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3">
  <p:sldMasterIdLst>
    <p:sldMasterId id="2147483648" r:id="rId1"/>
  </p:sldMasterIdLst>
  <p:notesMasterIdLst>
    <p:notesMasterId r:id="rId31"/>
  </p:notesMasterIdLst>
  <p:sldIdLst>
    <p:sldId id="257" r:id="rId2"/>
    <p:sldId id="268" r:id="rId3"/>
    <p:sldId id="269" r:id="rId4"/>
    <p:sldId id="271" r:id="rId5"/>
    <p:sldId id="270" r:id="rId6"/>
    <p:sldId id="272" r:id="rId7"/>
    <p:sldId id="291" r:id="rId8"/>
    <p:sldId id="273" r:id="rId9"/>
    <p:sldId id="274" r:id="rId10"/>
    <p:sldId id="275" r:id="rId11"/>
    <p:sldId id="276" r:id="rId12"/>
    <p:sldId id="277" r:id="rId13"/>
    <p:sldId id="283" r:id="rId14"/>
    <p:sldId id="294" r:id="rId15"/>
    <p:sldId id="278" r:id="rId16"/>
    <p:sldId id="282" r:id="rId17"/>
    <p:sldId id="281" r:id="rId18"/>
    <p:sldId id="279" r:id="rId19"/>
    <p:sldId id="285" r:id="rId20"/>
    <p:sldId id="284" r:id="rId21"/>
    <p:sldId id="286" r:id="rId22"/>
    <p:sldId id="259" r:id="rId23"/>
    <p:sldId id="260" r:id="rId24"/>
    <p:sldId id="261" r:id="rId25"/>
    <p:sldId id="287" r:id="rId26"/>
    <p:sldId id="289" r:id="rId27"/>
    <p:sldId id="288" r:id="rId28"/>
    <p:sldId id="290" r:id="rId29"/>
    <p:sldId id="292" r:id="rId30"/>
  </p:sldIdLst>
  <p:sldSz cx="9144000" cy="6858000" type="screen4x3"/>
  <p:notesSz cx="6858000" cy="9144000"/>
  <p:defaultText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9641" autoAdjust="0"/>
    <p:restoredTop sz="83096" autoAdjust="0"/>
  </p:normalViewPr>
  <p:slideViewPr>
    <p:cSldViewPr>
      <p:cViewPr varScale="1">
        <p:scale>
          <a:sx n="61" d="100"/>
          <a:sy n="61" d="100"/>
        </p:scale>
        <p:origin x="1410" y="7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microsoft.com/office/2016/11/relationships/changesInfo" Target="changesInfos/changesInfo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iguel Giorgio" userId="bf412b2c8215c2d7" providerId="LiveId" clId="{E13AA620-9A8E-4340-9FCA-5203C1EB62F5}"/>
    <pc:docChg chg="delSld">
      <pc:chgData name="Miguel Giorgio" userId="bf412b2c8215c2d7" providerId="LiveId" clId="{E13AA620-9A8E-4340-9FCA-5203C1EB62F5}" dt="2024-04-24T21:29:16.816" v="0" actId="47"/>
      <pc:docMkLst>
        <pc:docMk/>
      </pc:docMkLst>
      <pc:sldChg chg="del">
        <pc:chgData name="Miguel Giorgio" userId="bf412b2c8215c2d7" providerId="LiveId" clId="{E13AA620-9A8E-4340-9FCA-5203C1EB62F5}" dt="2024-04-24T21:29:16.816" v="0" actId="47"/>
        <pc:sldMkLst>
          <pc:docMk/>
          <pc:sldMk cId="330918000" sldId="293"/>
        </pc:sldMkLst>
      </pc:sldChg>
    </pc:docChg>
  </pc:docChgLst>
</pc:chgInfo>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AR"/>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F2828906-FBAB-475D-A258-AF8E7F3613F0}" type="datetimeFigureOut">
              <a:rPr lang="es-AR" smtClean="0"/>
              <a:pPr/>
              <a:t>24/04/2024</a:t>
            </a:fld>
            <a:endParaRPr lang="es-AR"/>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AR"/>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AR"/>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D3672F7-5D14-41B4-9076-306F39F905C1}" type="slidenum">
              <a:rPr lang="es-AR" smtClean="0"/>
              <a:pPr/>
              <a:t>‹Nº›</a:t>
            </a:fld>
            <a:endParaRPr lang="es-AR"/>
          </a:p>
        </p:txBody>
      </p:sp>
    </p:spTree>
    <p:extLst>
      <p:ext uri="{BB962C8B-B14F-4D97-AF65-F5344CB8AC3E}">
        <p14:creationId xmlns:p14="http://schemas.microsoft.com/office/powerpoint/2010/main" val="82998243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normAutofit/>
          </a:bodyPr>
          <a:lstStyle/>
          <a:p>
            <a:endParaRPr lang="es-AR" dirty="0"/>
          </a:p>
        </p:txBody>
      </p:sp>
      <p:sp>
        <p:nvSpPr>
          <p:cNvPr id="4" name="3 Marcador de número de diapositiva"/>
          <p:cNvSpPr>
            <a:spLocks noGrp="1"/>
          </p:cNvSpPr>
          <p:nvPr>
            <p:ph type="sldNum" sz="quarter" idx="10"/>
          </p:nvPr>
        </p:nvSpPr>
        <p:spPr/>
        <p:txBody>
          <a:bodyPr/>
          <a:lstStyle/>
          <a:p>
            <a:fld id="{3D3672F7-5D14-41B4-9076-306F39F905C1}" type="slidenum">
              <a:rPr lang="es-AR" smtClean="0"/>
              <a:pPr/>
              <a:t>1</a:t>
            </a:fld>
            <a:endParaRPr lang="es-AR"/>
          </a:p>
        </p:txBody>
      </p:sp>
    </p:spTree>
    <p:extLst>
      <p:ext uri="{BB962C8B-B14F-4D97-AF65-F5344CB8AC3E}">
        <p14:creationId xmlns:p14="http://schemas.microsoft.com/office/powerpoint/2010/main" val="219527073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normAutofit/>
          </a:bodyPr>
          <a:lstStyle/>
          <a:p>
            <a:endParaRPr lang="es-AR" dirty="0"/>
          </a:p>
        </p:txBody>
      </p:sp>
      <p:sp>
        <p:nvSpPr>
          <p:cNvPr id="4" name="3 Marcador de número de diapositiva"/>
          <p:cNvSpPr>
            <a:spLocks noGrp="1"/>
          </p:cNvSpPr>
          <p:nvPr>
            <p:ph type="sldNum" sz="quarter" idx="10"/>
          </p:nvPr>
        </p:nvSpPr>
        <p:spPr/>
        <p:txBody>
          <a:bodyPr/>
          <a:lstStyle/>
          <a:p>
            <a:fld id="{3D3672F7-5D14-41B4-9076-306F39F905C1}" type="slidenum">
              <a:rPr lang="es-AR" smtClean="0"/>
              <a:pPr/>
              <a:t>22</a:t>
            </a:fld>
            <a:endParaRPr lang="es-AR"/>
          </a:p>
        </p:txBody>
      </p:sp>
    </p:spTree>
    <p:extLst>
      <p:ext uri="{BB962C8B-B14F-4D97-AF65-F5344CB8AC3E}">
        <p14:creationId xmlns:p14="http://schemas.microsoft.com/office/powerpoint/2010/main" val="343240988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normAutofit/>
          </a:bodyPr>
          <a:lstStyle/>
          <a:p>
            <a:endParaRPr lang="es-AR" dirty="0"/>
          </a:p>
        </p:txBody>
      </p:sp>
      <p:sp>
        <p:nvSpPr>
          <p:cNvPr id="4" name="3 Marcador de número de diapositiva"/>
          <p:cNvSpPr>
            <a:spLocks noGrp="1"/>
          </p:cNvSpPr>
          <p:nvPr>
            <p:ph type="sldNum" sz="quarter" idx="10"/>
          </p:nvPr>
        </p:nvSpPr>
        <p:spPr/>
        <p:txBody>
          <a:bodyPr/>
          <a:lstStyle/>
          <a:p>
            <a:fld id="{3D3672F7-5D14-41B4-9076-306F39F905C1}" type="slidenum">
              <a:rPr lang="es-AR" smtClean="0"/>
              <a:pPr/>
              <a:t>23</a:t>
            </a:fld>
            <a:endParaRPr lang="es-AR"/>
          </a:p>
        </p:txBody>
      </p:sp>
    </p:spTree>
    <p:extLst>
      <p:ext uri="{BB962C8B-B14F-4D97-AF65-F5344CB8AC3E}">
        <p14:creationId xmlns:p14="http://schemas.microsoft.com/office/powerpoint/2010/main" val="8904491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Marcador de imagen de diapositiva"/>
          <p:cNvSpPr>
            <a:spLocks noGrp="1" noRot="1" noChangeAspect="1"/>
          </p:cNvSpPr>
          <p:nvPr>
            <p:ph type="sldImg"/>
          </p:nvPr>
        </p:nvSpPr>
        <p:spPr/>
      </p:sp>
      <p:sp>
        <p:nvSpPr>
          <p:cNvPr id="3" name="2 Marcador de notas"/>
          <p:cNvSpPr>
            <a:spLocks noGrp="1"/>
          </p:cNvSpPr>
          <p:nvPr>
            <p:ph type="body" idx="1"/>
          </p:nvPr>
        </p:nvSpPr>
        <p:spPr/>
        <p:txBody>
          <a:bodyPr>
            <a:normAutofit/>
          </a:bodyPr>
          <a:lstStyle/>
          <a:p>
            <a:endParaRPr lang="es-AR" dirty="0"/>
          </a:p>
        </p:txBody>
      </p:sp>
      <p:sp>
        <p:nvSpPr>
          <p:cNvPr id="4" name="3 Marcador de número de diapositiva"/>
          <p:cNvSpPr>
            <a:spLocks noGrp="1"/>
          </p:cNvSpPr>
          <p:nvPr>
            <p:ph type="sldNum" sz="quarter" idx="10"/>
          </p:nvPr>
        </p:nvSpPr>
        <p:spPr/>
        <p:txBody>
          <a:bodyPr/>
          <a:lstStyle/>
          <a:p>
            <a:fld id="{3D3672F7-5D14-41B4-9076-306F39F905C1}" type="slidenum">
              <a:rPr lang="es-AR" smtClean="0"/>
              <a:pPr/>
              <a:t>24</a:t>
            </a:fld>
            <a:endParaRPr lang="es-AR"/>
          </a:p>
        </p:txBody>
      </p:sp>
    </p:spTree>
    <p:extLst>
      <p:ext uri="{BB962C8B-B14F-4D97-AF65-F5344CB8AC3E}">
        <p14:creationId xmlns:p14="http://schemas.microsoft.com/office/powerpoint/2010/main" val="17973881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a:t>Haga clic para modificar el estilo de título del patrón</a:t>
            </a:r>
            <a:endParaRPr lang="es-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a:t>Haga clic para modificar el estilo de subtítulo del patrón</a:t>
            </a:r>
            <a:endParaRPr lang="es-AR"/>
          </a:p>
        </p:txBody>
      </p:sp>
      <p:sp>
        <p:nvSpPr>
          <p:cNvPr id="4" name="3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AR"/>
          </a:p>
        </p:txBody>
      </p:sp>
      <p:sp>
        <p:nvSpPr>
          <p:cNvPr id="3" name="2 Marcador de texto vertical"/>
          <p:cNvSpPr>
            <a:spLocks noGrp="1"/>
          </p:cNvSpPr>
          <p:nvPr>
            <p:ph type="body" orient="vert" idx="1"/>
          </p:nvPr>
        </p:nvSpPr>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a:t>Haga clic para modificar el estilo de título del patrón</a:t>
            </a:r>
            <a:endParaRPr lang="es-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AR"/>
          </a:p>
        </p:txBody>
      </p:sp>
      <p:sp>
        <p:nvSpPr>
          <p:cNvPr id="3" name="2 Marcador de contenido"/>
          <p:cNvSpPr>
            <a:spLocks noGrp="1"/>
          </p:cNvSpPr>
          <p:nvPr>
            <p:ph idx="1"/>
          </p:nvPr>
        </p:nvSpPr>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a:t>Haga clic para modificar el estilo de título del patrón</a:t>
            </a:r>
            <a:endParaRPr lang="es-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el estilo de texto del patrón</a:t>
            </a:r>
          </a:p>
        </p:txBody>
      </p:sp>
      <p:sp>
        <p:nvSpPr>
          <p:cNvPr id="4" name="3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5" name="4 Marcador de pie de página"/>
          <p:cNvSpPr>
            <a:spLocks noGrp="1"/>
          </p:cNvSpPr>
          <p:nvPr>
            <p:ph type="ftr" sz="quarter" idx="11"/>
          </p:nvPr>
        </p:nvSpPr>
        <p:spPr/>
        <p:txBody>
          <a:bodyPr/>
          <a:lstStyle/>
          <a:p>
            <a:endParaRPr lang="es-AR"/>
          </a:p>
        </p:txBody>
      </p:sp>
      <p:sp>
        <p:nvSpPr>
          <p:cNvPr id="6" name="5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5" name="4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6" name="5 Marcador de pie de página"/>
          <p:cNvSpPr>
            <a:spLocks noGrp="1"/>
          </p:cNvSpPr>
          <p:nvPr>
            <p:ph type="ftr" sz="quarter" idx="11"/>
          </p:nvPr>
        </p:nvSpPr>
        <p:spPr/>
        <p:txBody>
          <a:bodyPr/>
          <a:lstStyle/>
          <a:p>
            <a:endParaRPr lang="es-AR"/>
          </a:p>
        </p:txBody>
      </p:sp>
      <p:sp>
        <p:nvSpPr>
          <p:cNvPr id="7" name="6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a:t>Haga clic para modificar el estilo de título del patrón</a:t>
            </a:r>
            <a:endParaRPr lang="es-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7" name="6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8" name="7 Marcador de pie de página"/>
          <p:cNvSpPr>
            <a:spLocks noGrp="1"/>
          </p:cNvSpPr>
          <p:nvPr>
            <p:ph type="ftr" sz="quarter" idx="11"/>
          </p:nvPr>
        </p:nvSpPr>
        <p:spPr/>
        <p:txBody>
          <a:bodyPr/>
          <a:lstStyle/>
          <a:p>
            <a:endParaRPr lang="es-AR"/>
          </a:p>
        </p:txBody>
      </p:sp>
      <p:sp>
        <p:nvSpPr>
          <p:cNvPr id="9" name="8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endParaRPr lang="es-AR"/>
          </a:p>
        </p:txBody>
      </p:sp>
      <p:sp>
        <p:nvSpPr>
          <p:cNvPr id="3" name="2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4" name="3 Marcador de pie de página"/>
          <p:cNvSpPr>
            <a:spLocks noGrp="1"/>
          </p:cNvSpPr>
          <p:nvPr>
            <p:ph type="ftr" sz="quarter" idx="11"/>
          </p:nvPr>
        </p:nvSpPr>
        <p:spPr/>
        <p:txBody>
          <a:bodyPr/>
          <a:lstStyle/>
          <a:p>
            <a:endParaRPr lang="es-AR"/>
          </a:p>
        </p:txBody>
      </p:sp>
      <p:sp>
        <p:nvSpPr>
          <p:cNvPr id="5" name="4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3" name="2 Marcador de pie de página"/>
          <p:cNvSpPr>
            <a:spLocks noGrp="1"/>
          </p:cNvSpPr>
          <p:nvPr>
            <p:ph type="ftr" sz="quarter" idx="11"/>
          </p:nvPr>
        </p:nvSpPr>
        <p:spPr/>
        <p:txBody>
          <a:bodyPr/>
          <a:lstStyle/>
          <a:p>
            <a:endParaRPr lang="es-AR"/>
          </a:p>
        </p:txBody>
      </p:sp>
      <p:sp>
        <p:nvSpPr>
          <p:cNvPr id="4" name="3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a:t>Haga clic para modificar el estilo de título del patrón</a:t>
            </a:r>
            <a:endParaRPr lang="es-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4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6" name="5 Marcador de pie de página"/>
          <p:cNvSpPr>
            <a:spLocks noGrp="1"/>
          </p:cNvSpPr>
          <p:nvPr>
            <p:ph type="ftr" sz="quarter" idx="11"/>
          </p:nvPr>
        </p:nvSpPr>
        <p:spPr/>
        <p:txBody>
          <a:bodyPr/>
          <a:lstStyle/>
          <a:p>
            <a:endParaRPr lang="es-AR"/>
          </a:p>
        </p:txBody>
      </p:sp>
      <p:sp>
        <p:nvSpPr>
          <p:cNvPr id="7" name="6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a:t>Haga clic para modificar el estilo de título del patrón</a:t>
            </a:r>
            <a:endParaRPr lang="es-AR"/>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AR"/>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4 Marcador de fecha"/>
          <p:cNvSpPr>
            <a:spLocks noGrp="1"/>
          </p:cNvSpPr>
          <p:nvPr>
            <p:ph type="dt" sz="half" idx="10"/>
          </p:nvPr>
        </p:nvSpPr>
        <p:spPr/>
        <p:txBody>
          <a:bodyPr/>
          <a:lstStyle/>
          <a:p>
            <a:fld id="{A1250D08-5B9E-4215-B679-2D9FD7C0B42E}" type="datetimeFigureOut">
              <a:rPr lang="es-AR" smtClean="0"/>
              <a:pPr/>
              <a:t>24/04/2024</a:t>
            </a:fld>
            <a:endParaRPr lang="es-AR"/>
          </a:p>
        </p:txBody>
      </p:sp>
      <p:sp>
        <p:nvSpPr>
          <p:cNvPr id="6" name="5 Marcador de pie de página"/>
          <p:cNvSpPr>
            <a:spLocks noGrp="1"/>
          </p:cNvSpPr>
          <p:nvPr>
            <p:ph type="ftr" sz="quarter" idx="11"/>
          </p:nvPr>
        </p:nvSpPr>
        <p:spPr/>
        <p:txBody>
          <a:bodyPr/>
          <a:lstStyle/>
          <a:p>
            <a:endParaRPr lang="es-AR"/>
          </a:p>
        </p:txBody>
      </p:sp>
      <p:sp>
        <p:nvSpPr>
          <p:cNvPr id="7" name="6 Marcador de número de diapositiva"/>
          <p:cNvSpPr>
            <a:spLocks noGrp="1"/>
          </p:cNvSpPr>
          <p:nvPr>
            <p:ph type="sldNum" sz="quarter" idx="12"/>
          </p:nvPr>
        </p:nvSpPr>
        <p:spPr/>
        <p:txBody>
          <a:bodyPr/>
          <a:lstStyle/>
          <a:p>
            <a:fld id="{E6B70A7C-FC0A-49DA-82E5-352C486CA565}" type="slidenum">
              <a:rPr lang="es-AR" smtClean="0"/>
              <a:pPr/>
              <a:t>‹Nº›</a:t>
            </a:fld>
            <a:endParaRPr lang="es-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a:t>Haga clic para modificar el estilo de título del patrón</a:t>
            </a:r>
            <a:endParaRPr lang="es-AR"/>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AR"/>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1250D08-5B9E-4215-B679-2D9FD7C0B42E}" type="datetimeFigureOut">
              <a:rPr lang="es-AR" smtClean="0"/>
              <a:pPr/>
              <a:t>24/04/2024</a:t>
            </a:fld>
            <a:endParaRPr lang="es-A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A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6B70A7C-FC0A-49DA-82E5-352C486CA565}" type="slidenum">
              <a:rPr lang="es-AR" smtClean="0"/>
              <a:pPr/>
              <a:t>‹Nº›</a:t>
            </a:fld>
            <a:endParaRPr lang="es-AR"/>
          </a:p>
        </p:txBody>
      </p:sp>
      <p:sp>
        <p:nvSpPr>
          <p:cNvPr id="7" name="MSIPCMContentMarking" descr="{&quot;HashCode&quot;:758215280,&quot;Placement&quot;:&quot;Header&quot;,&quot;Top&quot;:0.0,&quot;Left&quot;:0.0,&quot;SlideWidth&quot;:720,&quot;SlideHeight&quot;:540}"/>
          <p:cNvSpPr txBox="1"/>
          <p:nvPr userDrawn="1"/>
        </p:nvSpPr>
        <p:spPr>
          <a:xfrm>
            <a:off x="0" y="0"/>
            <a:ext cx="663105" cy="252360"/>
          </a:xfrm>
          <a:prstGeom prst="rect">
            <a:avLst/>
          </a:prstGeom>
          <a:noFill/>
        </p:spPr>
        <p:txBody>
          <a:bodyPr vert="horz" wrap="square" lIns="0" tIns="0" rIns="0" bIns="0" rtlCol="0" anchor="ctr" anchorCtr="1">
            <a:spAutoFit/>
          </a:bodyPr>
          <a:lstStyle/>
          <a:p>
            <a:pPr algn="l">
              <a:spcBef>
                <a:spcPts val="0"/>
              </a:spcBef>
              <a:spcAft>
                <a:spcPts val="0"/>
              </a:spcAft>
            </a:pPr>
            <a:r>
              <a:rPr lang="en-US" sz="1000">
                <a:solidFill>
                  <a:srgbClr val="000000"/>
                </a:solidFill>
                <a:latin typeface="CorpoS" pitchFamily="2" charset="0"/>
              </a:rPr>
              <a:t>Internal</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hyperlink" Target="https://eol.errepar.com/sitios/ver/html/20160801073811016.html?k=Ley%2026393&amp;V=1#nota"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p:txBody>
          <a:bodyPr>
            <a:normAutofit/>
          </a:bodyPr>
          <a:lstStyle/>
          <a:p>
            <a:br>
              <a:rPr lang="en-US" b="1" dirty="0"/>
            </a:br>
            <a:endParaRPr lang="es-AR" dirty="0"/>
          </a:p>
        </p:txBody>
      </p:sp>
      <p:sp>
        <p:nvSpPr>
          <p:cNvPr id="3" name="2 Subtítulo"/>
          <p:cNvSpPr>
            <a:spLocks noGrp="1"/>
          </p:cNvSpPr>
          <p:nvPr>
            <p:ph type="subTitle" idx="1"/>
          </p:nvPr>
        </p:nvSpPr>
        <p:spPr>
          <a:xfrm>
            <a:off x="323528" y="2564904"/>
            <a:ext cx="8134672" cy="3289920"/>
          </a:xfrm>
        </p:spPr>
        <p:txBody>
          <a:bodyPr>
            <a:normAutofit/>
          </a:bodyPr>
          <a:lstStyle/>
          <a:p>
            <a:pPr marL="342900" indent="-342900"/>
            <a:endParaRPr lang="en-US" b="1" dirty="0"/>
          </a:p>
          <a:p>
            <a:pPr marL="342900" indent="-342900"/>
            <a:r>
              <a:rPr lang="en-US" b="1" dirty="0"/>
              <a:t> </a:t>
            </a:r>
            <a:r>
              <a:rPr lang="en-US" b="1" dirty="0">
                <a:solidFill>
                  <a:schemeClr val="tx1"/>
                </a:solidFill>
                <a:latin typeface="Arial" pitchFamily="34" charset="0"/>
                <a:cs typeface="Arial" pitchFamily="34" charset="0"/>
              </a:rPr>
              <a:t>INCENTIVOS EN EN LA INDUSTRIA AUTOMOTRIZ</a:t>
            </a:r>
          </a:p>
          <a:p>
            <a:pPr marL="342900" indent="-342900"/>
            <a:endParaRPr lang="en-US" b="1" dirty="0">
              <a:solidFill>
                <a:schemeClr val="tx1"/>
              </a:solidFill>
            </a:endParaRPr>
          </a:p>
          <a:p>
            <a:pPr marL="342900" indent="-342900"/>
            <a:r>
              <a:rPr lang="en-US" sz="2800" b="1" dirty="0">
                <a:solidFill>
                  <a:schemeClr val="tx1"/>
                </a:solidFill>
              </a:rPr>
              <a:t>Expositor: Angel </a:t>
            </a:r>
            <a:r>
              <a:rPr lang="en-US" sz="2800" b="1" dirty="0" err="1">
                <a:solidFill>
                  <a:schemeClr val="tx1"/>
                </a:solidFill>
              </a:rPr>
              <a:t>Fabián</a:t>
            </a:r>
            <a:r>
              <a:rPr lang="en-US" sz="2800" b="1" dirty="0">
                <a:solidFill>
                  <a:schemeClr val="tx1"/>
                </a:solidFill>
              </a:rPr>
              <a:t> Palermo</a:t>
            </a:r>
          </a:p>
          <a:p>
            <a:pPr marL="342900" indent="-342900"/>
            <a:r>
              <a:rPr lang="es-ES" sz="2400" b="1" dirty="0">
                <a:solidFill>
                  <a:schemeClr val="tx1"/>
                </a:solidFill>
                <a:latin typeface="Arial" pitchFamily="34" charset="0"/>
                <a:cs typeface="Arial" pitchFamily="34" charset="0"/>
              </a:rPr>
              <a:t>Directores: Miguel Giorgio y Luciana Martina </a:t>
            </a:r>
            <a:r>
              <a:rPr lang="es-ES" sz="2400" b="1" dirty="0" err="1">
                <a:solidFill>
                  <a:schemeClr val="tx1"/>
                </a:solidFill>
                <a:latin typeface="Arial" pitchFamily="34" charset="0"/>
                <a:cs typeface="Arial" pitchFamily="34" charset="0"/>
              </a:rPr>
              <a:t>Virgile</a:t>
            </a:r>
            <a:endParaRPr lang="en-US" sz="2400" b="1" dirty="0">
              <a:solidFill>
                <a:schemeClr val="tx1"/>
              </a:solidFill>
              <a:latin typeface="Arial" pitchFamily="34" charset="0"/>
              <a:cs typeface="Arial" pitchFamily="34" charset="0"/>
            </a:endParaRPr>
          </a:p>
          <a:p>
            <a:endParaRPr lang="es-AR" dirty="0"/>
          </a:p>
        </p:txBody>
      </p:sp>
      <p:sp>
        <p:nvSpPr>
          <p:cNvPr id="5" name="4 Rectángulo"/>
          <p:cNvSpPr/>
          <p:nvPr/>
        </p:nvSpPr>
        <p:spPr>
          <a:xfrm>
            <a:off x="605880" y="923236"/>
            <a:ext cx="7852320" cy="1569660"/>
          </a:xfrm>
          <a:prstGeom prst="rect">
            <a:avLst/>
          </a:prstGeom>
        </p:spPr>
        <p:txBody>
          <a:bodyPr wrap="square">
            <a:spAutoFit/>
          </a:bodyPr>
          <a:lstStyle/>
          <a:p>
            <a:pPr algn="ctr"/>
            <a:r>
              <a:rPr lang="en-US" sz="3200" b="1" dirty="0">
                <a:latin typeface="Arial" pitchFamily="34" charset="0"/>
                <a:cs typeface="Arial" pitchFamily="34" charset="0"/>
              </a:rPr>
              <a:t>ASOCIACIÓN ARGENTINA DE ESTUDIOS FISCALES</a:t>
            </a:r>
            <a:br>
              <a:rPr lang="en-US" sz="3200" b="1" dirty="0">
                <a:latin typeface="Arial" pitchFamily="34" charset="0"/>
                <a:cs typeface="Arial" pitchFamily="34" charset="0"/>
              </a:rPr>
            </a:br>
            <a:endParaRPr lang="es-AR" sz="3200" dirty="0">
              <a:latin typeface="Arial" pitchFamily="34" charset="0"/>
              <a:cs typeface="Arial" pitchFamily="34" charset="0"/>
            </a:endParaRPr>
          </a:p>
        </p:txBody>
      </p:sp>
    </p:spTree>
    <p:extLst>
      <p:ext uri="{BB962C8B-B14F-4D97-AF65-F5344CB8AC3E}">
        <p14:creationId xmlns:p14="http://schemas.microsoft.com/office/powerpoint/2010/main" val="348214759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pPr algn="l"/>
            <a:r>
              <a:rPr lang="es-ES" sz="2000" b="1" dirty="0">
                <a:latin typeface="Arial" pitchFamily="34" charset="0"/>
                <a:cs typeface="Arial" pitchFamily="34" charset="0"/>
              </a:rPr>
              <a:t>Decreto 379/01 - Productores de Bienes de Capital, Informática y Telecomunicaciones</a:t>
            </a:r>
            <a:br>
              <a:rPr lang="es-ES" sz="2000" b="1" dirty="0">
                <a:latin typeface="Arial" pitchFamily="34" charset="0"/>
                <a:cs typeface="Arial" pitchFamily="34" charset="0"/>
              </a:rPr>
            </a:br>
            <a:r>
              <a:rPr lang="es-ES" sz="2000" dirty="0"/>
              <a:t>Antecedentes Jurisprudenciales</a:t>
            </a:r>
            <a:endParaRPr lang="en-US" sz="2000" dirty="0"/>
          </a:p>
        </p:txBody>
      </p:sp>
      <p:sp>
        <p:nvSpPr>
          <p:cNvPr id="3" name="Marcador de contenido 2"/>
          <p:cNvSpPr>
            <a:spLocks noGrp="1"/>
          </p:cNvSpPr>
          <p:nvPr>
            <p:ph idx="1"/>
          </p:nvPr>
        </p:nvSpPr>
        <p:spPr>
          <a:xfrm>
            <a:off x="457200" y="1772816"/>
            <a:ext cx="8229600" cy="5400600"/>
          </a:xfrm>
        </p:spPr>
        <p:txBody>
          <a:bodyPr>
            <a:normAutofit fontScale="55000" lnSpcReduction="20000"/>
          </a:bodyPr>
          <a:lstStyle/>
          <a:p>
            <a:pPr algn="just"/>
            <a:r>
              <a:rPr lang="es-ES" b="1" dirty="0" err="1"/>
              <a:t>Indacor</a:t>
            </a:r>
            <a:r>
              <a:rPr lang="es-ES" b="1" dirty="0"/>
              <a:t> S.A. c/AFIP s/amparo L. 16986 –recurso de hecho. C.S.J.N – 277/2020 </a:t>
            </a:r>
            <a:r>
              <a:rPr lang="es-ES" dirty="0"/>
              <a:t>El efecto </a:t>
            </a:r>
            <a:r>
              <a:rPr lang="es-ES" dirty="0" err="1"/>
              <a:t>cancelatorio</a:t>
            </a:r>
            <a:r>
              <a:rPr lang="es-ES" dirty="0"/>
              <a:t> del pago realizado con bonos cedidos a un tercero es en la medida de la existencia y legitimidad del crédito cedido.</a:t>
            </a:r>
          </a:p>
          <a:p>
            <a:pPr algn="just">
              <a:buFont typeface="Courier New" panose="02070309020205020404" pitchFamily="49" charset="0"/>
              <a:buChar char="o"/>
            </a:pPr>
            <a:r>
              <a:rPr lang="es-ES" dirty="0"/>
              <a:t>Las instancias anteriores habían interpretado que la naturaleza jurídica a otorgar al bono era la de un </a:t>
            </a:r>
            <a:r>
              <a:rPr lang="es-ES" i="1" dirty="0"/>
              <a:t>“título de crédito” </a:t>
            </a:r>
            <a:r>
              <a:rPr lang="es-ES" dirty="0"/>
              <a:t>y que debería regirse por dichas normas, teniendo para su tenedor de buena </a:t>
            </a:r>
            <a:r>
              <a:rPr lang="es-ES" dirty="0" err="1"/>
              <a:t>fé</a:t>
            </a:r>
            <a:r>
              <a:rPr lang="es-ES" dirty="0"/>
              <a:t> poder </a:t>
            </a:r>
            <a:r>
              <a:rPr lang="es-ES" dirty="0" err="1"/>
              <a:t>cancelatorio</a:t>
            </a:r>
            <a:r>
              <a:rPr lang="es-ES" dirty="0"/>
              <a:t> total.</a:t>
            </a:r>
          </a:p>
          <a:p>
            <a:pPr algn="just">
              <a:buFont typeface="Courier New" panose="02070309020205020404" pitchFamily="49" charset="0"/>
              <a:buChar char="o"/>
            </a:pPr>
            <a:r>
              <a:rPr lang="es-ES" dirty="0"/>
              <a:t>La CSJN basándose en el Dictamen de la Procuradora Laura Monti, dispuso que estos bonos no tienen una naturaleza jurídica distinta de la de cualquier </a:t>
            </a:r>
            <a:r>
              <a:rPr lang="es-ES" i="1" dirty="0"/>
              <a:t>crédito tributario</a:t>
            </a:r>
            <a:r>
              <a:rPr lang="es-ES" dirty="0"/>
              <a:t> susceptible de cesión. Entiende que sostener lo contrario implicaría no solo atribuirle características que no surgen de la letra de la norma que los crea, sino también colocar al Decreto N° 379/2001 por encima de lo dispuesto por el art. 29 de la ley 11683, al pretender que por una decisión del Poder Ejecutivo se altere la sustancia del derecho a la transferencia de los créditos tributarios en la forma y con el alcance con que ha sido previsto por el Congreso Nacional.</a:t>
            </a:r>
          </a:p>
          <a:p>
            <a:pPr algn="just"/>
            <a:r>
              <a:rPr lang="es-ES" b="1" dirty="0"/>
              <a:t>Fallo Toyota c/AFIP - 26/5/2021.</a:t>
            </a:r>
            <a:r>
              <a:rPr lang="es-ES" dirty="0"/>
              <a:t> el 25/2/2021 llegó a conocimiento de la CSJN la causa “Toyota Argentina SA”, en la que se planteaban cuestiones análogas al precedente analizado, y al cual el Máximo Tribunal hizo expresa remisión por razones de brevedad.</a:t>
            </a:r>
            <a:r>
              <a:rPr lang="es-ES" b="1" dirty="0"/>
              <a:t> </a:t>
            </a:r>
            <a:r>
              <a:rPr lang="es-ES" b="1" dirty="0" err="1"/>
              <a:t>Indacor</a:t>
            </a:r>
            <a:r>
              <a:rPr lang="es-ES" b="1" dirty="0"/>
              <a:t> S.A. c/AFIP - 2/7/2020. </a:t>
            </a:r>
            <a:r>
              <a:rPr lang="es-ES" dirty="0"/>
              <a:t>le da la razón al Fisco Nacional, al entender que la cuestión controvertida encuentra adecuada solución en el artículo 29 de la ley 11683, que condiciona </a:t>
            </a:r>
            <a:endParaRPr lang="en-US" dirty="0"/>
          </a:p>
        </p:txBody>
      </p:sp>
    </p:spTree>
    <p:extLst>
      <p:ext uri="{BB962C8B-B14F-4D97-AF65-F5344CB8AC3E}">
        <p14:creationId xmlns:p14="http://schemas.microsoft.com/office/powerpoint/2010/main" val="70042139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116632"/>
            <a:ext cx="8229600" cy="576064"/>
          </a:xfrm>
        </p:spPr>
        <p:txBody>
          <a:bodyPr>
            <a:normAutofit/>
          </a:bodyPr>
          <a:lstStyle/>
          <a:p>
            <a:r>
              <a:rPr lang="es-ES" sz="2800" dirty="0"/>
              <a:t>Política Industrial  Automotriz en la Argentina</a:t>
            </a:r>
            <a:endParaRPr lang="en-US" sz="2800" dirty="0"/>
          </a:p>
        </p:txBody>
      </p:sp>
      <p:graphicFrame>
        <p:nvGraphicFramePr>
          <p:cNvPr id="4" name="Marcador de contenido 3"/>
          <p:cNvGraphicFramePr>
            <a:graphicFrameLocks noGrp="1"/>
          </p:cNvGraphicFramePr>
          <p:nvPr>
            <p:ph idx="1"/>
            <p:extLst>
              <p:ext uri="{D42A27DB-BD31-4B8C-83A1-F6EECF244321}">
                <p14:modId xmlns:p14="http://schemas.microsoft.com/office/powerpoint/2010/main" val="2876968564"/>
              </p:ext>
            </p:extLst>
          </p:nvPr>
        </p:nvGraphicFramePr>
        <p:xfrm>
          <a:off x="323528" y="768320"/>
          <a:ext cx="8229600" cy="4820920"/>
        </p:xfrm>
        <a:graphic>
          <a:graphicData uri="http://schemas.openxmlformats.org/drawingml/2006/table">
            <a:tbl>
              <a:tblPr firstRow="1" bandRow="1">
                <a:tableStyleId>{5C22544A-7EE6-4342-B048-85BDC9FD1C3A}</a:tableStyleId>
              </a:tblPr>
              <a:tblGrid>
                <a:gridCol w="1656184">
                  <a:extLst>
                    <a:ext uri="{9D8B030D-6E8A-4147-A177-3AD203B41FA5}">
                      <a16:colId xmlns:a16="http://schemas.microsoft.com/office/drawing/2014/main" val="1812369082"/>
                    </a:ext>
                  </a:extLst>
                </a:gridCol>
                <a:gridCol w="3185567">
                  <a:extLst>
                    <a:ext uri="{9D8B030D-6E8A-4147-A177-3AD203B41FA5}">
                      <a16:colId xmlns:a16="http://schemas.microsoft.com/office/drawing/2014/main" val="446826836"/>
                    </a:ext>
                  </a:extLst>
                </a:gridCol>
                <a:gridCol w="3387849">
                  <a:extLst>
                    <a:ext uri="{9D8B030D-6E8A-4147-A177-3AD203B41FA5}">
                      <a16:colId xmlns:a16="http://schemas.microsoft.com/office/drawing/2014/main" val="1248743022"/>
                    </a:ext>
                  </a:extLst>
                </a:gridCol>
              </a:tblGrid>
              <a:tr h="370840">
                <a:tc>
                  <a:txBody>
                    <a:bodyPr/>
                    <a:lstStyle/>
                    <a:p>
                      <a:pPr algn="ctr"/>
                      <a:r>
                        <a:rPr lang="es-ES" dirty="0"/>
                        <a:t>Segmento</a:t>
                      </a:r>
                      <a:endParaRPr lang="en-US" dirty="0"/>
                    </a:p>
                  </a:txBody>
                  <a:tcPr/>
                </a:tc>
                <a:tc>
                  <a:txBody>
                    <a:bodyPr/>
                    <a:lstStyle/>
                    <a:p>
                      <a:pPr algn="ctr"/>
                      <a:r>
                        <a:rPr lang="es-ES" dirty="0"/>
                        <a:t>Ley N° 27.263</a:t>
                      </a:r>
                      <a:endParaRPr lang="en-US" dirty="0"/>
                    </a:p>
                  </a:txBody>
                  <a:tcPr>
                    <a:solidFill>
                      <a:srgbClr val="00B050"/>
                    </a:solidFill>
                  </a:tcPr>
                </a:tc>
                <a:tc>
                  <a:txBody>
                    <a:bodyPr/>
                    <a:lstStyle/>
                    <a:p>
                      <a:pPr algn="ctr"/>
                      <a:r>
                        <a:rPr lang="es-ES" dirty="0"/>
                        <a:t>Ley</a:t>
                      </a:r>
                      <a:r>
                        <a:rPr lang="es-ES" baseline="0" dirty="0"/>
                        <a:t>  N° 27.686</a:t>
                      </a:r>
                      <a:endParaRPr lang="en-US" dirty="0"/>
                    </a:p>
                  </a:txBody>
                  <a:tcPr/>
                </a:tc>
                <a:extLst>
                  <a:ext uri="{0D108BD9-81ED-4DB2-BD59-A6C34878D82A}">
                    <a16:rowId xmlns:a16="http://schemas.microsoft.com/office/drawing/2014/main" val="1063756308"/>
                  </a:ext>
                </a:extLst>
              </a:tr>
              <a:tr h="370840">
                <a:tc>
                  <a:txBody>
                    <a:bodyPr/>
                    <a:lstStyle/>
                    <a:p>
                      <a:r>
                        <a:rPr lang="es-ES" sz="1400" b="1" dirty="0"/>
                        <a:t>Terminales Automotrices</a:t>
                      </a:r>
                      <a:endParaRPr lang="en-US" sz="1400" b="1" dirty="0"/>
                    </a:p>
                  </a:txBody>
                  <a:tcPr/>
                </a:tc>
                <a:tc>
                  <a:txBody>
                    <a:bodyPr/>
                    <a:lstStyle/>
                    <a:p>
                      <a:r>
                        <a:rPr lang="es-ES" sz="1400" b="1" dirty="0"/>
                        <a:t>Beneficio Fiscal.</a:t>
                      </a:r>
                    </a:p>
                    <a:p>
                      <a:r>
                        <a:rPr lang="es-ES" sz="1400" dirty="0"/>
                        <a:t>Bono</a:t>
                      </a:r>
                      <a:r>
                        <a:rPr lang="es-ES" sz="1400" baseline="0" dirty="0"/>
                        <a:t> de Crédito Fiscal por un % del Valor ex-fábrica sobre la autopartes nacionales (entre el 4% y el 15% dependiendo del contenido local).</a:t>
                      </a:r>
                    </a:p>
                    <a:p>
                      <a:r>
                        <a:rPr lang="es-ES" sz="1400" b="1" baseline="0" dirty="0"/>
                        <a:t>Bono de Crédito Fiscal </a:t>
                      </a:r>
                      <a:r>
                        <a:rPr lang="es-ES" sz="1400" baseline="0" dirty="0"/>
                        <a:t>sobre el 8% sobre el valor de compras locales en los Moldes y Matrices </a:t>
                      </a:r>
                    </a:p>
                    <a:p>
                      <a:r>
                        <a:rPr lang="es-ES" sz="1400" dirty="0"/>
                        <a:t>Eximición del derecho de importación sobre Moldes y Matrices (por cada $1 de compras</a:t>
                      </a:r>
                      <a:r>
                        <a:rPr lang="es-ES" sz="1400" baseline="0" dirty="0"/>
                        <a:t> locales, se exime $1,5 de importaciones)</a:t>
                      </a:r>
                      <a:endParaRPr lang="en-US" sz="1400" dirty="0"/>
                    </a:p>
                  </a:txBody>
                  <a:tcPr/>
                </a:tc>
                <a:tc>
                  <a:txBody>
                    <a:bodyPr/>
                    <a:lstStyle/>
                    <a:p>
                      <a:r>
                        <a:rPr lang="es-ES" sz="1400" b="1" dirty="0"/>
                        <a:t>Beneficio Fiscal.</a:t>
                      </a:r>
                    </a:p>
                    <a:p>
                      <a:r>
                        <a:rPr lang="es-ES" sz="1400" dirty="0"/>
                        <a:t>Amortización acelerada en bienes amortizables vinculados</a:t>
                      </a:r>
                      <a:r>
                        <a:rPr lang="es-ES" sz="1400" baseline="0" dirty="0"/>
                        <a:t> en </a:t>
                      </a:r>
                      <a:r>
                        <a:rPr lang="es-ES" sz="1400" dirty="0"/>
                        <a:t>impuesto a  las ganancias</a:t>
                      </a:r>
                    </a:p>
                    <a:p>
                      <a:r>
                        <a:rPr lang="es-ES" sz="1400" dirty="0"/>
                        <a:t>Devolución anticipada de IVA</a:t>
                      </a:r>
                    </a:p>
                    <a:p>
                      <a:r>
                        <a:rPr lang="es-ES" sz="1400" b="1" dirty="0"/>
                        <a:t>Exención en los Derechos de Exportación </a:t>
                      </a:r>
                      <a:r>
                        <a:rPr lang="es-ES" sz="1400" dirty="0"/>
                        <a:t>para</a:t>
                      </a:r>
                      <a:r>
                        <a:rPr lang="es-ES" sz="1400" baseline="0" dirty="0"/>
                        <a:t> productos elaborados </a:t>
                      </a:r>
                      <a:r>
                        <a:rPr lang="es-ES" sz="1400" dirty="0"/>
                        <a:t>exportados </a:t>
                      </a:r>
                      <a:endParaRPr lang="en-US" sz="1400" dirty="0"/>
                    </a:p>
                  </a:txBody>
                  <a:tcPr/>
                </a:tc>
                <a:extLst>
                  <a:ext uri="{0D108BD9-81ED-4DB2-BD59-A6C34878D82A}">
                    <a16:rowId xmlns:a16="http://schemas.microsoft.com/office/drawing/2014/main" val="2579975675"/>
                  </a:ext>
                </a:extLst>
              </a:tr>
              <a:tr h="370840">
                <a:tc>
                  <a:txBody>
                    <a:bodyPr/>
                    <a:lstStyle/>
                    <a:p>
                      <a:r>
                        <a:rPr lang="es-ES" sz="1400" b="1" dirty="0"/>
                        <a:t>Autopartistas</a:t>
                      </a:r>
                      <a:endParaRPr lang="en-US" sz="1400" b="1" dirty="0"/>
                    </a:p>
                  </a:txBody>
                  <a:tcPr/>
                </a:tc>
                <a:tc>
                  <a:txBody>
                    <a:bodyPr/>
                    <a:lstStyle/>
                    <a:p>
                      <a:r>
                        <a:rPr lang="es-ES" sz="1400" dirty="0"/>
                        <a:t>Aumento</a:t>
                      </a:r>
                      <a:r>
                        <a:rPr lang="es-ES" sz="1400" baseline="0" dirty="0"/>
                        <a:t> de demanda de terminales</a:t>
                      </a:r>
                      <a:endParaRPr lang="en-US" sz="1400" dirty="0"/>
                    </a:p>
                  </a:txBody>
                  <a:tcPr/>
                </a:tc>
                <a:tc>
                  <a:txBody>
                    <a:bodyPr/>
                    <a:lstStyle/>
                    <a:p>
                      <a:r>
                        <a:rPr lang="es-ES" sz="1400" b="1" dirty="0"/>
                        <a:t>Beneficio Fiscal.</a:t>
                      </a:r>
                    </a:p>
                    <a:p>
                      <a:r>
                        <a:rPr lang="es-ES" sz="1400" dirty="0"/>
                        <a:t>Amortización acelerada en bienes amortizables vinculados en impuesto a  las ganancias</a:t>
                      </a:r>
                    </a:p>
                    <a:p>
                      <a:r>
                        <a:rPr lang="es-ES" sz="1400" dirty="0"/>
                        <a:t>Devolución anticipada de IVA</a:t>
                      </a:r>
                    </a:p>
                    <a:p>
                      <a:r>
                        <a:rPr lang="es-ES" sz="1400" dirty="0"/>
                        <a:t>Exención en los Derechos de Exportación para productos elaborados exportados </a:t>
                      </a:r>
                    </a:p>
                    <a:p>
                      <a:endParaRPr lang="en-US" sz="1400" dirty="0"/>
                    </a:p>
                  </a:txBody>
                  <a:tcPr/>
                </a:tc>
                <a:extLst>
                  <a:ext uri="{0D108BD9-81ED-4DB2-BD59-A6C34878D82A}">
                    <a16:rowId xmlns:a16="http://schemas.microsoft.com/office/drawing/2014/main" val="2824679695"/>
                  </a:ext>
                </a:extLst>
              </a:tr>
            </a:tbl>
          </a:graphicData>
        </a:graphic>
      </p:graphicFrame>
    </p:spTree>
    <p:extLst>
      <p:ext uri="{BB962C8B-B14F-4D97-AF65-F5344CB8AC3E}">
        <p14:creationId xmlns:p14="http://schemas.microsoft.com/office/powerpoint/2010/main" val="361694312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251520" y="188640"/>
            <a:ext cx="8229600" cy="648072"/>
          </a:xfrm>
        </p:spPr>
        <p:txBody>
          <a:bodyPr>
            <a:normAutofit fontScale="90000"/>
          </a:bodyPr>
          <a:lstStyle/>
          <a:p>
            <a:pPr algn="l"/>
            <a:r>
              <a:rPr lang="es-ES" sz="2400" b="1" dirty="0">
                <a:latin typeface="Arial" pitchFamily="34" charset="0"/>
                <a:ea typeface="+mn-ea"/>
                <a:cs typeface="Arial" pitchFamily="34" charset="0"/>
              </a:rPr>
              <a:t>Ley 27.263 (B.O.: 01/08/16)</a:t>
            </a:r>
            <a:br>
              <a:rPr lang="es-ES" sz="2400" b="1" dirty="0">
                <a:latin typeface="Arial" pitchFamily="34" charset="0"/>
                <a:ea typeface="+mn-ea"/>
                <a:cs typeface="Arial" pitchFamily="34" charset="0"/>
              </a:rPr>
            </a:br>
            <a:r>
              <a:rPr lang="es-ES" sz="1800" b="1" dirty="0">
                <a:latin typeface="Arial" pitchFamily="34" charset="0"/>
                <a:ea typeface="+mn-ea"/>
                <a:cs typeface="Arial" pitchFamily="34" charset="0"/>
              </a:rPr>
              <a:t>Régimen de Desarrollo y Fortalecimiento del </a:t>
            </a:r>
            <a:r>
              <a:rPr lang="es-ES" sz="1800" b="1" dirty="0" err="1">
                <a:latin typeface="Arial" pitchFamily="34" charset="0"/>
                <a:ea typeface="+mn-ea"/>
                <a:cs typeface="Arial" pitchFamily="34" charset="0"/>
              </a:rPr>
              <a:t>Autopartismo</a:t>
            </a:r>
            <a:r>
              <a:rPr lang="es-ES" sz="1800" b="1" dirty="0">
                <a:latin typeface="Arial" pitchFamily="34" charset="0"/>
                <a:ea typeface="+mn-ea"/>
                <a:cs typeface="Arial" pitchFamily="34" charset="0"/>
              </a:rPr>
              <a:t> Argentino</a:t>
            </a:r>
            <a:endParaRPr lang="en-US" sz="1800" b="1" dirty="0">
              <a:latin typeface="Arial" pitchFamily="34" charset="0"/>
              <a:ea typeface="+mn-ea"/>
              <a:cs typeface="Arial" pitchFamily="34" charset="0"/>
            </a:endParaRPr>
          </a:p>
        </p:txBody>
      </p:sp>
      <p:sp>
        <p:nvSpPr>
          <p:cNvPr id="3" name="Marcador de contenido 2"/>
          <p:cNvSpPr>
            <a:spLocks noGrp="1"/>
          </p:cNvSpPr>
          <p:nvPr>
            <p:ph idx="1"/>
          </p:nvPr>
        </p:nvSpPr>
        <p:spPr>
          <a:xfrm>
            <a:off x="179512" y="980728"/>
            <a:ext cx="8229600" cy="5616624"/>
          </a:xfrm>
        </p:spPr>
        <p:txBody>
          <a:bodyPr>
            <a:normAutofit fontScale="70000" lnSpcReduction="20000"/>
          </a:bodyPr>
          <a:lstStyle/>
          <a:p>
            <a:pPr algn="just"/>
            <a:r>
              <a:rPr lang="es-ES" b="1" dirty="0"/>
              <a:t>Objeto del Régimen. </a:t>
            </a:r>
            <a:r>
              <a:rPr lang="es-ES" dirty="0"/>
              <a:t>Se otorga un bono electrónico de crédito fiscal que podrá ser cedido a terceros, para el pago de impuestos nacionales, por un monto equivalente a un porcentaje del valor ex fábrica de las </a:t>
            </a:r>
            <a:r>
              <a:rPr lang="es-ES" b="1" dirty="0"/>
              <a:t>autopartes nacionales</a:t>
            </a:r>
            <a:r>
              <a:rPr lang="es-ES" dirty="0"/>
              <a:t> a las que hace referencia el artículo 4, neto del impuesto al valor agregado (IVA), gastos financieros, y de descuentos y bonificaciones.</a:t>
            </a:r>
          </a:p>
          <a:p>
            <a:pPr algn="just"/>
            <a:r>
              <a:rPr lang="es-ES" b="1" dirty="0"/>
              <a:t>Sujetos. </a:t>
            </a:r>
            <a:r>
              <a:rPr lang="es-ES" dirty="0"/>
              <a:t>las personas jurídicas fabricantes de los productos indicados en los incisos a) automóviles; b) utilitarios; c) camiones, chasis; d) ómnibus; e) remolques, semirremolques;  y f) maquinaria agrícola y vial autopropulsada, del artículo 4 de ley, que cuenten con establecimiento industrial radicado en el Territorio Nacional al amparo de la ley 21932, o </a:t>
            </a:r>
          </a:p>
          <a:p>
            <a:pPr algn="just"/>
            <a:r>
              <a:rPr lang="es-ES" b="1" dirty="0"/>
              <a:t>Registro. </a:t>
            </a:r>
            <a:r>
              <a:rPr lang="es-ES" dirty="0"/>
              <a:t>Se encuentren inscriptos en los registros creados por la Resolución 838 (B.O.: 11/11/99)  de la ex Secretaría de Industria, Comercio y Minería,  que regula la inscripción de los fabricantes de automóviles, autopartistas de partes y piezas nacionales e importadas que obtengan (LCM)</a:t>
            </a:r>
          </a:p>
          <a:p>
            <a:pPr algn="just"/>
            <a:r>
              <a:rPr lang="es-ES" b="1" dirty="0"/>
              <a:t>Sujetos excluidos</a:t>
            </a:r>
            <a:r>
              <a:rPr lang="es-ES" dirty="0"/>
              <a:t>. No hay </a:t>
            </a:r>
            <a:endParaRPr lang="en-US" dirty="0"/>
          </a:p>
        </p:txBody>
      </p:sp>
    </p:spTree>
    <p:extLst>
      <p:ext uri="{BB962C8B-B14F-4D97-AF65-F5344CB8AC3E}">
        <p14:creationId xmlns:p14="http://schemas.microsoft.com/office/powerpoint/2010/main" val="272366087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251520" y="188640"/>
            <a:ext cx="8229600" cy="648072"/>
          </a:xfrm>
        </p:spPr>
        <p:txBody>
          <a:bodyPr>
            <a:normAutofit fontScale="90000"/>
          </a:bodyPr>
          <a:lstStyle/>
          <a:p>
            <a:pPr algn="l"/>
            <a:r>
              <a:rPr lang="es-ES" sz="2400" b="1" dirty="0">
                <a:latin typeface="Arial" pitchFamily="34" charset="0"/>
                <a:ea typeface="+mn-ea"/>
                <a:cs typeface="Arial" pitchFamily="34" charset="0"/>
              </a:rPr>
              <a:t>Ley 27.263</a:t>
            </a:r>
            <a:br>
              <a:rPr lang="es-ES" sz="2400" b="1" dirty="0">
                <a:latin typeface="Arial" pitchFamily="34" charset="0"/>
                <a:ea typeface="+mn-ea"/>
                <a:cs typeface="Arial" pitchFamily="34" charset="0"/>
              </a:rPr>
            </a:br>
            <a:r>
              <a:rPr lang="es-ES" sz="1800" b="1" dirty="0">
                <a:latin typeface="Arial" pitchFamily="34" charset="0"/>
                <a:ea typeface="+mn-ea"/>
                <a:cs typeface="Arial" pitchFamily="34" charset="0"/>
              </a:rPr>
              <a:t>Régimen de Desarrollo y Fortalecimiento del </a:t>
            </a:r>
            <a:r>
              <a:rPr lang="es-ES" sz="1800" b="1" dirty="0" err="1">
                <a:latin typeface="Arial" pitchFamily="34" charset="0"/>
                <a:ea typeface="+mn-ea"/>
                <a:cs typeface="Arial" pitchFamily="34" charset="0"/>
              </a:rPr>
              <a:t>Autopartismo</a:t>
            </a:r>
            <a:r>
              <a:rPr lang="es-ES" sz="1800" b="1" dirty="0">
                <a:latin typeface="Arial" pitchFamily="34" charset="0"/>
                <a:ea typeface="+mn-ea"/>
                <a:cs typeface="Arial" pitchFamily="34" charset="0"/>
              </a:rPr>
              <a:t> Argentino - Vigencia</a:t>
            </a:r>
            <a:endParaRPr lang="en-US" sz="1800" b="1" dirty="0">
              <a:latin typeface="Arial" pitchFamily="34" charset="0"/>
              <a:ea typeface="+mn-ea"/>
              <a:cs typeface="Arial" pitchFamily="34" charset="0"/>
            </a:endParaRPr>
          </a:p>
        </p:txBody>
      </p:sp>
      <p:sp>
        <p:nvSpPr>
          <p:cNvPr id="3" name="Marcador de contenido 2"/>
          <p:cNvSpPr>
            <a:spLocks noGrp="1"/>
          </p:cNvSpPr>
          <p:nvPr>
            <p:ph idx="1"/>
          </p:nvPr>
        </p:nvSpPr>
        <p:spPr>
          <a:xfrm>
            <a:off x="179512" y="980728"/>
            <a:ext cx="8229600" cy="5616624"/>
          </a:xfrm>
        </p:spPr>
        <p:txBody>
          <a:bodyPr>
            <a:normAutofit/>
          </a:bodyPr>
          <a:lstStyle/>
          <a:p>
            <a:pPr marL="0" indent="0" algn="just">
              <a:buNone/>
            </a:pPr>
            <a:r>
              <a:rPr lang="es-ES" sz="2500" b="1" dirty="0"/>
              <a:t>Art 21 vigencia de la Ley: </a:t>
            </a:r>
          </a:p>
          <a:p>
            <a:pPr algn="just"/>
            <a:r>
              <a:rPr lang="es-ES" sz="2200" dirty="0"/>
              <a:t>10 años contados a partir de la fecha en que se dicte la reglamentación (12/12/2016, cfr. Resolución N° 599-E  Secretaria de Industria y Servicios) del régimen es el plazo para que las empresas interesadas puedan solicitar su incorporación al mismo, pudiendo recibir beneficios por el tiempo que dure su proyecto.</a:t>
            </a:r>
          </a:p>
          <a:p>
            <a:pPr algn="just"/>
            <a:endParaRPr lang="es-ES" sz="2200" dirty="0"/>
          </a:p>
          <a:p>
            <a:pPr algn="just"/>
            <a:r>
              <a:rPr lang="es-ES" sz="2200" dirty="0"/>
              <a:t>Las solicitudes que se realicen con posterioridad a los primeros 5 años de vigencia, </a:t>
            </a:r>
            <a:r>
              <a:rPr lang="es-ES" sz="2200" i="1" dirty="0"/>
              <a:t>(12/12/2021)</a:t>
            </a:r>
            <a:r>
              <a:rPr lang="es-ES" sz="2200" dirty="0"/>
              <a:t> en ningún caso podrán acceder a los beneficios previstos, por la presente ley por un plazo adicional a 2 años, cumplido el plazo establecido en el párrafo anterior </a:t>
            </a:r>
            <a:r>
              <a:rPr lang="es-ES" sz="2200" i="1" dirty="0"/>
              <a:t>(12/12/2028)</a:t>
            </a:r>
            <a:r>
              <a:rPr lang="es-ES" sz="2200" dirty="0"/>
              <a:t>.</a:t>
            </a:r>
          </a:p>
          <a:p>
            <a:pPr algn="just"/>
            <a:endParaRPr lang="en-US" dirty="0"/>
          </a:p>
        </p:txBody>
      </p:sp>
    </p:spTree>
    <p:extLst>
      <p:ext uri="{BB962C8B-B14F-4D97-AF65-F5344CB8AC3E}">
        <p14:creationId xmlns:p14="http://schemas.microsoft.com/office/powerpoint/2010/main" val="203050122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pPr algn="l"/>
            <a:r>
              <a:rPr lang="es-ES" sz="2200" b="1" dirty="0">
                <a:latin typeface="Arial" pitchFamily="34" charset="0"/>
                <a:cs typeface="Arial" pitchFamily="34" charset="0"/>
              </a:rPr>
              <a:t>Ley 27.263</a:t>
            </a:r>
            <a:br>
              <a:rPr lang="es-ES" sz="2200" b="1" dirty="0">
                <a:latin typeface="Arial" pitchFamily="34" charset="0"/>
                <a:cs typeface="Arial" pitchFamily="34" charset="0"/>
              </a:rPr>
            </a:br>
            <a:r>
              <a:rPr lang="es-ES" sz="2200" b="1" dirty="0">
                <a:latin typeface="Arial" pitchFamily="34" charset="0"/>
                <a:cs typeface="Arial" pitchFamily="34" charset="0"/>
              </a:rPr>
              <a:t>Régimen de Desarrollo y Fortalecimiento del </a:t>
            </a:r>
            <a:r>
              <a:rPr lang="es-ES" sz="2200" b="1" dirty="0" err="1">
                <a:latin typeface="Arial" pitchFamily="34" charset="0"/>
                <a:cs typeface="Arial" pitchFamily="34" charset="0"/>
              </a:rPr>
              <a:t>Autopartismo</a:t>
            </a:r>
            <a:r>
              <a:rPr lang="es-ES" sz="2200" b="1" dirty="0">
                <a:latin typeface="Arial" pitchFamily="34" charset="0"/>
                <a:cs typeface="Arial" pitchFamily="34" charset="0"/>
              </a:rPr>
              <a:t> Argentino –  Requisitos del Programa</a:t>
            </a:r>
            <a:endParaRPr lang="en-US" sz="2200" dirty="0"/>
          </a:p>
        </p:txBody>
      </p:sp>
      <p:sp>
        <p:nvSpPr>
          <p:cNvPr id="3" name="Marcador de contenido 2"/>
          <p:cNvSpPr>
            <a:spLocks noGrp="1"/>
          </p:cNvSpPr>
          <p:nvPr>
            <p:ph idx="1"/>
          </p:nvPr>
        </p:nvSpPr>
        <p:spPr>
          <a:xfrm>
            <a:off x="457200" y="1417638"/>
            <a:ext cx="8229600" cy="4708525"/>
          </a:xfrm>
        </p:spPr>
        <p:txBody>
          <a:bodyPr>
            <a:normAutofit fontScale="62500" lnSpcReduction="20000"/>
          </a:bodyPr>
          <a:lstStyle/>
          <a:p>
            <a:pPr algn="just"/>
            <a:r>
              <a:rPr lang="es-ES" dirty="0"/>
              <a:t>Probar el Contenido Mínimo Nacional (CMN) según sean CBU terminados, Comerciales livianos/Camiones o Motores;</a:t>
            </a:r>
          </a:p>
          <a:p>
            <a:pPr algn="just"/>
            <a:r>
              <a:rPr lang="es-ES" dirty="0"/>
              <a:t>Presentar </a:t>
            </a:r>
            <a:r>
              <a:rPr lang="es-ES" dirty="0" err="1"/>
              <a:t>ddjj</a:t>
            </a:r>
            <a:r>
              <a:rPr lang="es-ES" dirty="0"/>
              <a:t> cantidad de trabajadores mensuales promedio en relación de dependencia del período comprendido entre Julio 2015 y Junio 2016</a:t>
            </a:r>
          </a:p>
          <a:p>
            <a:pPr algn="just"/>
            <a:r>
              <a:rPr lang="es-ES" dirty="0"/>
              <a:t>Presentar una </a:t>
            </a:r>
            <a:r>
              <a:rPr lang="es-ES" dirty="0" err="1"/>
              <a:t>ddjj</a:t>
            </a:r>
            <a:r>
              <a:rPr lang="es-ES" dirty="0"/>
              <a:t> anual en el mes Diciembre de cada año, asumiendo el compromiso junto con la entidad sindical de la actividad de no reducir la cantidad de personal ni aplicar suspensiones sin goce de haberes</a:t>
            </a:r>
          </a:p>
          <a:p>
            <a:pPr algn="just"/>
            <a:r>
              <a:rPr lang="es-ES" dirty="0"/>
              <a:t>En el caso de empresas nuevas, será la Secretaría de industria quien establezca el personal mínimo para acceder al régimen</a:t>
            </a:r>
          </a:p>
          <a:p>
            <a:pPr algn="just"/>
            <a:r>
              <a:rPr lang="es-ES" dirty="0"/>
              <a:t>Presentar la solicitud de adhesión a ser aprobada por la Secretaría de Industria. En especial</a:t>
            </a:r>
          </a:p>
          <a:p>
            <a:pPr lvl="1" algn="just"/>
            <a:r>
              <a:rPr lang="es-ES" dirty="0"/>
              <a:t>Para CBU, Camiones, </a:t>
            </a:r>
            <a:r>
              <a:rPr lang="es-ES" dirty="0" err="1"/>
              <a:t>Obnibus</a:t>
            </a:r>
            <a:r>
              <a:rPr lang="es-ES" dirty="0"/>
              <a:t>, Maquinaria Agrícola, etc.: Plataformas Nuevas Exclusivas</a:t>
            </a:r>
          </a:p>
          <a:p>
            <a:pPr lvl="1" algn="just"/>
            <a:r>
              <a:rPr lang="es-ES" dirty="0"/>
              <a:t>Para las Plataformas no nuevas c/un rediseño significativo</a:t>
            </a:r>
          </a:p>
          <a:p>
            <a:pPr lvl="1" algn="just"/>
            <a:r>
              <a:rPr lang="es-ES" dirty="0"/>
              <a:t>Para Motores, Cajas y Autopartes Nacionales (CMN): Nuevas autopartes o existentes que involucren un aumento en la capacidad de producción.</a:t>
            </a:r>
            <a:endParaRPr lang="en-US" dirty="0"/>
          </a:p>
        </p:txBody>
      </p:sp>
    </p:spTree>
    <p:extLst>
      <p:ext uri="{BB962C8B-B14F-4D97-AF65-F5344CB8AC3E}">
        <p14:creationId xmlns:p14="http://schemas.microsoft.com/office/powerpoint/2010/main" val="401937027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pPr algn="l"/>
            <a:r>
              <a:rPr lang="es-ES" sz="2200" b="1" dirty="0">
                <a:latin typeface="Arial" pitchFamily="34" charset="0"/>
                <a:cs typeface="Arial" pitchFamily="34" charset="0"/>
              </a:rPr>
              <a:t>Ley 27.263</a:t>
            </a:r>
            <a:br>
              <a:rPr lang="es-ES" sz="5400" b="1" dirty="0">
                <a:latin typeface="Arial" pitchFamily="34" charset="0"/>
                <a:cs typeface="Arial" pitchFamily="34" charset="0"/>
              </a:rPr>
            </a:br>
            <a:r>
              <a:rPr lang="es-ES" sz="2200" b="1" dirty="0">
                <a:latin typeface="Arial" pitchFamily="34" charset="0"/>
                <a:cs typeface="Arial" pitchFamily="34" charset="0"/>
              </a:rPr>
              <a:t>Régimen de Desarrollo y Fortalecimiento del </a:t>
            </a:r>
            <a:r>
              <a:rPr lang="es-ES" sz="2200" b="1" dirty="0" err="1">
                <a:latin typeface="Arial" pitchFamily="34" charset="0"/>
                <a:cs typeface="Arial" pitchFamily="34" charset="0"/>
              </a:rPr>
              <a:t>Autopartismo</a:t>
            </a:r>
            <a:r>
              <a:rPr lang="es-ES" sz="2200" b="1" dirty="0">
                <a:latin typeface="Arial" pitchFamily="34" charset="0"/>
                <a:cs typeface="Arial" pitchFamily="34" charset="0"/>
              </a:rPr>
              <a:t> Argentino - Beneficios del Régimen – art.13, </a:t>
            </a:r>
            <a:endParaRPr lang="en-US" sz="2200" b="1" dirty="0">
              <a:latin typeface="Arial" pitchFamily="34" charset="0"/>
              <a:cs typeface="Arial" pitchFamily="34" charset="0"/>
            </a:endParaRPr>
          </a:p>
        </p:txBody>
      </p:sp>
      <p:sp>
        <p:nvSpPr>
          <p:cNvPr id="3" name="Marcador de contenido 2"/>
          <p:cNvSpPr>
            <a:spLocks noGrp="1"/>
          </p:cNvSpPr>
          <p:nvPr>
            <p:ph idx="1"/>
          </p:nvPr>
        </p:nvSpPr>
        <p:spPr>
          <a:xfrm>
            <a:off x="424036" y="1556792"/>
            <a:ext cx="8229600" cy="4525963"/>
          </a:xfrm>
        </p:spPr>
        <p:txBody>
          <a:bodyPr>
            <a:normAutofit fontScale="92500" lnSpcReduction="10000"/>
          </a:bodyPr>
          <a:lstStyle/>
          <a:p>
            <a:pPr marL="457200" indent="-457200" algn="just">
              <a:buAutoNum type="arabicParenR"/>
            </a:pPr>
            <a:r>
              <a:rPr lang="es-ES" sz="2000" b="1" dirty="0"/>
              <a:t>Bono Electrónico y utilización. </a:t>
            </a:r>
            <a:r>
              <a:rPr lang="es-ES" sz="2000" dirty="0"/>
              <a:t>El beneficio consiste en la obtención de un bono electrónico de crédito fiscal, que podrá ser cedido a terceros para ser aplicado al pago de los impuestos a las ganancias, a la ganancia mínima presunta, IVA e impuestos internos, inclusive para el caso de importaciones.</a:t>
            </a:r>
          </a:p>
          <a:p>
            <a:pPr marL="457200" indent="-457200" algn="just">
              <a:buAutoNum type="arabicParenR"/>
            </a:pPr>
            <a:r>
              <a:rPr lang="es-ES" sz="2000" b="1" dirty="0"/>
              <a:t>Cálculo del Importe del Bono Electrónico.</a:t>
            </a:r>
            <a:r>
              <a:rPr lang="es-ES" sz="2000" dirty="0"/>
              <a:t> El importe del bono de crédito fiscal se establece en un porcentaje que varía entre el 4% y el 15% del valor ex-fábrica dependiendo del % de las autopartes nacionales con contenido (CMN) incorporadas a los productos.</a:t>
            </a:r>
          </a:p>
          <a:p>
            <a:pPr marL="457200" indent="-457200" algn="just">
              <a:buFont typeface="Arial" pitchFamily="34" charset="0"/>
              <a:buAutoNum type="arabicParenR"/>
            </a:pPr>
            <a:r>
              <a:rPr lang="es-ES" sz="2000" b="1" dirty="0"/>
              <a:t>Exención de Derecho de importación para Matrices, Moldes y Herramentales nuevos. </a:t>
            </a:r>
            <a:r>
              <a:rPr lang="es-ES" sz="2000" dirty="0"/>
              <a:t>Para partes que sean ensambladas con partes nacionales para su construcción que no representen más de un 50% de ICN sobre las partes nacionales </a:t>
            </a:r>
          </a:p>
          <a:p>
            <a:pPr marL="457200" indent="-457200" algn="just">
              <a:buFont typeface="Arial" pitchFamily="34" charset="0"/>
              <a:buAutoNum type="arabicParenR"/>
            </a:pPr>
            <a:r>
              <a:rPr lang="es-ES" sz="2000" b="1" dirty="0"/>
              <a:t>Plan de Desarrollo Proveedores. </a:t>
            </a:r>
            <a:r>
              <a:rPr lang="es-ES" sz="2000" dirty="0"/>
              <a:t>También se establece la posibilidad de solicitar en forma anticipada hasta el 15% del beneficio previsto durante los primeros 5 años de los planes de producción aprobados, para ser destinado exclusivamente al desarrollo de proveedores.</a:t>
            </a:r>
          </a:p>
          <a:p>
            <a:pPr marL="457200" indent="-457200" algn="just">
              <a:buAutoNum type="arabicParenR"/>
            </a:pPr>
            <a:endParaRPr lang="en-US" sz="2000" dirty="0"/>
          </a:p>
        </p:txBody>
      </p:sp>
    </p:spTree>
    <p:extLst>
      <p:ext uri="{BB962C8B-B14F-4D97-AF65-F5344CB8AC3E}">
        <p14:creationId xmlns:p14="http://schemas.microsoft.com/office/powerpoint/2010/main" val="76274312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ES" sz="3000" dirty="0"/>
              <a:t>1- Posible utilización del Bono Electrónico.</a:t>
            </a:r>
            <a:endParaRPr lang="en-US" sz="3000" dirty="0"/>
          </a:p>
        </p:txBody>
      </p:sp>
      <p:sp>
        <p:nvSpPr>
          <p:cNvPr id="3" name="Marcador de contenido 2"/>
          <p:cNvSpPr>
            <a:spLocks noGrp="1"/>
          </p:cNvSpPr>
          <p:nvPr>
            <p:ph idx="1"/>
          </p:nvPr>
        </p:nvSpPr>
        <p:spPr>
          <a:xfrm>
            <a:off x="457200" y="1268760"/>
            <a:ext cx="8229600" cy="5112568"/>
          </a:xfrm>
        </p:spPr>
        <p:txBody>
          <a:bodyPr>
            <a:noAutofit/>
          </a:bodyPr>
          <a:lstStyle/>
          <a:p>
            <a:pPr marL="0" lvl="0" indent="0">
              <a:buNone/>
            </a:pPr>
            <a:r>
              <a:rPr lang="es-ES" sz="1600" dirty="0">
                <a:solidFill>
                  <a:prstClr val="black"/>
                </a:solidFill>
              </a:rPr>
              <a:t>I.  El bono electrónico podrá ser usado por los beneficiarios para los siguientes Impuestos “</a:t>
            </a:r>
            <a:r>
              <a:rPr lang="es-ES" sz="1600" i="1" dirty="0">
                <a:solidFill>
                  <a:prstClr val="black"/>
                </a:solidFill>
              </a:rPr>
              <a:t>Internos”:</a:t>
            </a:r>
          </a:p>
          <a:p>
            <a:pPr lvl="0">
              <a:buFont typeface="Arial" pitchFamily="34" charset="0"/>
              <a:buAutoNum type="arabicParenR"/>
            </a:pPr>
            <a:r>
              <a:rPr lang="es-ES" sz="1600" dirty="0">
                <a:solidFill>
                  <a:prstClr val="black"/>
                </a:solidFill>
              </a:rPr>
              <a:t>Impuesto a las ganancias y ganancia mínima presunta determinado y sus anticipos;</a:t>
            </a:r>
          </a:p>
          <a:p>
            <a:pPr lvl="0">
              <a:buFont typeface="Arial" pitchFamily="34" charset="0"/>
              <a:buAutoNum type="arabicParenR"/>
            </a:pPr>
            <a:r>
              <a:rPr lang="es-ES" sz="1600" dirty="0">
                <a:solidFill>
                  <a:prstClr val="black"/>
                </a:solidFill>
              </a:rPr>
              <a:t>Impuesto al valor agregado;</a:t>
            </a:r>
          </a:p>
          <a:p>
            <a:pPr lvl="0">
              <a:buFont typeface="Arial" pitchFamily="34" charset="0"/>
              <a:buAutoNum type="arabicParenR"/>
            </a:pPr>
            <a:r>
              <a:rPr lang="es-ES" sz="1600" dirty="0">
                <a:solidFill>
                  <a:prstClr val="black"/>
                </a:solidFill>
              </a:rPr>
              <a:t>Impuestos internos.</a:t>
            </a:r>
          </a:p>
          <a:p>
            <a:pPr lvl="0">
              <a:buFont typeface="Arial" pitchFamily="34" charset="0"/>
              <a:buAutoNum type="arabicParenR"/>
            </a:pPr>
            <a:endParaRPr lang="es-ES" sz="1600" dirty="0">
              <a:solidFill>
                <a:prstClr val="black"/>
              </a:solidFill>
            </a:endParaRPr>
          </a:p>
          <a:p>
            <a:pPr marL="0" lvl="0" indent="0">
              <a:buNone/>
            </a:pPr>
            <a:r>
              <a:rPr lang="es-ES" sz="1600" dirty="0">
                <a:solidFill>
                  <a:prstClr val="black"/>
                </a:solidFill>
              </a:rPr>
              <a:t>II. Pueden ser usados en operaciones de importación, como pago a cuenta de:</a:t>
            </a:r>
          </a:p>
          <a:p>
            <a:pPr marL="514350" lvl="0" indent="-514350">
              <a:buAutoNum type="arabicParenR"/>
            </a:pPr>
            <a:r>
              <a:rPr lang="es-ES" sz="1600" dirty="0"/>
              <a:t>de los impuestos internos, </a:t>
            </a:r>
          </a:p>
          <a:p>
            <a:pPr marL="514350" lvl="0" indent="-514350">
              <a:buAutoNum type="arabicParenR"/>
            </a:pPr>
            <a:r>
              <a:rPr lang="es-ES" sz="1600" dirty="0"/>
              <a:t>a las ganancias y</a:t>
            </a:r>
          </a:p>
          <a:p>
            <a:pPr marL="514350" lvl="0" indent="-514350">
              <a:buAutoNum type="arabicParenR"/>
            </a:pPr>
            <a:r>
              <a:rPr lang="es-ES" sz="1600" dirty="0"/>
              <a:t>al valor agregado (IVA), sus retenciones y percepciones, </a:t>
            </a:r>
          </a:p>
          <a:p>
            <a:endParaRPr lang="es-ES" sz="1600" dirty="0"/>
          </a:p>
          <a:p>
            <a:pPr marL="0" indent="0">
              <a:buNone/>
            </a:pPr>
            <a:r>
              <a:rPr lang="es-ES" sz="1600" dirty="0"/>
              <a:t>III. El bono electrónico de crédito fiscal no podrá utilizarse:</a:t>
            </a:r>
          </a:p>
          <a:p>
            <a:pPr marL="514350" indent="-514350">
              <a:buAutoNum type="arabicParenR"/>
            </a:pPr>
            <a:r>
              <a:rPr lang="es-ES" sz="1600" dirty="0"/>
              <a:t>Cancelar deudas anteriores a la efectiva incorporación del beneficiario al régimen</a:t>
            </a:r>
          </a:p>
          <a:p>
            <a:pPr marL="514350" indent="-514350">
              <a:buAutoNum type="arabicParenR"/>
            </a:pPr>
            <a:r>
              <a:rPr lang="es-ES" sz="1600" dirty="0"/>
              <a:t>Deudas derivadas de la responsabilidad sustituta o solidaria de los contribuyentes por deudas de terceros, o de su actuación como agente de retención o percepción. </a:t>
            </a:r>
          </a:p>
          <a:p>
            <a:pPr marL="514350" indent="-514350">
              <a:buAutoNum type="arabicParenR"/>
            </a:pPr>
            <a:r>
              <a:rPr lang="es-ES" sz="1600" dirty="0"/>
              <a:t>En ningún caso, eventuales saldos a su favor harán lugar a reintegros o devoluciones por parte del Estado Nacional.</a:t>
            </a:r>
            <a:endParaRPr lang="en-US" sz="1600" dirty="0"/>
          </a:p>
        </p:txBody>
      </p:sp>
    </p:spTree>
    <p:extLst>
      <p:ext uri="{BB962C8B-B14F-4D97-AF65-F5344CB8AC3E}">
        <p14:creationId xmlns:p14="http://schemas.microsoft.com/office/powerpoint/2010/main" val="30632252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pPr algn="l"/>
            <a:r>
              <a:rPr lang="es-ES" sz="3000" dirty="0"/>
              <a:t>2-  Cálculo del importe del Bono </a:t>
            </a:r>
            <a:br>
              <a:rPr lang="es-ES" sz="3000" dirty="0"/>
            </a:br>
            <a:r>
              <a:rPr lang="es-ES" sz="2800" dirty="0"/>
              <a:t>Fórmula del Contenido Nacional (CN) – Arts. 11 y 12 </a:t>
            </a:r>
            <a:endParaRPr lang="en-US" sz="2800" dirty="0"/>
          </a:p>
        </p:txBody>
      </p:sp>
      <p:pic>
        <p:nvPicPr>
          <p:cNvPr id="6" name="Marcador de contenido 5"/>
          <p:cNvPicPr>
            <a:picLocks noGrp="1" noChangeAspect="1"/>
          </p:cNvPicPr>
          <p:nvPr>
            <p:ph idx="1"/>
          </p:nvPr>
        </p:nvPicPr>
        <p:blipFill>
          <a:blip r:embed="rId2"/>
          <a:stretch>
            <a:fillRect/>
          </a:stretch>
        </p:blipFill>
        <p:spPr>
          <a:xfrm>
            <a:off x="1331640" y="1811814"/>
            <a:ext cx="5172075" cy="504825"/>
          </a:xfrm>
          <a:prstGeom prst="rect">
            <a:avLst/>
          </a:prstGeom>
        </p:spPr>
      </p:pic>
      <p:sp>
        <p:nvSpPr>
          <p:cNvPr id="7" name="CuadroTexto 6"/>
          <p:cNvSpPr txBox="1"/>
          <p:nvPr/>
        </p:nvSpPr>
        <p:spPr>
          <a:xfrm>
            <a:off x="457200" y="1417638"/>
            <a:ext cx="7992888" cy="369332"/>
          </a:xfrm>
          <a:prstGeom prst="rect">
            <a:avLst/>
          </a:prstGeom>
          <a:noFill/>
        </p:spPr>
        <p:txBody>
          <a:bodyPr wrap="square" rtlCol="0">
            <a:spAutoFit/>
          </a:bodyPr>
          <a:lstStyle/>
          <a:p>
            <a:r>
              <a:rPr lang="es-ES" dirty="0"/>
              <a:t>El % de CN para los Bienes y Autopartes se determina como sigue: </a:t>
            </a:r>
            <a:endParaRPr lang="en-US" dirty="0"/>
          </a:p>
        </p:txBody>
      </p:sp>
      <p:sp>
        <p:nvSpPr>
          <p:cNvPr id="11" name="CuadroTexto 10"/>
          <p:cNvSpPr txBox="1"/>
          <p:nvPr/>
        </p:nvSpPr>
        <p:spPr>
          <a:xfrm>
            <a:off x="539552" y="2609393"/>
            <a:ext cx="5112568" cy="3960058"/>
          </a:xfrm>
          <a:prstGeom prst="rect">
            <a:avLst/>
          </a:prstGeom>
          <a:noFill/>
        </p:spPr>
        <p:txBody>
          <a:bodyPr wrap="square" rtlCol="0">
            <a:spAutoFit/>
          </a:bodyPr>
          <a:lstStyle/>
          <a:p>
            <a:pPr marL="342900" indent="-342900" algn="just">
              <a:spcBef>
                <a:spcPts val="400"/>
              </a:spcBef>
              <a:spcAft>
                <a:spcPts val="0"/>
              </a:spcAft>
              <a:buAutoNum type="arabicPeriod"/>
            </a:pPr>
            <a:r>
              <a:rPr lang="es-ES" sz="1400" dirty="0">
                <a:solidFill>
                  <a:srgbClr val="000000"/>
                </a:solidFill>
                <a:latin typeface="Verdana" panose="020B0604030504040204" pitchFamily="34" charset="0"/>
              </a:rPr>
              <a:t>Automóviles; Utilitarios de hasta un mil quinientos kilogramos (1.500 kg) de capacidad de carga; Remolques y semirremolques; Maquinaria agrícola y vial autopropulsada; Cajas de transmisión y sus componentes; Otros sistemas de autopartes, conjuntos y subconjuntos</a:t>
            </a:r>
          </a:p>
          <a:p>
            <a:pPr marL="342900" indent="-342900" algn="just">
              <a:spcBef>
                <a:spcPts val="400"/>
              </a:spcBef>
              <a:spcAft>
                <a:spcPts val="0"/>
              </a:spcAft>
              <a:buAutoNum type="arabicPeriod"/>
            </a:pPr>
            <a:endParaRPr lang="es-ES" sz="1400" dirty="0">
              <a:solidFill>
                <a:srgbClr val="000000"/>
              </a:solidFill>
              <a:latin typeface="Verdana" panose="020B0604030504040204" pitchFamily="34" charset="0"/>
            </a:endParaRPr>
          </a:p>
          <a:p>
            <a:pPr marL="342900" indent="-342900" algn="just">
              <a:spcBef>
                <a:spcPts val="400"/>
              </a:spcBef>
              <a:spcAft>
                <a:spcPts val="0"/>
              </a:spcAft>
              <a:buAutoNum type="arabicPeriod"/>
            </a:pPr>
            <a:r>
              <a:rPr lang="es-ES" sz="1400" dirty="0">
                <a:solidFill>
                  <a:srgbClr val="000000"/>
                </a:solidFill>
                <a:latin typeface="Verdana" panose="020B0604030504040204" pitchFamily="34" charset="0"/>
              </a:rPr>
              <a:t>Comerciales livianos de más de un mil quinientos kilogramos (1.500 kg) y hasta cinco mil kilogramos (5.000 kg) de capacidad de carga; Camiones, chasis con y sin cabina, y ómnibus;</a:t>
            </a:r>
          </a:p>
          <a:p>
            <a:pPr marL="342900" indent="-342900" algn="just">
              <a:spcBef>
                <a:spcPts val="400"/>
              </a:spcBef>
              <a:spcAft>
                <a:spcPts val="0"/>
              </a:spcAft>
              <a:buAutoNum type="arabicPeriod"/>
            </a:pPr>
            <a:r>
              <a:rPr lang="es-ES" sz="1400" dirty="0">
                <a:solidFill>
                  <a:srgbClr val="000000"/>
                </a:solidFill>
                <a:latin typeface="Verdana" panose="020B0604030504040204" pitchFamily="34" charset="0"/>
              </a:rPr>
              <a:t>Motores de combustión interna, híbridos u otros;</a:t>
            </a:r>
          </a:p>
          <a:p>
            <a:pPr marL="342900" indent="-342900" algn="just">
              <a:spcBef>
                <a:spcPts val="400"/>
              </a:spcBef>
              <a:spcAft>
                <a:spcPts val="0"/>
              </a:spcAft>
              <a:buAutoNum type="arabicPeriod"/>
            </a:pPr>
            <a:endParaRPr lang="es-ES" sz="1400" dirty="0">
              <a:solidFill>
                <a:srgbClr val="000000"/>
              </a:solidFill>
              <a:latin typeface="Verdana" panose="020B0604030504040204" pitchFamily="34" charset="0"/>
            </a:endParaRPr>
          </a:p>
          <a:p>
            <a:pPr marL="342900" indent="-342900" algn="just">
              <a:spcBef>
                <a:spcPts val="400"/>
              </a:spcBef>
              <a:spcAft>
                <a:spcPts val="0"/>
              </a:spcAft>
              <a:buAutoNum type="arabicPeriod"/>
            </a:pPr>
            <a:endParaRPr lang="es-ES" sz="1400" dirty="0">
              <a:solidFill>
                <a:srgbClr val="000000"/>
              </a:solidFill>
              <a:latin typeface="Verdana" panose="020B0604030504040204" pitchFamily="34" charset="0"/>
            </a:endParaRPr>
          </a:p>
          <a:p>
            <a:pPr marL="342900" indent="-342900" algn="just">
              <a:spcBef>
                <a:spcPts val="400"/>
              </a:spcBef>
              <a:spcAft>
                <a:spcPts val="0"/>
              </a:spcAft>
              <a:buAutoNum type="arabicPeriod"/>
            </a:pPr>
            <a:r>
              <a:rPr lang="es-ES" sz="1400" dirty="0">
                <a:solidFill>
                  <a:srgbClr val="000000"/>
                </a:solidFill>
                <a:latin typeface="Verdana" panose="020B0604030504040204" pitchFamily="34" charset="0"/>
              </a:rPr>
              <a:t>Herramentales fabricados en el país:</a:t>
            </a:r>
          </a:p>
          <a:p>
            <a:pPr algn="just">
              <a:spcBef>
                <a:spcPts val="400"/>
              </a:spcBef>
              <a:spcAft>
                <a:spcPts val="0"/>
              </a:spcAft>
            </a:pPr>
            <a:endParaRPr lang="es-ES" b="0" i="0" dirty="0">
              <a:solidFill>
                <a:srgbClr val="000000"/>
              </a:solidFill>
              <a:effectLst/>
              <a:latin typeface="Verdana" panose="020B0604030504040204" pitchFamily="34" charset="0"/>
            </a:endParaRPr>
          </a:p>
        </p:txBody>
      </p:sp>
      <p:sp>
        <p:nvSpPr>
          <p:cNvPr id="12" name="CuadroTexto 11"/>
          <p:cNvSpPr txBox="1"/>
          <p:nvPr/>
        </p:nvSpPr>
        <p:spPr>
          <a:xfrm>
            <a:off x="6198293" y="2695535"/>
            <a:ext cx="2488507" cy="4247317"/>
          </a:xfrm>
          <a:prstGeom prst="rect">
            <a:avLst/>
          </a:prstGeom>
          <a:noFill/>
        </p:spPr>
        <p:txBody>
          <a:bodyPr wrap="square" rtlCol="0">
            <a:spAutoFit/>
          </a:bodyPr>
          <a:lstStyle/>
          <a:p>
            <a:r>
              <a:rPr lang="es-ES" dirty="0"/>
              <a:t>30%</a:t>
            </a:r>
          </a:p>
          <a:p>
            <a:endParaRPr lang="es-ES" dirty="0"/>
          </a:p>
          <a:p>
            <a:endParaRPr lang="es-ES" dirty="0"/>
          </a:p>
          <a:p>
            <a:endParaRPr lang="es-ES" dirty="0"/>
          </a:p>
          <a:p>
            <a:endParaRPr lang="es-ES" dirty="0"/>
          </a:p>
          <a:p>
            <a:endParaRPr lang="es-ES" dirty="0"/>
          </a:p>
          <a:p>
            <a:r>
              <a:rPr lang="es-ES" dirty="0"/>
              <a:t>25%</a:t>
            </a:r>
          </a:p>
          <a:p>
            <a:endParaRPr lang="es-ES" dirty="0"/>
          </a:p>
          <a:p>
            <a:endParaRPr lang="es-ES" dirty="0"/>
          </a:p>
          <a:p>
            <a:r>
              <a:rPr lang="es-ES" dirty="0"/>
              <a:t>10% (primeros 3 años) 20% en adelante</a:t>
            </a:r>
          </a:p>
          <a:p>
            <a:endParaRPr lang="es-ES" dirty="0"/>
          </a:p>
          <a:p>
            <a:r>
              <a:rPr lang="es-ES" dirty="0"/>
              <a:t>0% </a:t>
            </a:r>
          </a:p>
          <a:p>
            <a:endParaRPr lang="es-ES" dirty="0"/>
          </a:p>
          <a:p>
            <a:endParaRPr lang="en-US" dirty="0"/>
          </a:p>
        </p:txBody>
      </p:sp>
    </p:spTree>
    <p:extLst>
      <p:ext uri="{BB962C8B-B14F-4D97-AF65-F5344CB8AC3E}">
        <p14:creationId xmlns:p14="http://schemas.microsoft.com/office/powerpoint/2010/main" val="42439331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274638"/>
            <a:ext cx="8157592" cy="850106"/>
          </a:xfrm>
        </p:spPr>
        <p:txBody>
          <a:bodyPr>
            <a:noAutofit/>
          </a:bodyPr>
          <a:lstStyle/>
          <a:p>
            <a:pPr algn="l"/>
            <a:r>
              <a:rPr lang="es-ES" sz="3200" dirty="0"/>
              <a:t>2- Cálculo del importe del Bono</a:t>
            </a:r>
            <a:br>
              <a:rPr lang="es-ES" sz="3200" dirty="0"/>
            </a:br>
            <a:r>
              <a:rPr lang="es-ES" sz="2000" dirty="0"/>
              <a:t>Tabla de Art 13: CN y % Creciente en Bonos de Créditos y Beneficio Adicional</a:t>
            </a:r>
            <a:endParaRPr lang="en-US" sz="2000" dirty="0"/>
          </a:p>
        </p:txBody>
      </p:sp>
      <p:graphicFrame>
        <p:nvGraphicFramePr>
          <p:cNvPr id="4" name="Marcador de contenido 3"/>
          <p:cNvGraphicFramePr>
            <a:graphicFrameLocks noGrp="1"/>
          </p:cNvGraphicFramePr>
          <p:nvPr>
            <p:ph idx="1"/>
            <p:extLst>
              <p:ext uri="{D42A27DB-BD31-4B8C-83A1-F6EECF244321}">
                <p14:modId xmlns:p14="http://schemas.microsoft.com/office/powerpoint/2010/main" val="4079805713"/>
              </p:ext>
            </p:extLst>
          </p:nvPr>
        </p:nvGraphicFramePr>
        <p:xfrm>
          <a:off x="457200" y="1340768"/>
          <a:ext cx="5472856" cy="4647044"/>
        </p:xfrm>
        <a:graphic>
          <a:graphicData uri="http://schemas.openxmlformats.org/drawingml/2006/table">
            <a:tbl>
              <a:tblPr/>
              <a:tblGrid>
                <a:gridCol w="1368214">
                  <a:extLst>
                    <a:ext uri="{9D8B030D-6E8A-4147-A177-3AD203B41FA5}">
                      <a16:colId xmlns:a16="http://schemas.microsoft.com/office/drawing/2014/main" val="3451273001"/>
                    </a:ext>
                  </a:extLst>
                </a:gridCol>
                <a:gridCol w="1368214">
                  <a:extLst>
                    <a:ext uri="{9D8B030D-6E8A-4147-A177-3AD203B41FA5}">
                      <a16:colId xmlns:a16="http://schemas.microsoft.com/office/drawing/2014/main" val="3924822634"/>
                    </a:ext>
                  </a:extLst>
                </a:gridCol>
                <a:gridCol w="1368214">
                  <a:extLst>
                    <a:ext uri="{9D8B030D-6E8A-4147-A177-3AD203B41FA5}">
                      <a16:colId xmlns:a16="http://schemas.microsoft.com/office/drawing/2014/main" val="4024722538"/>
                    </a:ext>
                  </a:extLst>
                </a:gridCol>
                <a:gridCol w="1368214">
                  <a:extLst>
                    <a:ext uri="{9D8B030D-6E8A-4147-A177-3AD203B41FA5}">
                      <a16:colId xmlns:a16="http://schemas.microsoft.com/office/drawing/2014/main" val="3087127149"/>
                    </a:ext>
                  </a:extLst>
                </a:gridCol>
              </a:tblGrid>
              <a:tr h="470230">
                <a:tc>
                  <a:txBody>
                    <a:bodyPr/>
                    <a:lstStyle/>
                    <a:p>
                      <a:pPr algn="ctr" fontAlgn="ctr">
                        <a:spcAft>
                          <a:spcPts val="0"/>
                        </a:spcAft>
                      </a:pPr>
                      <a:r>
                        <a:rPr lang="es-ES" sz="600" b="1" dirty="0">
                          <a:effectLst/>
                          <a:latin typeface="Verdana" panose="020B0604030504040204" pitchFamily="34" charset="0"/>
                        </a:rPr>
                        <a:t>CONTENIDO</a:t>
                      </a:r>
                      <a:endParaRPr lang="es-ES" sz="600" dirty="0">
                        <a:effectLst/>
                        <a:latin typeface="Verdana" panose="020B0604030504040204" pitchFamily="34" charset="0"/>
                      </a:endParaRP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A6A6A6"/>
                    </a:solidFill>
                  </a:tcPr>
                </a:tc>
                <a:tc>
                  <a:txBody>
                    <a:bodyPr/>
                    <a:lstStyle/>
                    <a:p>
                      <a:pPr algn="ctr" fontAlgn="ctr">
                        <a:spcAft>
                          <a:spcPts val="0"/>
                        </a:spcAft>
                      </a:pPr>
                      <a:r>
                        <a:rPr lang="pt-BR" sz="600" b="1" dirty="0">
                          <a:effectLst/>
                          <a:latin typeface="Verdana" panose="020B0604030504040204" pitchFamily="34" charset="0"/>
                        </a:rPr>
                        <a:t>AUTOS,</a:t>
                      </a:r>
                      <a:r>
                        <a:rPr lang="pt-BR" sz="600" b="1" baseline="0" dirty="0">
                          <a:effectLst/>
                          <a:latin typeface="Verdana" panose="020B0604030504040204" pitchFamily="34" charset="0"/>
                        </a:rPr>
                        <a:t> UTILITARIOS REMOLQUES, MAQUINARIA AGRICOLA, CAJAS VELOCIDADES AUTOPARTES</a:t>
                      </a:r>
                    </a:p>
                    <a:p>
                      <a:pPr algn="ctr" fontAlgn="ctr">
                        <a:spcAft>
                          <a:spcPts val="0"/>
                        </a:spcAft>
                      </a:pPr>
                      <a:endParaRPr lang="pt-BR" sz="600" dirty="0">
                        <a:effectLst/>
                        <a:latin typeface="Verdana" panose="020B0604030504040204" pitchFamily="34" charset="0"/>
                      </a:endParaRP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A6A6A6"/>
                    </a:solidFill>
                  </a:tcPr>
                </a:tc>
                <a:tc>
                  <a:txBody>
                    <a:bodyPr/>
                    <a:lstStyle/>
                    <a:p>
                      <a:pPr algn="ctr" fontAlgn="ctr">
                        <a:spcAft>
                          <a:spcPts val="0"/>
                        </a:spcAft>
                      </a:pPr>
                      <a:r>
                        <a:rPr lang="en-US" sz="600" b="1" dirty="0">
                          <a:effectLst/>
                          <a:latin typeface="Verdana" panose="020B0604030504040204" pitchFamily="34" charset="0"/>
                        </a:rPr>
                        <a:t>CAMIONES,</a:t>
                      </a:r>
                      <a:r>
                        <a:rPr lang="en-US" sz="600" b="1" baseline="0" dirty="0">
                          <a:effectLst/>
                          <a:latin typeface="Verdana" panose="020B0604030504040204" pitchFamily="34" charset="0"/>
                        </a:rPr>
                        <a:t> CHASIS CON O SIN CABINAS, OBNIBUS</a:t>
                      </a:r>
                      <a:r>
                        <a:rPr lang="en-US" sz="600" b="1" dirty="0">
                          <a:effectLst/>
                          <a:latin typeface="Verdana" panose="020B0604030504040204" pitchFamily="34" charset="0"/>
                        </a:rPr>
                        <a:t> </a:t>
                      </a:r>
                      <a:endParaRPr lang="en-US" sz="600" dirty="0">
                        <a:effectLst/>
                        <a:latin typeface="Verdana" panose="020B0604030504040204" pitchFamily="34" charset="0"/>
                      </a:endParaRP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A6A6A6"/>
                    </a:solidFill>
                  </a:tcPr>
                </a:tc>
                <a:tc>
                  <a:txBody>
                    <a:bodyPr/>
                    <a:lstStyle/>
                    <a:p>
                      <a:pPr algn="ctr" fontAlgn="ctr">
                        <a:spcAft>
                          <a:spcPts val="0"/>
                        </a:spcAft>
                      </a:pPr>
                      <a:r>
                        <a:rPr lang="en-US" sz="600" b="1" dirty="0">
                          <a:effectLst/>
                          <a:latin typeface="Verdana" panose="020B0604030504040204" pitchFamily="34" charset="0"/>
                        </a:rPr>
                        <a:t> MOTORES</a:t>
                      </a:r>
                      <a:endParaRPr lang="en-US" sz="600" dirty="0">
                        <a:effectLst/>
                        <a:latin typeface="Verdana" panose="020B0604030504040204" pitchFamily="34" charset="0"/>
                      </a:endParaRP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A6A6A6"/>
                    </a:solidFill>
                  </a:tcPr>
                </a:tc>
                <a:extLst>
                  <a:ext uri="{0D108BD9-81ED-4DB2-BD59-A6C34878D82A}">
                    <a16:rowId xmlns:a16="http://schemas.microsoft.com/office/drawing/2014/main" val="3073701745"/>
                  </a:ext>
                </a:extLst>
              </a:tr>
              <a:tr h="117557">
                <a:tc>
                  <a:txBody>
                    <a:bodyPr/>
                    <a:lstStyle/>
                    <a:p>
                      <a:pPr algn="ctr" fontAlgn="ctr">
                        <a:spcAft>
                          <a:spcPts val="0"/>
                        </a:spcAft>
                      </a:pPr>
                      <a:r>
                        <a:rPr lang="en-US" sz="600">
                          <a:effectLst/>
                          <a:latin typeface="Verdana" panose="020B0604030504040204" pitchFamily="34" charset="0"/>
                        </a:rPr>
                        <a:t>Menor a 10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577545845"/>
                  </a:ext>
                </a:extLst>
              </a:tr>
              <a:tr h="293894">
                <a:tc>
                  <a:txBody>
                    <a:bodyPr/>
                    <a:lstStyle/>
                    <a:p>
                      <a:pPr algn="ctr" fontAlgn="ctr">
                        <a:spcAft>
                          <a:spcPts val="0"/>
                        </a:spcAft>
                      </a:pPr>
                      <a:r>
                        <a:rPr lang="es-ES" sz="600">
                          <a:effectLst/>
                          <a:latin typeface="Verdana" panose="020B0604030504040204" pitchFamily="34" charset="0"/>
                        </a:rPr>
                        <a:t>Mayor o igual a 10 y menor a 20</a:t>
                      </a:r>
                      <a:r>
                        <a:rPr lang="es-ES" sz="600" u="sng" strike="noStrike">
                          <a:solidFill>
                            <a:srgbClr val="0000FF"/>
                          </a:solidFill>
                          <a:effectLst/>
                          <a:latin typeface="Verdana" panose="020B0604030504040204" pitchFamily="34" charset="0"/>
                          <a:hlinkClick r:id="rId2"/>
                        </a:rPr>
                        <a:t>(*)</a:t>
                      </a:r>
                      <a:endParaRPr lang="es-ES" sz="600">
                        <a:effectLst/>
                        <a:latin typeface="Verdana" panose="020B0604030504040204" pitchFamily="34" charset="0"/>
                      </a:endParaRP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4,0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423291305"/>
                  </a:ext>
                </a:extLst>
              </a:tr>
              <a:tr h="117557">
                <a:tc>
                  <a:txBody>
                    <a:bodyPr/>
                    <a:lstStyle/>
                    <a:p>
                      <a:pPr algn="ctr" fontAlgn="ctr">
                        <a:spcAft>
                          <a:spcPts val="0"/>
                        </a:spcAft>
                      </a:pPr>
                      <a:r>
                        <a:rPr lang="en-US" sz="600">
                          <a:effectLst/>
                          <a:latin typeface="Verdana" panose="020B0604030504040204" pitchFamily="34" charset="0"/>
                        </a:rPr>
                        <a:t>20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4,0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921894284"/>
                  </a:ext>
                </a:extLst>
              </a:tr>
              <a:tr h="117557">
                <a:tc>
                  <a:txBody>
                    <a:bodyPr/>
                    <a:lstStyle/>
                    <a:p>
                      <a:pPr algn="ctr" fontAlgn="ctr">
                        <a:spcAft>
                          <a:spcPts val="0"/>
                        </a:spcAft>
                      </a:pPr>
                      <a:r>
                        <a:rPr lang="en-US" sz="600">
                          <a:effectLst/>
                          <a:latin typeface="Verdana" panose="020B0604030504040204" pitchFamily="34" charset="0"/>
                        </a:rPr>
                        <a:t>21</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4,7</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890076464"/>
                  </a:ext>
                </a:extLst>
              </a:tr>
              <a:tr h="117557">
                <a:tc>
                  <a:txBody>
                    <a:bodyPr/>
                    <a:lstStyle/>
                    <a:p>
                      <a:pPr algn="ctr" fontAlgn="ctr">
                        <a:spcAft>
                          <a:spcPts val="0"/>
                        </a:spcAft>
                      </a:pPr>
                      <a:r>
                        <a:rPr lang="en-US" sz="600">
                          <a:effectLst/>
                          <a:latin typeface="Verdana" panose="020B0604030504040204" pitchFamily="34" charset="0"/>
                        </a:rPr>
                        <a:t>22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5,4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989450414"/>
                  </a:ext>
                </a:extLst>
              </a:tr>
              <a:tr h="117557">
                <a:tc>
                  <a:txBody>
                    <a:bodyPr/>
                    <a:lstStyle/>
                    <a:p>
                      <a:pPr algn="ctr" fontAlgn="ctr">
                        <a:spcAft>
                          <a:spcPts val="0"/>
                        </a:spcAft>
                      </a:pPr>
                      <a:r>
                        <a:rPr lang="en-US" sz="600">
                          <a:effectLst/>
                          <a:latin typeface="Verdana" panose="020B0604030504040204" pitchFamily="34" charset="0"/>
                        </a:rPr>
                        <a:t>23</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6,1</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3838890887"/>
                  </a:ext>
                </a:extLst>
              </a:tr>
              <a:tr h="117557">
                <a:tc>
                  <a:txBody>
                    <a:bodyPr/>
                    <a:lstStyle/>
                    <a:p>
                      <a:pPr algn="ctr" fontAlgn="ctr">
                        <a:spcAft>
                          <a:spcPts val="0"/>
                        </a:spcAft>
                      </a:pPr>
                      <a:r>
                        <a:rPr lang="en-US" sz="600">
                          <a:effectLst/>
                          <a:latin typeface="Verdana" panose="020B0604030504040204" pitchFamily="34" charset="0"/>
                        </a:rPr>
                        <a:t>24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6,8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183927898"/>
                  </a:ext>
                </a:extLst>
              </a:tr>
              <a:tr h="117557">
                <a:tc>
                  <a:txBody>
                    <a:bodyPr/>
                    <a:lstStyle/>
                    <a:p>
                      <a:pPr algn="ctr" fontAlgn="ctr">
                        <a:spcAft>
                          <a:spcPts val="0"/>
                        </a:spcAft>
                      </a:pPr>
                      <a:r>
                        <a:rPr lang="en-US" sz="600">
                          <a:effectLst/>
                          <a:latin typeface="Verdana" panose="020B0604030504040204" pitchFamily="34" charset="0"/>
                        </a:rPr>
                        <a:t>25</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4,0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7,5</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412964802"/>
                  </a:ext>
                </a:extLst>
              </a:tr>
              <a:tr h="117557">
                <a:tc>
                  <a:txBody>
                    <a:bodyPr/>
                    <a:lstStyle/>
                    <a:p>
                      <a:pPr algn="ctr" fontAlgn="ctr">
                        <a:spcAft>
                          <a:spcPts val="0"/>
                        </a:spcAft>
                      </a:pPr>
                      <a:r>
                        <a:rPr lang="en-US" sz="600">
                          <a:effectLst/>
                          <a:latin typeface="Verdana" panose="020B0604030504040204" pitchFamily="34" charset="0"/>
                        </a:rPr>
                        <a:t>26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4,7</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8,2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783671262"/>
                  </a:ext>
                </a:extLst>
              </a:tr>
              <a:tr h="117557">
                <a:tc>
                  <a:txBody>
                    <a:bodyPr/>
                    <a:lstStyle/>
                    <a:p>
                      <a:pPr algn="ctr" fontAlgn="ctr">
                        <a:spcAft>
                          <a:spcPts val="0"/>
                        </a:spcAft>
                      </a:pPr>
                      <a:r>
                        <a:rPr lang="en-US" sz="600">
                          <a:effectLst/>
                          <a:latin typeface="Verdana" panose="020B0604030504040204" pitchFamily="34" charset="0"/>
                        </a:rPr>
                        <a:t>27</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5,4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8,9</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599101028"/>
                  </a:ext>
                </a:extLst>
              </a:tr>
              <a:tr h="117557">
                <a:tc>
                  <a:txBody>
                    <a:bodyPr/>
                    <a:lstStyle/>
                    <a:p>
                      <a:pPr algn="ctr" fontAlgn="ctr">
                        <a:spcAft>
                          <a:spcPts val="0"/>
                        </a:spcAft>
                      </a:pPr>
                      <a:r>
                        <a:rPr lang="en-US" sz="600">
                          <a:effectLst/>
                          <a:latin typeface="Verdana" panose="020B0604030504040204" pitchFamily="34" charset="0"/>
                        </a:rPr>
                        <a:t>28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6,1</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9,6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3719134789"/>
                  </a:ext>
                </a:extLst>
              </a:tr>
              <a:tr h="117557">
                <a:tc>
                  <a:txBody>
                    <a:bodyPr/>
                    <a:lstStyle/>
                    <a:p>
                      <a:pPr algn="ctr" fontAlgn="ctr">
                        <a:spcAft>
                          <a:spcPts val="0"/>
                        </a:spcAft>
                      </a:pPr>
                      <a:r>
                        <a:rPr lang="en-US" sz="600">
                          <a:effectLst/>
                          <a:latin typeface="Verdana" panose="020B0604030504040204" pitchFamily="34" charset="0"/>
                        </a:rPr>
                        <a:t>29</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6,8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10,3</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922727036"/>
                  </a:ext>
                </a:extLst>
              </a:tr>
              <a:tr h="117557">
                <a:tc>
                  <a:txBody>
                    <a:bodyPr/>
                    <a:lstStyle/>
                    <a:p>
                      <a:pPr algn="ctr" fontAlgn="ctr">
                        <a:spcAft>
                          <a:spcPts val="0"/>
                        </a:spcAft>
                      </a:pPr>
                      <a:r>
                        <a:rPr lang="en-US" sz="600">
                          <a:effectLst/>
                          <a:latin typeface="Verdana" panose="020B0604030504040204" pitchFamily="34" charset="0"/>
                        </a:rPr>
                        <a:t>30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dirty="0">
                          <a:effectLst/>
                          <a:latin typeface="Verdana" panose="020B0604030504040204" pitchFamily="34" charset="0"/>
                        </a:rPr>
                        <a:t>4,0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7,5</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11,0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96778591"/>
                  </a:ext>
                </a:extLst>
              </a:tr>
              <a:tr h="117557">
                <a:tc>
                  <a:txBody>
                    <a:bodyPr/>
                    <a:lstStyle/>
                    <a:p>
                      <a:pPr algn="ctr" fontAlgn="ctr">
                        <a:spcAft>
                          <a:spcPts val="0"/>
                        </a:spcAft>
                      </a:pPr>
                      <a:r>
                        <a:rPr lang="en-US" sz="600">
                          <a:effectLst/>
                          <a:latin typeface="Verdana" panose="020B0604030504040204" pitchFamily="34" charset="0"/>
                        </a:rPr>
                        <a:t>31</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4,7</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8,2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11,4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281218864"/>
                  </a:ext>
                </a:extLst>
              </a:tr>
              <a:tr h="117557">
                <a:tc>
                  <a:txBody>
                    <a:bodyPr/>
                    <a:lstStyle/>
                    <a:p>
                      <a:pPr algn="ctr" fontAlgn="ctr">
                        <a:spcAft>
                          <a:spcPts val="0"/>
                        </a:spcAft>
                      </a:pPr>
                      <a:r>
                        <a:rPr lang="en-US" sz="600">
                          <a:effectLst/>
                          <a:latin typeface="Verdana" panose="020B0604030504040204" pitchFamily="34" charset="0"/>
                        </a:rPr>
                        <a:t>32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5,4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8,9</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11,8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4194470543"/>
                  </a:ext>
                </a:extLst>
              </a:tr>
              <a:tr h="117557">
                <a:tc>
                  <a:txBody>
                    <a:bodyPr/>
                    <a:lstStyle/>
                    <a:p>
                      <a:pPr algn="ctr" fontAlgn="ctr">
                        <a:spcAft>
                          <a:spcPts val="0"/>
                        </a:spcAft>
                      </a:pPr>
                      <a:r>
                        <a:rPr lang="en-US" sz="600">
                          <a:effectLst/>
                          <a:latin typeface="Verdana" panose="020B0604030504040204" pitchFamily="34" charset="0"/>
                        </a:rPr>
                        <a:t>33</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6,1</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9,6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12,2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295203630"/>
                  </a:ext>
                </a:extLst>
              </a:tr>
              <a:tr h="117557">
                <a:tc>
                  <a:txBody>
                    <a:bodyPr/>
                    <a:lstStyle/>
                    <a:p>
                      <a:pPr algn="ctr" fontAlgn="ctr">
                        <a:spcAft>
                          <a:spcPts val="0"/>
                        </a:spcAft>
                      </a:pPr>
                      <a:r>
                        <a:rPr lang="en-US" sz="600">
                          <a:effectLst/>
                          <a:latin typeface="Verdana" panose="020B0604030504040204" pitchFamily="34" charset="0"/>
                        </a:rPr>
                        <a:t>34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6,8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10,3</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12,6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385601098"/>
                  </a:ext>
                </a:extLst>
              </a:tr>
              <a:tr h="117557">
                <a:tc>
                  <a:txBody>
                    <a:bodyPr/>
                    <a:lstStyle/>
                    <a:p>
                      <a:pPr algn="ctr" fontAlgn="ctr">
                        <a:spcAft>
                          <a:spcPts val="0"/>
                        </a:spcAft>
                      </a:pPr>
                      <a:r>
                        <a:rPr lang="en-US" sz="600">
                          <a:effectLst/>
                          <a:latin typeface="Verdana" panose="020B0604030504040204" pitchFamily="34" charset="0"/>
                        </a:rPr>
                        <a:t>35</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7,5</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11,0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13,0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662019709"/>
                  </a:ext>
                </a:extLst>
              </a:tr>
              <a:tr h="117557">
                <a:tc>
                  <a:txBody>
                    <a:bodyPr/>
                    <a:lstStyle/>
                    <a:p>
                      <a:pPr algn="ctr" fontAlgn="ctr">
                        <a:spcAft>
                          <a:spcPts val="0"/>
                        </a:spcAft>
                      </a:pPr>
                      <a:r>
                        <a:rPr lang="en-US" sz="600">
                          <a:effectLst/>
                          <a:latin typeface="Verdana" panose="020B0604030504040204" pitchFamily="34" charset="0"/>
                        </a:rPr>
                        <a:t>36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8,2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11,4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13,4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921670702"/>
                  </a:ext>
                </a:extLst>
              </a:tr>
              <a:tr h="117557">
                <a:tc>
                  <a:txBody>
                    <a:bodyPr/>
                    <a:lstStyle/>
                    <a:p>
                      <a:pPr algn="ctr" fontAlgn="ctr">
                        <a:spcAft>
                          <a:spcPts val="0"/>
                        </a:spcAft>
                      </a:pPr>
                      <a:r>
                        <a:rPr lang="en-US" sz="600">
                          <a:effectLst/>
                          <a:latin typeface="Verdana" panose="020B0604030504040204" pitchFamily="34" charset="0"/>
                        </a:rPr>
                        <a:t>37</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8,9</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11,8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13,8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221039533"/>
                  </a:ext>
                </a:extLst>
              </a:tr>
              <a:tr h="117557">
                <a:tc>
                  <a:txBody>
                    <a:bodyPr/>
                    <a:lstStyle/>
                    <a:p>
                      <a:pPr algn="ctr" fontAlgn="ctr">
                        <a:spcAft>
                          <a:spcPts val="0"/>
                        </a:spcAft>
                      </a:pPr>
                      <a:r>
                        <a:rPr lang="en-US" sz="600">
                          <a:effectLst/>
                          <a:latin typeface="Verdana" panose="020B0604030504040204" pitchFamily="34" charset="0"/>
                        </a:rPr>
                        <a:t>38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9,6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12,2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14,2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568436939"/>
                  </a:ext>
                </a:extLst>
              </a:tr>
              <a:tr h="117557">
                <a:tc>
                  <a:txBody>
                    <a:bodyPr/>
                    <a:lstStyle/>
                    <a:p>
                      <a:pPr algn="ctr" fontAlgn="ctr">
                        <a:spcAft>
                          <a:spcPts val="0"/>
                        </a:spcAft>
                      </a:pPr>
                      <a:r>
                        <a:rPr lang="en-US" sz="600">
                          <a:effectLst/>
                          <a:latin typeface="Verdana" panose="020B0604030504040204" pitchFamily="34" charset="0"/>
                        </a:rPr>
                        <a:t>39</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10,3</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12,6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14,6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288187021"/>
                  </a:ext>
                </a:extLst>
              </a:tr>
              <a:tr h="117557">
                <a:tc>
                  <a:txBody>
                    <a:bodyPr/>
                    <a:lstStyle/>
                    <a:p>
                      <a:pPr algn="ctr" fontAlgn="ctr">
                        <a:spcAft>
                          <a:spcPts val="0"/>
                        </a:spcAft>
                      </a:pPr>
                      <a:r>
                        <a:rPr lang="en-US" sz="600">
                          <a:effectLst/>
                          <a:latin typeface="Verdana" panose="020B0604030504040204" pitchFamily="34" charset="0"/>
                        </a:rPr>
                        <a:t>40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11,0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13,0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152188429"/>
                  </a:ext>
                </a:extLst>
              </a:tr>
              <a:tr h="117557">
                <a:tc>
                  <a:txBody>
                    <a:bodyPr/>
                    <a:lstStyle/>
                    <a:p>
                      <a:pPr algn="ctr" fontAlgn="ctr">
                        <a:spcAft>
                          <a:spcPts val="0"/>
                        </a:spcAft>
                      </a:pPr>
                      <a:r>
                        <a:rPr lang="en-US" sz="600">
                          <a:effectLst/>
                          <a:latin typeface="Verdana" panose="020B0604030504040204" pitchFamily="34" charset="0"/>
                        </a:rPr>
                        <a:t>41</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11,4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13,4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49505368"/>
                  </a:ext>
                </a:extLst>
              </a:tr>
              <a:tr h="117557">
                <a:tc>
                  <a:txBody>
                    <a:bodyPr/>
                    <a:lstStyle/>
                    <a:p>
                      <a:pPr algn="ctr" fontAlgn="ctr">
                        <a:spcAft>
                          <a:spcPts val="0"/>
                        </a:spcAft>
                      </a:pPr>
                      <a:r>
                        <a:rPr lang="en-US" sz="600">
                          <a:effectLst/>
                          <a:latin typeface="Verdana" panose="020B0604030504040204" pitchFamily="34" charset="0"/>
                        </a:rPr>
                        <a:t>42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11,8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13,8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988782208"/>
                  </a:ext>
                </a:extLst>
              </a:tr>
              <a:tr h="117557">
                <a:tc>
                  <a:txBody>
                    <a:bodyPr/>
                    <a:lstStyle/>
                    <a:p>
                      <a:pPr algn="ctr" fontAlgn="ctr">
                        <a:spcAft>
                          <a:spcPts val="0"/>
                        </a:spcAft>
                      </a:pPr>
                      <a:r>
                        <a:rPr lang="en-US" sz="600">
                          <a:effectLst/>
                          <a:latin typeface="Verdana" panose="020B0604030504040204" pitchFamily="34" charset="0"/>
                        </a:rPr>
                        <a:t>43</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12,2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14,2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678666261"/>
                  </a:ext>
                </a:extLst>
              </a:tr>
              <a:tr h="117557">
                <a:tc>
                  <a:txBody>
                    <a:bodyPr/>
                    <a:lstStyle/>
                    <a:p>
                      <a:pPr algn="ctr" fontAlgn="ctr">
                        <a:spcAft>
                          <a:spcPts val="0"/>
                        </a:spcAft>
                      </a:pPr>
                      <a:r>
                        <a:rPr lang="en-US" sz="600">
                          <a:effectLst/>
                          <a:latin typeface="Verdana" panose="020B0604030504040204" pitchFamily="34" charset="0"/>
                        </a:rPr>
                        <a:t>44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12,6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14,6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3530746780"/>
                  </a:ext>
                </a:extLst>
              </a:tr>
              <a:tr h="117557">
                <a:tc>
                  <a:txBody>
                    <a:bodyPr/>
                    <a:lstStyle/>
                    <a:p>
                      <a:pPr algn="ctr" fontAlgn="ctr">
                        <a:spcAft>
                          <a:spcPts val="0"/>
                        </a:spcAft>
                      </a:pPr>
                      <a:r>
                        <a:rPr lang="en-US" sz="600">
                          <a:effectLst/>
                          <a:latin typeface="Verdana" panose="020B0604030504040204" pitchFamily="34" charset="0"/>
                        </a:rPr>
                        <a:t>45</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13,0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565316205"/>
                  </a:ext>
                </a:extLst>
              </a:tr>
              <a:tr h="117557">
                <a:tc>
                  <a:txBody>
                    <a:bodyPr/>
                    <a:lstStyle/>
                    <a:p>
                      <a:pPr algn="ctr" fontAlgn="ctr">
                        <a:spcAft>
                          <a:spcPts val="0"/>
                        </a:spcAft>
                      </a:pPr>
                      <a:r>
                        <a:rPr lang="en-US" sz="600">
                          <a:effectLst/>
                          <a:latin typeface="Verdana" panose="020B0604030504040204" pitchFamily="34" charset="0"/>
                        </a:rPr>
                        <a:t>46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13,4</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690089146"/>
                  </a:ext>
                </a:extLst>
              </a:tr>
              <a:tr h="117557">
                <a:tc>
                  <a:txBody>
                    <a:bodyPr/>
                    <a:lstStyle/>
                    <a:p>
                      <a:pPr algn="ctr" fontAlgn="ctr">
                        <a:spcAft>
                          <a:spcPts val="0"/>
                        </a:spcAft>
                      </a:pPr>
                      <a:r>
                        <a:rPr lang="en-US" sz="600">
                          <a:effectLst/>
                          <a:latin typeface="Verdana" panose="020B0604030504040204" pitchFamily="34" charset="0"/>
                        </a:rPr>
                        <a:t>47</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13,8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378877688"/>
                  </a:ext>
                </a:extLst>
              </a:tr>
              <a:tr h="117557">
                <a:tc>
                  <a:txBody>
                    <a:bodyPr/>
                    <a:lstStyle/>
                    <a:p>
                      <a:pPr algn="ctr" fontAlgn="ctr">
                        <a:spcAft>
                          <a:spcPts val="0"/>
                        </a:spcAft>
                      </a:pPr>
                      <a:r>
                        <a:rPr lang="en-US" sz="600">
                          <a:effectLst/>
                          <a:latin typeface="Verdana" panose="020B0604030504040204" pitchFamily="34" charset="0"/>
                        </a:rPr>
                        <a:t>48</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14,2</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134344757"/>
                  </a:ext>
                </a:extLst>
              </a:tr>
              <a:tr h="117557">
                <a:tc>
                  <a:txBody>
                    <a:bodyPr/>
                    <a:lstStyle/>
                    <a:p>
                      <a:pPr algn="ctr" fontAlgn="ctr">
                        <a:spcAft>
                          <a:spcPts val="0"/>
                        </a:spcAft>
                      </a:pPr>
                      <a:r>
                        <a:rPr lang="en-US" sz="600">
                          <a:effectLst/>
                          <a:latin typeface="Verdana" panose="020B0604030504040204" pitchFamily="34" charset="0"/>
                        </a:rPr>
                        <a:t>49</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14,6</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844555001"/>
                  </a:ext>
                </a:extLst>
              </a:tr>
              <a:tr h="117557">
                <a:tc>
                  <a:txBody>
                    <a:bodyPr/>
                    <a:lstStyle/>
                    <a:p>
                      <a:pPr algn="ctr" fontAlgn="ctr">
                        <a:spcAft>
                          <a:spcPts val="0"/>
                        </a:spcAft>
                      </a:pPr>
                      <a:r>
                        <a:rPr lang="en-US" sz="600">
                          <a:effectLst/>
                          <a:latin typeface="Verdana" panose="020B0604030504040204" pitchFamily="34" charset="0"/>
                        </a:rPr>
                        <a:t>50 o superior</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dirty="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tc>
                  <a:txBody>
                    <a:bodyPr/>
                    <a:lstStyle/>
                    <a:p>
                      <a:pPr algn="ctr" fontAlgn="ctr">
                        <a:spcAft>
                          <a:spcPts val="0"/>
                        </a:spcAft>
                      </a:pPr>
                      <a:r>
                        <a:rPr lang="en-US" sz="600" dirty="0">
                          <a:effectLst/>
                          <a:latin typeface="Verdana" panose="020B0604030504040204" pitchFamily="34" charset="0"/>
                        </a:rPr>
                        <a:t>15,0</a:t>
                      </a:r>
                    </a:p>
                  </a:txBody>
                  <a:tcPr marL="29389" marR="29389" marT="14695" marB="1469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FFFFFF"/>
                    </a:solidFill>
                  </a:tcPr>
                </a:tc>
                <a:extLst>
                  <a:ext uri="{0D108BD9-81ED-4DB2-BD59-A6C34878D82A}">
                    <a16:rowId xmlns:a16="http://schemas.microsoft.com/office/drawing/2014/main" val="2179407916"/>
                  </a:ext>
                </a:extLst>
              </a:tr>
            </a:tbl>
          </a:graphicData>
        </a:graphic>
      </p:graphicFrame>
      <p:sp>
        <p:nvSpPr>
          <p:cNvPr id="5" name="CuadroTexto 4"/>
          <p:cNvSpPr txBox="1"/>
          <p:nvPr/>
        </p:nvSpPr>
        <p:spPr>
          <a:xfrm>
            <a:off x="6084168" y="1700808"/>
            <a:ext cx="2736304" cy="1384995"/>
          </a:xfrm>
          <a:prstGeom prst="rect">
            <a:avLst/>
          </a:prstGeom>
          <a:noFill/>
          <a:ln>
            <a:solidFill>
              <a:schemeClr val="accent1">
                <a:lumMod val="20000"/>
                <a:lumOff val="80000"/>
              </a:schemeClr>
            </a:solidFill>
          </a:ln>
        </p:spPr>
        <p:txBody>
          <a:bodyPr wrap="square" rtlCol="0">
            <a:spAutoFit/>
          </a:bodyPr>
          <a:lstStyle/>
          <a:p>
            <a:r>
              <a:rPr lang="es-ES" sz="1200" b="1" dirty="0">
                <a:solidFill>
                  <a:srgbClr val="FF0000"/>
                </a:solidFill>
              </a:rPr>
              <a:t>Beneficio Adicional.(Art 14 de la Ley) </a:t>
            </a:r>
            <a:r>
              <a:rPr lang="es-ES" sz="1200" dirty="0"/>
              <a:t>para Piezas forjadas o fundidas de metales ferrosos o no ferrosos, tanto para su incorporación al vehículo como las destinadas a la producción in </a:t>
            </a:r>
            <a:r>
              <a:rPr lang="es-ES" sz="1200" dirty="0" err="1"/>
              <a:t>house</a:t>
            </a:r>
            <a:r>
              <a:rPr lang="es-ES" sz="1200" dirty="0"/>
              <a:t> de autopartes, percibirá un beneficio adicional del siete por ciento (7%),</a:t>
            </a:r>
            <a:endParaRPr lang="en-US" sz="1200" dirty="0"/>
          </a:p>
        </p:txBody>
      </p:sp>
    </p:spTree>
    <p:extLst>
      <p:ext uri="{BB962C8B-B14F-4D97-AF65-F5344CB8AC3E}">
        <p14:creationId xmlns:p14="http://schemas.microsoft.com/office/powerpoint/2010/main" val="183255943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ES" dirty="0"/>
              <a:t>3. </a:t>
            </a:r>
            <a:r>
              <a:rPr lang="es-ES" sz="4000" dirty="0"/>
              <a:t>Exención en DIE para matrices, moldes y herramentales nuevos</a:t>
            </a:r>
            <a:endParaRPr lang="en-US" sz="4000" dirty="0"/>
          </a:p>
        </p:txBody>
      </p:sp>
      <p:sp>
        <p:nvSpPr>
          <p:cNvPr id="3" name="Marcador de contenido 2"/>
          <p:cNvSpPr>
            <a:spLocks noGrp="1"/>
          </p:cNvSpPr>
          <p:nvPr>
            <p:ph idx="1"/>
          </p:nvPr>
        </p:nvSpPr>
        <p:spPr/>
        <p:txBody>
          <a:bodyPr>
            <a:normAutofit fontScale="70000" lnSpcReduction="20000"/>
          </a:bodyPr>
          <a:lstStyle/>
          <a:p>
            <a:pPr algn="just"/>
            <a:r>
              <a:rPr lang="es-ES" dirty="0">
                <a:solidFill>
                  <a:srgbClr val="000000"/>
                </a:solidFill>
                <a:latin typeface="Verdana" panose="020B0604030504040204" pitchFamily="34" charset="0"/>
              </a:rPr>
              <a:t>El beneficio es aplicable a la compra de matrices y moldes para inyección nuevos </a:t>
            </a:r>
            <a:r>
              <a:rPr lang="es-ES" b="1" dirty="0">
                <a:solidFill>
                  <a:srgbClr val="000000"/>
                </a:solidFill>
                <a:latin typeface="Verdana" panose="020B0604030504040204" pitchFamily="34" charset="0"/>
              </a:rPr>
              <a:t>fabricadas en el país</a:t>
            </a:r>
            <a:r>
              <a:rPr lang="es-ES" dirty="0">
                <a:solidFill>
                  <a:srgbClr val="000000"/>
                </a:solidFill>
                <a:latin typeface="Verdana" panose="020B0604030504040204" pitchFamily="34" charset="0"/>
              </a:rPr>
              <a:t> para metales plástico o goma, sus calibres de uso específico y herramientas nuevos para fundición destinados a la producción de autopartes componentes de los bienes mencionados en el artículo 4 de la Ley (art. 6 Ley).</a:t>
            </a:r>
          </a:p>
          <a:p>
            <a:pPr algn="just"/>
            <a:endParaRPr lang="es-ES" dirty="0">
              <a:solidFill>
                <a:srgbClr val="000000"/>
              </a:solidFill>
              <a:latin typeface="Verdana" panose="020B0604030504040204" pitchFamily="34" charset="0"/>
            </a:endParaRPr>
          </a:p>
          <a:p>
            <a:pPr algn="just"/>
            <a:r>
              <a:rPr lang="es-ES" dirty="0">
                <a:solidFill>
                  <a:srgbClr val="000000"/>
                </a:solidFill>
                <a:latin typeface="Verdana" panose="020B0604030504040204" pitchFamily="34" charset="0"/>
              </a:rPr>
              <a:t>Cuando estos bienes de capital sean de origen importado y estén asociados a los programas de producción aprobados por la Autoridad de Aplicación, tributarán un DIE equivalente al 0% en tanto la sumatoria de su valor no supere en 50% al de los bienes de origen nacional adquiridos localmente o producidos “in </a:t>
            </a:r>
            <a:r>
              <a:rPr lang="es-ES" dirty="0" err="1">
                <a:solidFill>
                  <a:srgbClr val="000000"/>
                </a:solidFill>
                <a:latin typeface="Verdana" panose="020B0604030504040204" pitchFamily="34" charset="0"/>
              </a:rPr>
              <a:t>house</a:t>
            </a:r>
            <a:r>
              <a:rPr lang="es-ES" dirty="0">
                <a:solidFill>
                  <a:srgbClr val="000000"/>
                </a:solidFill>
                <a:latin typeface="Verdana" panose="020B0604030504040204" pitchFamily="34" charset="0"/>
              </a:rPr>
              <a:t>”, independientemente del usuario final de los mismos (Art. 17 Ley)</a:t>
            </a:r>
          </a:p>
          <a:p>
            <a:pPr algn="just"/>
            <a:endParaRPr lang="en-US" dirty="0"/>
          </a:p>
        </p:txBody>
      </p:sp>
    </p:spTree>
    <p:extLst>
      <p:ext uri="{BB962C8B-B14F-4D97-AF65-F5344CB8AC3E}">
        <p14:creationId xmlns:p14="http://schemas.microsoft.com/office/powerpoint/2010/main" val="251159820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255712" y="188640"/>
            <a:ext cx="8229600" cy="1143000"/>
          </a:xfrm>
        </p:spPr>
        <p:txBody>
          <a:bodyPr>
            <a:noAutofit/>
          </a:bodyPr>
          <a:lstStyle/>
          <a:p>
            <a:pPr algn="l"/>
            <a:r>
              <a:rPr lang="es-ES" sz="2000" b="1" dirty="0"/>
              <a:t>Decreto 379/2001 – Fabricantes de Bienes de Capital, informática y Telecom.</a:t>
            </a:r>
            <a:br>
              <a:rPr lang="es-ES" sz="2000" b="1" dirty="0"/>
            </a:br>
            <a:r>
              <a:rPr lang="es-ES" sz="2000" b="1" dirty="0"/>
              <a:t>Objetivo del Régimen - Aspectos subjetivos y espacial de los beneficiarios –</a:t>
            </a:r>
            <a:br>
              <a:rPr lang="es-ES" sz="2000" b="1" dirty="0"/>
            </a:br>
            <a:r>
              <a:rPr lang="es-ES" sz="2000" b="1" dirty="0"/>
              <a:t>Exclusiones subjetivas</a:t>
            </a:r>
            <a:endParaRPr lang="en-US" sz="2000" b="1" dirty="0"/>
          </a:p>
        </p:txBody>
      </p:sp>
      <p:sp>
        <p:nvSpPr>
          <p:cNvPr id="3" name="Marcador de contenido 2"/>
          <p:cNvSpPr>
            <a:spLocks noGrp="1"/>
          </p:cNvSpPr>
          <p:nvPr>
            <p:ph idx="1"/>
          </p:nvPr>
        </p:nvSpPr>
        <p:spPr>
          <a:xfrm>
            <a:off x="251520" y="1772816"/>
            <a:ext cx="8229600" cy="4525963"/>
          </a:xfrm>
        </p:spPr>
        <p:txBody>
          <a:bodyPr>
            <a:normAutofit fontScale="70000" lnSpcReduction="20000"/>
          </a:bodyPr>
          <a:lstStyle/>
          <a:p>
            <a:pPr algn="just"/>
            <a:r>
              <a:rPr lang="es-ES" b="1" dirty="0"/>
              <a:t>Objeto del Régimen. </a:t>
            </a:r>
            <a:r>
              <a:rPr lang="es-ES" dirty="0"/>
              <a:t>Mejorar la competitividad de la industria local productora de bienes de capital.</a:t>
            </a:r>
          </a:p>
          <a:p>
            <a:pPr algn="just"/>
            <a:r>
              <a:rPr lang="es-ES" b="1" dirty="0"/>
              <a:t>Sujetos Beneficiarios. </a:t>
            </a:r>
            <a:r>
              <a:rPr lang="es-ES" dirty="0"/>
              <a:t>Personas jurídicas fabricantes de los bienes comprendidos en el ANEXO (IF-2022-26048694-APN-SIECYGCE#MDP) que cuenten con establecimiento industrial radicado en el Territorio Nacional.</a:t>
            </a:r>
          </a:p>
          <a:p>
            <a:pPr algn="just"/>
            <a:r>
              <a:rPr lang="es-ES" b="1" dirty="0"/>
              <a:t>Registro. </a:t>
            </a:r>
            <a:r>
              <a:rPr lang="es-ES" dirty="0"/>
              <a:t>Los beneficiarios que podrán acceder al “Registro de Beneficiarios y Productos del Régimen de Incentivo para Fabricantes de Bienes de Capital”, sociedades regularmente constituidas conforme lo establecido en la Ley N° 19.550 y las Cooperativas constituidas conforme la Ley de Cooperativas N° 20.337 en Argentina.</a:t>
            </a:r>
          </a:p>
          <a:p>
            <a:pPr algn="just"/>
            <a:r>
              <a:rPr lang="es-ES" b="1" dirty="0"/>
              <a:t>Sujetos Excluidos.</a:t>
            </a:r>
            <a:r>
              <a:rPr lang="es-ES" dirty="0"/>
              <a:t> Aquellos que gocen del beneficio de la Leyes N°27.263 (Ley de Promoción del </a:t>
            </a:r>
            <a:r>
              <a:rPr lang="es-ES" dirty="0" err="1"/>
              <a:t>autopartismo</a:t>
            </a:r>
            <a:r>
              <a:rPr lang="es-ES" dirty="0"/>
              <a:t> argentino y N” 27.506 (Ley de Economía de Conocimiento).</a:t>
            </a:r>
          </a:p>
          <a:p>
            <a:endParaRPr lang="en-US" dirty="0"/>
          </a:p>
        </p:txBody>
      </p:sp>
    </p:spTree>
    <p:extLst>
      <p:ext uri="{BB962C8B-B14F-4D97-AF65-F5344CB8AC3E}">
        <p14:creationId xmlns:p14="http://schemas.microsoft.com/office/powerpoint/2010/main" val="308384620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53752"/>
            <a:ext cx="8229600" cy="710952"/>
          </a:xfrm>
        </p:spPr>
        <p:txBody>
          <a:bodyPr>
            <a:normAutofit fontScale="90000"/>
          </a:bodyPr>
          <a:lstStyle/>
          <a:p>
            <a:r>
              <a:rPr lang="es-ES" sz="3500" dirty="0"/>
              <a:t>4 – Financiamiento y desarrollo de proveedores</a:t>
            </a:r>
            <a:endParaRPr lang="en-US" sz="3500" dirty="0"/>
          </a:p>
        </p:txBody>
      </p:sp>
      <p:sp>
        <p:nvSpPr>
          <p:cNvPr id="3" name="Marcador de contenido 2"/>
          <p:cNvSpPr>
            <a:spLocks noGrp="1"/>
          </p:cNvSpPr>
          <p:nvPr>
            <p:ph idx="1"/>
          </p:nvPr>
        </p:nvSpPr>
        <p:spPr>
          <a:xfrm>
            <a:off x="395536" y="764704"/>
            <a:ext cx="8229600" cy="5760640"/>
          </a:xfrm>
        </p:spPr>
        <p:txBody>
          <a:bodyPr>
            <a:noAutofit/>
          </a:bodyPr>
          <a:lstStyle/>
          <a:p>
            <a:pPr algn="just"/>
            <a:r>
              <a:rPr lang="es-ES" sz="1800" b="1" dirty="0"/>
              <a:t>Solicitud Anticipada.  </a:t>
            </a:r>
            <a:r>
              <a:rPr lang="es-ES" sz="1800" dirty="0"/>
              <a:t>Los beneficiarios podrán realizarla hasta el 15% del beneficio TOTAL durante los primeros 5 años contados desde la fecha de aprobación del programa</a:t>
            </a:r>
          </a:p>
          <a:p>
            <a:pPr algn="just"/>
            <a:r>
              <a:rPr lang="es-ES" sz="1800" b="1" dirty="0"/>
              <a:t>Uso y destino del anticipo  único y exclusivo</a:t>
            </a:r>
            <a:r>
              <a:rPr lang="es-ES" sz="1800" dirty="0"/>
              <a:t>. Desarrollo de proveedores para herramentales e inversión en bienes de capital e instalaciones para incrementar la capacidad productiva Quedan expresamente excluidos de lo dicho precedentemente, el asesoramiento técnico y los activos intangibles. Incluye también a herramentales propios de beneficiarios cedidos en comodato</a:t>
            </a:r>
          </a:p>
          <a:p>
            <a:pPr algn="just"/>
            <a:r>
              <a:rPr lang="es-ES" sz="1800" b="1" dirty="0"/>
              <a:t>Sin Costo financiero y Forma de devolución</a:t>
            </a:r>
            <a:r>
              <a:rPr lang="es-ES" sz="1800" dirty="0"/>
              <a:t>. Los recursos deberán ser transferidos por los beneficiarios a los autopartistas sin costos y su recuperación por parte del beneficiario será  medida de la devolución que este realice al Estado Nacional. detrayendo de cada solicitud de beneficio por la compra de autopartes un porcentaje igual al porcentaje del beneficio que haya solicitado de manera anticipada.</a:t>
            </a:r>
          </a:p>
          <a:p>
            <a:pPr algn="just"/>
            <a:r>
              <a:rPr lang="es-ES" sz="1800" b="1" dirty="0"/>
              <a:t>Garantías. </a:t>
            </a:r>
            <a:r>
              <a:rPr lang="es-ES" sz="1800" dirty="0"/>
              <a:t>La empresa solicitante deberá constituir garantías por la totalidad del anticipo.</a:t>
            </a:r>
          </a:p>
          <a:p>
            <a:pPr algn="just"/>
            <a:r>
              <a:rPr lang="es-ES" sz="1800" b="1" dirty="0"/>
              <a:t>Secretaria de Industria</a:t>
            </a:r>
            <a:r>
              <a:rPr lang="es-ES" sz="1800" dirty="0"/>
              <a:t>. Como autoridad de aplicación evaluará los programas de desarrollo de proveedores así como la aplicación y cancelación de los beneficios involucrados. Deberá existir aprobación expresa .</a:t>
            </a:r>
            <a:endParaRPr lang="en-US" sz="1800" dirty="0"/>
          </a:p>
        </p:txBody>
      </p:sp>
    </p:spTree>
    <p:extLst>
      <p:ext uri="{BB962C8B-B14F-4D97-AF65-F5344CB8AC3E}">
        <p14:creationId xmlns:p14="http://schemas.microsoft.com/office/powerpoint/2010/main" val="4145487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179512" y="-31452"/>
            <a:ext cx="8229600" cy="1143000"/>
          </a:xfrm>
        </p:spPr>
        <p:txBody>
          <a:bodyPr/>
          <a:lstStyle/>
          <a:p>
            <a:r>
              <a:rPr lang="es-ES" dirty="0"/>
              <a:t>Sanciones por incumplimiento</a:t>
            </a:r>
            <a:endParaRPr lang="en-US" dirty="0"/>
          </a:p>
        </p:txBody>
      </p:sp>
      <p:sp>
        <p:nvSpPr>
          <p:cNvPr id="3" name="Marcador de contenido 2"/>
          <p:cNvSpPr>
            <a:spLocks noGrp="1"/>
          </p:cNvSpPr>
          <p:nvPr>
            <p:ph idx="1"/>
          </p:nvPr>
        </p:nvSpPr>
        <p:spPr>
          <a:xfrm>
            <a:off x="323528" y="1196752"/>
            <a:ext cx="8229600" cy="5904656"/>
          </a:xfrm>
        </p:spPr>
        <p:txBody>
          <a:bodyPr>
            <a:noAutofit/>
          </a:bodyPr>
          <a:lstStyle/>
          <a:p>
            <a:pPr marL="0" indent="0" algn="just">
              <a:buNone/>
            </a:pPr>
            <a:r>
              <a:rPr lang="es-ES" sz="2000" dirty="0"/>
              <a:t>Sin perjuicio de las que pudieran corresponder por aplicación de la legislación penal:</a:t>
            </a:r>
          </a:p>
          <a:p>
            <a:pPr marL="0" indent="0" algn="just">
              <a:buNone/>
            </a:pPr>
            <a:r>
              <a:rPr lang="es-ES" sz="2000" dirty="0"/>
              <a:t>a) Suspensión en el goce del beneficio por un período de entre dos (2) meses y un (1) año;</a:t>
            </a:r>
          </a:p>
          <a:p>
            <a:pPr marL="0" indent="0" algn="just">
              <a:buNone/>
            </a:pPr>
            <a:r>
              <a:rPr lang="es-ES" sz="2000" dirty="0"/>
              <a:t>b) Multas, cuyo monto no podrá exceder del cincuenta por ciento (50%) del importe total recibido;</a:t>
            </a:r>
          </a:p>
          <a:p>
            <a:pPr marL="0" indent="0" algn="just">
              <a:buNone/>
            </a:pPr>
            <a:r>
              <a:rPr lang="es-ES" sz="2000" dirty="0"/>
              <a:t>c) Revocación del beneficio otorgado;</a:t>
            </a:r>
          </a:p>
          <a:p>
            <a:pPr marL="0" indent="0" algn="just">
              <a:buNone/>
            </a:pPr>
            <a:r>
              <a:rPr lang="es-ES" sz="2000" dirty="0"/>
              <a:t>d) Pago de los tributos no ingresados, con más sus intereses y accesorios;</a:t>
            </a:r>
          </a:p>
          <a:p>
            <a:pPr marL="0" indent="0" algn="just">
              <a:buNone/>
            </a:pPr>
            <a:r>
              <a:rPr lang="es-ES" sz="2000" dirty="0"/>
              <a:t>e) Devolución del bono electrónico de crédito fiscal, en caso de no haberlo aplicado;</a:t>
            </a:r>
          </a:p>
          <a:p>
            <a:pPr marL="0" indent="0" algn="just">
              <a:buNone/>
            </a:pPr>
            <a:r>
              <a:rPr lang="es-ES" sz="2000" dirty="0"/>
              <a:t>f) Inhabilitación para gozar de los beneficios del régimen.</a:t>
            </a:r>
            <a:endParaRPr lang="en-US" sz="2000" dirty="0"/>
          </a:p>
        </p:txBody>
      </p:sp>
    </p:spTree>
    <p:extLst>
      <p:ext uri="{BB962C8B-B14F-4D97-AF65-F5344CB8AC3E}">
        <p14:creationId xmlns:p14="http://schemas.microsoft.com/office/powerpoint/2010/main" val="390445772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Subtítulo"/>
          <p:cNvSpPr>
            <a:spLocks noGrp="1"/>
          </p:cNvSpPr>
          <p:nvPr>
            <p:ph type="subTitle" idx="1"/>
          </p:nvPr>
        </p:nvSpPr>
        <p:spPr>
          <a:xfrm>
            <a:off x="107504" y="1388969"/>
            <a:ext cx="8784976" cy="4992359"/>
          </a:xfrm>
        </p:spPr>
        <p:txBody>
          <a:bodyPr>
            <a:normAutofit/>
          </a:bodyPr>
          <a:lstStyle/>
          <a:p>
            <a:pPr marL="342900" indent="-342900"/>
            <a:endParaRPr lang="en-US" b="1" dirty="0"/>
          </a:p>
          <a:p>
            <a:pPr marL="342900" indent="-342900"/>
            <a:r>
              <a:rPr lang="en-US" b="1" dirty="0"/>
              <a:t> </a:t>
            </a:r>
            <a:endParaRPr lang="es-AR" dirty="0"/>
          </a:p>
        </p:txBody>
      </p:sp>
      <p:sp>
        <p:nvSpPr>
          <p:cNvPr id="5" name="4 Rectángulo"/>
          <p:cNvSpPr/>
          <p:nvPr/>
        </p:nvSpPr>
        <p:spPr>
          <a:xfrm>
            <a:off x="107504" y="188640"/>
            <a:ext cx="9036496" cy="1200329"/>
          </a:xfrm>
          <a:prstGeom prst="rect">
            <a:avLst/>
          </a:prstGeom>
        </p:spPr>
        <p:txBody>
          <a:bodyPr wrap="square">
            <a:spAutoFit/>
          </a:bodyPr>
          <a:lstStyle/>
          <a:p>
            <a:r>
              <a:rPr lang="es-ES" sz="2400" b="1" dirty="0">
                <a:latin typeface="Arial" pitchFamily="34" charset="0"/>
                <a:cs typeface="Arial" pitchFamily="34" charset="0"/>
              </a:rPr>
              <a:t>Ley 27.686</a:t>
            </a:r>
          </a:p>
          <a:p>
            <a:r>
              <a:rPr lang="es-ES" sz="2400" b="1" dirty="0">
                <a:latin typeface="Arial" pitchFamily="34" charset="0"/>
                <a:cs typeface="Arial" pitchFamily="34" charset="0"/>
              </a:rPr>
              <a:t>Promoción de inversiones en la Industria Automotriz-Autopartista y su cadena de valor</a:t>
            </a:r>
            <a:endParaRPr lang="es-AR" sz="2400" dirty="0">
              <a:latin typeface="Arial" pitchFamily="34" charset="0"/>
              <a:cs typeface="Arial" pitchFamily="34" charset="0"/>
            </a:endParaRPr>
          </a:p>
        </p:txBody>
      </p:sp>
      <p:sp>
        <p:nvSpPr>
          <p:cNvPr id="6" name="CuadroTexto 5"/>
          <p:cNvSpPr txBox="1"/>
          <p:nvPr/>
        </p:nvSpPr>
        <p:spPr>
          <a:xfrm>
            <a:off x="323528" y="1388969"/>
            <a:ext cx="8424936" cy="4708981"/>
          </a:xfrm>
          <a:prstGeom prst="rect">
            <a:avLst/>
          </a:prstGeom>
          <a:noFill/>
        </p:spPr>
        <p:txBody>
          <a:bodyPr wrap="square" rtlCol="0">
            <a:spAutoFit/>
          </a:bodyPr>
          <a:lstStyle/>
          <a:p>
            <a:pPr marL="342900" lvl="0" indent="-342900">
              <a:buFont typeface="Arial" panose="020B0604020202020204" pitchFamily="34" charset="0"/>
              <a:buChar char="•"/>
            </a:pPr>
            <a:r>
              <a:rPr lang="es-ES" sz="2000" b="1" dirty="0"/>
              <a:t>Objetivo:</a:t>
            </a:r>
            <a:r>
              <a:rPr lang="es-ES" sz="2000" dirty="0"/>
              <a:t> </a:t>
            </a:r>
            <a:endParaRPr lang="en-US" sz="2000" dirty="0"/>
          </a:p>
          <a:p>
            <a:pPr marL="800100" lvl="1" indent="-342900">
              <a:buFont typeface="Courier New" panose="02070309020205020404" pitchFamily="49" charset="0"/>
              <a:buChar char="o"/>
            </a:pPr>
            <a:r>
              <a:rPr lang="es-ES" sz="2000" dirty="0"/>
              <a:t>Promoción de inversiones</a:t>
            </a:r>
            <a:endParaRPr lang="en-US" sz="2000" dirty="0"/>
          </a:p>
          <a:p>
            <a:pPr marL="800100" lvl="1" indent="-342900">
              <a:buFont typeface="Courier New" panose="02070309020205020404" pitchFamily="49" charset="0"/>
              <a:buChar char="o"/>
            </a:pPr>
            <a:r>
              <a:rPr lang="es-ES" sz="2000" dirty="0"/>
              <a:t>Fortalecer cadena de valor</a:t>
            </a:r>
            <a:endParaRPr lang="en-US" sz="2000" dirty="0"/>
          </a:p>
          <a:p>
            <a:pPr marL="800100" lvl="1" indent="-342900">
              <a:buFont typeface="Courier New" panose="02070309020205020404" pitchFamily="49" charset="0"/>
              <a:buChar char="o"/>
            </a:pPr>
            <a:r>
              <a:rPr lang="es-ES" sz="2000" dirty="0"/>
              <a:t>Generar empleo</a:t>
            </a:r>
            <a:endParaRPr lang="en-US" sz="2000" dirty="0"/>
          </a:p>
          <a:p>
            <a:pPr marL="800100" lvl="1" indent="-342900">
              <a:buFont typeface="Courier New" panose="02070309020205020404" pitchFamily="49" charset="0"/>
              <a:buChar char="o"/>
            </a:pPr>
            <a:r>
              <a:rPr lang="es-ES" sz="2000" dirty="0"/>
              <a:t>Inserción internacional</a:t>
            </a:r>
            <a:endParaRPr lang="en-US" sz="2000" dirty="0"/>
          </a:p>
          <a:p>
            <a:pPr marL="800100" lvl="1" indent="-342900">
              <a:buFont typeface="Courier New" panose="02070309020205020404" pitchFamily="49" charset="0"/>
              <a:buChar char="o"/>
            </a:pPr>
            <a:r>
              <a:rPr lang="es-ES" sz="2000" dirty="0"/>
              <a:t>Desarrollo de nuevos modelos y autopartes</a:t>
            </a:r>
            <a:endParaRPr lang="en-US" sz="2000" dirty="0"/>
          </a:p>
          <a:p>
            <a:pPr marL="800100" lvl="1" indent="-342900">
              <a:buFont typeface="Courier New" panose="02070309020205020404" pitchFamily="49" charset="0"/>
              <a:buChar char="o"/>
            </a:pPr>
            <a:r>
              <a:rPr lang="es-ES" sz="2000" dirty="0"/>
              <a:t>Nuevas motorizaciones (hibrido o eléctrico)</a:t>
            </a:r>
            <a:endParaRPr lang="en-US" sz="2000" dirty="0"/>
          </a:p>
          <a:p>
            <a:pPr marL="800100" lvl="1" indent="-342900">
              <a:buFont typeface="Courier New" panose="02070309020205020404" pitchFamily="49" charset="0"/>
              <a:buChar char="o"/>
            </a:pPr>
            <a:r>
              <a:rPr lang="es-ES" sz="2000" dirty="0"/>
              <a:t>Etc.</a:t>
            </a:r>
          </a:p>
          <a:p>
            <a:pPr marL="800100" lvl="1" indent="-342900">
              <a:buFont typeface="Courier New" panose="02070309020205020404" pitchFamily="49" charset="0"/>
              <a:buChar char="o"/>
            </a:pPr>
            <a:endParaRPr lang="en-US" sz="2000" dirty="0"/>
          </a:p>
          <a:p>
            <a:pPr marL="342900" indent="-342900">
              <a:buFont typeface="Arial" panose="020B0604020202020204" pitchFamily="34" charset="0"/>
              <a:buChar char="•"/>
            </a:pPr>
            <a:r>
              <a:rPr lang="es-ES" sz="2000" b="1" dirty="0"/>
              <a:t>Para lograr esos objetivos la norma:</a:t>
            </a:r>
            <a:endParaRPr lang="en-US" sz="2000" b="1" dirty="0"/>
          </a:p>
          <a:p>
            <a:pPr marL="800100" lvl="1" indent="-342900">
              <a:buFont typeface="Courier New" panose="02070309020205020404" pitchFamily="49" charset="0"/>
              <a:buChar char="o"/>
            </a:pPr>
            <a:r>
              <a:rPr lang="es-ES" sz="2000" dirty="0"/>
              <a:t>Crea un Programa de Fomento a Nuevas Inversiones y el Instituto de la Movilidad</a:t>
            </a:r>
            <a:endParaRPr lang="en-US" sz="2000" dirty="0"/>
          </a:p>
          <a:p>
            <a:pPr marL="800100" lvl="1" indent="-342900">
              <a:buFont typeface="Courier New" panose="02070309020205020404" pitchFamily="49" charset="0"/>
              <a:buChar char="o"/>
            </a:pPr>
            <a:r>
              <a:rPr lang="es-ES" sz="2000" dirty="0"/>
              <a:t>Declara a la Industria Automotriz-Autopartista como industria Estratégica en la Republica Argentina</a:t>
            </a:r>
            <a:endParaRPr lang="en-US" sz="2000" dirty="0"/>
          </a:p>
          <a:p>
            <a:endParaRPr lang="en-US" sz="2000" dirty="0"/>
          </a:p>
        </p:txBody>
      </p:sp>
    </p:spTree>
    <p:extLst>
      <p:ext uri="{BB962C8B-B14F-4D97-AF65-F5344CB8AC3E}">
        <p14:creationId xmlns:p14="http://schemas.microsoft.com/office/powerpoint/2010/main" val="15715266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Subtítulo"/>
          <p:cNvSpPr>
            <a:spLocks noGrp="1"/>
          </p:cNvSpPr>
          <p:nvPr>
            <p:ph type="subTitle" idx="1"/>
          </p:nvPr>
        </p:nvSpPr>
        <p:spPr>
          <a:xfrm>
            <a:off x="107504" y="1388969"/>
            <a:ext cx="8784976" cy="4992359"/>
          </a:xfrm>
        </p:spPr>
        <p:txBody>
          <a:bodyPr>
            <a:normAutofit/>
          </a:bodyPr>
          <a:lstStyle/>
          <a:p>
            <a:pPr marL="342900" indent="-342900"/>
            <a:endParaRPr lang="en-US" b="1" dirty="0"/>
          </a:p>
          <a:p>
            <a:pPr marL="342900" indent="-342900"/>
            <a:r>
              <a:rPr lang="en-US" b="1" dirty="0"/>
              <a:t> </a:t>
            </a:r>
            <a:endParaRPr lang="es-AR" dirty="0"/>
          </a:p>
        </p:txBody>
      </p:sp>
      <p:sp>
        <p:nvSpPr>
          <p:cNvPr id="5" name="4 Rectángulo"/>
          <p:cNvSpPr/>
          <p:nvPr/>
        </p:nvSpPr>
        <p:spPr>
          <a:xfrm>
            <a:off x="107504" y="188640"/>
            <a:ext cx="9036496" cy="461665"/>
          </a:xfrm>
          <a:prstGeom prst="rect">
            <a:avLst/>
          </a:prstGeom>
        </p:spPr>
        <p:txBody>
          <a:bodyPr wrap="square">
            <a:spAutoFit/>
          </a:bodyPr>
          <a:lstStyle/>
          <a:p>
            <a:r>
              <a:rPr lang="es-ES" sz="2400" b="1" dirty="0">
                <a:latin typeface="Arial" pitchFamily="34" charset="0"/>
                <a:cs typeface="Arial" pitchFamily="34" charset="0"/>
              </a:rPr>
              <a:t>Ley 27686 Capítulo I - Aspectos Objetivos </a:t>
            </a:r>
            <a:endParaRPr lang="es-AR" sz="2400" dirty="0">
              <a:latin typeface="Arial" pitchFamily="34" charset="0"/>
              <a:cs typeface="Arial" pitchFamily="34" charset="0"/>
            </a:endParaRPr>
          </a:p>
        </p:txBody>
      </p:sp>
      <p:sp>
        <p:nvSpPr>
          <p:cNvPr id="6" name="CuadroTexto 5"/>
          <p:cNvSpPr txBox="1"/>
          <p:nvPr/>
        </p:nvSpPr>
        <p:spPr>
          <a:xfrm>
            <a:off x="413284" y="908720"/>
            <a:ext cx="8424936" cy="4524315"/>
          </a:xfrm>
          <a:prstGeom prst="rect">
            <a:avLst/>
          </a:prstGeom>
          <a:noFill/>
        </p:spPr>
        <p:txBody>
          <a:bodyPr wrap="square" rtlCol="0">
            <a:spAutoFit/>
          </a:bodyPr>
          <a:lstStyle/>
          <a:p>
            <a:pPr marL="285750" indent="-285750" algn="just">
              <a:buFont typeface="Courier New" panose="02070309020205020404" pitchFamily="49" charset="0"/>
              <a:buChar char="o"/>
            </a:pPr>
            <a:r>
              <a:rPr lang="es-ES" dirty="0"/>
              <a:t>Crea el Programa de Fomento de nuevas inversiones que comprende las inversiones de bienes y obras de infraestructura de empresas radicadas en Argentina que se dediquen a la fabricación de los bienes y/o desarrollo de las actividades: </a:t>
            </a:r>
          </a:p>
          <a:p>
            <a:pPr marL="742950" lvl="1" indent="-285750" algn="just">
              <a:buFont typeface="Courier New" panose="02070309020205020404" pitchFamily="49" charset="0"/>
              <a:buChar char="o"/>
            </a:pPr>
            <a:r>
              <a:rPr lang="es-ES" dirty="0"/>
              <a:t>Automóviles y  utilitarios (hasta 1500 kg) – Res 278 SI y DP- Monto mínimo inversión: plataforma nueva: USD 50M no nuevas: USD 25M</a:t>
            </a:r>
          </a:p>
          <a:p>
            <a:pPr marL="742950" lvl="1" indent="-285750" algn="just">
              <a:buFont typeface="Courier New" panose="02070309020205020404" pitchFamily="49" charset="0"/>
              <a:buChar char="o"/>
            </a:pPr>
            <a:r>
              <a:rPr lang="es-ES" dirty="0"/>
              <a:t>Comerciales Livianos (desde 1500 hasta 5000) y camiones (con o sin cabina) USD 10M</a:t>
            </a:r>
          </a:p>
          <a:p>
            <a:pPr marL="742950" lvl="1" indent="-285750" algn="just">
              <a:buFont typeface="Courier New" panose="02070309020205020404" pitchFamily="49" charset="0"/>
              <a:buChar char="o"/>
            </a:pPr>
            <a:r>
              <a:rPr lang="es-ES" dirty="0"/>
              <a:t>Motores para vehículos, cajas de transmisión, ejes, conjuntos, subconjuntos</a:t>
            </a:r>
          </a:p>
          <a:p>
            <a:pPr marL="1257300" lvl="2" indent="-342900" algn="just">
              <a:buAutoNum type="arabicPeriod"/>
            </a:pPr>
            <a:r>
              <a:rPr lang="es-ES" dirty="0"/>
              <a:t>PYME: USD 0,75m o USD 0,4 si exporto en los 12 últimos meses USD 0,15</a:t>
            </a:r>
          </a:p>
          <a:p>
            <a:pPr marL="1257300" lvl="2" indent="-342900" algn="just">
              <a:buAutoNum type="arabicPeriod"/>
            </a:pPr>
            <a:r>
              <a:rPr lang="es-ES" dirty="0"/>
              <a:t>Empresas Medianas (Tramo I): USD 3M</a:t>
            </a:r>
          </a:p>
          <a:p>
            <a:pPr marL="1257300" lvl="2" indent="-342900" algn="just">
              <a:buAutoNum type="arabicPeriod"/>
            </a:pPr>
            <a:r>
              <a:rPr lang="es-ES" dirty="0"/>
              <a:t>Empresas Medianas (tramo II): USD 5M</a:t>
            </a:r>
          </a:p>
          <a:p>
            <a:pPr marL="742950" lvl="1" indent="-285750" algn="just">
              <a:buFont typeface="Courier New" panose="02070309020205020404" pitchFamily="49" charset="0"/>
              <a:buChar char="o"/>
            </a:pPr>
            <a:r>
              <a:rPr lang="es-ES" dirty="0"/>
              <a:t>Procesos industriales (pintura, mecanizado, forja, fundición, etc.) . </a:t>
            </a:r>
          </a:p>
          <a:p>
            <a:pPr marL="1257300" lvl="2" indent="-342900" algn="just">
              <a:buAutoNum type="arabicPeriod"/>
            </a:pPr>
            <a:r>
              <a:rPr lang="es-ES" dirty="0"/>
              <a:t>PYME: USD 0,75m o USD 0,4 si exporto en los 12 últimos meses USD 0,15</a:t>
            </a:r>
          </a:p>
          <a:p>
            <a:pPr marL="1257300" lvl="2" indent="-342900" algn="just">
              <a:buAutoNum type="arabicPeriod"/>
            </a:pPr>
            <a:r>
              <a:rPr lang="es-ES" dirty="0"/>
              <a:t>Empresas Medianas (Tramo I): USD 3M</a:t>
            </a:r>
          </a:p>
          <a:p>
            <a:pPr marL="1257300" lvl="2" indent="-342900" algn="just">
              <a:buAutoNum type="arabicPeriod"/>
            </a:pPr>
            <a:r>
              <a:rPr lang="es-ES" dirty="0"/>
              <a:t>Empresas Medianas (tramo II): USD 5M</a:t>
            </a:r>
          </a:p>
          <a:p>
            <a:pPr lvl="1" algn="just"/>
            <a:endParaRPr lang="en-US" dirty="0"/>
          </a:p>
        </p:txBody>
      </p:sp>
    </p:spTree>
    <p:extLst>
      <p:ext uri="{BB962C8B-B14F-4D97-AF65-F5344CB8AC3E}">
        <p14:creationId xmlns:p14="http://schemas.microsoft.com/office/powerpoint/2010/main" val="245134990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Subtítulo"/>
          <p:cNvSpPr>
            <a:spLocks noGrp="1"/>
          </p:cNvSpPr>
          <p:nvPr>
            <p:ph type="subTitle" idx="1"/>
          </p:nvPr>
        </p:nvSpPr>
        <p:spPr>
          <a:xfrm>
            <a:off x="107504" y="1388969"/>
            <a:ext cx="8784976" cy="4992359"/>
          </a:xfrm>
        </p:spPr>
        <p:txBody>
          <a:bodyPr>
            <a:normAutofit/>
          </a:bodyPr>
          <a:lstStyle/>
          <a:p>
            <a:pPr marL="342900" indent="-342900"/>
            <a:endParaRPr lang="en-US" b="1" dirty="0"/>
          </a:p>
          <a:p>
            <a:pPr marL="342900" indent="-342900"/>
            <a:r>
              <a:rPr lang="en-US" b="1" dirty="0"/>
              <a:t> </a:t>
            </a:r>
            <a:endParaRPr lang="es-AR" dirty="0"/>
          </a:p>
        </p:txBody>
      </p:sp>
      <p:sp>
        <p:nvSpPr>
          <p:cNvPr id="5" name="4 Rectángulo"/>
          <p:cNvSpPr/>
          <p:nvPr/>
        </p:nvSpPr>
        <p:spPr>
          <a:xfrm>
            <a:off x="107504" y="188640"/>
            <a:ext cx="9036496" cy="461665"/>
          </a:xfrm>
          <a:prstGeom prst="rect">
            <a:avLst/>
          </a:prstGeom>
        </p:spPr>
        <p:txBody>
          <a:bodyPr wrap="square">
            <a:spAutoFit/>
          </a:bodyPr>
          <a:lstStyle/>
          <a:p>
            <a:r>
              <a:rPr lang="es-ES" sz="2400" b="1" dirty="0">
                <a:latin typeface="Arial" pitchFamily="34" charset="0"/>
                <a:cs typeface="Arial" pitchFamily="34" charset="0"/>
              </a:rPr>
              <a:t>Ley 27.686 – Capitulo II – Aspectos Subjetivos y CMN</a:t>
            </a:r>
          </a:p>
        </p:txBody>
      </p:sp>
      <p:sp>
        <p:nvSpPr>
          <p:cNvPr id="6" name="CuadroTexto 5"/>
          <p:cNvSpPr txBox="1"/>
          <p:nvPr/>
        </p:nvSpPr>
        <p:spPr>
          <a:xfrm>
            <a:off x="287524" y="629841"/>
            <a:ext cx="8424936" cy="4801314"/>
          </a:xfrm>
          <a:prstGeom prst="rect">
            <a:avLst/>
          </a:prstGeom>
          <a:noFill/>
        </p:spPr>
        <p:txBody>
          <a:bodyPr wrap="square" rtlCol="0">
            <a:spAutoFit/>
          </a:bodyPr>
          <a:lstStyle/>
          <a:p>
            <a:pPr lvl="0"/>
            <a:endParaRPr lang="en-US" dirty="0"/>
          </a:p>
          <a:p>
            <a:pPr marL="285750" indent="-285750">
              <a:buFont typeface="Courier New" panose="02070309020205020404" pitchFamily="49" charset="0"/>
              <a:buChar char="o"/>
            </a:pPr>
            <a:r>
              <a:rPr lang="es-ES" dirty="0"/>
              <a:t> Se </a:t>
            </a:r>
            <a:r>
              <a:rPr lang="es-ES" u="sng" dirty="0"/>
              <a:t>define Beneficiarios: </a:t>
            </a:r>
            <a:endParaRPr lang="en-US" dirty="0"/>
          </a:p>
          <a:p>
            <a:pPr marL="742950" lvl="1" indent="-285750" algn="just">
              <a:buFont typeface="Wingdings" panose="05000000000000000000" pitchFamily="2" charset="2"/>
              <a:buChar char="§"/>
            </a:pPr>
            <a:r>
              <a:rPr lang="es-AR" dirty="0"/>
              <a:t>Proyectos </a:t>
            </a:r>
            <a:r>
              <a:rPr lang="es-AR" b="1" dirty="0"/>
              <a:t>nuevos</a:t>
            </a:r>
            <a:r>
              <a:rPr lang="es-AR" dirty="0"/>
              <a:t> </a:t>
            </a:r>
            <a:r>
              <a:rPr lang="es-AR" b="1" dirty="0"/>
              <a:t>de inversión</a:t>
            </a:r>
            <a:r>
              <a:rPr lang="es-AR" dirty="0"/>
              <a:t>. La puesta en marcha del proyecto no puede exceder los 3 años desde la aprobación del proyecto, así mismo de mediar alguna contingencia, puede solicitarse prorroga la que estará sujeta a aprobación. Sin embargo, </a:t>
            </a:r>
            <a:r>
              <a:rPr lang="es-AR" u="sng" dirty="0"/>
              <a:t>en ningún caso </a:t>
            </a:r>
            <a:r>
              <a:rPr lang="es-AR" dirty="0"/>
              <a:t>la puesta en marcha puede ser posterior al 31 de diciembre de 2029.</a:t>
            </a:r>
            <a:endParaRPr lang="en-US" dirty="0"/>
          </a:p>
          <a:p>
            <a:pPr marL="742950" lvl="1" indent="-285750" algn="just">
              <a:buFont typeface="Wingdings" panose="05000000000000000000" pitchFamily="2" charset="2"/>
              <a:buChar char="§"/>
            </a:pPr>
            <a:r>
              <a:rPr lang="es-AR" dirty="0"/>
              <a:t>Para el caso de automóviles y utilitarios hasta 1.500 kg además deberán estar previamente adheridos a la ley N° 27.263 (Ley de </a:t>
            </a:r>
            <a:r>
              <a:rPr lang="es-AR" dirty="0" err="1"/>
              <a:t>Autopartismo</a:t>
            </a:r>
            <a:r>
              <a:rPr lang="es-AR" dirty="0"/>
              <a:t>). </a:t>
            </a:r>
          </a:p>
          <a:p>
            <a:pPr marL="742950" lvl="1" indent="-285750" algn="just">
              <a:buFont typeface="Wingdings" panose="05000000000000000000" pitchFamily="2" charset="2"/>
              <a:buChar char="§"/>
            </a:pPr>
            <a:r>
              <a:rPr lang="es-AR" dirty="0"/>
              <a:t>Para el caso de comerciales, camiones y ómnibus para ser incluidos deberán consistir en plataformas nuevas o que impliquen un rediseño significativo. </a:t>
            </a:r>
            <a:r>
              <a:rPr lang="es-ES" dirty="0"/>
              <a:t>Para el resto, la reglamentación establecerá características mínimas para estar incluidas. </a:t>
            </a:r>
          </a:p>
          <a:p>
            <a:pPr marL="285750" lvl="1" indent="-285750">
              <a:buFont typeface="Courier New" panose="02070309020205020404" pitchFamily="49" charset="0"/>
              <a:buChar char="o"/>
            </a:pPr>
            <a:r>
              <a:rPr lang="es-ES" dirty="0"/>
              <a:t>Calculo </a:t>
            </a:r>
            <a:r>
              <a:rPr lang="es-ES" b="1" dirty="0"/>
              <a:t>Contenido Mínimo Nacional CMN</a:t>
            </a:r>
            <a:r>
              <a:rPr lang="es-ES" dirty="0"/>
              <a:t>: Sumatoria de materiales nacionales dividido materiales nacionales e importados. Se deberá contar el siguiente CMN:</a:t>
            </a:r>
          </a:p>
          <a:p>
            <a:pPr marL="285750" lvl="1" indent="-285750">
              <a:buFont typeface="Courier New" panose="02070309020205020404" pitchFamily="49" charset="0"/>
              <a:buChar char="o"/>
            </a:pPr>
            <a:endParaRPr lang="es-ES" dirty="0"/>
          </a:p>
          <a:p>
            <a:pPr lvl="0"/>
            <a:endParaRPr lang="en-US" dirty="0"/>
          </a:p>
        </p:txBody>
      </p:sp>
      <p:graphicFrame>
        <p:nvGraphicFramePr>
          <p:cNvPr id="2" name="Tabla 1"/>
          <p:cNvGraphicFramePr>
            <a:graphicFrameLocks noGrp="1"/>
          </p:cNvGraphicFramePr>
          <p:nvPr>
            <p:extLst>
              <p:ext uri="{D42A27DB-BD31-4B8C-83A1-F6EECF244321}">
                <p14:modId xmlns:p14="http://schemas.microsoft.com/office/powerpoint/2010/main" val="3673018540"/>
              </p:ext>
            </p:extLst>
          </p:nvPr>
        </p:nvGraphicFramePr>
        <p:xfrm>
          <a:off x="1331640" y="5013176"/>
          <a:ext cx="7272809" cy="1744980"/>
        </p:xfrm>
        <a:graphic>
          <a:graphicData uri="http://schemas.openxmlformats.org/drawingml/2006/table">
            <a:tbl>
              <a:tblPr>
                <a:tableStyleId>{5C22544A-7EE6-4342-B048-85BDC9FD1C3A}</a:tableStyleId>
              </a:tblPr>
              <a:tblGrid>
                <a:gridCol w="4123612">
                  <a:extLst>
                    <a:ext uri="{9D8B030D-6E8A-4147-A177-3AD203B41FA5}">
                      <a16:colId xmlns:a16="http://schemas.microsoft.com/office/drawing/2014/main" val="3921037022"/>
                    </a:ext>
                  </a:extLst>
                </a:gridCol>
                <a:gridCol w="1511049">
                  <a:extLst>
                    <a:ext uri="{9D8B030D-6E8A-4147-A177-3AD203B41FA5}">
                      <a16:colId xmlns:a16="http://schemas.microsoft.com/office/drawing/2014/main" val="3264729888"/>
                    </a:ext>
                  </a:extLst>
                </a:gridCol>
                <a:gridCol w="1638148">
                  <a:extLst>
                    <a:ext uri="{9D8B030D-6E8A-4147-A177-3AD203B41FA5}">
                      <a16:colId xmlns:a16="http://schemas.microsoft.com/office/drawing/2014/main" val="524618049"/>
                    </a:ext>
                  </a:extLst>
                </a:gridCol>
              </a:tblGrid>
              <a:tr h="174877">
                <a:tc>
                  <a:txBody>
                    <a:bodyPr/>
                    <a:lstStyle/>
                    <a:p>
                      <a:pPr algn="l" fontAlgn="b"/>
                      <a:r>
                        <a:rPr lang="en-US" sz="1600" u="none" strike="noStrike" dirty="0" err="1">
                          <a:effectLst/>
                        </a:rPr>
                        <a:t>Bienes</a:t>
                      </a:r>
                      <a:endParaRPr lang="en-US" sz="1600" b="0" i="0" u="none" strike="noStrike" dirty="0">
                        <a:solidFill>
                          <a:srgbClr val="000000"/>
                        </a:solidFill>
                        <a:effectLst/>
                        <a:latin typeface="Calibri" panose="020F0502020204030204" pitchFamily="34" charset="0"/>
                      </a:endParaRPr>
                    </a:p>
                  </a:txBody>
                  <a:tcPr marL="9525" marR="9525" marT="9525" marB="0" anchor="b"/>
                </a:tc>
                <a:tc>
                  <a:txBody>
                    <a:bodyPr/>
                    <a:lstStyle/>
                    <a:p>
                      <a:pPr algn="l" fontAlgn="b"/>
                      <a:r>
                        <a:rPr lang="en-US" sz="1600" u="none" strike="noStrike">
                          <a:effectLst/>
                        </a:rPr>
                        <a:t>Primeros 3 años</a:t>
                      </a:r>
                      <a:endParaRPr lang="en-US" sz="1600" b="0" i="0" u="none" strike="noStrike">
                        <a:solidFill>
                          <a:srgbClr val="000000"/>
                        </a:solidFill>
                        <a:effectLst/>
                        <a:latin typeface="Calibri" panose="020F0502020204030204" pitchFamily="34" charset="0"/>
                      </a:endParaRPr>
                    </a:p>
                  </a:txBody>
                  <a:tcPr marL="9525" marR="9525" marT="9525" marB="0" anchor="b"/>
                </a:tc>
                <a:tc>
                  <a:txBody>
                    <a:bodyPr/>
                    <a:lstStyle/>
                    <a:p>
                      <a:pPr algn="l" fontAlgn="b"/>
                      <a:r>
                        <a:rPr lang="en-US" sz="1600" u="none" strike="noStrike">
                          <a:effectLst/>
                        </a:rPr>
                        <a:t>Siguientes 2 años</a:t>
                      </a:r>
                      <a:endParaRPr lang="en-US" sz="1600" b="0" i="0" u="none" strike="noStrike">
                        <a:solidFill>
                          <a:srgbClr val="000000"/>
                        </a:solidFill>
                        <a:effectLst/>
                        <a:latin typeface="Calibri" panose="020F0502020204030204" pitchFamily="34" charset="0"/>
                      </a:endParaRPr>
                    </a:p>
                  </a:txBody>
                  <a:tcPr marL="9525" marR="9525" marT="9525" marB="0" anchor="b"/>
                </a:tc>
                <a:extLst>
                  <a:ext uri="{0D108BD9-81ED-4DB2-BD59-A6C34878D82A}">
                    <a16:rowId xmlns:a16="http://schemas.microsoft.com/office/drawing/2014/main" val="242352976"/>
                  </a:ext>
                </a:extLst>
              </a:tr>
              <a:tr h="187452">
                <a:tc>
                  <a:txBody>
                    <a:bodyPr/>
                    <a:lstStyle/>
                    <a:p>
                      <a:pPr algn="l" fontAlgn="b"/>
                      <a:r>
                        <a:rPr lang="es-ES" sz="1600" u="none" strike="noStrike" dirty="0">
                          <a:effectLst/>
                        </a:rPr>
                        <a:t>Comerciales, camiones y ómnibus del 15% </a:t>
                      </a:r>
                      <a:endParaRPr lang="es-ES" sz="1600" b="0" i="0" u="none" strike="noStrike" dirty="0">
                        <a:solidFill>
                          <a:srgbClr val="000000"/>
                        </a:solidFill>
                        <a:effectLst/>
                        <a:latin typeface="Calibri" panose="020F0502020204030204" pitchFamily="34" charset="0"/>
                      </a:endParaRPr>
                    </a:p>
                  </a:txBody>
                  <a:tcPr marL="9525" marR="9525" marT="9525" marB="0" anchor="b"/>
                </a:tc>
                <a:tc>
                  <a:txBody>
                    <a:bodyPr/>
                    <a:lstStyle/>
                    <a:p>
                      <a:pPr algn="ctr" fontAlgn="b"/>
                      <a:r>
                        <a:rPr lang="en-US" sz="1600" u="none" strike="noStrike">
                          <a:effectLst/>
                        </a:rPr>
                        <a:t>10%</a:t>
                      </a:r>
                      <a:endParaRPr lang="en-US" sz="1600" b="0" i="0" u="none" strike="noStrike">
                        <a:solidFill>
                          <a:srgbClr val="000000"/>
                        </a:solidFill>
                        <a:effectLst/>
                        <a:latin typeface="Calibri" panose="020F0502020204030204" pitchFamily="34" charset="0"/>
                      </a:endParaRPr>
                    </a:p>
                  </a:txBody>
                  <a:tcPr marL="9525" marR="9525" marT="9525" marB="0" anchor="b"/>
                </a:tc>
                <a:tc>
                  <a:txBody>
                    <a:bodyPr/>
                    <a:lstStyle/>
                    <a:p>
                      <a:pPr algn="ctr" fontAlgn="b"/>
                      <a:r>
                        <a:rPr lang="en-US" sz="1600" u="none" strike="noStrike">
                          <a:effectLst/>
                        </a:rPr>
                        <a:t>15%</a:t>
                      </a:r>
                      <a:endParaRPr lang="en-US" sz="1600" b="0" i="0" u="none" strike="noStrike">
                        <a:solidFill>
                          <a:srgbClr val="000000"/>
                        </a:solidFill>
                        <a:effectLst/>
                        <a:latin typeface="Calibri" panose="020F0502020204030204" pitchFamily="34" charset="0"/>
                      </a:endParaRPr>
                    </a:p>
                  </a:txBody>
                  <a:tcPr marL="9525" marR="9525" marT="9525" marB="0" anchor="b"/>
                </a:tc>
                <a:extLst>
                  <a:ext uri="{0D108BD9-81ED-4DB2-BD59-A6C34878D82A}">
                    <a16:rowId xmlns:a16="http://schemas.microsoft.com/office/drawing/2014/main" val="818404139"/>
                  </a:ext>
                </a:extLst>
              </a:tr>
              <a:tr h="288032">
                <a:tc>
                  <a:txBody>
                    <a:bodyPr/>
                    <a:lstStyle/>
                    <a:p>
                      <a:pPr algn="l" fontAlgn="auto"/>
                      <a:r>
                        <a:rPr lang="es-ES" sz="1600" u="none" strike="noStrike" dirty="0">
                          <a:effectLst/>
                        </a:rPr>
                        <a:t>Motores de combustión , híbridos, eléctricos, a GNL GNC biogás, a celdas de combustible, y todo tipo de biocombustible</a:t>
                      </a:r>
                      <a:endParaRPr lang="es-ES" sz="1600" b="0" i="0" u="none" strike="noStrike" dirty="0">
                        <a:solidFill>
                          <a:srgbClr val="000000"/>
                        </a:solidFill>
                        <a:effectLst/>
                        <a:latin typeface="Calibri" panose="020F0502020204030204" pitchFamily="34" charset="0"/>
                      </a:endParaRPr>
                    </a:p>
                  </a:txBody>
                  <a:tcPr marL="9525" marR="9525" marT="9525" marB="0" anchor="b"/>
                </a:tc>
                <a:tc>
                  <a:txBody>
                    <a:bodyPr/>
                    <a:lstStyle/>
                    <a:p>
                      <a:pPr algn="ctr" fontAlgn="b"/>
                      <a:r>
                        <a:rPr lang="en-US" sz="1600" u="none" strike="noStrike" dirty="0">
                          <a:effectLst/>
                        </a:rPr>
                        <a:t>15%</a:t>
                      </a:r>
                      <a:endParaRPr lang="en-US" sz="1600" b="0" i="0" u="none" strike="noStrike" dirty="0">
                        <a:solidFill>
                          <a:srgbClr val="000000"/>
                        </a:solidFill>
                        <a:effectLst/>
                        <a:latin typeface="Calibri" panose="020F0502020204030204" pitchFamily="34" charset="0"/>
                      </a:endParaRPr>
                    </a:p>
                  </a:txBody>
                  <a:tcPr marL="9525" marR="9525" marT="9525" marB="0" anchor="b"/>
                </a:tc>
                <a:tc>
                  <a:txBody>
                    <a:bodyPr/>
                    <a:lstStyle/>
                    <a:p>
                      <a:pPr algn="ctr" fontAlgn="b"/>
                      <a:r>
                        <a:rPr lang="en-US" sz="1600" u="none" strike="noStrike">
                          <a:effectLst/>
                        </a:rPr>
                        <a:t>20%</a:t>
                      </a:r>
                      <a:endParaRPr lang="en-US" sz="1600" b="0" i="0" u="none" strike="noStrike">
                        <a:solidFill>
                          <a:srgbClr val="000000"/>
                        </a:solidFill>
                        <a:effectLst/>
                        <a:latin typeface="Calibri" panose="020F0502020204030204" pitchFamily="34" charset="0"/>
                      </a:endParaRPr>
                    </a:p>
                  </a:txBody>
                  <a:tcPr marL="9525" marR="9525" marT="9525" marB="0" anchor="b"/>
                </a:tc>
                <a:extLst>
                  <a:ext uri="{0D108BD9-81ED-4DB2-BD59-A6C34878D82A}">
                    <a16:rowId xmlns:a16="http://schemas.microsoft.com/office/drawing/2014/main" val="580201393"/>
                  </a:ext>
                </a:extLst>
              </a:tr>
              <a:tr h="349753">
                <a:tc>
                  <a:txBody>
                    <a:bodyPr/>
                    <a:lstStyle/>
                    <a:p>
                      <a:pPr algn="l" fontAlgn="auto"/>
                      <a:r>
                        <a:rPr lang="es-ES" sz="1600" u="none" strike="noStrike" dirty="0">
                          <a:effectLst/>
                        </a:rPr>
                        <a:t>Cajas, autopartes, ejes, sistemas conjuntos y subconjuntos</a:t>
                      </a:r>
                      <a:endParaRPr lang="es-ES" sz="1600" b="0" i="0" u="none" strike="noStrike" dirty="0">
                        <a:solidFill>
                          <a:srgbClr val="000000"/>
                        </a:solidFill>
                        <a:effectLst/>
                        <a:latin typeface="Calibri" panose="020F0502020204030204" pitchFamily="34" charset="0"/>
                      </a:endParaRPr>
                    </a:p>
                  </a:txBody>
                  <a:tcPr marL="9525" marR="9525" marT="9525" marB="0" anchor="b"/>
                </a:tc>
                <a:tc>
                  <a:txBody>
                    <a:bodyPr/>
                    <a:lstStyle/>
                    <a:p>
                      <a:pPr algn="ctr" fontAlgn="b"/>
                      <a:r>
                        <a:rPr lang="en-US" sz="1600" u="none" strike="noStrike" dirty="0">
                          <a:effectLst/>
                        </a:rPr>
                        <a:t>30%</a:t>
                      </a:r>
                      <a:endParaRPr lang="en-US" sz="1600" b="0" i="0" u="none" strike="noStrike" dirty="0">
                        <a:solidFill>
                          <a:srgbClr val="000000"/>
                        </a:solidFill>
                        <a:effectLst/>
                        <a:latin typeface="Calibri" panose="020F0502020204030204" pitchFamily="34" charset="0"/>
                      </a:endParaRPr>
                    </a:p>
                  </a:txBody>
                  <a:tcPr marL="9525" marR="9525" marT="9525" marB="0" anchor="b"/>
                </a:tc>
                <a:tc>
                  <a:txBody>
                    <a:bodyPr/>
                    <a:lstStyle/>
                    <a:p>
                      <a:pPr algn="ctr" fontAlgn="b"/>
                      <a:r>
                        <a:rPr lang="en-US" sz="1600" u="none" strike="noStrike" dirty="0">
                          <a:effectLst/>
                        </a:rPr>
                        <a:t>30%</a:t>
                      </a:r>
                      <a:endParaRPr lang="en-US" sz="1600" b="0" i="0" u="none" strike="noStrike" dirty="0">
                        <a:solidFill>
                          <a:srgbClr val="000000"/>
                        </a:solidFill>
                        <a:effectLst/>
                        <a:latin typeface="Calibri" panose="020F0502020204030204" pitchFamily="34" charset="0"/>
                      </a:endParaRPr>
                    </a:p>
                  </a:txBody>
                  <a:tcPr marL="9525" marR="9525" marT="9525" marB="0" anchor="b"/>
                </a:tc>
                <a:extLst>
                  <a:ext uri="{0D108BD9-81ED-4DB2-BD59-A6C34878D82A}">
                    <a16:rowId xmlns:a16="http://schemas.microsoft.com/office/drawing/2014/main" val="2227752957"/>
                  </a:ext>
                </a:extLst>
              </a:tr>
            </a:tbl>
          </a:graphicData>
        </a:graphic>
      </p:graphicFrame>
    </p:spTree>
    <p:extLst>
      <p:ext uri="{BB962C8B-B14F-4D97-AF65-F5344CB8AC3E}">
        <p14:creationId xmlns:p14="http://schemas.microsoft.com/office/powerpoint/2010/main" val="299312618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pPr algn="l"/>
            <a:r>
              <a:rPr lang="es-ES" sz="2400" b="1" dirty="0">
                <a:latin typeface="Arial" pitchFamily="34" charset="0"/>
                <a:ea typeface="+mn-ea"/>
                <a:cs typeface="Arial" pitchFamily="34" charset="0"/>
              </a:rPr>
              <a:t>Ley 27.686 – Capitulo III – Beneficios Impositivos para la Terminal (General)</a:t>
            </a:r>
            <a:endParaRPr lang="en-US" sz="2400" b="1" dirty="0">
              <a:latin typeface="Arial" pitchFamily="34" charset="0"/>
              <a:ea typeface="+mn-ea"/>
              <a:cs typeface="Arial" pitchFamily="34" charset="0"/>
            </a:endParaRPr>
          </a:p>
        </p:txBody>
      </p:sp>
      <p:sp>
        <p:nvSpPr>
          <p:cNvPr id="3" name="Marcador de contenido 2"/>
          <p:cNvSpPr>
            <a:spLocks noGrp="1"/>
          </p:cNvSpPr>
          <p:nvPr>
            <p:ph idx="1"/>
          </p:nvPr>
        </p:nvSpPr>
        <p:spPr/>
        <p:txBody>
          <a:bodyPr>
            <a:normAutofit fontScale="77500" lnSpcReduction="20000"/>
          </a:bodyPr>
          <a:lstStyle/>
          <a:p>
            <a:pPr marL="0" indent="0" algn="just">
              <a:buNone/>
            </a:pPr>
            <a:r>
              <a:rPr lang="es-ES" dirty="0"/>
              <a:t>Por las inversiones en bienes de capital, incluyendo las obras de infraestructura destinadas a la actividad industrial que se encuentren directamente relacionadas con la producción del bien objeto del proyecto aprobado, realizadas a partir de la entrada en vigencia de la Ley y hasta la puesta en marcha del proyecto aprobado, podrán gozar de los siguientes beneficios:</a:t>
            </a:r>
          </a:p>
          <a:p>
            <a:endParaRPr lang="es-ES" dirty="0"/>
          </a:p>
          <a:p>
            <a:pPr marL="514350" indent="-514350">
              <a:buAutoNum type="alphaUcParenR"/>
            </a:pPr>
            <a:r>
              <a:rPr lang="es-ES" dirty="0"/>
              <a:t>Devolución anticipada de los créditos fiscales en el IVA</a:t>
            </a:r>
          </a:p>
          <a:p>
            <a:pPr marL="514350" indent="-514350">
              <a:buAutoNum type="alphaUcParenR"/>
            </a:pPr>
            <a:r>
              <a:rPr lang="es-ES" dirty="0"/>
              <a:t>Amortización acelerada de los activos</a:t>
            </a:r>
          </a:p>
          <a:p>
            <a:pPr marL="514350" indent="-514350">
              <a:buAutoNum type="alphaUcParenR"/>
            </a:pPr>
            <a:r>
              <a:rPr lang="es-ES" dirty="0"/>
              <a:t>Exención (tasa 0%) sobre los Derechos de Exportación sobre los bienes obtenidos en el proyecto:</a:t>
            </a:r>
          </a:p>
        </p:txBody>
      </p:sp>
    </p:spTree>
    <p:extLst>
      <p:ext uri="{BB962C8B-B14F-4D97-AF65-F5344CB8AC3E}">
        <p14:creationId xmlns:p14="http://schemas.microsoft.com/office/powerpoint/2010/main" val="388832385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274638"/>
            <a:ext cx="8229600" cy="778098"/>
          </a:xfrm>
        </p:spPr>
        <p:txBody>
          <a:bodyPr>
            <a:normAutofit fontScale="90000"/>
          </a:bodyPr>
          <a:lstStyle/>
          <a:p>
            <a:pPr algn="l"/>
            <a:r>
              <a:rPr lang="es-ES" sz="3200" b="1">
                <a:latin typeface="Arial" pitchFamily="34" charset="0"/>
                <a:cs typeface="Arial" pitchFamily="34" charset="0"/>
              </a:rPr>
              <a:t>Ley 27.686 – Capitulo III – </a:t>
            </a:r>
            <a:br>
              <a:rPr lang="es-ES" sz="3200" b="1">
                <a:latin typeface="Arial" pitchFamily="34" charset="0"/>
                <a:cs typeface="Arial" pitchFamily="34" charset="0"/>
              </a:rPr>
            </a:br>
            <a:r>
              <a:rPr lang="es-ES" sz="3200" b="1">
                <a:latin typeface="Arial" pitchFamily="34" charset="0"/>
                <a:cs typeface="Arial" pitchFamily="34" charset="0"/>
              </a:rPr>
              <a:t>1. </a:t>
            </a:r>
            <a:r>
              <a:rPr lang="es-ES" sz="3200" b="1" dirty="0">
                <a:latin typeface="Arial" pitchFamily="34" charset="0"/>
                <a:cs typeface="Arial" pitchFamily="34" charset="0"/>
              </a:rPr>
              <a:t>Beneficios Fiscales en el I.V.A.</a:t>
            </a:r>
            <a:endParaRPr lang="en-US" sz="3200"/>
          </a:p>
        </p:txBody>
      </p:sp>
      <p:sp>
        <p:nvSpPr>
          <p:cNvPr id="3" name="Marcador de contenido 2"/>
          <p:cNvSpPr>
            <a:spLocks noGrp="1"/>
          </p:cNvSpPr>
          <p:nvPr>
            <p:ph idx="1"/>
          </p:nvPr>
        </p:nvSpPr>
        <p:spPr>
          <a:xfrm>
            <a:off x="448940" y="1196752"/>
            <a:ext cx="8229600" cy="5256584"/>
          </a:xfrm>
        </p:spPr>
        <p:txBody>
          <a:bodyPr>
            <a:noAutofit/>
          </a:bodyPr>
          <a:lstStyle/>
          <a:p>
            <a:pPr marL="0" indent="0" algn="just">
              <a:buNone/>
            </a:pPr>
            <a:r>
              <a:rPr lang="es-ES" sz="1900" dirty="0"/>
              <a:t>Respecto a los créditos fiscales originados en las inversiones, el plazo del 1er. párrafo del primer art. S/N incorporado a cont. del art. 24 de la Ley de IVA, se reducirá a tres (3) períodos fiscales. Igual reducción procederá con respecto al impuesto facturado a los beneficiarios por las inversiones mencionadas cuando se encuentren vinculadas a las operaciones a que se refiere el 2do. párrafo del mismo artículo.</a:t>
            </a:r>
          </a:p>
          <a:p>
            <a:pPr marL="514350" indent="-514350" algn="just">
              <a:buAutoNum type="arabicParenR"/>
            </a:pPr>
            <a:r>
              <a:rPr lang="es-ES" sz="1900" dirty="0"/>
              <a:t>La devolución tendrá para el responsable carácter definitivo en la medida que las sumas devueltas tengan aplicación en los importes resultantes de las diferencias entre los débitos y los créditos fiscales generados como sujeto pasivo del gravamen no comprendidos en el monto solicitado, sin detraer el saldo a favor a que se refiere el 1er. párrafo del art. 24 de la Ley de IVA</a:t>
            </a:r>
          </a:p>
          <a:p>
            <a:pPr marL="514350" indent="-514350" algn="just">
              <a:buAutoNum type="arabicParenR"/>
            </a:pPr>
            <a:r>
              <a:rPr lang="es-ES" sz="1900" dirty="0"/>
              <a:t>Realizar operaciones provenientes de actividades que resulten alcanzadas por el programa promovido en la ley, gravadas en el impuesto al valor agregado con una alícuota inferior al 21% (ej.: Bienes de capital al 10,50%), podrán computar los débitos fiscales generados por tales operaciones a la alícuota establecida en el primer párrafo del mencionado artículo 28 (21%).</a:t>
            </a:r>
            <a:endParaRPr lang="en-US" sz="1900" dirty="0"/>
          </a:p>
        </p:txBody>
      </p:sp>
    </p:spTree>
    <p:extLst>
      <p:ext uri="{BB962C8B-B14F-4D97-AF65-F5344CB8AC3E}">
        <p14:creationId xmlns:p14="http://schemas.microsoft.com/office/powerpoint/2010/main" val="325190429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pPr algn="l"/>
            <a:r>
              <a:rPr lang="es-ES" sz="3200" b="1">
                <a:latin typeface="Arial" pitchFamily="34" charset="0"/>
                <a:cs typeface="Arial" pitchFamily="34" charset="0"/>
              </a:rPr>
              <a:t>Ley 27.686 – Capitulo III – </a:t>
            </a:r>
            <a:br>
              <a:rPr lang="es-ES" sz="3200" b="1">
                <a:latin typeface="Arial" pitchFamily="34" charset="0"/>
                <a:cs typeface="Arial" pitchFamily="34" charset="0"/>
              </a:rPr>
            </a:br>
            <a:r>
              <a:rPr lang="es-ES" sz="3200" b="1">
                <a:latin typeface="Arial" pitchFamily="34" charset="0"/>
                <a:cs typeface="Arial" pitchFamily="34" charset="0"/>
              </a:rPr>
              <a:t>3. </a:t>
            </a:r>
            <a:r>
              <a:rPr lang="es-ES" sz="3200" b="1" dirty="0">
                <a:latin typeface="Arial" pitchFamily="34" charset="0"/>
                <a:cs typeface="Arial" pitchFamily="34" charset="0"/>
              </a:rPr>
              <a:t>Beneficio en el Impuesto a las ganancias</a:t>
            </a:r>
            <a:endParaRPr lang="en-US" sz="3200"/>
          </a:p>
        </p:txBody>
      </p:sp>
      <p:sp>
        <p:nvSpPr>
          <p:cNvPr id="3" name="Marcador de contenido 2"/>
          <p:cNvSpPr>
            <a:spLocks noGrp="1"/>
          </p:cNvSpPr>
          <p:nvPr>
            <p:ph idx="1"/>
          </p:nvPr>
        </p:nvSpPr>
        <p:spPr>
          <a:xfrm>
            <a:off x="251520" y="1433290"/>
            <a:ext cx="8229600" cy="4525963"/>
          </a:xfrm>
        </p:spPr>
        <p:txBody>
          <a:bodyPr>
            <a:normAutofit/>
          </a:bodyPr>
          <a:lstStyle/>
          <a:p>
            <a:pPr marL="0" indent="0" algn="just">
              <a:buNone/>
            </a:pPr>
            <a:r>
              <a:rPr lang="es-ES" sz="1900" b="1" dirty="0"/>
              <a:t>Amortizaciones – Art 87 y 88 LIAG</a:t>
            </a:r>
            <a:r>
              <a:rPr lang="es-ES" sz="1900" dirty="0"/>
              <a:t>: Serán practicadas a partir del período fiscal de afectación del bien, en las condiciones que fije la reglamentación que a tal efecto se dicte</a:t>
            </a:r>
            <a:br>
              <a:rPr lang="es-ES" sz="1900" dirty="0"/>
            </a:br>
            <a:br>
              <a:rPr lang="es-ES" sz="1900" dirty="0"/>
            </a:br>
            <a:r>
              <a:rPr lang="es-ES" sz="1900" b="1" dirty="0"/>
              <a:t>1) Los bienes muebles amortizables </a:t>
            </a:r>
            <a:r>
              <a:rPr lang="es-ES" sz="1900" dirty="0"/>
              <a:t>alcanzados por el beneficio: Podrán ser amortizados en tres (3) cuotas anuales, iguales y consecutivas desde el período fiscal de su afectación, inclusive. </a:t>
            </a:r>
          </a:p>
          <a:p>
            <a:pPr marL="0" indent="0" algn="just">
              <a:buNone/>
            </a:pPr>
            <a:r>
              <a:rPr lang="es-ES" sz="1900" b="1" dirty="0"/>
              <a:t>2) Obras de infraestructura amortizables:</a:t>
            </a:r>
            <a:r>
              <a:rPr lang="es-ES" sz="1900" dirty="0"/>
              <a:t> Como mínimo en la cantidad de cuotas anuales, iguales y consecutivas que surja de considerar su vida útil reducida al cincuenta por ciento (50%) de la estimada.</a:t>
            </a:r>
            <a:endParaRPr lang="en-US" sz="1900" dirty="0"/>
          </a:p>
        </p:txBody>
      </p:sp>
    </p:spTree>
    <p:extLst>
      <p:ext uri="{BB962C8B-B14F-4D97-AF65-F5344CB8AC3E}">
        <p14:creationId xmlns:p14="http://schemas.microsoft.com/office/powerpoint/2010/main" val="311931986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pPr algn="l"/>
            <a:r>
              <a:rPr lang="es-ES" sz="2900" b="1">
                <a:latin typeface="Arial" pitchFamily="34" charset="0"/>
                <a:cs typeface="Arial" pitchFamily="34" charset="0"/>
              </a:rPr>
              <a:t>Ley 27.686 – Capitulo III – </a:t>
            </a:r>
            <a:br>
              <a:rPr lang="es-ES" sz="2900" b="1">
                <a:latin typeface="Arial" pitchFamily="34" charset="0"/>
                <a:cs typeface="Arial" pitchFamily="34" charset="0"/>
              </a:rPr>
            </a:br>
            <a:r>
              <a:rPr lang="es-ES" sz="2900" b="1">
                <a:latin typeface="Arial" pitchFamily="34" charset="0"/>
                <a:cs typeface="Arial" pitchFamily="34" charset="0"/>
              </a:rPr>
              <a:t>3. </a:t>
            </a:r>
            <a:r>
              <a:rPr lang="es-ES" sz="2900" b="1" dirty="0"/>
              <a:t>Derechos de Exportación (“DE”)</a:t>
            </a:r>
            <a:endParaRPr lang="en-US" sz="2900" b="1"/>
          </a:p>
        </p:txBody>
      </p:sp>
      <p:sp>
        <p:nvSpPr>
          <p:cNvPr id="3" name="Marcador de contenido 2"/>
          <p:cNvSpPr>
            <a:spLocks noGrp="1"/>
          </p:cNvSpPr>
          <p:nvPr>
            <p:ph idx="1"/>
          </p:nvPr>
        </p:nvSpPr>
        <p:spPr>
          <a:xfrm>
            <a:off x="251520" y="1433290"/>
            <a:ext cx="8229600" cy="4525963"/>
          </a:xfrm>
        </p:spPr>
        <p:txBody>
          <a:bodyPr>
            <a:normAutofit/>
          </a:bodyPr>
          <a:lstStyle/>
          <a:p>
            <a:pPr marL="0" indent="0" algn="just">
              <a:buNone/>
            </a:pPr>
            <a:r>
              <a:rPr lang="es-ES" sz="2100" dirty="0"/>
              <a:t>Hasta el 31 de diciembre de 2031 un DE del 0% sobre:</a:t>
            </a:r>
          </a:p>
          <a:p>
            <a:pPr marL="0" indent="0" algn="just">
              <a:buNone/>
            </a:pPr>
            <a:endParaRPr lang="es-ES" sz="2100" dirty="0"/>
          </a:p>
          <a:p>
            <a:pPr marL="0" indent="0" algn="just">
              <a:buNone/>
            </a:pPr>
            <a:r>
              <a:rPr lang="es-ES" sz="2100" dirty="0"/>
              <a:t>1) La exportación de los bienes producidos al amparo de los proyectos aprobados en el marco del presente régimen,</a:t>
            </a:r>
          </a:p>
          <a:p>
            <a:pPr marL="0" indent="0" algn="just">
              <a:buNone/>
            </a:pPr>
            <a:endParaRPr lang="es-ES" sz="2100" dirty="0"/>
          </a:p>
          <a:p>
            <a:pPr marL="0" indent="0" algn="just">
              <a:buNone/>
            </a:pPr>
            <a:r>
              <a:rPr lang="es-ES" sz="2100" dirty="0"/>
              <a:t>2) Las exportaciones incrementales de los bienes del art. 6 de la Ley en los términos de su valor FOB considerando como período base el año inmediato anterior</a:t>
            </a:r>
          </a:p>
          <a:p>
            <a:pPr marL="0" indent="0" algn="just">
              <a:buNone/>
            </a:pPr>
            <a:r>
              <a:rPr lang="es-ES" dirty="0"/>
              <a:t> </a:t>
            </a:r>
            <a:endParaRPr lang="en-US" sz="1900" dirty="0"/>
          </a:p>
        </p:txBody>
      </p:sp>
    </p:spTree>
    <p:extLst>
      <p:ext uri="{BB962C8B-B14F-4D97-AF65-F5344CB8AC3E}">
        <p14:creationId xmlns:p14="http://schemas.microsoft.com/office/powerpoint/2010/main" val="145263534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pPr algn="l"/>
            <a:r>
              <a:rPr lang="es-ES" sz="2000" b="1">
                <a:latin typeface="Arial" pitchFamily="34" charset="0"/>
                <a:cs typeface="Arial" pitchFamily="34" charset="0"/>
              </a:rPr>
              <a:t>Ley 27.686 – Capitulo V – </a:t>
            </a:r>
            <a:br>
              <a:rPr lang="es-ES" sz="2000" b="1">
                <a:latin typeface="Arial" pitchFamily="34" charset="0"/>
                <a:cs typeface="Arial" pitchFamily="34" charset="0"/>
              </a:rPr>
            </a:br>
            <a:r>
              <a:rPr lang="es-ES" sz="2000" b="1"/>
              <a:t>Sanciones por incumplimiento</a:t>
            </a:r>
            <a:endParaRPr lang="en-US" sz="2000" b="1"/>
          </a:p>
        </p:txBody>
      </p:sp>
      <p:sp>
        <p:nvSpPr>
          <p:cNvPr id="3" name="Marcador de contenido 2"/>
          <p:cNvSpPr>
            <a:spLocks noGrp="1"/>
          </p:cNvSpPr>
          <p:nvPr>
            <p:ph idx="1"/>
          </p:nvPr>
        </p:nvSpPr>
        <p:spPr>
          <a:xfrm>
            <a:off x="457200" y="1417638"/>
            <a:ext cx="8229600" cy="4525963"/>
          </a:xfrm>
        </p:spPr>
        <p:txBody>
          <a:bodyPr>
            <a:noAutofit/>
          </a:bodyPr>
          <a:lstStyle/>
          <a:p>
            <a:pPr marL="0" indent="0">
              <a:buNone/>
            </a:pPr>
            <a:r>
              <a:rPr lang="es-ES" sz="1800" dirty="0"/>
              <a:t>El incumplimiento de las disposiciones de la presente ley dará lugar a la aplicación de las siguientes sanciones, sin perjuicio de las que pudieren corresponder por aplicación de la restante legislación vigente:</a:t>
            </a:r>
            <a:br>
              <a:rPr lang="es-ES" sz="1800" dirty="0"/>
            </a:br>
            <a:br>
              <a:rPr lang="es-ES" sz="1800" dirty="0"/>
            </a:br>
            <a:r>
              <a:rPr lang="es-ES" sz="1800" dirty="0"/>
              <a:t>a) Suspensión en el goce del beneficio por el período que dure el incumplimiento;</a:t>
            </a:r>
            <a:br>
              <a:rPr lang="es-ES" sz="1800" dirty="0"/>
            </a:br>
            <a:br>
              <a:rPr lang="es-ES" sz="1800" dirty="0"/>
            </a:br>
            <a:r>
              <a:rPr lang="es-ES" sz="1800" dirty="0"/>
              <a:t>b) Revocación total o parcial del beneficio usufructuado con su correspondiente restitución al fisco de los créditos fiscales oportunamente acreditados o devueltos o, en su caso, del impuesto a las ganancias ingresado en defecto; ingreso de los derechos de exportación no abonados, con más los respectivos intereses resarcitorios;</a:t>
            </a:r>
            <a:br>
              <a:rPr lang="es-ES" sz="1800" dirty="0"/>
            </a:br>
            <a:br>
              <a:rPr lang="es-ES" sz="1800" dirty="0"/>
            </a:br>
            <a:r>
              <a:rPr lang="es-ES" sz="1800" dirty="0"/>
              <a:t>c) Multas, cuyos montos no podrán exceder del cincuenta por ciento (50%) de los beneficios usufructuados;</a:t>
            </a:r>
            <a:br>
              <a:rPr lang="es-ES" sz="1800" dirty="0"/>
            </a:br>
            <a:br>
              <a:rPr lang="es-ES" sz="1800" dirty="0"/>
            </a:br>
            <a:r>
              <a:rPr lang="es-ES" sz="1800" dirty="0"/>
              <a:t>d) Inhabilitación para volver a gozar de los beneficios del régimen por el mismo u otro proyecto.</a:t>
            </a:r>
          </a:p>
          <a:p>
            <a:pPr marL="0" indent="0">
              <a:buNone/>
            </a:pPr>
            <a:endParaRPr lang="es-ES" sz="1800" dirty="0"/>
          </a:p>
          <a:p>
            <a:pPr marL="0" indent="0">
              <a:buNone/>
            </a:pPr>
            <a:r>
              <a:rPr lang="es-ES" sz="1800" dirty="0"/>
              <a:t>Nota: No se </a:t>
            </a:r>
            <a:r>
              <a:rPr lang="es-ES" sz="1800" dirty="0" err="1"/>
              <a:t>prevee</a:t>
            </a:r>
            <a:r>
              <a:rPr lang="es-ES" sz="1800" dirty="0"/>
              <a:t> la devolución de los beneficios impositivos gozados hasta la fecha de incumplimiento</a:t>
            </a:r>
            <a:br>
              <a:rPr lang="es-ES" sz="1800" dirty="0"/>
            </a:br>
            <a:endParaRPr lang="en-US" sz="1800" dirty="0"/>
          </a:p>
        </p:txBody>
      </p:sp>
    </p:spTree>
    <p:extLst>
      <p:ext uri="{BB962C8B-B14F-4D97-AF65-F5344CB8AC3E}">
        <p14:creationId xmlns:p14="http://schemas.microsoft.com/office/powerpoint/2010/main" val="300762586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116632"/>
            <a:ext cx="8229600" cy="634082"/>
          </a:xfrm>
        </p:spPr>
        <p:txBody>
          <a:bodyPr>
            <a:noAutofit/>
          </a:bodyPr>
          <a:lstStyle/>
          <a:p>
            <a:pPr algn="l"/>
            <a:r>
              <a:rPr lang="es-ES" sz="2000" b="1" dirty="0"/>
              <a:t>Decreto 379/2001 – Fabricantes de Bienes de Capital, informática y Telecom.</a:t>
            </a:r>
            <a:br>
              <a:rPr lang="es-ES" sz="2000" b="1" dirty="0"/>
            </a:br>
            <a:r>
              <a:rPr lang="es-ES" sz="2000" b="1" dirty="0"/>
              <a:t>Requisitos para acceder al beneficio</a:t>
            </a:r>
            <a:endParaRPr lang="en-US" sz="2000" b="1" dirty="0"/>
          </a:p>
        </p:txBody>
      </p:sp>
      <p:sp>
        <p:nvSpPr>
          <p:cNvPr id="3" name="Marcador de contenido 2"/>
          <p:cNvSpPr>
            <a:spLocks noGrp="1"/>
          </p:cNvSpPr>
          <p:nvPr>
            <p:ph idx="1"/>
          </p:nvPr>
        </p:nvSpPr>
        <p:spPr>
          <a:xfrm>
            <a:off x="453008" y="939354"/>
            <a:ext cx="8229600" cy="5730006"/>
          </a:xfrm>
        </p:spPr>
        <p:txBody>
          <a:bodyPr>
            <a:noAutofit/>
          </a:bodyPr>
          <a:lstStyle/>
          <a:p>
            <a:pPr marL="0" indent="0" algn="just">
              <a:buNone/>
            </a:pPr>
            <a:r>
              <a:rPr lang="es-ES" sz="1800" dirty="0"/>
              <a:t>Los beneficiarios deberán cumplir con la </a:t>
            </a:r>
            <a:r>
              <a:rPr lang="es-ES" sz="1800" u="sng" dirty="0"/>
              <a:t>TOTALIDAD</a:t>
            </a:r>
            <a:r>
              <a:rPr lang="es-ES" sz="1800" dirty="0"/>
              <a:t> de los siguientes requisitos:</a:t>
            </a:r>
          </a:p>
          <a:p>
            <a:pPr marL="0" indent="0" algn="just">
              <a:buNone/>
            </a:pPr>
            <a:r>
              <a:rPr lang="es-ES" sz="1800" b="1" dirty="0"/>
              <a:t>a) Mínimo de Facturación</a:t>
            </a:r>
            <a:r>
              <a:rPr lang="es-ES" sz="1800" dirty="0"/>
              <a:t>. Como mínimo el 70 % </a:t>
            </a:r>
            <a:r>
              <a:rPr lang="es-ES" sz="1400" dirty="0">
                <a:solidFill>
                  <a:srgbClr val="FF0000"/>
                </a:solidFill>
              </a:rPr>
              <a:t>(*)</a:t>
            </a:r>
            <a:r>
              <a:rPr lang="es-ES" sz="1800" dirty="0"/>
              <a:t> de su facturación total de los 12 meses anteriores a la solicitud de inscripción, o bien del promedio anual de los últimos 36) meses anteriores a la referida solicitud, corresponda a la venta de los bienes comprendidos en el Anexo, fabricados por cuenta propia en el Territorio Nacional, así como a la prestación de los servicios directamente vinculados al diseño, ingeniería, instalación y montaje de los mismos. </a:t>
            </a:r>
          </a:p>
          <a:p>
            <a:pPr marL="0" indent="0">
              <a:buNone/>
            </a:pPr>
            <a:r>
              <a:rPr lang="es-ES" sz="1200" dirty="0">
                <a:solidFill>
                  <a:srgbClr val="FF0000"/>
                </a:solidFill>
              </a:rPr>
              <a:t>(*) </a:t>
            </a:r>
            <a:r>
              <a:rPr lang="es-ES" sz="1200" dirty="0"/>
              <a:t>Reducido 10% desde 17/04/2023 hasta el 31/07/2024 por Resolución Secretaria Industria y Desarrollo Productivo N° 26/22</a:t>
            </a:r>
          </a:p>
          <a:p>
            <a:pPr marL="0" indent="0" algn="just">
              <a:buNone/>
            </a:pPr>
            <a:r>
              <a:rPr lang="es-ES" sz="1800" b="1" dirty="0"/>
              <a:t>b) Condición de </a:t>
            </a:r>
            <a:r>
              <a:rPr lang="es-ES" sz="1800" b="1" dirty="0" err="1"/>
              <a:t>Mipyme</a:t>
            </a:r>
            <a:r>
              <a:rPr lang="es-ES" sz="1800" b="1" dirty="0"/>
              <a:t> o Mínimo de Sueldos y contribuciones. </a:t>
            </a:r>
            <a:r>
              <a:rPr lang="es-ES" sz="1800" dirty="0"/>
              <a:t>b) Que al momento de la inscripción: (i) Se encuentren inscriptos como micro, pequeñas o medianas empresas (“</a:t>
            </a:r>
            <a:r>
              <a:rPr lang="es-ES" sz="1800" dirty="0" err="1"/>
              <a:t>MiPyME</a:t>
            </a:r>
            <a:r>
              <a:rPr lang="es-ES" sz="1800" dirty="0"/>
              <a:t>”), cfr. el artículo 2° de la Ley N° 24.467 o (ii) El gasto anual en sueldos y en las contribuciones patronales enumeradas en el inciso a) del artículo 3° de la presente medida, correspondientes a los empleados afectados y las empleadas afectadas a la fabricación de los bienes comprendidos en el ANEXO, represente, como mínimo, el 15 % </a:t>
            </a:r>
            <a:r>
              <a:rPr lang="es-ES" sz="1400" dirty="0">
                <a:solidFill>
                  <a:srgbClr val="FF0000"/>
                </a:solidFill>
              </a:rPr>
              <a:t>(**)</a:t>
            </a:r>
            <a:r>
              <a:rPr lang="es-ES" sz="1800" dirty="0"/>
              <a:t> de su facturación total. El período a ser considerado para la acreditación del presente requisito será el correspondiente a los DOCE (12) meses anteriores a la solicitud de inscripción y el mismo resultará exigible únicamente en el caso de que no pudiera acreditarse la condición de </a:t>
            </a:r>
            <a:r>
              <a:rPr lang="es-ES" sz="1800" dirty="0" err="1"/>
              <a:t>MiPyME</a:t>
            </a:r>
            <a:r>
              <a:rPr lang="es-ES" sz="1800" dirty="0"/>
              <a:t>. </a:t>
            </a:r>
          </a:p>
          <a:p>
            <a:pPr marL="0" indent="0">
              <a:buNone/>
            </a:pPr>
            <a:r>
              <a:rPr lang="es-ES" sz="1200" dirty="0">
                <a:solidFill>
                  <a:srgbClr val="FF0000"/>
                </a:solidFill>
              </a:rPr>
              <a:t>(**)</a:t>
            </a:r>
            <a:r>
              <a:rPr lang="es-ES" sz="1200" dirty="0"/>
              <a:t> Reducido 8% desde 17/04/2023 hasta el 31/07/2024 por Resolución Secretaria Industria y Desarrollo Productivo N° 26/22</a:t>
            </a:r>
            <a:endParaRPr lang="en-US" sz="1200" dirty="0"/>
          </a:p>
        </p:txBody>
      </p:sp>
    </p:spTree>
    <p:extLst>
      <p:ext uri="{BB962C8B-B14F-4D97-AF65-F5344CB8AC3E}">
        <p14:creationId xmlns:p14="http://schemas.microsoft.com/office/powerpoint/2010/main" val="94757678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235893" y="188640"/>
            <a:ext cx="8229600" cy="490066"/>
          </a:xfrm>
        </p:spPr>
        <p:txBody>
          <a:bodyPr>
            <a:noAutofit/>
          </a:bodyPr>
          <a:lstStyle/>
          <a:p>
            <a:pPr algn="l"/>
            <a:r>
              <a:rPr lang="es-ES" sz="2000" b="1" dirty="0"/>
              <a:t>Decreto 379/2001 – Fabricantes de Bienes de Capital, informática y Telecom.</a:t>
            </a:r>
            <a:br>
              <a:rPr lang="es-ES" sz="2000" b="1" dirty="0"/>
            </a:br>
            <a:r>
              <a:rPr lang="es-ES" sz="2000" b="1" dirty="0"/>
              <a:t>Requisitos para acceder al beneficio (Cont..)</a:t>
            </a:r>
            <a:endParaRPr lang="en-US" sz="2000" dirty="0"/>
          </a:p>
        </p:txBody>
      </p:sp>
      <p:sp>
        <p:nvSpPr>
          <p:cNvPr id="3" name="Marcador de contenido 2"/>
          <p:cNvSpPr>
            <a:spLocks noGrp="1"/>
          </p:cNvSpPr>
          <p:nvPr>
            <p:ph idx="1"/>
          </p:nvPr>
        </p:nvSpPr>
        <p:spPr>
          <a:xfrm>
            <a:off x="235893" y="764704"/>
            <a:ext cx="8229600" cy="5616624"/>
          </a:xfrm>
        </p:spPr>
        <p:txBody>
          <a:bodyPr>
            <a:normAutofit fontScale="25000" lnSpcReduction="20000"/>
          </a:bodyPr>
          <a:lstStyle/>
          <a:p>
            <a:pPr marL="0" indent="0" algn="just">
              <a:buNone/>
            </a:pPr>
            <a:r>
              <a:rPr lang="es-ES" sz="8000" dirty="0"/>
              <a:t>c) Contar con un establecimiento industrial radicado en la República Argentina. </a:t>
            </a:r>
          </a:p>
          <a:p>
            <a:pPr marL="0" indent="0" algn="just">
              <a:buNone/>
            </a:pPr>
            <a:r>
              <a:rPr lang="es-ES" sz="8000" dirty="0"/>
              <a:t>d) Desarrollar como actividad principal alguna de las enmarcadas dentro de la Sección ‘C’ del ‘Clasificador de Actividades Económicas (CLAE) – Formulario N° 883 - aprobado por la Resolución General Nº 3537 AFIP (B.O.: 30/10/13) con las limitaciones que dicte la Autoridad de Aplicación.</a:t>
            </a:r>
          </a:p>
          <a:p>
            <a:pPr marL="0" indent="0" algn="just">
              <a:buNone/>
            </a:pPr>
            <a:r>
              <a:rPr lang="es-ES" sz="8000" dirty="0"/>
              <a:t>e) Contar con un mínimo de 5 empleados registrados dedicados a la fabricación de los bienes comprendidos en el ANEXO, conforme lo determine la Autoridad de Aplicación.</a:t>
            </a:r>
          </a:p>
          <a:p>
            <a:pPr marL="0" indent="0" algn="just">
              <a:buNone/>
            </a:pPr>
            <a:r>
              <a:rPr lang="es-ES" sz="8000" dirty="0"/>
              <a:t>f) No contar con sanciones registradas en el Registro Público de Empleadores con Sanciones Laborales (REPSAL).</a:t>
            </a:r>
          </a:p>
          <a:p>
            <a:pPr marL="0" indent="0" algn="just">
              <a:buNone/>
            </a:pPr>
            <a:r>
              <a:rPr lang="es-ES" sz="8000" dirty="0"/>
              <a:t>g) Encontrarse en normal cumplimiento de sus obligaciones fiscales y previsionales, conforme el alcance que establezca la Autoridad de Aplicación.</a:t>
            </a:r>
          </a:p>
          <a:p>
            <a:pPr marL="0" indent="0" algn="just">
              <a:buNone/>
            </a:pPr>
            <a:r>
              <a:rPr lang="es-ES" sz="8000" dirty="0"/>
              <a:t>h) No contar con deudas gremiales.</a:t>
            </a:r>
          </a:p>
          <a:p>
            <a:pPr marL="0" indent="0">
              <a:buNone/>
            </a:pPr>
            <a:endParaRPr lang="es-ES" sz="8000" dirty="0"/>
          </a:p>
          <a:p>
            <a:pPr marL="0" indent="0" algn="just">
              <a:buNone/>
            </a:pPr>
            <a:r>
              <a:rPr lang="es-ES" sz="8000" dirty="0"/>
              <a:t>A efectos de mantener el requisito, las empresas deberán acreditar cada 2 años computados desde la fecha de inscripción, que continúan cumpliendo los requisitos mencionados así como los que a futuro se establezcan. (ej.: establecer condiciones particulares vinculadas con capacitaciones, inversiones en Investigación y Desarrollo, desarrollo exportador y acciones relativas a políticas de género, preservando el principio de gradualidad y proporcionalidad en relación con las condiciones efectivas de los beneficiarios o las beneficiarias.</a:t>
            </a:r>
          </a:p>
          <a:p>
            <a:pPr marL="0" indent="0" algn="just">
              <a:buNone/>
            </a:pPr>
            <a:endParaRPr lang="en-US" sz="7200" dirty="0"/>
          </a:p>
        </p:txBody>
      </p:sp>
    </p:spTree>
    <p:extLst>
      <p:ext uri="{BB962C8B-B14F-4D97-AF65-F5344CB8AC3E}">
        <p14:creationId xmlns:p14="http://schemas.microsoft.com/office/powerpoint/2010/main" val="392029170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57200" y="-6449"/>
            <a:ext cx="8003232" cy="339105"/>
          </a:xfrm>
        </p:spPr>
        <p:txBody>
          <a:bodyPr>
            <a:normAutofit/>
          </a:bodyPr>
          <a:lstStyle/>
          <a:p>
            <a:r>
              <a:rPr lang="es-ES" sz="1500" b="1" dirty="0"/>
              <a:t>Decreto N° 379/01Ejemplo de actividades beneficiadas </a:t>
            </a:r>
            <a:r>
              <a:rPr lang="es-ES" sz="1500" b="1" dirty="0" err="1"/>
              <a:t>Inc</a:t>
            </a:r>
            <a:r>
              <a:rPr lang="es-ES" sz="1500" b="1" dirty="0"/>
              <a:t> d. del art 3 del</a:t>
            </a:r>
            <a:endParaRPr lang="en-US" sz="1500" b="1" dirty="0"/>
          </a:p>
        </p:txBody>
      </p:sp>
      <p:sp>
        <p:nvSpPr>
          <p:cNvPr id="3" name="Marcador de contenido 2"/>
          <p:cNvSpPr>
            <a:spLocks noGrp="1"/>
          </p:cNvSpPr>
          <p:nvPr>
            <p:ph idx="1"/>
          </p:nvPr>
        </p:nvSpPr>
        <p:spPr>
          <a:xfrm>
            <a:off x="459482" y="1772816"/>
            <a:ext cx="8229600" cy="5217443"/>
          </a:xfrm>
        </p:spPr>
        <p:txBody>
          <a:bodyPr/>
          <a:lstStyle/>
          <a:p>
            <a:endParaRPr lang="en-US" dirty="0"/>
          </a:p>
        </p:txBody>
      </p:sp>
      <p:pic>
        <p:nvPicPr>
          <p:cNvPr id="1026" name="Picture 2" descr="https://www.argentina.gob.ar/normativa/373188_res26mec-AnexoIII-1_jpg/archivo"/>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23528" y="332656"/>
            <a:ext cx="8686800" cy="8208912"/>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19766625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Marcador de contenido 3"/>
          <p:cNvGraphicFramePr>
            <a:graphicFrameLocks noGrp="1"/>
          </p:cNvGraphicFramePr>
          <p:nvPr>
            <p:ph idx="1"/>
            <p:extLst>
              <p:ext uri="{D42A27DB-BD31-4B8C-83A1-F6EECF244321}">
                <p14:modId xmlns:p14="http://schemas.microsoft.com/office/powerpoint/2010/main" val="1753825969"/>
              </p:ext>
            </p:extLst>
          </p:nvPr>
        </p:nvGraphicFramePr>
        <p:xfrm>
          <a:off x="323528" y="620688"/>
          <a:ext cx="8640960" cy="5558720"/>
        </p:xfrm>
        <a:graphic>
          <a:graphicData uri="http://schemas.openxmlformats.org/drawingml/2006/table">
            <a:tbl>
              <a:tblPr firstRow="1" bandRow="1">
                <a:tableStyleId>{5C22544A-7EE6-4342-B048-85BDC9FD1C3A}</a:tableStyleId>
              </a:tblPr>
              <a:tblGrid>
                <a:gridCol w="432048">
                  <a:extLst>
                    <a:ext uri="{9D8B030D-6E8A-4147-A177-3AD203B41FA5}">
                      <a16:colId xmlns:a16="http://schemas.microsoft.com/office/drawing/2014/main" val="2953704860"/>
                    </a:ext>
                  </a:extLst>
                </a:gridCol>
                <a:gridCol w="5249364">
                  <a:extLst>
                    <a:ext uri="{9D8B030D-6E8A-4147-A177-3AD203B41FA5}">
                      <a16:colId xmlns:a16="http://schemas.microsoft.com/office/drawing/2014/main" val="1683433339"/>
                    </a:ext>
                  </a:extLst>
                </a:gridCol>
                <a:gridCol w="1436540">
                  <a:extLst>
                    <a:ext uri="{9D8B030D-6E8A-4147-A177-3AD203B41FA5}">
                      <a16:colId xmlns:a16="http://schemas.microsoft.com/office/drawing/2014/main" val="1043922075"/>
                    </a:ext>
                  </a:extLst>
                </a:gridCol>
                <a:gridCol w="1523008">
                  <a:extLst>
                    <a:ext uri="{9D8B030D-6E8A-4147-A177-3AD203B41FA5}">
                      <a16:colId xmlns:a16="http://schemas.microsoft.com/office/drawing/2014/main" val="2946486259"/>
                    </a:ext>
                  </a:extLst>
                </a:gridCol>
              </a:tblGrid>
              <a:tr h="705132">
                <a:tc>
                  <a:txBody>
                    <a:bodyPr/>
                    <a:lstStyle/>
                    <a:p>
                      <a:r>
                        <a:rPr lang="es-ES" sz="1400" dirty="0" err="1"/>
                        <a:t>Inc</a:t>
                      </a:r>
                      <a:endParaRPr lang="en-US" sz="1400" dirty="0"/>
                    </a:p>
                  </a:txBody>
                  <a:tcPr/>
                </a:tc>
                <a:tc>
                  <a:txBody>
                    <a:bodyPr/>
                    <a:lstStyle/>
                    <a:p>
                      <a:pPr algn="ctr"/>
                      <a:r>
                        <a:rPr lang="es-ES" dirty="0"/>
                        <a:t>Beneficios Otorgados</a:t>
                      </a:r>
                      <a:endParaRPr lang="en-US" dirty="0"/>
                    </a:p>
                  </a:txBody>
                  <a:tcPr/>
                </a:tc>
                <a:tc>
                  <a:txBody>
                    <a:bodyPr/>
                    <a:lstStyle/>
                    <a:p>
                      <a:pPr algn="ctr"/>
                      <a:r>
                        <a:rPr lang="es-ES" dirty="0" err="1"/>
                        <a:t>MyPIME</a:t>
                      </a:r>
                      <a:endParaRPr lang="en-US" dirty="0"/>
                    </a:p>
                  </a:txBody>
                  <a:tcPr/>
                </a:tc>
                <a:tc>
                  <a:txBody>
                    <a:bodyPr/>
                    <a:lstStyle/>
                    <a:p>
                      <a:pPr algn="ctr"/>
                      <a:r>
                        <a:rPr lang="es-ES" dirty="0"/>
                        <a:t>No </a:t>
                      </a:r>
                      <a:r>
                        <a:rPr lang="es-ES" dirty="0" err="1"/>
                        <a:t>MyPIME</a:t>
                      </a:r>
                      <a:endParaRPr lang="en-US" dirty="0"/>
                    </a:p>
                  </a:txBody>
                  <a:tcPr/>
                </a:tc>
                <a:extLst>
                  <a:ext uri="{0D108BD9-81ED-4DB2-BD59-A6C34878D82A}">
                    <a16:rowId xmlns:a16="http://schemas.microsoft.com/office/drawing/2014/main" val="1403587537"/>
                  </a:ext>
                </a:extLst>
              </a:tr>
              <a:tr h="1057699">
                <a:tc>
                  <a:txBody>
                    <a:bodyPr/>
                    <a:lstStyle/>
                    <a:p>
                      <a:r>
                        <a:rPr lang="es-ES" sz="1400" dirty="0"/>
                        <a:t>a</a:t>
                      </a:r>
                      <a:endParaRPr lang="en-US" sz="1400" dirty="0"/>
                    </a:p>
                  </a:txBody>
                  <a:tcPr/>
                </a:tc>
                <a:tc>
                  <a:txBody>
                    <a:bodyPr/>
                    <a:lstStyle/>
                    <a:p>
                      <a:r>
                        <a:rPr lang="es-ES" sz="1100" b="1" dirty="0"/>
                        <a:t>Reducción</a:t>
                      </a:r>
                      <a:r>
                        <a:rPr lang="es-ES" sz="1100" dirty="0"/>
                        <a:t> de las contribuciones</a:t>
                      </a:r>
                      <a:r>
                        <a:rPr lang="es-ES" sz="1100" baseline="0" dirty="0"/>
                        <a:t> patronales (1) con destino la SIPA, Ley N° 24.241; (2) Instituto Nacional de Servicios Sociales para Jubilados y Pensionados, Ley N° 19.032 (3) Fondo Nacional de Empleo, Ley N° 24.013 (4) Régimen de Asignaciones Familiares, Ley N° 24.714.</a:t>
                      </a:r>
                    </a:p>
                    <a:p>
                      <a:r>
                        <a:rPr lang="es-ES" sz="1100" baseline="0" dirty="0"/>
                        <a:t> </a:t>
                      </a:r>
                      <a:endParaRPr lang="en-US" sz="1100" dirty="0"/>
                    </a:p>
                  </a:txBody>
                  <a:tcPr/>
                </a:tc>
                <a:tc>
                  <a:txBody>
                    <a:bodyPr/>
                    <a:lstStyle/>
                    <a:p>
                      <a:pPr algn="ctr"/>
                      <a:r>
                        <a:rPr lang="es-ES" sz="1100" dirty="0"/>
                        <a:t>90% por todos los trabajador</a:t>
                      </a:r>
                      <a:r>
                        <a:rPr lang="es-ES" sz="1100" baseline="0" dirty="0"/>
                        <a:t>e</a:t>
                      </a:r>
                      <a:r>
                        <a:rPr lang="es-ES" sz="1100" dirty="0"/>
                        <a:t>s contratados</a:t>
                      </a:r>
                      <a:endParaRPr lang="en-US" sz="1100" dirty="0"/>
                    </a:p>
                  </a:txBody>
                  <a:tcPr/>
                </a:tc>
                <a:tc>
                  <a:txBody>
                    <a:bodyPr/>
                    <a:lstStyle/>
                    <a:p>
                      <a:pPr algn="ctr"/>
                      <a:r>
                        <a:rPr lang="es-ES" sz="1100" dirty="0"/>
                        <a:t>70% por los trabajadores contratados</a:t>
                      </a:r>
                      <a:r>
                        <a:rPr lang="es-ES" sz="1100" baseline="0" dirty="0"/>
                        <a:t> afectados a la fabricación de los bienes comprendidos en el Anexo</a:t>
                      </a:r>
                      <a:endParaRPr lang="en-US" sz="1100" dirty="0"/>
                    </a:p>
                  </a:txBody>
                  <a:tcPr/>
                </a:tc>
                <a:extLst>
                  <a:ext uri="{0D108BD9-81ED-4DB2-BD59-A6C34878D82A}">
                    <a16:rowId xmlns:a16="http://schemas.microsoft.com/office/drawing/2014/main" val="1631195011"/>
                  </a:ext>
                </a:extLst>
              </a:tr>
              <a:tr h="293805">
                <a:tc>
                  <a:txBody>
                    <a:bodyPr/>
                    <a:lstStyle/>
                    <a:p>
                      <a:r>
                        <a:rPr lang="es-ES" sz="1400" dirty="0"/>
                        <a:t>b</a:t>
                      </a:r>
                      <a:endParaRPr lang="en-US" sz="1400" dirty="0"/>
                    </a:p>
                  </a:txBody>
                  <a:tcPr/>
                </a:tc>
                <a:tc>
                  <a:txBody>
                    <a:bodyPr/>
                    <a:lstStyle/>
                    <a:p>
                      <a:r>
                        <a:rPr lang="es-ES" sz="1100" b="1" dirty="0"/>
                        <a:t>Bono</a:t>
                      </a:r>
                      <a:r>
                        <a:rPr lang="es-ES" sz="1100" b="1" baseline="0" dirty="0"/>
                        <a:t> de Crédito fiscal Anual</a:t>
                      </a:r>
                    </a:p>
                  </a:txBody>
                  <a:tcPr/>
                </a:tc>
                <a:tc>
                  <a:txBody>
                    <a:bodyPr/>
                    <a:lstStyle/>
                    <a:p>
                      <a:endParaRPr lang="es-ES" sz="1100" baseline="0" dirty="0"/>
                    </a:p>
                  </a:txBody>
                  <a:tcPr/>
                </a:tc>
                <a:tc>
                  <a:txBody>
                    <a:bodyPr/>
                    <a:lstStyle/>
                    <a:p>
                      <a:endParaRPr lang="en-US" sz="1100"/>
                    </a:p>
                  </a:txBody>
                  <a:tcPr/>
                </a:tc>
                <a:extLst>
                  <a:ext uri="{0D108BD9-81ED-4DB2-BD59-A6C34878D82A}">
                    <a16:rowId xmlns:a16="http://schemas.microsoft.com/office/drawing/2014/main" val="3762143418"/>
                  </a:ext>
                </a:extLst>
              </a:tr>
              <a:tr h="462202">
                <a:tc>
                  <a:txBody>
                    <a:bodyPr/>
                    <a:lstStyle/>
                    <a:p>
                      <a:endParaRPr lang="en-US" sz="140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s-ES" sz="1100" baseline="0" dirty="0"/>
                        <a:t>1. En el Impuesto a las ganancias sobre las ventas </a:t>
                      </a:r>
                      <a:r>
                        <a:rPr lang="es-ES" sz="1100" i="1" baseline="0" dirty="0"/>
                        <a:t>(utilidad) </a:t>
                      </a:r>
                      <a:r>
                        <a:rPr lang="es-ES" sz="1100" baseline="0" dirty="0"/>
                        <a:t>de bienes fabricados al amparo del beneficio de fuente argentina del año anterior a la solicitud del beneficio.</a:t>
                      </a:r>
                    </a:p>
                  </a:txBody>
                  <a:tcPr/>
                </a:tc>
                <a:tc gridSpan="2">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s-ES" sz="1100" dirty="0"/>
                        <a:t>40% del</a:t>
                      </a:r>
                      <a:r>
                        <a:rPr lang="es-ES" sz="1100" baseline="0" dirty="0"/>
                        <a:t> impuesto determinado</a:t>
                      </a:r>
                      <a:endParaRPr lang="en-US" sz="1100" dirty="0"/>
                    </a:p>
                  </a:txBody>
                  <a:tcPr/>
                </a:tc>
                <a:tc hMerge="1">
                  <a:txBody>
                    <a:bodyPr/>
                    <a:lstStyle/>
                    <a:p>
                      <a:endParaRPr lang="en-US" dirty="0"/>
                    </a:p>
                  </a:txBody>
                  <a:tcPr/>
                </a:tc>
                <a:extLst>
                  <a:ext uri="{0D108BD9-81ED-4DB2-BD59-A6C34878D82A}">
                    <a16:rowId xmlns:a16="http://schemas.microsoft.com/office/drawing/2014/main" val="3024472632"/>
                  </a:ext>
                </a:extLst>
              </a:tr>
              <a:tr h="896106">
                <a:tc>
                  <a:txBody>
                    <a:bodyPr/>
                    <a:lstStyle/>
                    <a:p>
                      <a:endParaRPr lang="en-US" sz="140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s-ES" sz="1100" baseline="0" dirty="0"/>
                        <a:t>2. Sobre monto de las inversiones efectuadas en I+D efectivamente realizadas desde el 1° de enero del año de solicitud del beneficio. Quedan excluidas la inversiones financiadas por ANR del Ministerio de Producción</a:t>
                      </a:r>
                      <a:endParaRPr lang="en-US" sz="1100" dirty="0"/>
                    </a:p>
                    <a:p>
                      <a:endParaRPr lang="en-US" sz="1100"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s-ES" sz="1100" baseline="0" dirty="0"/>
                        <a:t>80% s/de inversión con límite en el 2,5% de las Ventas del Anexo</a:t>
                      </a:r>
                      <a:endParaRPr lang="en-US" sz="1100" dirty="0"/>
                    </a:p>
                  </a:txBody>
                  <a:tcPr/>
                </a:tc>
                <a:tc>
                  <a:txBody>
                    <a:bodyPr/>
                    <a:lstStyle/>
                    <a:p>
                      <a:pPr algn="ctr"/>
                      <a:r>
                        <a:rPr lang="es-ES" sz="1100" dirty="0"/>
                        <a:t>80% s/de inversión con límite en el 2% de las Ventas  por dichos conceptos</a:t>
                      </a:r>
                    </a:p>
                    <a:p>
                      <a:pPr algn="ctr"/>
                      <a:endParaRPr lang="en-US" sz="1100" dirty="0"/>
                    </a:p>
                  </a:txBody>
                  <a:tcPr/>
                </a:tc>
                <a:extLst>
                  <a:ext uri="{0D108BD9-81ED-4DB2-BD59-A6C34878D82A}">
                    <a16:rowId xmlns:a16="http://schemas.microsoft.com/office/drawing/2014/main" val="1016213766"/>
                  </a:ext>
                </a:extLst>
              </a:tr>
              <a:tr h="572920">
                <a:tc>
                  <a:txBody>
                    <a:bodyPr/>
                    <a:lstStyle/>
                    <a:p>
                      <a:endParaRPr lang="en-US" sz="1400"/>
                    </a:p>
                  </a:txBody>
                  <a:tcPr/>
                </a:tc>
                <a:tc>
                  <a:txBody>
                    <a:bodyPr/>
                    <a:lstStyle/>
                    <a:p>
                      <a:r>
                        <a:rPr lang="es-ES" sz="1100" dirty="0"/>
                        <a:t>3. Sobre el importe de reintegros a la exportación autorizados por productos de las posiciones arancelarias de la</a:t>
                      </a:r>
                      <a:r>
                        <a:rPr lang="es-ES" sz="1100" baseline="0" dirty="0"/>
                        <a:t> </a:t>
                      </a:r>
                      <a:r>
                        <a:rPr lang="es-ES" sz="1100" dirty="0"/>
                        <a:t>N.C.M. que se consignan en el Anexo producidos por la misma empresa.</a:t>
                      </a:r>
                      <a:endParaRPr lang="en-US" sz="1100" dirty="0"/>
                    </a:p>
                  </a:txBody>
                  <a:tcPr/>
                </a:tc>
                <a:tc gridSpan="2">
                  <a:txBody>
                    <a:bodyPr/>
                    <a:lstStyle/>
                    <a:p>
                      <a:pPr algn="ctr"/>
                      <a:r>
                        <a:rPr lang="es-ES" sz="1100" dirty="0"/>
                        <a:t>60% s/</a:t>
                      </a:r>
                      <a:r>
                        <a:rPr lang="es-ES" sz="1100" baseline="0" dirty="0"/>
                        <a:t> importe reintegros</a:t>
                      </a:r>
                      <a:endParaRPr lang="en-US" sz="1100" dirty="0"/>
                    </a:p>
                  </a:txBody>
                  <a:tcPr/>
                </a:tc>
                <a:tc hMerge="1">
                  <a:txBody>
                    <a:bodyPr/>
                    <a:lstStyle/>
                    <a:p>
                      <a:endParaRPr lang="en-US" sz="1100" dirty="0"/>
                    </a:p>
                  </a:txBody>
                  <a:tcPr/>
                </a:tc>
                <a:extLst>
                  <a:ext uri="{0D108BD9-81ED-4DB2-BD59-A6C34878D82A}">
                    <a16:rowId xmlns:a16="http://schemas.microsoft.com/office/drawing/2014/main" val="2106097597"/>
                  </a:ext>
                </a:extLst>
              </a:tr>
              <a:tr h="947146">
                <a:tc>
                  <a:txBody>
                    <a:bodyPr/>
                    <a:lstStyle/>
                    <a:p>
                      <a:endParaRPr lang="en-US" sz="1400"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s-ES" sz="1100" dirty="0"/>
                        <a:t>4. Sobre los montos equivalentes sobre los beneficio</a:t>
                      </a:r>
                      <a:r>
                        <a:rPr lang="es-ES" sz="1100" baseline="0" dirty="0"/>
                        <a:t>s otorgados por e</a:t>
                      </a:r>
                      <a:r>
                        <a:rPr lang="es-ES" sz="1100" dirty="0"/>
                        <a:t>l inc. a) art.3  + el del apartado 1) del inc. b) siempre que acrediten la realización de mejoras continuas en la calidad de sus productos y/o procesos, mediante la certificación</a:t>
                      </a:r>
                      <a:r>
                        <a:rPr lang="es-ES" sz="1100" baseline="0" dirty="0"/>
                        <a:t> </a:t>
                      </a:r>
                      <a:r>
                        <a:rPr lang="es-ES" sz="1100" dirty="0"/>
                        <a:t>normas de calidad reconocidas</a:t>
                      </a:r>
                      <a:r>
                        <a:rPr lang="en-US" sz="1100" dirty="0"/>
                        <a:t>,</a:t>
                      </a:r>
                      <a:r>
                        <a:rPr lang="en-US" sz="1100" baseline="0" dirty="0"/>
                        <a:t> </a:t>
                      </a:r>
                      <a:r>
                        <a:rPr lang="es-ES" sz="1100" dirty="0"/>
                        <a:t>un adicional equivalente al </a:t>
                      </a:r>
                      <a:endParaRPr lang="en-US" sz="1100" dirty="0"/>
                    </a:p>
                  </a:txBody>
                  <a:tcPr/>
                </a:tc>
                <a:tc>
                  <a:txBody>
                    <a:bodyPr/>
                    <a:lstStyle/>
                    <a:p>
                      <a:r>
                        <a:rPr lang="es-ES" sz="1100" dirty="0"/>
                        <a:t>30% del</a:t>
                      </a:r>
                      <a:r>
                        <a:rPr lang="es-ES" sz="1100" baseline="0" dirty="0"/>
                        <a:t> importe del </a:t>
                      </a:r>
                      <a:r>
                        <a:rPr lang="es-ES" sz="1100" dirty="0"/>
                        <a:t>beneficio</a:t>
                      </a:r>
                      <a:endParaRPr lang="en-US" sz="1100" dirty="0"/>
                    </a:p>
                  </a:txBody>
                  <a:tcPr/>
                </a:tc>
                <a:tc>
                  <a:txBody>
                    <a:bodyPr/>
                    <a:lstStyle/>
                    <a:p>
                      <a:r>
                        <a:rPr lang="es-ES" sz="1100" dirty="0"/>
                        <a:t>15% del beneficio siempre que</a:t>
                      </a:r>
                      <a:endParaRPr lang="en-US" sz="1100" dirty="0"/>
                    </a:p>
                  </a:txBody>
                  <a:tcPr/>
                </a:tc>
                <a:extLst>
                  <a:ext uri="{0D108BD9-81ED-4DB2-BD59-A6C34878D82A}">
                    <a16:rowId xmlns:a16="http://schemas.microsoft.com/office/drawing/2014/main" val="2078148557"/>
                  </a:ext>
                </a:extLst>
              </a:tr>
              <a:tr h="352566">
                <a:tc gridSpan="4">
                  <a:txBody>
                    <a:bodyPr/>
                    <a:lstStyle/>
                    <a:p>
                      <a:r>
                        <a:rPr lang="es-ES" sz="1400" b="1" dirty="0">
                          <a:solidFill>
                            <a:srgbClr val="FF0000"/>
                          </a:solidFill>
                        </a:rPr>
                        <a:t>Nota.</a:t>
                      </a:r>
                      <a:r>
                        <a:rPr lang="es-ES" sz="1400" b="1" baseline="0" dirty="0">
                          <a:solidFill>
                            <a:srgbClr val="FF0000"/>
                          </a:solidFill>
                        </a:rPr>
                        <a:t> </a:t>
                      </a:r>
                      <a:r>
                        <a:rPr lang="es-ES" sz="1400" b="1" baseline="0" dirty="0">
                          <a:solidFill>
                            <a:schemeClr val="dk1"/>
                          </a:solidFill>
                        </a:rPr>
                        <a:t>El t</a:t>
                      </a:r>
                      <a:r>
                        <a:rPr lang="es-ES" sz="1400" b="1" dirty="0"/>
                        <a:t>ope del</a:t>
                      </a:r>
                      <a:r>
                        <a:rPr lang="es-ES" sz="1400" b="1" baseline="0" dirty="0"/>
                        <a:t> beneficio del Bono de crédito fiscal anual: 10% sobre el valor de la facturación por igual período.</a:t>
                      </a:r>
                    </a:p>
                    <a:p>
                      <a:r>
                        <a:rPr lang="es-ES" sz="1400" b="1" baseline="0" dirty="0"/>
                        <a:t> </a:t>
                      </a:r>
                      <a:r>
                        <a:rPr lang="es-ES" sz="1400" b="1" dirty="0"/>
                        <a:t>Vigencia. </a:t>
                      </a:r>
                      <a:r>
                        <a:rPr lang="es-ES" sz="1400" b="1" dirty="0" err="1"/>
                        <a:t>Dec</a:t>
                      </a:r>
                      <a:r>
                        <a:rPr lang="es-ES" sz="1400" b="1" dirty="0"/>
                        <a:t> 202/22 </a:t>
                      </a:r>
                      <a:r>
                        <a:rPr lang="es-ES" sz="1400" b="0" dirty="0"/>
                        <a:t>El</a:t>
                      </a:r>
                      <a:r>
                        <a:rPr lang="es-ES" sz="1400" b="0" baseline="0" dirty="0"/>
                        <a:t> ré</a:t>
                      </a:r>
                      <a:r>
                        <a:rPr lang="es-ES" sz="1400" dirty="0"/>
                        <a:t>gimen creado por el</a:t>
                      </a:r>
                      <a:r>
                        <a:rPr lang="es-ES" sz="1400" baseline="0" dirty="0"/>
                        <a:t> Decreto fue prorrogado</a:t>
                      </a:r>
                      <a:r>
                        <a:rPr lang="es-ES" sz="1400" dirty="0"/>
                        <a:t> hasta el </a:t>
                      </a:r>
                      <a:r>
                        <a:rPr lang="es-ES" sz="1400" dirty="0">
                          <a:solidFill>
                            <a:srgbClr val="FF0000"/>
                          </a:solidFill>
                        </a:rPr>
                        <a:t>31 de diciembre de 2027</a:t>
                      </a:r>
                      <a:r>
                        <a:rPr lang="es-ES" sz="1400" dirty="0"/>
                        <a:t>, inclusive</a:t>
                      </a:r>
                      <a:endParaRPr lang="en-US" sz="1400"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extLst>
                  <a:ext uri="{0D108BD9-81ED-4DB2-BD59-A6C34878D82A}">
                    <a16:rowId xmlns:a16="http://schemas.microsoft.com/office/drawing/2014/main" val="363972633"/>
                  </a:ext>
                </a:extLst>
              </a:tr>
            </a:tbl>
          </a:graphicData>
        </a:graphic>
      </p:graphicFrame>
      <p:sp>
        <p:nvSpPr>
          <p:cNvPr id="5" name="Título 1"/>
          <p:cNvSpPr txBox="1">
            <a:spLocks/>
          </p:cNvSpPr>
          <p:nvPr/>
        </p:nvSpPr>
        <p:spPr>
          <a:xfrm>
            <a:off x="323528" y="37803"/>
            <a:ext cx="8229600" cy="490066"/>
          </a:xfrm>
          <a:prstGeom prst="rect">
            <a:avLst/>
          </a:prstGeom>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l"/>
            <a:r>
              <a:rPr lang="es-ES" sz="2000" b="1" dirty="0"/>
              <a:t>Decreto 379/2001 – Fabricantes de Bienes de Capital, Informática y Telecom.</a:t>
            </a:r>
            <a:br>
              <a:rPr lang="es-ES" sz="2000" b="1" dirty="0"/>
            </a:br>
            <a:r>
              <a:rPr lang="es-ES" sz="2000" b="1" dirty="0"/>
              <a:t>Beneficios Fiscales del Sistema establecidos por el art. 3</a:t>
            </a:r>
            <a:endParaRPr lang="en-US" sz="2000" dirty="0"/>
          </a:p>
        </p:txBody>
      </p:sp>
    </p:spTree>
    <p:extLst>
      <p:ext uri="{BB962C8B-B14F-4D97-AF65-F5344CB8AC3E}">
        <p14:creationId xmlns:p14="http://schemas.microsoft.com/office/powerpoint/2010/main" val="25477634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251520" y="274638"/>
            <a:ext cx="8712968" cy="1143000"/>
          </a:xfrm>
        </p:spPr>
        <p:txBody>
          <a:bodyPr>
            <a:noAutofit/>
          </a:bodyPr>
          <a:lstStyle/>
          <a:p>
            <a:pPr algn="l"/>
            <a:r>
              <a:rPr lang="es-ES" sz="2000" b="1" dirty="0">
                <a:latin typeface="Arial" pitchFamily="34" charset="0"/>
                <a:cs typeface="Arial" pitchFamily="34" charset="0"/>
              </a:rPr>
              <a:t>Decreto N° 379/01</a:t>
            </a:r>
            <a:br>
              <a:rPr lang="es-ES" sz="2000" b="1" dirty="0">
                <a:latin typeface="Arial" pitchFamily="34" charset="0"/>
                <a:cs typeface="Arial" pitchFamily="34" charset="0"/>
              </a:rPr>
            </a:br>
            <a:r>
              <a:rPr lang="es-ES" sz="2000" b="1" dirty="0">
                <a:latin typeface="Arial" pitchFamily="34" charset="0"/>
                <a:cs typeface="Arial" pitchFamily="34" charset="0"/>
              </a:rPr>
              <a:t>Productores de Bienes de capital, Informática y Telecomunicaciones </a:t>
            </a:r>
            <a:br>
              <a:rPr lang="es-ES" sz="2000" b="1" dirty="0">
                <a:latin typeface="Arial" pitchFamily="34" charset="0"/>
                <a:cs typeface="Arial" pitchFamily="34" charset="0"/>
              </a:rPr>
            </a:br>
            <a:r>
              <a:rPr lang="es-ES" sz="2000" b="1" dirty="0">
                <a:latin typeface="Arial" pitchFamily="34" charset="0"/>
                <a:cs typeface="Arial" pitchFamily="34" charset="0"/>
              </a:rPr>
              <a:t>1 - Beneficio Reducción Contribuciones SIPA </a:t>
            </a:r>
            <a:endParaRPr lang="en-US" sz="2000" dirty="0"/>
          </a:p>
        </p:txBody>
      </p:sp>
      <p:graphicFrame>
        <p:nvGraphicFramePr>
          <p:cNvPr id="4" name="Marcador de contenido 3"/>
          <p:cNvGraphicFramePr>
            <a:graphicFrameLocks noGrp="1"/>
          </p:cNvGraphicFramePr>
          <p:nvPr>
            <p:ph idx="1"/>
            <p:extLst>
              <p:ext uri="{D42A27DB-BD31-4B8C-83A1-F6EECF244321}">
                <p14:modId xmlns:p14="http://schemas.microsoft.com/office/powerpoint/2010/main" val="2454294221"/>
              </p:ext>
            </p:extLst>
          </p:nvPr>
        </p:nvGraphicFramePr>
        <p:xfrm>
          <a:off x="457198" y="1600200"/>
          <a:ext cx="8229600" cy="4525964"/>
        </p:xfrm>
        <a:graphic>
          <a:graphicData uri="http://schemas.openxmlformats.org/drawingml/2006/table">
            <a:tbl>
              <a:tblPr/>
              <a:tblGrid>
                <a:gridCol w="2026570">
                  <a:extLst>
                    <a:ext uri="{9D8B030D-6E8A-4147-A177-3AD203B41FA5}">
                      <a16:colId xmlns:a16="http://schemas.microsoft.com/office/drawing/2014/main" val="2012153140"/>
                    </a:ext>
                  </a:extLst>
                </a:gridCol>
                <a:gridCol w="1512168">
                  <a:extLst>
                    <a:ext uri="{9D8B030D-6E8A-4147-A177-3AD203B41FA5}">
                      <a16:colId xmlns:a16="http://schemas.microsoft.com/office/drawing/2014/main" val="1129740098"/>
                    </a:ext>
                  </a:extLst>
                </a:gridCol>
                <a:gridCol w="1399022">
                  <a:extLst>
                    <a:ext uri="{9D8B030D-6E8A-4147-A177-3AD203B41FA5}">
                      <a16:colId xmlns:a16="http://schemas.microsoft.com/office/drawing/2014/main" val="4086353750"/>
                    </a:ext>
                  </a:extLst>
                </a:gridCol>
                <a:gridCol w="1645920">
                  <a:extLst>
                    <a:ext uri="{9D8B030D-6E8A-4147-A177-3AD203B41FA5}">
                      <a16:colId xmlns:a16="http://schemas.microsoft.com/office/drawing/2014/main" val="39557002"/>
                    </a:ext>
                  </a:extLst>
                </a:gridCol>
                <a:gridCol w="1645920">
                  <a:extLst>
                    <a:ext uri="{9D8B030D-6E8A-4147-A177-3AD203B41FA5}">
                      <a16:colId xmlns:a16="http://schemas.microsoft.com/office/drawing/2014/main" val="919106485"/>
                    </a:ext>
                  </a:extLst>
                </a:gridCol>
              </a:tblGrid>
              <a:tr h="822902">
                <a:tc>
                  <a:txBody>
                    <a:bodyPr/>
                    <a:lstStyle/>
                    <a:p>
                      <a:pPr algn="ctr" fontAlgn="ctr"/>
                      <a:r>
                        <a:rPr lang="en-US" sz="1600" b="1">
                          <a:effectLst/>
                          <a:latin typeface="Verdana" panose="020B0604030504040204" pitchFamily="34" charset="0"/>
                        </a:rPr>
                        <a:t>Contribuciones</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BFBFBF"/>
                    </a:solidFill>
                  </a:tcPr>
                </a:tc>
                <a:tc gridSpan="2">
                  <a:txBody>
                    <a:bodyPr/>
                    <a:lstStyle/>
                    <a:p>
                      <a:pPr algn="ctr" fontAlgn="ctr"/>
                      <a:r>
                        <a:rPr lang="en-US" sz="1600" b="1">
                          <a:effectLst/>
                          <a:latin typeface="Verdana" panose="020B0604030504040204" pitchFamily="34" charset="0"/>
                        </a:rPr>
                        <a:t>Empleadores</a:t>
                      </a:r>
                      <a:br>
                        <a:rPr lang="en-US" sz="1600" b="1">
                          <a:effectLst/>
                          <a:latin typeface="Verdana" panose="020B0604030504040204" pitchFamily="34" charset="0"/>
                        </a:rPr>
                      </a:br>
                      <a:r>
                        <a:rPr lang="en-US" sz="1600" b="1">
                          <a:effectLst/>
                          <a:latin typeface="Verdana" panose="020B0604030504040204" pitchFamily="34" charset="0"/>
                        </a:rPr>
                        <a:t>L. 27541, art. 19, inc. b)</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BFBFBF"/>
                    </a:solidFill>
                  </a:tcPr>
                </a:tc>
                <a:tc hMerge="1">
                  <a:txBody>
                    <a:bodyPr/>
                    <a:lstStyle/>
                    <a:p>
                      <a:endParaRPr lang="en-US"/>
                    </a:p>
                  </a:txBody>
                  <a:tcPr/>
                </a:tc>
                <a:tc gridSpan="2">
                  <a:txBody>
                    <a:bodyPr/>
                    <a:lstStyle/>
                    <a:p>
                      <a:pPr algn="ctr" fontAlgn="ctr"/>
                      <a:r>
                        <a:rPr lang="en-US" sz="1600" b="1">
                          <a:effectLst/>
                          <a:latin typeface="Verdana" panose="020B0604030504040204" pitchFamily="34" charset="0"/>
                        </a:rPr>
                        <a:t>Empleadores</a:t>
                      </a:r>
                      <a:br>
                        <a:rPr lang="en-US" sz="1600" b="1">
                          <a:effectLst/>
                          <a:latin typeface="Verdana" panose="020B0604030504040204" pitchFamily="34" charset="0"/>
                        </a:rPr>
                      </a:br>
                      <a:r>
                        <a:rPr lang="en-US" sz="1600" b="1">
                          <a:effectLst/>
                          <a:latin typeface="Verdana" panose="020B0604030504040204" pitchFamily="34" charset="0"/>
                        </a:rPr>
                        <a:t>L. 27541, art. 19, inc. b), para mipyme</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BFBFBF"/>
                    </a:solidFill>
                  </a:tcPr>
                </a:tc>
                <a:tc hMerge="1">
                  <a:txBody>
                    <a:bodyPr/>
                    <a:lstStyle/>
                    <a:p>
                      <a:endParaRPr lang="en-US"/>
                    </a:p>
                  </a:txBody>
                  <a:tcPr/>
                </a:tc>
                <a:extLst>
                  <a:ext uri="{0D108BD9-81ED-4DB2-BD59-A6C34878D82A}">
                    <a16:rowId xmlns:a16="http://schemas.microsoft.com/office/drawing/2014/main" val="1219770556"/>
                  </a:ext>
                </a:extLst>
              </a:tr>
              <a:tr h="1069773">
                <a:tc>
                  <a:txBody>
                    <a:bodyPr/>
                    <a:lstStyle/>
                    <a:p>
                      <a:pPr algn="ctr" fontAlgn="ctr"/>
                      <a:r>
                        <a:rPr lang="en-US" sz="1600" b="1" i="1">
                          <a:effectLst/>
                          <a:latin typeface="Verdana" panose="020B0604030504040204" pitchFamily="34" charset="0"/>
                        </a:rPr>
                        <a:t>Conceptos</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BFBFBF"/>
                    </a:solidFill>
                  </a:tcPr>
                </a:tc>
                <a:tc>
                  <a:txBody>
                    <a:bodyPr/>
                    <a:lstStyle/>
                    <a:p>
                      <a:pPr algn="ctr" fontAlgn="ctr"/>
                      <a:r>
                        <a:rPr lang="en-US" sz="1600" b="1" i="1">
                          <a:effectLst/>
                          <a:latin typeface="Verdana" panose="020B0604030504040204" pitchFamily="34" charset="0"/>
                        </a:rPr>
                        <a:t>Porcentaje</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BFBFBF"/>
                    </a:solidFill>
                  </a:tcPr>
                </a:tc>
                <a:tc>
                  <a:txBody>
                    <a:bodyPr/>
                    <a:lstStyle/>
                    <a:p>
                      <a:pPr algn="ctr" fontAlgn="ctr"/>
                      <a:r>
                        <a:rPr lang="en-US" sz="1600" b="1" i="1">
                          <a:effectLst/>
                          <a:latin typeface="Verdana" panose="020B0604030504040204" pitchFamily="34" charset="0"/>
                        </a:rPr>
                        <a:t>% (reducción del 70%)</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BFBFBF"/>
                    </a:solidFill>
                  </a:tcPr>
                </a:tc>
                <a:tc>
                  <a:txBody>
                    <a:bodyPr/>
                    <a:lstStyle/>
                    <a:p>
                      <a:pPr algn="ctr" fontAlgn="ctr"/>
                      <a:r>
                        <a:rPr lang="en-US" sz="1600" b="1" i="1">
                          <a:effectLst/>
                          <a:latin typeface="Verdana" panose="020B0604030504040204" pitchFamily="34" charset="0"/>
                        </a:rPr>
                        <a:t>Porcentaje</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BFBFBF"/>
                    </a:solidFill>
                  </a:tcPr>
                </a:tc>
                <a:tc>
                  <a:txBody>
                    <a:bodyPr/>
                    <a:lstStyle/>
                    <a:p>
                      <a:pPr algn="ctr" fontAlgn="ctr"/>
                      <a:r>
                        <a:rPr lang="en-US" sz="1600" b="1" i="1">
                          <a:effectLst/>
                          <a:latin typeface="Verdana" panose="020B0604030504040204" pitchFamily="34" charset="0"/>
                        </a:rPr>
                        <a:t>% (reducción del 90%)</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solidFill>
                      <a:srgbClr val="BFBFBF"/>
                    </a:solidFill>
                  </a:tcPr>
                </a:tc>
                <a:extLst>
                  <a:ext uri="{0D108BD9-81ED-4DB2-BD59-A6C34878D82A}">
                    <a16:rowId xmlns:a16="http://schemas.microsoft.com/office/drawing/2014/main" val="4270579185"/>
                  </a:ext>
                </a:extLst>
              </a:tr>
              <a:tr h="576032">
                <a:tc>
                  <a:txBody>
                    <a:bodyPr/>
                    <a:lstStyle/>
                    <a:p>
                      <a:pPr algn="ctr" fontAlgn="ctr"/>
                      <a:r>
                        <a:rPr lang="en-US" sz="1600">
                          <a:effectLst/>
                          <a:latin typeface="Verdana" panose="020B0604030504040204" pitchFamily="34" charset="0"/>
                        </a:rPr>
                        <a:t>SIPA - L. 24241</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10,77</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3,23</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10,77</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1,08</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73988401"/>
                  </a:ext>
                </a:extLst>
              </a:tr>
              <a:tr h="576032">
                <a:tc>
                  <a:txBody>
                    <a:bodyPr/>
                    <a:lstStyle/>
                    <a:p>
                      <a:pPr algn="ctr" fontAlgn="ctr"/>
                      <a:r>
                        <a:rPr lang="en-US" sz="1600">
                          <a:effectLst/>
                          <a:latin typeface="Verdana" panose="020B0604030504040204" pitchFamily="34" charset="0"/>
                        </a:rPr>
                        <a:t>INSSJP - L. 19032</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1,59</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0,48</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1,59</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0,16</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692619878"/>
                  </a:ext>
                </a:extLst>
              </a:tr>
              <a:tr h="576032">
                <a:tc>
                  <a:txBody>
                    <a:bodyPr/>
                    <a:lstStyle/>
                    <a:p>
                      <a:pPr algn="ctr" fontAlgn="ctr"/>
                      <a:r>
                        <a:rPr lang="en-US" sz="1600">
                          <a:effectLst/>
                          <a:latin typeface="Verdana" panose="020B0604030504040204" pitchFamily="34" charset="0"/>
                        </a:rPr>
                        <a:t>FNE - L. 24013</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0,94</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0,28</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0,94</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0,09</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358373193"/>
                  </a:ext>
                </a:extLst>
              </a:tr>
              <a:tr h="576032">
                <a:tc>
                  <a:txBody>
                    <a:bodyPr/>
                    <a:lstStyle/>
                    <a:p>
                      <a:pPr algn="ctr" fontAlgn="ctr"/>
                      <a:r>
                        <a:rPr lang="en-US" sz="1600">
                          <a:effectLst/>
                          <a:latin typeface="Verdana" panose="020B0604030504040204" pitchFamily="34" charset="0"/>
                        </a:rPr>
                        <a:t>RAF - L. 24714</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4,70</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1,41</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4,70</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a:effectLst/>
                          <a:latin typeface="Verdana" panose="020B0604030504040204" pitchFamily="34" charset="0"/>
                        </a:rPr>
                        <a:t>0,47</a:t>
                      </a: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504093331"/>
                  </a:ext>
                </a:extLst>
              </a:tr>
              <a:tr h="329161">
                <a:tc>
                  <a:txBody>
                    <a:bodyPr/>
                    <a:lstStyle/>
                    <a:p>
                      <a:pPr algn="ctr" fontAlgn="ctr"/>
                      <a:r>
                        <a:rPr lang="en-US" sz="1600" b="1">
                          <a:effectLst/>
                          <a:latin typeface="Verdana" panose="020B0604030504040204" pitchFamily="34" charset="0"/>
                        </a:rPr>
                        <a:t>Totales</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b="1">
                          <a:effectLst/>
                          <a:latin typeface="Verdana" panose="020B0604030504040204" pitchFamily="34" charset="0"/>
                        </a:rPr>
                        <a:t>18,00</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b="1">
                          <a:effectLst/>
                          <a:latin typeface="Verdana" panose="020B0604030504040204" pitchFamily="34" charset="0"/>
                        </a:rPr>
                        <a:t>5,40</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b="1">
                          <a:effectLst/>
                          <a:latin typeface="Verdana" panose="020B0604030504040204" pitchFamily="34" charset="0"/>
                        </a:rPr>
                        <a:t>18,00</a:t>
                      </a:r>
                      <a:endParaRPr lang="en-US" sz="160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tc>
                  <a:txBody>
                    <a:bodyPr/>
                    <a:lstStyle/>
                    <a:p>
                      <a:pPr algn="ctr" fontAlgn="ctr"/>
                      <a:r>
                        <a:rPr lang="en-US" sz="1600" b="1" dirty="0">
                          <a:effectLst/>
                          <a:latin typeface="Verdana" panose="020B0604030504040204" pitchFamily="34" charset="0"/>
                        </a:rPr>
                        <a:t>1,80</a:t>
                      </a:r>
                      <a:endParaRPr lang="en-US" sz="1600" dirty="0">
                        <a:effectLst/>
                        <a:latin typeface="Verdana" panose="020B0604030504040204" pitchFamily="34" charset="0"/>
                      </a:endParaRPr>
                    </a:p>
                  </a:txBody>
                  <a:tcPr marL="60003" marR="60003" marT="41145" marB="41145" anchor="ctr">
                    <a:lnL w="9525" cap="flat" cmpd="sng" algn="ctr">
                      <a:solidFill>
                        <a:srgbClr val="000000"/>
                      </a:solidFill>
                      <a:prstDash val="solid"/>
                      <a:round/>
                      <a:headEnd type="none" w="med" len="med"/>
                      <a:tailEnd type="none" w="med" len="med"/>
                    </a:lnL>
                    <a:lnR w="9525"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481628611"/>
                  </a:ext>
                </a:extLst>
              </a:tr>
            </a:tbl>
          </a:graphicData>
        </a:graphic>
      </p:graphicFrame>
    </p:spTree>
    <p:extLst>
      <p:ext uri="{BB962C8B-B14F-4D97-AF65-F5344CB8AC3E}">
        <p14:creationId xmlns:p14="http://schemas.microsoft.com/office/powerpoint/2010/main" val="184028605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24532" y="116632"/>
            <a:ext cx="8229600" cy="1008112"/>
          </a:xfrm>
        </p:spPr>
        <p:txBody>
          <a:bodyPr>
            <a:normAutofit fontScale="90000"/>
          </a:bodyPr>
          <a:lstStyle/>
          <a:p>
            <a:pPr algn="l"/>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r>
              <a:rPr lang="es-ES" sz="2200" b="1" dirty="0">
                <a:latin typeface="Arial" pitchFamily="34" charset="0"/>
                <a:cs typeface="Arial" pitchFamily="34" charset="0"/>
              </a:rPr>
              <a:t>Decreto N° 379/01</a:t>
            </a:r>
            <a:br>
              <a:rPr lang="es-ES" sz="2200" b="1" dirty="0">
                <a:latin typeface="Arial" pitchFamily="34" charset="0"/>
                <a:cs typeface="Arial" pitchFamily="34" charset="0"/>
              </a:rPr>
            </a:br>
            <a:r>
              <a:rPr lang="es-ES" sz="2200" b="1" dirty="0">
                <a:latin typeface="Arial" pitchFamily="34" charset="0"/>
                <a:cs typeface="Arial" pitchFamily="34" charset="0"/>
              </a:rPr>
              <a:t>Productores de Bienes de Capital, Informática y </a:t>
            </a:r>
            <a:r>
              <a:rPr lang="es-ES" sz="2200" b="1" dirty="0" err="1">
                <a:latin typeface="Arial" pitchFamily="34" charset="0"/>
                <a:cs typeface="Arial" pitchFamily="34" charset="0"/>
              </a:rPr>
              <a:t>Telecomunicacion</a:t>
            </a:r>
            <a:br>
              <a:rPr lang="es-ES" sz="2200" b="1" dirty="0">
                <a:latin typeface="Arial" pitchFamily="34" charset="0"/>
                <a:cs typeface="Arial" pitchFamily="34" charset="0"/>
              </a:rPr>
            </a:br>
            <a:r>
              <a:rPr lang="es-ES" sz="2200" b="1" dirty="0">
                <a:latin typeface="Arial" pitchFamily="34" charset="0"/>
                <a:cs typeface="Arial" pitchFamily="34" charset="0"/>
              </a:rPr>
              <a:t>2 - Características y Uso de los Bonos de Crédito Fiscal</a:t>
            </a:r>
            <a:br>
              <a:rPr lang="es-ES" sz="3200" b="1" dirty="0">
                <a:latin typeface="Arial" pitchFamily="34" charset="0"/>
                <a:cs typeface="Arial" pitchFamily="34" charset="0"/>
              </a:rPr>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sz="1600" dirty="0"/>
            </a:br>
            <a:br>
              <a:rPr lang="es-ES" dirty="0"/>
            </a:br>
            <a:endParaRPr lang="es-ES" dirty="0"/>
          </a:p>
        </p:txBody>
      </p:sp>
      <p:sp>
        <p:nvSpPr>
          <p:cNvPr id="3" name="Marcador de contenido 2"/>
          <p:cNvSpPr>
            <a:spLocks noGrp="1"/>
          </p:cNvSpPr>
          <p:nvPr>
            <p:ph idx="1"/>
          </p:nvPr>
        </p:nvSpPr>
        <p:spPr>
          <a:xfrm>
            <a:off x="424532" y="1340768"/>
            <a:ext cx="8229600" cy="5832648"/>
          </a:xfrm>
        </p:spPr>
        <p:txBody>
          <a:bodyPr>
            <a:normAutofit fontScale="70000" lnSpcReduction="20000"/>
          </a:bodyPr>
          <a:lstStyle/>
          <a:p>
            <a:pPr marL="514350" indent="-514350">
              <a:buAutoNum type="romanUcPeriod"/>
            </a:pPr>
            <a:r>
              <a:rPr lang="es-ES" sz="2000" dirty="0"/>
              <a:t>Serán </a:t>
            </a:r>
            <a:r>
              <a:rPr lang="es-ES" sz="2000" b="1" dirty="0"/>
              <a:t>nominativo</a:t>
            </a:r>
            <a:r>
              <a:rPr lang="es-ES" sz="2000" dirty="0"/>
              <a:t>s y podrán ser </a:t>
            </a:r>
            <a:r>
              <a:rPr lang="es-ES" sz="2000" b="1" dirty="0"/>
              <a:t>cedidos a terceros </a:t>
            </a:r>
            <a:r>
              <a:rPr lang="es-ES" sz="2000" dirty="0"/>
              <a:t>por única vez siempre que el cedente no tenga incumplimientos de sus obligaciones tributarias y previsionales.</a:t>
            </a:r>
          </a:p>
          <a:p>
            <a:pPr marL="514350" indent="-514350">
              <a:buAutoNum type="romanUcPeriod"/>
            </a:pPr>
            <a:endParaRPr lang="es-ES" sz="2000" dirty="0"/>
          </a:p>
          <a:p>
            <a:pPr marL="514350" indent="-514350">
              <a:buAutoNum type="romanUcPeriod"/>
            </a:pPr>
            <a:r>
              <a:rPr lang="es-ES" sz="2000" dirty="0"/>
              <a:t>Pueden ser usados por los beneficiarios o cesionarias para los siguientes Impuestos “</a:t>
            </a:r>
            <a:r>
              <a:rPr lang="es-ES" sz="2000" i="1" dirty="0"/>
              <a:t>Internos”:</a:t>
            </a:r>
          </a:p>
          <a:p>
            <a:pPr marL="514350" indent="-514350">
              <a:buAutoNum type="romanUcPeriod"/>
            </a:pPr>
            <a:endParaRPr lang="es-ES" sz="2000" dirty="0"/>
          </a:p>
          <a:p>
            <a:pPr>
              <a:buAutoNum type="arabicParenR"/>
            </a:pPr>
            <a:r>
              <a:rPr lang="es-ES" sz="2000" dirty="0"/>
              <a:t>Impuesto a las ganancias determinado y sus anticipos;</a:t>
            </a:r>
          </a:p>
          <a:p>
            <a:pPr>
              <a:buAutoNum type="arabicParenR"/>
            </a:pPr>
            <a:r>
              <a:rPr lang="es-ES" sz="2000" dirty="0"/>
              <a:t>Impuesto al valor agregado;</a:t>
            </a:r>
          </a:p>
          <a:p>
            <a:pPr>
              <a:buAutoNum type="arabicParenR"/>
            </a:pPr>
            <a:r>
              <a:rPr lang="es-ES" sz="2000" dirty="0"/>
              <a:t>Impuestos internos.</a:t>
            </a:r>
          </a:p>
          <a:p>
            <a:pPr>
              <a:buAutoNum type="arabicParenR"/>
            </a:pPr>
            <a:endParaRPr lang="es-ES" sz="2000" dirty="0"/>
          </a:p>
          <a:p>
            <a:pPr marL="514350" indent="-514350">
              <a:buAutoNum type="romanUcPeriod" startAt="3"/>
            </a:pPr>
            <a:r>
              <a:rPr lang="es-ES" sz="2100" dirty="0"/>
              <a:t>Pueden ser usados en operaciones de importación, como pago a cuenta de:</a:t>
            </a:r>
          </a:p>
          <a:p>
            <a:pPr marL="0" indent="0">
              <a:buNone/>
            </a:pPr>
            <a:endParaRPr lang="es-ES" sz="2100" dirty="0"/>
          </a:p>
          <a:p>
            <a:pPr>
              <a:buAutoNum type="alphaLcParenR"/>
            </a:pPr>
            <a:r>
              <a:rPr lang="es-ES" sz="2000" dirty="0"/>
              <a:t>Impuesto a las ganancias;</a:t>
            </a:r>
          </a:p>
          <a:p>
            <a:pPr>
              <a:buAutoNum type="alphaLcParenR"/>
            </a:pPr>
            <a:r>
              <a:rPr lang="es-ES" sz="2000" dirty="0"/>
              <a:t>I.V.A. y sus retenciones y percepciones</a:t>
            </a:r>
          </a:p>
          <a:p>
            <a:pPr>
              <a:buAutoNum type="alphaLcParenR"/>
            </a:pPr>
            <a:endParaRPr lang="es-ES" sz="2000" dirty="0"/>
          </a:p>
          <a:p>
            <a:pPr marL="0" indent="0">
              <a:buNone/>
            </a:pPr>
            <a:r>
              <a:rPr lang="es-ES" sz="2000" dirty="0"/>
              <a:t>LA AFIP es la autoridad de aplicación estos efectos e instrumentará los medios en el marco de su respectiva competencia.</a:t>
            </a:r>
          </a:p>
          <a:p>
            <a:pPr marL="0" indent="0">
              <a:buNone/>
            </a:pPr>
            <a:endParaRPr lang="es-ES" sz="2000" dirty="0"/>
          </a:p>
          <a:p>
            <a:pPr marL="0" indent="0" algn="just">
              <a:buNone/>
            </a:pPr>
            <a:r>
              <a:rPr lang="es-ES" sz="2000" b="1" dirty="0"/>
              <a:t>Dictamen (D.A.L.) N° 48/2003</a:t>
            </a:r>
            <a:r>
              <a:rPr lang="es-ES" sz="2000" dirty="0"/>
              <a:t>: Negó la posibilidad de realizar el pago de Régimen de Asistencia Financiera (R.A.F.) con bonos emitidos a través del decreto 379/2001</a:t>
            </a:r>
          </a:p>
          <a:p>
            <a:pPr marL="0" indent="0">
              <a:buNone/>
            </a:pPr>
            <a:endParaRPr lang="es-ES" sz="2000" dirty="0"/>
          </a:p>
          <a:p>
            <a:pPr marL="0" indent="0" algn="just">
              <a:buNone/>
            </a:pPr>
            <a:r>
              <a:rPr lang="es-ES" sz="1500" i="1" dirty="0"/>
              <a:t>“… No puede asemejarse en modo alguno el anticipo o pago total del saldo de las declaraciones juradas a la cancelación del pago a cuenta o pagos parciales del régimen de asistencia financiera, teniendo en consideración que a través de éste régimen, se concede una prórroga para la cancelación de las obligaciones tributarias, en razón de situaciones excepcionales, por lo que únicamente son susceptibles de ser cancelados mediante los bonos emitidos en el marco del decreto 379/2001 y sus modificaciones, los anticipos y saldos de declaraciones juradas en concepto de impuesto a las ganancias, impuesto a la ganancia mínima presunta, impuesto al valor agregado, impuestos internos, que no fueren incorporados al régimen excepcional de asistencia financiera, contemplado en la resolución general 1276 y sus modificaciones…”</a:t>
            </a:r>
          </a:p>
          <a:p>
            <a:pPr marL="0" indent="0" algn="just">
              <a:buNone/>
            </a:pPr>
            <a:endParaRPr lang="es-ES" sz="1400" dirty="0"/>
          </a:p>
          <a:p>
            <a:pPr marL="0" indent="0">
              <a:buNone/>
            </a:pPr>
            <a:endParaRPr lang="es-ES" sz="1400" dirty="0"/>
          </a:p>
          <a:p>
            <a:endParaRPr lang="es-ES" sz="1400" dirty="0"/>
          </a:p>
        </p:txBody>
      </p:sp>
    </p:spTree>
    <p:extLst>
      <p:ext uri="{BB962C8B-B14F-4D97-AF65-F5344CB8AC3E}">
        <p14:creationId xmlns:p14="http://schemas.microsoft.com/office/powerpoint/2010/main" val="207926348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426715" y="260648"/>
            <a:ext cx="8414445" cy="1080120"/>
          </a:xfrm>
        </p:spPr>
        <p:txBody>
          <a:bodyPr>
            <a:noAutofit/>
          </a:bodyPr>
          <a:lstStyle/>
          <a:p>
            <a:pPr algn="l"/>
            <a:r>
              <a:rPr lang="es-ES" sz="2000" b="1" dirty="0">
                <a:latin typeface="Arial" pitchFamily="34" charset="0"/>
                <a:cs typeface="Arial" pitchFamily="34" charset="0"/>
              </a:rPr>
              <a:t>Decreto 379/01 - Productores de Bienes de Capital, Informática y Telecomunicaciones.</a:t>
            </a:r>
            <a:br>
              <a:rPr lang="es-ES" sz="2000" b="1" dirty="0">
                <a:latin typeface="Arial" pitchFamily="34" charset="0"/>
                <a:cs typeface="Arial" pitchFamily="34" charset="0"/>
              </a:rPr>
            </a:br>
            <a:r>
              <a:rPr lang="es-ES" sz="2000" dirty="0"/>
              <a:t> </a:t>
            </a:r>
            <a:r>
              <a:rPr lang="es-ES" sz="2000" b="1" dirty="0"/>
              <a:t>Facultades y Régimen Sancionatorio</a:t>
            </a:r>
            <a:endParaRPr lang="en-US" sz="2000" b="1" dirty="0"/>
          </a:p>
        </p:txBody>
      </p:sp>
      <p:sp>
        <p:nvSpPr>
          <p:cNvPr id="3" name="Marcador de contenido 2"/>
          <p:cNvSpPr>
            <a:spLocks noGrp="1"/>
          </p:cNvSpPr>
          <p:nvPr>
            <p:ph idx="1"/>
          </p:nvPr>
        </p:nvSpPr>
        <p:spPr>
          <a:xfrm>
            <a:off x="426715" y="1412776"/>
            <a:ext cx="8229600" cy="4525963"/>
          </a:xfrm>
        </p:spPr>
        <p:txBody>
          <a:bodyPr>
            <a:normAutofit fontScale="55000" lnSpcReduction="20000"/>
          </a:bodyPr>
          <a:lstStyle/>
          <a:p>
            <a:pPr marL="514350" indent="-514350" algn="just">
              <a:buAutoNum type="arabicParenR"/>
            </a:pPr>
            <a:r>
              <a:rPr lang="es-ES" b="1" dirty="0"/>
              <a:t>Autoridad de Aplicación. </a:t>
            </a:r>
            <a:r>
              <a:rPr lang="es-ES" dirty="0"/>
              <a:t>Secretaría de Industria, Economía del Conocimiento y Gestión Comercial Externa del Ministerio de Desarrollo Productivo.</a:t>
            </a:r>
          </a:p>
          <a:p>
            <a:pPr marL="514350" indent="-514350" algn="just">
              <a:buAutoNum type="arabicParenR"/>
            </a:pPr>
            <a:r>
              <a:rPr lang="es-ES" b="1" dirty="0"/>
              <a:t>Facultades de Verificación (art 6 Dto. 379/01). </a:t>
            </a:r>
            <a:r>
              <a:rPr lang="es-ES" dirty="0"/>
              <a:t>Dicha autoridad tiene amplias facultades de verificación con estricta sujeción a los principios de legalidad y del debido proceso. Costo de la Auditoria a cargo del beneficiario.</a:t>
            </a:r>
          </a:p>
          <a:p>
            <a:pPr marL="514350" indent="-514350" algn="just">
              <a:buAutoNum type="arabicParenR"/>
            </a:pPr>
            <a:r>
              <a:rPr lang="es-ES" b="1" dirty="0"/>
              <a:t>Sanciones por incumplimiento. </a:t>
            </a:r>
            <a:r>
              <a:rPr lang="es-ES" dirty="0">
                <a:sym typeface="Wingdings" panose="05000000000000000000" pitchFamily="2" charset="2"/>
              </a:rPr>
              <a:t>Sin perjuicio de la aplicación de lo previsto en la legislación penal, previsional y/o tributaria que pudiere corresponder:</a:t>
            </a:r>
          </a:p>
          <a:p>
            <a:pPr marL="0" indent="0" algn="just">
              <a:buNone/>
            </a:pPr>
            <a:endParaRPr lang="es-ES" dirty="0">
              <a:sym typeface="Wingdings" panose="05000000000000000000" pitchFamily="2" charset="2"/>
            </a:endParaRPr>
          </a:p>
          <a:p>
            <a:pPr marL="0" indent="0" algn="just">
              <a:buNone/>
            </a:pPr>
            <a:r>
              <a:rPr lang="es-ES" dirty="0">
                <a:sym typeface="Wingdings" panose="05000000000000000000" pitchFamily="2" charset="2"/>
              </a:rPr>
              <a:t>3.1. </a:t>
            </a:r>
            <a:r>
              <a:rPr lang="es-ES" u="sng" dirty="0">
                <a:sym typeface="Wingdings" panose="05000000000000000000" pitchFamily="2" charset="2"/>
              </a:rPr>
              <a:t>Formales</a:t>
            </a:r>
            <a:r>
              <a:rPr lang="es-ES" dirty="0">
                <a:sym typeface="Wingdings" panose="05000000000000000000" pitchFamily="2" charset="2"/>
              </a:rPr>
              <a:t>: </a:t>
            </a:r>
            <a:r>
              <a:rPr lang="es-ES" dirty="0"/>
              <a:t>Eventuales </a:t>
            </a:r>
            <a:r>
              <a:rPr lang="es-ES" b="1" dirty="0"/>
              <a:t>suspensiones </a:t>
            </a:r>
            <a:r>
              <a:rPr lang="es-ES" dirty="0"/>
              <a:t>o </a:t>
            </a:r>
            <a:r>
              <a:rPr lang="es-ES" b="1" dirty="0"/>
              <a:t>revocaciones </a:t>
            </a:r>
            <a:r>
              <a:rPr lang="es-ES" dirty="0"/>
              <a:t>respecto de la inscripción en el </a:t>
            </a:r>
            <a:r>
              <a:rPr lang="es-ES" b="1" dirty="0"/>
              <a:t>Registro y de la entrega de los Bonos de crédito fisca</a:t>
            </a:r>
            <a:r>
              <a:rPr lang="es-ES" dirty="0"/>
              <a:t>l, respectivamente;</a:t>
            </a:r>
          </a:p>
          <a:p>
            <a:pPr marL="0" indent="0" algn="just">
              <a:buNone/>
            </a:pPr>
            <a:r>
              <a:rPr lang="es-ES" dirty="0">
                <a:sym typeface="Wingdings" panose="05000000000000000000" pitchFamily="2" charset="2"/>
              </a:rPr>
              <a:t>3.2. </a:t>
            </a:r>
            <a:r>
              <a:rPr lang="es-ES" u="sng" dirty="0">
                <a:sym typeface="Wingdings" panose="05000000000000000000" pitchFamily="2" charset="2"/>
              </a:rPr>
              <a:t>Materiales</a:t>
            </a:r>
            <a:r>
              <a:rPr lang="es-ES" dirty="0">
                <a:sym typeface="Wingdings" panose="05000000000000000000" pitchFamily="2" charset="2"/>
              </a:rPr>
              <a:t>: </a:t>
            </a:r>
            <a:r>
              <a:rPr lang="es-ES" b="1" dirty="0">
                <a:sym typeface="Wingdings" panose="05000000000000000000" pitchFamily="2" charset="2"/>
              </a:rPr>
              <a:t>R</a:t>
            </a:r>
            <a:r>
              <a:rPr lang="es-ES" b="1" dirty="0"/>
              <a:t>evocación de los beneficios otorgados </a:t>
            </a:r>
            <a:r>
              <a:rPr lang="es-ES" dirty="0"/>
              <a:t>y/o la obligación del beneficiario de abonar </a:t>
            </a:r>
            <a:r>
              <a:rPr lang="es-ES" b="1" dirty="0"/>
              <a:t>los tributos no ingresados,</a:t>
            </a:r>
            <a:r>
              <a:rPr lang="es-ES" dirty="0"/>
              <a:t> con sus </a:t>
            </a:r>
            <a:r>
              <a:rPr lang="es-ES" b="1" dirty="0"/>
              <a:t>intereses y accesorios,</a:t>
            </a:r>
            <a:r>
              <a:rPr lang="es-ES" dirty="0"/>
              <a:t> cuando corresponda;</a:t>
            </a:r>
          </a:p>
          <a:p>
            <a:pPr marL="0" indent="0" algn="just">
              <a:buNone/>
            </a:pPr>
            <a:endParaRPr lang="es-ES" dirty="0"/>
          </a:p>
          <a:p>
            <a:pPr marL="0" indent="0" algn="just">
              <a:buNone/>
            </a:pPr>
            <a:r>
              <a:rPr lang="es-ES" b="1" dirty="0"/>
              <a:t>4)    </a:t>
            </a:r>
            <a:r>
              <a:rPr lang="es-ES" sz="3300" b="1" dirty="0"/>
              <a:t>Procedimiento de Verificación Previo y Auditoria. </a:t>
            </a:r>
          </a:p>
          <a:p>
            <a:pPr marL="0" indent="0" algn="just">
              <a:buNone/>
            </a:pPr>
            <a:r>
              <a:rPr lang="es-ES" sz="3300" b="1" dirty="0"/>
              <a:t>       </a:t>
            </a:r>
            <a:r>
              <a:rPr lang="es-ES" sz="3300" dirty="0"/>
              <a:t>Anexo 2 de la Resolución S.I.  N° 11/2018. Reportes Finales y comunicación a la AFIP.</a:t>
            </a:r>
            <a:endParaRPr lang="en-US" sz="3300" dirty="0"/>
          </a:p>
        </p:txBody>
      </p:sp>
    </p:spTree>
    <p:extLst>
      <p:ext uri="{BB962C8B-B14F-4D97-AF65-F5344CB8AC3E}">
        <p14:creationId xmlns:p14="http://schemas.microsoft.com/office/powerpoint/2010/main" val="3690649178"/>
      </p:ext>
    </p:extLst>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20160</TotalTime>
  <Words>5205</Words>
  <Application>Microsoft Office PowerPoint</Application>
  <PresentationFormat>Presentación en pantalla (4:3)</PresentationFormat>
  <Paragraphs>435</Paragraphs>
  <Slides>29</Slides>
  <Notes>4</Notes>
  <HiddenSlides>0</HiddenSlides>
  <MMClips>0</MMClips>
  <ScaleCrop>false</ScaleCrop>
  <HeadingPairs>
    <vt:vector size="6" baseType="variant">
      <vt:variant>
        <vt:lpstr>Fuentes usadas</vt:lpstr>
      </vt:variant>
      <vt:variant>
        <vt:i4>6</vt:i4>
      </vt:variant>
      <vt:variant>
        <vt:lpstr>Tema</vt:lpstr>
      </vt:variant>
      <vt:variant>
        <vt:i4>1</vt:i4>
      </vt:variant>
      <vt:variant>
        <vt:lpstr>Títulos de diapositiva</vt:lpstr>
      </vt:variant>
      <vt:variant>
        <vt:i4>29</vt:i4>
      </vt:variant>
    </vt:vector>
  </HeadingPairs>
  <TitlesOfParts>
    <vt:vector size="36" baseType="lpstr">
      <vt:lpstr>Arial</vt:lpstr>
      <vt:lpstr>Calibri</vt:lpstr>
      <vt:lpstr>CorpoS</vt:lpstr>
      <vt:lpstr>Courier New</vt:lpstr>
      <vt:lpstr>Verdana</vt:lpstr>
      <vt:lpstr>Wingdings</vt:lpstr>
      <vt:lpstr>Tema de Office</vt:lpstr>
      <vt:lpstr> </vt:lpstr>
      <vt:lpstr>Decreto 379/2001 – Fabricantes de Bienes de Capital, informática y Telecom. Objetivo del Régimen - Aspectos subjetivos y espacial de los beneficiarios – Exclusiones subjetivas</vt:lpstr>
      <vt:lpstr>Decreto 379/2001 – Fabricantes de Bienes de Capital, informática y Telecom. Requisitos para acceder al beneficio</vt:lpstr>
      <vt:lpstr>Decreto 379/2001 – Fabricantes de Bienes de Capital, informática y Telecom. Requisitos para acceder al beneficio (Cont..)</vt:lpstr>
      <vt:lpstr>Decreto N° 379/01Ejemplo de actividades beneficiadas Inc d. del art 3 del</vt:lpstr>
      <vt:lpstr>Presentación de PowerPoint</vt:lpstr>
      <vt:lpstr>Decreto N° 379/01 Productores de Bienes de capital, Informática y Telecomunicaciones  1 - Beneficio Reducción Contribuciones SIPA </vt:lpstr>
      <vt:lpstr>                  Decreto N° 379/01 Productores de Bienes de Capital, Informática y Telecomunicacion 2 - Características y Uso de los Bonos de Crédito Fiscal                </vt:lpstr>
      <vt:lpstr>Decreto 379/01 - Productores de Bienes de Capital, Informática y Telecomunicaciones.  Facultades y Régimen Sancionatorio</vt:lpstr>
      <vt:lpstr>Decreto 379/01 - Productores de Bienes de Capital, Informática y Telecomunicaciones Antecedentes Jurisprudenciales</vt:lpstr>
      <vt:lpstr>Política Industrial  Automotriz en la Argentina</vt:lpstr>
      <vt:lpstr>Ley 27.263 (B.O.: 01/08/16) Régimen de Desarrollo y Fortalecimiento del Autopartismo Argentino</vt:lpstr>
      <vt:lpstr>Ley 27.263 Régimen de Desarrollo y Fortalecimiento del Autopartismo Argentino - Vigencia</vt:lpstr>
      <vt:lpstr>Ley 27.263 Régimen de Desarrollo y Fortalecimiento del Autopartismo Argentino –  Requisitos del Programa</vt:lpstr>
      <vt:lpstr>Ley 27.263 Régimen de Desarrollo y Fortalecimiento del Autopartismo Argentino - Beneficios del Régimen – art.13, </vt:lpstr>
      <vt:lpstr>1- Posible utilización del Bono Electrónico.</vt:lpstr>
      <vt:lpstr>2-  Cálculo del importe del Bono  Fórmula del Contenido Nacional (CN) – Arts. 11 y 12 </vt:lpstr>
      <vt:lpstr>2- Cálculo del importe del Bono Tabla de Art 13: CN y % Creciente en Bonos de Créditos y Beneficio Adicional</vt:lpstr>
      <vt:lpstr>3. Exención en DIE para matrices, moldes y herramentales nuevos</vt:lpstr>
      <vt:lpstr>4 – Financiamiento y desarrollo de proveedores</vt:lpstr>
      <vt:lpstr>Sanciones por incumplimiento</vt:lpstr>
      <vt:lpstr>Presentación de PowerPoint</vt:lpstr>
      <vt:lpstr>Presentación de PowerPoint</vt:lpstr>
      <vt:lpstr>Presentación de PowerPoint</vt:lpstr>
      <vt:lpstr>Ley 27.686 – Capitulo III – Beneficios Impositivos para la Terminal (General)</vt:lpstr>
      <vt:lpstr>Ley 27.686 – Capitulo III –  1. Beneficios Fiscales en el I.V.A.</vt:lpstr>
      <vt:lpstr>Ley 27.686 – Capitulo III –  3. Beneficio en el Impuesto a las ganancias</vt:lpstr>
      <vt:lpstr>Ley 27.686 – Capitulo III –  3. Derechos de Exportación (“DE”)</vt:lpstr>
      <vt:lpstr>Ley 27.686 – Capitulo V –  Sanciones por incumplimiento</vt:lpstr>
    </vt:vector>
  </TitlesOfParts>
  <Company>HP</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itle>
  <dc:creator>Carlos Alberto Palla</dc:creator>
  <cp:lastModifiedBy>Miguel Giorgio</cp:lastModifiedBy>
  <cp:revision>157</cp:revision>
  <dcterms:created xsi:type="dcterms:W3CDTF">2019-10-12T09:59:58Z</dcterms:created>
  <dcterms:modified xsi:type="dcterms:W3CDTF">2024-04-24T21:29:27Z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924dbb1d-991d-4bbd-aad5-33bac1d8ffaf_Enabled">
    <vt:lpwstr>true</vt:lpwstr>
  </property>
  <property fmtid="{D5CDD505-2E9C-101B-9397-08002B2CF9AE}" pid="3" name="MSIP_Label_924dbb1d-991d-4bbd-aad5-33bac1d8ffaf_SetDate">
    <vt:lpwstr>2023-08-04T18:44:43Z</vt:lpwstr>
  </property>
  <property fmtid="{D5CDD505-2E9C-101B-9397-08002B2CF9AE}" pid="4" name="MSIP_Label_924dbb1d-991d-4bbd-aad5-33bac1d8ffaf_Method">
    <vt:lpwstr>Standard</vt:lpwstr>
  </property>
  <property fmtid="{D5CDD505-2E9C-101B-9397-08002B2CF9AE}" pid="5" name="MSIP_Label_924dbb1d-991d-4bbd-aad5-33bac1d8ffaf_Name">
    <vt:lpwstr>924dbb1d-991d-4bbd-aad5-33bac1d8ffaf</vt:lpwstr>
  </property>
  <property fmtid="{D5CDD505-2E9C-101B-9397-08002B2CF9AE}" pid="6" name="MSIP_Label_924dbb1d-991d-4bbd-aad5-33bac1d8ffaf_SiteId">
    <vt:lpwstr>9652d7c2-1ccf-4940-8151-4a92bd474ed0</vt:lpwstr>
  </property>
  <property fmtid="{D5CDD505-2E9C-101B-9397-08002B2CF9AE}" pid="7" name="MSIP_Label_924dbb1d-991d-4bbd-aad5-33bac1d8ffaf_ActionId">
    <vt:lpwstr>d7c8ac96-5569-4923-b169-e05d70303ef4</vt:lpwstr>
  </property>
  <property fmtid="{D5CDD505-2E9C-101B-9397-08002B2CF9AE}" pid="8" name="MSIP_Label_924dbb1d-991d-4bbd-aad5-33bac1d8ffaf_ContentBits">
    <vt:lpwstr>1</vt:lpwstr>
  </property>
</Properties>
</file>