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4" r:id="rId7"/>
    <p:sldId id="268" r:id="rId8"/>
    <p:sldId id="265" r:id="rId9"/>
    <p:sldId id="266" r:id="rId10"/>
    <p:sldId id="269" r:id="rId11"/>
    <p:sldId id="261" r:id="rId12"/>
    <p:sldId id="262" r:id="rId13"/>
    <p:sldId id="263" r:id="rId14"/>
    <p:sldId id="270" r:id="rId15"/>
    <p:sldId id="267" r:id="rId16"/>
    <p:sldId id="271" r:id="rId17"/>
    <p:sldId id="272" r:id="rId18"/>
    <p:sldId id="273" r:id="rId19"/>
    <p:sldId id="279" r:id="rId20"/>
    <p:sldId id="274" r:id="rId21"/>
    <p:sldId id="275" r:id="rId22"/>
    <p:sldId id="276" r:id="rId23"/>
    <p:sldId id="277" r:id="rId24"/>
  </p:sldIdLst>
  <p:sldSz cx="18288000" cy="10287000"/>
  <p:notesSz cx="6858000" cy="9144000"/>
  <p:embeddedFontLst>
    <p:embeddedFont>
      <p:font typeface="Open Sauce" panose="020B0604020202020204" charset="0"/>
      <p:regular r:id="rId26"/>
    </p:embeddedFont>
    <p:embeddedFont>
      <p:font typeface="Open Sauce Italics" panose="020B0604020202020204" charset="0"/>
      <p:regular r:id="rId27"/>
    </p:embeddedFont>
    <p:embeddedFont>
      <p:font typeface="Open Sauce Medium" panose="020B0604020202020204" charset="0"/>
      <p:regular r:id="rId28"/>
    </p:embeddedFont>
    <p:embeddedFont>
      <p:font typeface="Saira" panose="020B0604020202020204" charset="0"/>
      <p:regular r:id="rId29"/>
    </p:embeddedFont>
    <p:embeddedFont>
      <p:font typeface="Saira Bold" panose="020B0604020202020204" charset="0"/>
      <p:regular r:id="rId30"/>
    </p:embeddedFont>
    <p:embeddedFont>
      <p:font typeface="Sports World" panose="020B0604020202020204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4641" autoAdjust="0"/>
  </p:normalViewPr>
  <p:slideViewPr>
    <p:cSldViewPr>
      <p:cViewPr varScale="1">
        <p:scale>
          <a:sx n="52" d="100"/>
          <a:sy n="52" d="100"/>
        </p:scale>
        <p:origin x="1526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80959-6426-405A-83DD-87511D843AE3}" type="datetimeFigureOut">
              <a:rPr lang="es-AR" smtClean="0"/>
              <a:t>20/11/2024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DF46A-E298-4F77-86D2-194BD94FCC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78569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DF46A-E298-4F77-86D2-194BD94FCC7E}" type="slidenum">
              <a:rPr lang="es-AR" smtClean="0"/>
              <a:t>18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60719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4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hyperlink" Target="http://eolgestion.errepar.com/sitios/eolgestion/Judicial/20110807092634216.docxhtml" TargetMode="Externa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4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3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servicios.infoleg.gob.ar/infolegInternet/verNorma.do?id=70937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5.png"/><Relationship Id="rId9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image" Target="../media/image18.png"/><Relationship Id="rId5" Type="http://schemas.openxmlformats.org/officeDocument/2006/relationships/image" Target="../media/image2.png"/><Relationship Id="rId10" Type="http://schemas.openxmlformats.org/officeDocument/2006/relationships/image" Target="../media/image17.svg"/><Relationship Id="rId4" Type="http://schemas.openxmlformats.org/officeDocument/2006/relationships/image" Target="../media/image13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infoleg.gob.ar/infolegInternet/verNorma.do?id=66804" TargetMode="External"/><Relationship Id="rId4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4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10325048" y="-810991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2"/>
                </a:lnTo>
                <a:lnTo>
                  <a:pt x="0" y="22876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-1628066" y="9143199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2"/>
                </a:lnTo>
                <a:lnTo>
                  <a:pt x="0" y="22876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grpSp>
        <p:nvGrpSpPr>
          <p:cNvPr id="5" name="Group 5"/>
          <p:cNvGrpSpPr/>
          <p:nvPr/>
        </p:nvGrpSpPr>
        <p:grpSpPr>
          <a:xfrm>
            <a:off x="5018477" y="9494639"/>
            <a:ext cx="4125523" cy="878969"/>
            <a:chOff x="-5576" y="-19050"/>
            <a:chExt cx="907436" cy="1933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01860" cy="155235"/>
            </a:xfrm>
            <a:custGeom>
              <a:avLst/>
              <a:gdLst/>
              <a:ahLst/>
              <a:cxnLst/>
              <a:rect l="l" t="t" r="r" b="b"/>
              <a:pathLst>
                <a:path w="901860" h="155235">
                  <a:moveTo>
                    <a:pt x="77618" y="0"/>
                  </a:moveTo>
                  <a:lnTo>
                    <a:pt x="824243" y="0"/>
                  </a:lnTo>
                  <a:cubicBezTo>
                    <a:pt x="844828" y="0"/>
                    <a:pt x="864570" y="8178"/>
                    <a:pt x="879127" y="22734"/>
                  </a:cubicBezTo>
                  <a:cubicBezTo>
                    <a:pt x="893683" y="37290"/>
                    <a:pt x="901860" y="57032"/>
                    <a:pt x="901860" y="77618"/>
                  </a:cubicBezTo>
                  <a:lnTo>
                    <a:pt x="901860" y="77618"/>
                  </a:lnTo>
                  <a:cubicBezTo>
                    <a:pt x="901860" y="98203"/>
                    <a:pt x="893683" y="117945"/>
                    <a:pt x="879127" y="132501"/>
                  </a:cubicBezTo>
                  <a:cubicBezTo>
                    <a:pt x="864570" y="147057"/>
                    <a:pt x="844828" y="155235"/>
                    <a:pt x="824243" y="155235"/>
                  </a:cubicBezTo>
                  <a:lnTo>
                    <a:pt x="77618" y="155235"/>
                  </a:lnTo>
                  <a:cubicBezTo>
                    <a:pt x="57032" y="155235"/>
                    <a:pt x="37290" y="147057"/>
                    <a:pt x="22734" y="132501"/>
                  </a:cubicBezTo>
                  <a:cubicBezTo>
                    <a:pt x="8178" y="117945"/>
                    <a:pt x="0" y="98203"/>
                    <a:pt x="0" y="77618"/>
                  </a:cubicBezTo>
                  <a:lnTo>
                    <a:pt x="0" y="77618"/>
                  </a:lnTo>
                  <a:cubicBezTo>
                    <a:pt x="0" y="57032"/>
                    <a:pt x="8178" y="37290"/>
                    <a:pt x="22734" y="22734"/>
                  </a:cubicBezTo>
                  <a:cubicBezTo>
                    <a:pt x="37290" y="8178"/>
                    <a:pt x="57032" y="0"/>
                    <a:pt x="77618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3C8624">
                    <a:alpha val="100000"/>
                  </a:srgbClr>
                </a:gs>
                <a:gs pos="100000">
                  <a:srgbClr val="095D40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es-E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5576" y="-19050"/>
              <a:ext cx="901860" cy="19333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351"/>
                </a:lnSpc>
              </a:pPr>
              <a:r>
                <a:rPr lang="en-US" sz="2394" spc="162" dirty="0">
                  <a:solidFill>
                    <a:srgbClr val="FFFFFF"/>
                  </a:solidFill>
                  <a:latin typeface="Saira"/>
                  <a:ea typeface="Saira"/>
                  <a:cs typeface="Saira"/>
                  <a:sym typeface="Saira"/>
                </a:rPr>
                <a:t>Alberto Tarsitano</a:t>
              </a:r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1596446" y="-2000539"/>
            <a:ext cx="9563134" cy="14214642"/>
            <a:chOff x="0" y="0"/>
            <a:chExt cx="3175000" cy="4719320"/>
          </a:xfrm>
        </p:grpSpPr>
        <p:sp>
          <p:nvSpPr>
            <p:cNvPr id="9" name="Freeform 9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5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6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0056760" y="7148654"/>
            <a:ext cx="5416081" cy="1069676"/>
          </a:xfrm>
          <a:custGeom>
            <a:avLst/>
            <a:gdLst/>
            <a:ahLst/>
            <a:cxnLst/>
            <a:rect l="l" t="t" r="r" b="b"/>
            <a:pathLst>
              <a:path w="5416081" h="1069676">
                <a:moveTo>
                  <a:pt x="0" y="0"/>
                </a:moveTo>
                <a:lnTo>
                  <a:pt x="5416081" y="0"/>
                </a:lnTo>
                <a:lnTo>
                  <a:pt x="5416081" y="1069676"/>
                </a:lnTo>
                <a:lnTo>
                  <a:pt x="0" y="106967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9980682" y="2410915"/>
            <a:ext cx="5492159" cy="5501133"/>
          </a:xfrm>
          <a:custGeom>
            <a:avLst/>
            <a:gdLst/>
            <a:ahLst/>
            <a:cxnLst/>
            <a:rect l="l" t="t" r="r" b="b"/>
            <a:pathLst>
              <a:path w="5492159" h="5501133">
                <a:moveTo>
                  <a:pt x="0" y="0"/>
                </a:moveTo>
                <a:lnTo>
                  <a:pt x="5492159" y="0"/>
                </a:lnTo>
                <a:lnTo>
                  <a:pt x="5492159" y="5501134"/>
                </a:lnTo>
                <a:lnTo>
                  <a:pt x="0" y="550113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3" name="TextBox 13"/>
          <p:cNvSpPr txBox="1"/>
          <p:nvPr/>
        </p:nvSpPr>
        <p:spPr>
          <a:xfrm>
            <a:off x="1530865" y="579785"/>
            <a:ext cx="8449817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9"/>
              </a:lnSpc>
            </a:pPr>
            <a:r>
              <a:rPr lang="en-US" sz="3285" i="1" dirty="0" err="1">
                <a:solidFill>
                  <a:srgbClr val="080808"/>
                </a:solidFill>
                <a:latin typeface="Open Sauce Italics"/>
                <a:ea typeface="Open Sauce Italics"/>
                <a:cs typeface="Open Sauce Italics"/>
                <a:sym typeface="Open Sauce Italics"/>
              </a:rPr>
              <a:t>Asociación</a:t>
            </a:r>
            <a:r>
              <a:rPr lang="en-US" sz="3285" i="1" dirty="0">
                <a:solidFill>
                  <a:srgbClr val="080808"/>
                </a:solidFill>
                <a:latin typeface="Open Sauce Italics"/>
                <a:ea typeface="Open Sauce Italics"/>
                <a:cs typeface="Open Sauce Italics"/>
                <a:sym typeface="Open Sauce Italics"/>
              </a:rPr>
              <a:t> Argentina de </a:t>
            </a:r>
            <a:r>
              <a:rPr lang="en-US" sz="3285" i="1" dirty="0" err="1">
                <a:solidFill>
                  <a:srgbClr val="080808"/>
                </a:solidFill>
                <a:latin typeface="Open Sauce Italics"/>
                <a:ea typeface="Open Sauce Italics"/>
                <a:cs typeface="Open Sauce Italics"/>
                <a:sym typeface="Open Sauce Italics"/>
              </a:rPr>
              <a:t>Estudios</a:t>
            </a:r>
            <a:r>
              <a:rPr lang="en-US" sz="3285" i="1" dirty="0">
                <a:solidFill>
                  <a:srgbClr val="080808"/>
                </a:solidFill>
                <a:latin typeface="Open Sauce Italics"/>
                <a:ea typeface="Open Sauce Italics"/>
                <a:cs typeface="Open Sauce Italics"/>
                <a:sym typeface="Open Sauce Italics"/>
              </a:rPr>
              <a:t> </a:t>
            </a:r>
            <a:r>
              <a:rPr lang="en-US" sz="3285" i="1" dirty="0" err="1">
                <a:solidFill>
                  <a:srgbClr val="080808"/>
                </a:solidFill>
                <a:latin typeface="Open Sauce Italics"/>
                <a:ea typeface="Open Sauce Italics"/>
                <a:cs typeface="Open Sauce Italics"/>
                <a:sym typeface="Open Sauce Italics"/>
              </a:rPr>
              <a:t>Fiscales</a:t>
            </a:r>
            <a:r>
              <a:rPr lang="en-US" sz="3285" i="1" dirty="0">
                <a:solidFill>
                  <a:srgbClr val="080808"/>
                </a:solidFill>
                <a:latin typeface="Open Sauce Italics"/>
                <a:ea typeface="Open Sauce Italics"/>
                <a:cs typeface="Open Sauce Italics"/>
                <a:sym typeface="Open Sauce Italics"/>
              </a:rPr>
              <a:t> </a:t>
            </a:r>
            <a:r>
              <a:rPr lang="en-US" sz="2800" i="1" dirty="0">
                <a:solidFill>
                  <a:srgbClr val="080808"/>
                </a:solidFill>
                <a:latin typeface="Open Sauce Italics"/>
                <a:ea typeface="Open Sauce Italics"/>
                <a:cs typeface="Open Sauce Italics"/>
                <a:sym typeface="Open Sauce Italics"/>
              </a:rPr>
              <a:t>20/11/2024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48038" y="2734718"/>
            <a:ext cx="8308722" cy="312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</a:pPr>
            <a:r>
              <a:rPr lang="en-US" sz="4399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TRIBUTACIÓN EN EL FUTBOL PROFESIONAL.  OPORTUNIDAD DE UNA REFORMA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93172" y="6480583"/>
            <a:ext cx="8535074" cy="19767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 b="1" spc="134">
                <a:solidFill>
                  <a:srgbClr val="070605"/>
                </a:solidFill>
                <a:latin typeface="Open Sauce Medium"/>
                <a:ea typeface="Open Sauce Medium"/>
                <a:cs typeface="Open Sauce Medium"/>
                <a:sym typeface="Open Sauce Medium"/>
              </a:rPr>
              <a:t>I.El IVA y las entidades deportivas</a:t>
            </a:r>
          </a:p>
          <a:p>
            <a:pPr algn="l">
              <a:lnSpc>
                <a:spcPts val="3919"/>
              </a:lnSpc>
            </a:pPr>
            <a:r>
              <a:rPr lang="en-US" sz="2799" b="1" spc="134">
                <a:solidFill>
                  <a:srgbClr val="070605"/>
                </a:solidFill>
                <a:latin typeface="Open Sauce Medium"/>
                <a:ea typeface="Open Sauce Medium"/>
                <a:cs typeface="Open Sauce Medium"/>
                <a:sym typeface="Open Sauce Medium"/>
              </a:rPr>
              <a:t>II.El Impuesto sobre los créditos y débitos</a:t>
            </a:r>
          </a:p>
          <a:p>
            <a:pPr algn="l">
              <a:lnSpc>
                <a:spcPts val="3919"/>
              </a:lnSpc>
            </a:pPr>
            <a:r>
              <a:rPr lang="en-US" sz="2799" b="1" spc="134">
                <a:solidFill>
                  <a:srgbClr val="070605"/>
                </a:solidFill>
                <a:latin typeface="Open Sauce Medium"/>
                <a:ea typeface="Open Sauce Medium"/>
                <a:cs typeface="Open Sauce Medium"/>
                <a:sym typeface="Open Sauce Medium"/>
              </a:rPr>
              <a:t>III.El impuesto sobre los ingresos brutos</a:t>
            </a:r>
          </a:p>
          <a:p>
            <a:pPr algn="l">
              <a:lnSpc>
                <a:spcPts val="3919"/>
              </a:lnSpc>
            </a:pPr>
            <a:endParaRPr lang="en-US" sz="2799" b="1" spc="134">
              <a:solidFill>
                <a:srgbClr val="070605"/>
              </a:solidFill>
              <a:latin typeface="Open Sauce Medium"/>
              <a:ea typeface="Open Sauce Medium"/>
              <a:cs typeface="Open Sauce Medium"/>
              <a:sym typeface="Open Sauce Medium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TextBox 3"/>
          <p:cNvSpPr txBox="1"/>
          <p:nvPr/>
        </p:nvSpPr>
        <p:spPr>
          <a:xfrm>
            <a:off x="5178672" y="1093789"/>
            <a:ext cx="7930656" cy="2821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68"/>
              </a:lnSpc>
            </a:pPr>
            <a:r>
              <a:rPr lang="en-US" sz="547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LEY 25.414 </a:t>
            </a:r>
          </a:p>
          <a:p>
            <a:pPr algn="ctr">
              <a:lnSpc>
                <a:spcPts val="7668"/>
              </a:lnSpc>
            </a:pPr>
            <a:r>
              <a:rPr lang="en-US" sz="547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Artículo 1. </a:t>
            </a:r>
          </a:p>
          <a:p>
            <a:pPr marL="0" lvl="0" indent="0" algn="ctr">
              <a:lnSpc>
                <a:spcPts val="6829"/>
              </a:lnSpc>
              <a:spcBef>
                <a:spcPct val="0"/>
              </a:spcBef>
            </a:pPr>
            <a:endParaRPr lang="en-US" sz="5477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4048599">
            <a:off x="11082867" y="-1000505"/>
            <a:ext cx="15338360" cy="7565836"/>
            <a:chOff x="0" y="0"/>
            <a:chExt cx="10744200" cy="5299710"/>
          </a:xfrm>
        </p:grpSpPr>
        <p:sp>
          <p:nvSpPr>
            <p:cNvPr id="5" name="Freeform 5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Freeform 6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-8100000">
            <a:off x="-6112755" y="7923620"/>
            <a:ext cx="13714283" cy="6764740"/>
            <a:chOff x="0" y="0"/>
            <a:chExt cx="10744200" cy="5299710"/>
          </a:xfrm>
        </p:grpSpPr>
        <p:sp>
          <p:nvSpPr>
            <p:cNvPr id="9" name="Freeform 9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-1694536">
            <a:off x="-3738527" y="-6381778"/>
            <a:ext cx="13714283" cy="6764740"/>
            <a:chOff x="0" y="0"/>
            <a:chExt cx="10744200" cy="5299710"/>
          </a:xfrm>
        </p:grpSpPr>
        <p:sp>
          <p:nvSpPr>
            <p:cNvPr id="13" name="Freeform 13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619234" y="4347119"/>
            <a:ext cx="15049532" cy="3860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09"/>
              </a:lnSpc>
              <a:spcBef>
                <a:spcPct val="0"/>
              </a:spcBef>
            </a:pPr>
            <a:r>
              <a:rPr lang="en-US" sz="3649">
                <a:solidFill>
                  <a:srgbClr val="080808"/>
                </a:solidFill>
                <a:latin typeface="Saira"/>
                <a:ea typeface="Saira"/>
                <a:cs typeface="Saira"/>
                <a:sym typeface="Saira"/>
              </a:rPr>
              <a:t>II. Emergencia pública:</a:t>
            </a:r>
          </a:p>
          <a:p>
            <a:pPr algn="ctr">
              <a:lnSpc>
                <a:spcPts val="5109"/>
              </a:lnSpc>
              <a:spcBef>
                <a:spcPct val="0"/>
              </a:spcBef>
            </a:pPr>
            <a:endParaRPr lang="en-US" sz="3649">
              <a:solidFill>
                <a:srgbClr val="080808"/>
              </a:solidFill>
              <a:latin typeface="Saira"/>
              <a:ea typeface="Saira"/>
              <a:cs typeface="Saira"/>
              <a:sym typeface="Saira"/>
            </a:endParaRPr>
          </a:p>
          <a:p>
            <a:pPr algn="just">
              <a:lnSpc>
                <a:spcPts val="5109"/>
              </a:lnSpc>
              <a:spcBef>
                <a:spcPct val="0"/>
              </a:spcBef>
            </a:pPr>
            <a:r>
              <a:rPr lang="en-US" sz="3649">
                <a:solidFill>
                  <a:srgbClr val="080808"/>
                </a:solidFill>
                <a:latin typeface="Saira"/>
                <a:ea typeface="Saira"/>
                <a:cs typeface="Saira"/>
                <a:sym typeface="Saira"/>
              </a:rPr>
              <a:t>a) Crear exenciones, eliminar exenciones excepto aquellas que beneficien los consumos que integran la canasta familiar o las economías regionales, Sociedades Cooperativas, Mutuales, Asociaciones y Obras Sociales Sindicales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TextBox 3"/>
          <p:cNvSpPr txBox="1"/>
          <p:nvPr/>
        </p:nvSpPr>
        <p:spPr>
          <a:xfrm>
            <a:off x="2278848" y="2316326"/>
            <a:ext cx="13840264" cy="1553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1097" lvl="1" indent="-320548" algn="l">
              <a:lnSpc>
                <a:spcPts val="4157"/>
              </a:lnSpc>
              <a:buFont typeface="Arial"/>
              <a:buChar char="•"/>
            </a:pPr>
            <a:r>
              <a:rPr lang="en-US" sz="2969" spc="142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Vigencia exención subjetiva genérica: Instrucción 293/80; Dictamen de Asuntos Técnicos y Jurídicos 27/80 e Instrucción 28/95</a:t>
            </a:r>
          </a:p>
          <a:p>
            <a:pPr marL="0" lvl="0" indent="0" algn="l">
              <a:lnSpc>
                <a:spcPts val="4157"/>
              </a:lnSpc>
              <a:spcBef>
                <a:spcPct val="0"/>
              </a:spcBef>
            </a:pPr>
            <a:endParaRPr lang="en-US" sz="2969" spc="142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8266506">
            <a:off x="-4501922" y="-2410383"/>
            <a:ext cx="9870668" cy="4868830"/>
            <a:chOff x="0" y="0"/>
            <a:chExt cx="10744200" cy="5299710"/>
          </a:xfrm>
        </p:grpSpPr>
        <p:sp>
          <p:nvSpPr>
            <p:cNvPr id="5" name="Freeform 5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Freeform 6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-2937159">
            <a:off x="15362370" y="6107490"/>
            <a:ext cx="9870668" cy="4868830"/>
            <a:chOff x="0" y="0"/>
            <a:chExt cx="10744200" cy="5299710"/>
          </a:xfrm>
        </p:grpSpPr>
        <p:sp>
          <p:nvSpPr>
            <p:cNvPr id="9" name="Freeform 9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866622" y="432150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6"/>
                </a:lnTo>
                <a:lnTo>
                  <a:pt x="0" y="19413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3" name="Freeform 13"/>
          <p:cNvSpPr/>
          <p:nvPr/>
        </p:nvSpPr>
        <p:spPr>
          <a:xfrm>
            <a:off x="337522" y="9605627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5"/>
                </a:lnTo>
                <a:lnTo>
                  <a:pt x="0" y="19413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4" name="TextBox 14"/>
          <p:cNvSpPr txBox="1"/>
          <p:nvPr/>
        </p:nvSpPr>
        <p:spPr>
          <a:xfrm>
            <a:off x="2414197" y="3687973"/>
            <a:ext cx="13840264" cy="10294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1097" lvl="1" indent="-320548" algn="l">
              <a:lnSpc>
                <a:spcPts val="4157"/>
              </a:lnSpc>
              <a:buFont typeface="Arial"/>
              <a:buChar char="•"/>
            </a:pPr>
            <a:r>
              <a:rPr lang="en-US" sz="2969" spc="142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Nueva Tesis fiscal Instrucción General (AFIP) N°5/00</a:t>
            </a:r>
          </a:p>
          <a:p>
            <a:pPr marL="0" lvl="0" indent="0" algn="ctr">
              <a:lnSpc>
                <a:spcPts val="4157"/>
              </a:lnSpc>
              <a:spcBef>
                <a:spcPct val="0"/>
              </a:spcBef>
            </a:pPr>
            <a:endParaRPr lang="en-US" sz="2969" spc="142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154246" y="4660300"/>
            <a:ext cx="14360167" cy="53142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40"/>
              </a:lnSpc>
              <a:spcBef>
                <a:spcPct val="0"/>
              </a:spcBef>
            </a:pP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Derogación de exenciones generales subjetivas:</a:t>
            </a:r>
          </a:p>
          <a:p>
            <a:pPr algn="l">
              <a:lnSpc>
                <a:spcPts val="4240"/>
              </a:lnSpc>
              <a:spcBef>
                <a:spcPct val="0"/>
              </a:spcBef>
            </a:pP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Del punto 6, inciso h) del artículo 7, se desprende:</a:t>
            </a:r>
          </a:p>
          <a:p>
            <a:pPr algn="l">
              <a:lnSpc>
                <a:spcPts val="4240"/>
              </a:lnSpc>
              <a:spcBef>
                <a:spcPct val="0"/>
              </a:spcBef>
            </a:pP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</a:p>
          <a:p>
            <a:pPr algn="l">
              <a:lnSpc>
                <a:spcPts val="4240"/>
              </a:lnSpc>
            </a:pP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          La excepción se limita a los servicios del artículo 3, inciso e) punto 21, pero no a los hechos imponibles de los puntos 1 a 20 del mismo inciso, la venta de bienes, las importaciones o los servicios no incluidos.</a:t>
            </a:r>
          </a:p>
          <a:p>
            <a:pPr algn="l">
              <a:lnSpc>
                <a:spcPts val="4240"/>
              </a:lnSpc>
            </a:pPr>
            <a:endParaRPr lang="en-US" sz="3028" spc="145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  <a:p>
            <a:pPr algn="l">
              <a:lnSpc>
                <a:spcPts val="4240"/>
              </a:lnSpc>
            </a:pP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          A las entidades deportivas exentas de ganancias, le agrega un nuevo requisito: que tales servicios se relacionen en forma directa con sus fines específicos.</a:t>
            </a:r>
          </a:p>
        </p:txBody>
      </p:sp>
      <p:sp>
        <p:nvSpPr>
          <p:cNvPr id="16" name="Freeform 16"/>
          <p:cNvSpPr/>
          <p:nvPr/>
        </p:nvSpPr>
        <p:spPr>
          <a:xfrm>
            <a:off x="1864685" y="6059125"/>
            <a:ext cx="1099025" cy="783577"/>
          </a:xfrm>
          <a:custGeom>
            <a:avLst/>
            <a:gdLst/>
            <a:ahLst/>
            <a:cxnLst/>
            <a:rect l="l" t="t" r="r" b="b"/>
            <a:pathLst>
              <a:path w="1099025" h="783577">
                <a:moveTo>
                  <a:pt x="0" y="0"/>
                </a:moveTo>
                <a:lnTo>
                  <a:pt x="1099025" y="0"/>
                </a:lnTo>
                <a:lnTo>
                  <a:pt x="1099025" y="783578"/>
                </a:lnTo>
                <a:lnTo>
                  <a:pt x="0" y="78357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7" name="TextBox 17"/>
          <p:cNvSpPr txBox="1"/>
          <p:nvPr/>
        </p:nvSpPr>
        <p:spPr>
          <a:xfrm>
            <a:off x="4167499" y="866775"/>
            <a:ext cx="9792264" cy="1107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717"/>
              </a:lnSpc>
              <a:spcBef>
                <a:spcPct val="0"/>
              </a:spcBef>
            </a:pPr>
            <a:r>
              <a:rPr lang="en-US" sz="6226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POSTURAS DEL FISCO</a:t>
            </a:r>
          </a:p>
        </p:txBody>
      </p:sp>
      <p:sp>
        <p:nvSpPr>
          <p:cNvPr id="18" name="Freeform 18"/>
          <p:cNvSpPr/>
          <p:nvPr/>
        </p:nvSpPr>
        <p:spPr>
          <a:xfrm>
            <a:off x="1864685" y="8185728"/>
            <a:ext cx="1099025" cy="783577"/>
          </a:xfrm>
          <a:custGeom>
            <a:avLst/>
            <a:gdLst/>
            <a:ahLst/>
            <a:cxnLst/>
            <a:rect l="l" t="t" r="r" b="b"/>
            <a:pathLst>
              <a:path w="1099025" h="783577">
                <a:moveTo>
                  <a:pt x="0" y="0"/>
                </a:moveTo>
                <a:lnTo>
                  <a:pt x="1099025" y="0"/>
                </a:lnTo>
                <a:lnTo>
                  <a:pt x="1099025" y="783577"/>
                </a:lnTo>
                <a:lnTo>
                  <a:pt x="0" y="7835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0" y="10040476"/>
            <a:ext cx="2993912" cy="2993912"/>
          </a:xfrm>
          <a:custGeom>
            <a:avLst/>
            <a:gdLst/>
            <a:ahLst/>
            <a:cxnLst/>
            <a:rect l="l" t="t" r="r" b="b"/>
            <a:pathLst>
              <a:path w="2993912" h="2993912">
                <a:moveTo>
                  <a:pt x="0" y="0"/>
                </a:moveTo>
                <a:lnTo>
                  <a:pt x="2993912" y="0"/>
                </a:lnTo>
                <a:lnTo>
                  <a:pt x="2993912" y="2993912"/>
                </a:lnTo>
                <a:lnTo>
                  <a:pt x="0" y="29939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-5400000">
            <a:off x="-519678" y="-818732"/>
            <a:ext cx="3062036" cy="3028632"/>
          </a:xfrm>
          <a:custGeom>
            <a:avLst/>
            <a:gdLst/>
            <a:ahLst/>
            <a:cxnLst/>
            <a:rect l="l" t="t" r="r" b="b"/>
            <a:pathLst>
              <a:path w="3062036" h="3028632">
                <a:moveTo>
                  <a:pt x="0" y="0"/>
                </a:moveTo>
                <a:lnTo>
                  <a:pt x="3062036" y="0"/>
                </a:lnTo>
                <a:lnTo>
                  <a:pt x="3062036" y="3028632"/>
                </a:lnTo>
                <a:lnTo>
                  <a:pt x="0" y="30286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-5242306">
            <a:off x="11897258" y="1548298"/>
            <a:ext cx="13736663" cy="6775779"/>
            <a:chOff x="0" y="0"/>
            <a:chExt cx="10744200" cy="5299710"/>
          </a:xfrm>
        </p:grpSpPr>
        <p:sp>
          <p:nvSpPr>
            <p:cNvPr id="6" name="Freeform 6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7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7" name="Freeform 7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8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8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169583" y="262107"/>
            <a:ext cx="12148575" cy="3805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21"/>
              </a:lnSpc>
            </a:pPr>
            <a:r>
              <a:rPr lang="en-US" sz="5015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PROCURACIÓN DEL TESORO-DICTAMEN  46/2002- “FUNDACION DE HEMOFILIA”</a:t>
            </a:r>
          </a:p>
          <a:p>
            <a:pPr marL="0" lvl="0" indent="0" algn="l">
              <a:lnSpc>
                <a:spcPts val="9261"/>
              </a:lnSpc>
              <a:spcBef>
                <a:spcPct val="0"/>
              </a:spcBef>
            </a:pPr>
            <a:endParaRPr lang="en-US" sz="5015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11340" y="3252226"/>
            <a:ext cx="13306818" cy="3301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416"/>
              </a:lnSpc>
              <a:spcBef>
                <a:spcPct val="0"/>
              </a:spcBef>
            </a:pPr>
            <a:r>
              <a:rPr lang="en-US" sz="3154" spc="15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La exención subjetiva de “todo impuesto nacional” incorporada por la ley 16.656 no quedó afectada por la sustitución del impuesto a los réditos dispuesta por la Ley Nº 20.628 y, a falta de previsión expresa, no es dable atribuir a esa última ley otros efectos derogatorios que los referidos a las disposiciones vinculadas con el impuesto que suplantó.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11340" y="6898438"/>
            <a:ext cx="13982541" cy="2739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80"/>
              </a:lnSpc>
              <a:spcBef>
                <a:spcPct val="0"/>
              </a:spcBef>
            </a:pPr>
            <a:r>
              <a:rPr lang="en-US" sz="3128" b="1" spc="150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La Procuración dictaminó a favor de la exención subjetiva amplia</a:t>
            </a:r>
            <a:r>
              <a:rPr lang="en-US" sz="3128" spc="15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por sobre la taxativa de la ley del IVA, pero a la vez le pidió al Poder ejecutivo que envié al Congreso un proyecto de ley aclarando definitivamente la situación </a:t>
            </a:r>
          </a:p>
          <a:p>
            <a:pPr algn="just">
              <a:lnSpc>
                <a:spcPts val="4380"/>
              </a:lnSpc>
              <a:spcBef>
                <a:spcPct val="0"/>
              </a:spcBef>
            </a:pPr>
            <a:r>
              <a:rPr lang="en-US" sz="3128" spc="15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28" b="1" spc="150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Nacerá así la Ley 25.920 (B.O. 9/9/2004).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2700000">
            <a:off x="14581485" y="-6086563"/>
            <a:ext cx="7813445" cy="11613904"/>
            <a:chOff x="0" y="0"/>
            <a:chExt cx="3175000" cy="4719320"/>
          </a:xfrm>
        </p:grpSpPr>
        <p:sp>
          <p:nvSpPr>
            <p:cNvPr id="4" name="Freeform 4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8253740">
            <a:off x="-5902418" y="3850155"/>
            <a:ext cx="7813445" cy="11613904"/>
            <a:chOff x="0" y="0"/>
            <a:chExt cx="3175000" cy="4719320"/>
          </a:xfrm>
        </p:grpSpPr>
        <p:sp>
          <p:nvSpPr>
            <p:cNvPr id="7" name="Freeform 7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660280" y="1760245"/>
            <a:ext cx="10967439" cy="975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681"/>
              </a:lnSpc>
              <a:spcBef>
                <a:spcPct val="0"/>
              </a:spcBef>
            </a:pPr>
            <a:r>
              <a:rPr lang="en-US" sz="548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 Instrucción 6/2004 AFIP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718377" y="3434166"/>
            <a:ext cx="12851246" cy="4865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86"/>
              </a:lnSpc>
            </a:pPr>
            <a:endParaRPr/>
          </a:p>
          <a:p>
            <a:pPr algn="ctr">
              <a:lnSpc>
                <a:spcPts val="4286"/>
              </a:lnSpc>
            </a:pPr>
            <a:r>
              <a:rPr lang="en-US" sz="3061" spc="146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Se lleva a conocimiento de las Dependencias que de acuerdo con el criterio consagrado por la Procuración del Tesoro de la Nación en el Dictamen N° 46/02, corresponde mantener la tesitura emergente de la Instrucción General N° 28/95 (DGI) y dejar sin efecto desde su dictado la Instrucción General N° 5/00 (AFIP) del 3 de Julio de 2000, restableciéndose la vigencia del instructivo citado en primer término. </a:t>
            </a:r>
          </a:p>
          <a:p>
            <a:pPr marL="0" lvl="0" indent="0" algn="ctr">
              <a:lnSpc>
                <a:spcPts val="4286"/>
              </a:lnSpc>
              <a:spcBef>
                <a:spcPct val="0"/>
              </a:spcBef>
            </a:pPr>
            <a:endParaRPr lang="en-US" sz="3061" spc="146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561567" y="-547567"/>
            <a:ext cx="2130392" cy="2029682"/>
          </a:xfrm>
          <a:custGeom>
            <a:avLst/>
            <a:gdLst/>
            <a:ahLst/>
            <a:cxnLst/>
            <a:rect l="l" t="t" r="r" b="b"/>
            <a:pathLst>
              <a:path w="2130392" h="2029682">
                <a:moveTo>
                  <a:pt x="0" y="0"/>
                </a:moveTo>
                <a:lnTo>
                  <a:pt x="2130391" y="0"/>
                </a:lnTo>
                <a:lnTo>
                  <a:pt x="2130391" y="2029682"/>
                </a:lnTo>
                <a:lnTo>
                  <a:pt x="0" y="20296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16857704" y="8965953"/>
            <a:ext cx="2130392" cy="2029682"/>
          </a:xfrm>
          <a:custGeom>
            <a:avLst/>
            <a:gdLst/>
            <a:ahLst/>
            <a:cxnLst/>
            <a:rect l="l" t="t" r="r" b="b"/>
            <a:pathLst>
              <a:path w="2130392" h="2029682">
                <a:moveTo>
                  <a:pt x="0" y="0"/>
                </a:moveTo>
                <a:lnTo>
                  <a:pt x="2130391" y="0"/>
                </a:lnTo>
                <a:lnTo>
                  <a:pt x="2130391" y="2029682"/>
                </a:lnTo>
                <a:lnTo>
                  <a:pt x="0" y="20296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10664968">
            <a:off x="-4980048" y="-1358210"/>
            <a:ext cx="8748264" cy="13003420"/>
            <a:chOff x="0" y="0"/>
            <a:chExt cx="3175000" cy="4719320"/>
          </a:xfrm>
        </p:grpSpPr>
        <p:sp>
          <p:nvSpPr>
            <p:cNvPr id="4" name="Freeform 4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4020157" y="2715655"/>
            <a:ext cx="13568839" cy="8705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29"/>
              </a:lnSpc>
            </a:pPr>
            <a:r>
              <a:rPr lang="en-US" sz="3235" spc="155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La ley incorporó como </a:t>
            </a:r>
            <a:r>
              <a:rPr lang="en-US" sz="3235" b="1" spc="155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tercer y cuarto párrafo del artículo 7.1</a:t>
            </a:r>
            <a:r>
              <a:rPr lang="en-US" sz="3235" spc="155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lo siguiente:</a:t>
            </a:r>
          </a:p>
          <a:p>
            <a:pPr algn="just">
              <a:lnSpc>
                <a:spcPts val="4529"/>
              </a:lnSpc>
            </a:pPr>
            <a:r>
              <a:rPr lang="en-US" sz="3235" spc="155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"Sin perjuicio de las previsiones del primer párrafo de este artículo, en ningún caso serán de aplicación respecto del impuesto de esta ley las exenciones genéricas de impuestos, </a:t>
            </a:r>
            <a:r>
              <a:rPr lang="en-US" sz="3235" b="1" spc="155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en cuanto no lo incluyan taxativamente.</a:t>
            </a:r>
          </a:p>
          <a:p>
            <a:pPr algn="just">
              <a:lnSpc>
                <a:spcPts val="4529"/>
              </a:lnSpc>
            </a:pPr>
            <a:r>
              <a:rPr lang="en-US" sz="3235" spc="155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b="1" spc="155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La limitación establecida en el párrafo anterior no será de aplicación</a:t>
            </a:r>
            <a:r>
              <a:rPr lang="en-US" sz="3235" spc="155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cuando la exención referida a todo impuesto nacional se encuentre prevista </a:t>
            </a:r>
            <a:r>
              <a:rPr lang="en-US" sz="3235" b="1" spc="155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en leyes vigentes a la fecha de entrada en vigor de la ley por la que se incorpora dicho párrafo</a:t>
            </a:r>
            <a:r>
              <a:rPr lang="en-US" sz="3235" spc="155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incluida la dispuesta por el artículo 3°, inciso d) de la Ley 16.656, que fuera incorporada como inciso s) del artículo 19 de la Ley 11.682 (t.o. en 1972 y sus modificaciones)."</a:t>
            </a:r>
          </a:p>
          <a:p>
            <a:pPr algn="r">
              <a:lnSpc>
                <a:spcPts val="4389"/>
              </a:lnSpc>
            </a:pPr>
            <a:endParaRPr lang="en-US" sz="3235" spc="155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  <a:p>
            <a:pPr algn="r">
              <a:lnSpc>
                <a:spcPts val="4809"/>
              </a:lnSpc>
            </a:pPr>
            <a:r>
              <a:rPr lang="en-US" sz="3435" spc="164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</a:p>
          <a:p>
            <a:pPr algn="l">
              <a:lnSpc>
                <a:spcPts val="749"/>
              </a:lnSpc>
            </a:pPr>
            <a:endParaRPr lang="en-US" sz="3435" spc="164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020157" y="-123825"/>
            <a:ext cx="12425039" cy="2681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68"/>
              </a:lnSpc>
            </a:pPr>
            <a:r>
              <a:rPr lang="en-US" sz="5048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LA LEY 25.920 (9.9.2004) ACLARA LA VIGENCIA DE LAS EXENCIONES SUBJETIVAS GENERALES</a:t>
            </a:r>
          </a:p>
        </p:txBody>
      </p:sp>
      <p:sp>
        <p:nvSpPr>
          <p:cNvPr id="8" name="Freeform 8"/>
          <p:cNvSpPr/>
          <p:nvPr/>
        </p:nvSpPr>
        <p:spPr>
          <a:xfrm rot="5400000">
            <a:off x="15504622" y="-2199475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1"/>
                </a:lnTo>
                <a:lnTo>
                  <a:pt x="0" y="22876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2700000">
            <a:off x="14581485" y="-6086563"/>
            <a:ext cx="7813445" cy="11613904"/>
            <a:chOff x="0" y="0"/>
            <a:chExt cx="3175000" cy="4719320"/>
          </a:xfrm>
        </p:grpSpPr>
        <p:sp>
          <p:nvSpPr>
            <p:cNvPr id="4" name="Freeform 4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8253740">
            <a:off x="-5902418" y="3850155"/>
            <a:ext cx="7813445" cy="11613904"/>
            <a:chOff x="0" y="0"/>
            <a:chExt cx="3175000" cy="4719320"/>
          </a:xfrm>
        </p:grpSpPr>
        <p:sp>
          <p:nvSpPr>
            <p:cNvPr id="7" name="Freeform 7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660280" y="1124656"/>
            <a:ext cx="10967439" cy="2568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21"/>
              </a:lnSpc>
            </a:pPr>
            <a:r>
              <a:rPr lang="en-US" sz="458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FALLOS PREVALENCIA EXENCIÓN GENERAL SUBJETIVA</a:t>
            </a:r>
          </a:p>
          <a:p>
            <a:pPr marL="0" lvl="0" indent="0" algn="ctr">
              <a:lnSpc>
                <a:spcPts val="7541"/>
              </a:lnSpc>
              <a:spcBef>
                <a:spcPct val="0"/>
              </a:spcBef>
            </a:pPr>
            <a:endParaRPr lang="en-US" sz="4587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718377" y="3636410"/>
            <a:ext cx="12851246" cy="4411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86"/>
              </a:lnSpc>
            </a:pPr>
            <a:r>
              <a:rPr lang="en-US" sz="3061" u="sng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  <a:hlinkClick r:id="rId5" tooltip="http://eolgestion.errepar.com/sitios/eolgestion/Judicial/20110807092634216.docxhtml"/>
              </a:rPr>
              <a:t>Fundación</a:t>
            </a:r>
            <a:r>
              <a:rPr lang="en-US" sz="3061" u="sng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  <a:hlinkClick r:id="rId5" tooltip="http://eolgestion.errepar.com/sitios/eolgestion/Judicial/20110807092634216.docxhtml"/>
              </a:rPr>
              <a:t> </a:t>
            </a:r>
            <a:r>
              <a:rPr lang="en-US" sz="3061" u="sng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  <a:hlinkClick r:id="rId5" tooltip="http://eolgestion.errepar.com/sitios/eolgestion/Judicial/20110807092634216.docxhtml"/>
              </a:rPr>
              <a:t>Médica</a:t>
            </a:r>
            <a:r>
              <a:rPr lang="en-US" sz="3061" u="sng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  <a:hlinkClick r:id="rId5" tooltip="http://eolgestion.errepar.com/sitios/eolgestion/Judicial/20110807092634216.docxhtml"/>
              </a:rPr>
              <a:t> Bahía Blanca c/DGI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” –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CNFed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. Cont. Adm. –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Sala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III – 2/2/2009</a:t>
            </a:r>
          </a:p>
          <a:p>
            <a:pPr algn="ctr">
              <a:lnSpc>
                <a:spcPts val="4286"/>
              </a:lnSpc>
            </a:pP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Por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encontrarse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fuera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debate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que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la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actora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sea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una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entidad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civil sin fines de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lucro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con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personería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jurídica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dedicada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a la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salud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pública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e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inscripta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como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entidad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bien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público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resulta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claro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que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se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encuentra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comprendida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en el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artículo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3,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inciso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d),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punto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1 de la ley 16656 y, en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consecuencia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exenta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IVA,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por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las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operaciones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coseguros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.</a:t>
            </a:r>
          </a:p>
        </p:txBody>
      </p:sp>
      <p:sp>
        <p:nvSpPr>
          <p:cNvPr id="11" name="Freeform 11"/>
          <p:cNvSpPr/>
          <p:nvPr/>
        </p:nvSpPr>
        <p:spPr>
          <a:xfrm>
            <a:off x="-561567" y="-547567"/>
            <a:ext cx="2130392" cy="2029682"/>
          </a:xfrm>
          <a:custGeom>
            <a:avLst/>
            <a:gdLst/>
            <a:ahLst/>
            <a:cxnLst/>
            <a:rect l="l" t="t" r="r" b="b"/>
            <a:pathLst>
              <a:path w="2130392" h="2029682">
                <a:moveTo>
                  <a:pt x="0" y="0"/>
                </a:moveTo>
                <a:lnTo>
                  <a:pt x="2130391" y="0"/>
                </a:lnTo>
                <a:lnTo>
                  <a:pt x="2130391" y="2029682"/>
                </a:lnTo>
                <a:lnTo>
                  <a:pt x="0" y="20296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16857704" y="8965953"/>
            <a:ext cx="2130392" cy="2029682"/>
          </a:xfrm>
          <a:custGeom>
            <a:avLst/>
            <a:gdLst/>
            <a:ahLst/>
            <a:cxnLst/>
            <a:rect l="l" t="t" r="r" b="b"/>
            <a:pathLst>
              <a:path w="2130392" h="2029682">
                <a:moveTo>
                  <a:pt x="0" y="0"/>
                </a:moveTo>
                <a:lnTo>
                  <a:pt x="2130391" y="0"/>
                </a:lnTo>
                <a:lnTo>
                  <a:pt x="2130391" y="2029682"/>
                </a:lnTo>
                <a:lnTo>
                  <a:pt x="0" y="20296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0" y="10040476"/>
            <a:ext cx="2993912" cy="2993912"/>
          </a:xfrm>
          <a:custGeom>
            <a:avLst/>
            <a:gdLst/>
            <a:ahLst/>
            <a:cxnLst/>
            <a:rect l="l" t="t" r="r" b="b"/>
            <a:pathLst>
              <a:path w="2993912" h="2993912">
                <a:moveTo>
                  <a:pt x="0" y="0"/>
                </a:moveTo>
                <a:lnTo>
                  <a:pt x="2993912" y="0"/>
                </a:lnTo>
                <a:lnTo>
                  <a:pt x="2993912" y="2993912"/>
                </a:lnTo>
                <a:lnTo>
                  <a:pt x="0" y="29939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-5400000">
            <a:off x="-519678" y="-818732"/>
            <a:ext cx="3062036" cy="3028632"/>
          </a:xfrm>
          <a:custGeom>
            <a:avLst/>
            <a:gdLst/>
            <a:ahLst/>
            <a:cxnLst/>
            <a:rect l="l" t="t" r="r" b="b"/>
            <a:pathLst>
              <a:path w="3062036" h="3028632">
                <a:moveTo>
                  <a:pt x="0" y="0"/>
                </a:moveTo>
                <a:lnTo>
                  <a:pt x="3062036" y="0"/>
                </a:lnTo>
                <a:lnTo>
                  <a:pt x="3062036" y="3028632"/>
                </a:lnTo>
                <a:lnTo>
                  <a:pt x="0" y="30286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-5242306">
            <a:off x="11897258" y="1548298"/>
            <a:ext cx="13736663" cy="6775779"/>
            <a:chOff x="0" y="0"/>
            <a:chExt cx="10744200" cy="5299710"/>
          </a:xfrm>
        </p:grpSpPr>
        <p:sp>
          <p:nvSpPr>
            <p:cNvPr id="6" name="Freeform 6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7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7" name="Freeform 7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8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8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215741" y="852891"/>
            <a:ext cx="15700660" cy="2923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581"/>
              </a:lnSpc>
            </a:pPr>
            <a:r>
              <a:rPr lang="en-US" sz="4000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Club 20 de </a:t>
            </a:r>
            <a:r>
              <a:rPr lang="en-US" sz="4000" dirty="0" err="1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Febrero</a:t>
            </a:r>
            <a:r>
              <a:rPr lang="en-US" sz="4000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 c/ Estado </a:t>
            </a:r>
            <a:r>
              <a:rPr lang="en-US" sz="4000" dirty="0" err="1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Nacional</a:t>
            </a:r>
            <a:r>
              <a:rPr lang="en-US" sz="4000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 y/o</a:t>
            </a:r>
          </a:p>
          <a:p>
            <a:pPr>
              <a:lnSpc>
                <a:spcPts val="7581"/>
              </a:lnSpc>
            </a:pPr>
            <a:r>
              <a:rPr lang="en-US" sz="4000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AFIP s/ </a:t>
            </a:r>
            <a:r>
              <a:rPr lang="en-US" sz="4000" dirty="0" err="1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acción</a:t>
            </a:r>
            <a:r>
              <a:rPr lang="en-US" sz="4000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 </a:t>
            </a:r>
            <a:r>
              <a:rPr lang="en-US" sz="4000" dirty="0" err="1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meramente</a:t>
            </a:r>
            <a:r>
              <a:rPr lang="en-US" sz="4000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 </a:t>
            </a:r>
            <a:r>
              <a:rPr lang="en-US" sz="4000" dirty="0" err="1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declarativa</a:t>
            </a:r>
            <a:r>
              <a:rPr lang="en-US" sz="4000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 -</a:t>
            </a:r>
          </a:p>
          <a:p>
            <a:pPr>
              <a:lnSpc>
                <a:spcPts val="7581"/>
              </a:lnSpc>
            </a:pPr>
            <a:r>
              <a:rPr lang="en-US" sz="4000" dirty="0" err="1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medida</a:t>
            </a:r>
            <a:r>
              <a:rPr lang="en-US" sz="4000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 </a:t>
            </a:r>
            <a:r>
              <a:rPr lang="en-US" sz="4000" dirty="0" err="1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cautelar</a:t>
            </a:r>
            <a:r>
              <a:rPr lang="en-US" sz="4000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. 26/9/2006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79735" y="4360392"/>
            <a:ext cx="13306818" cy="3930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just">
              <a:lnSpc>
                <a:spcPts val="4416"/>
              </a:lnSpc>
              <a:spcBef>
                <a:spcPct val="0"/>
              </a:spcBef>
            </a:pPr>
            <a:r>
              <a:rPr lang="es-ES" sz="3154" spc="151" dirty="0">
                <a:latin typeface="Saira"/>
                <a:ea typeface="Saira"/>
                <a:cs typeface="Saira"/>
                <a:sym typeface="Saira"/>
              </a:rPr>
              <a:t>La actora es una entidad civil sin fines de lucro, con personería jurídica, dedicada a la asistencia social, se encuentra exenta de tributar el IVA por los servicios de bar, restaurante y confitería prestados en su sede social, así como por la locación de sus salones, pues la ley 25920 es clara en cuanto en cuanto a que </a:t>
            </a:r>
            <a:r>
              <a:rPr lang="es-ES" sz="3154" b="1" spc="151" dirty="0">
                <a:latin typeface="Saira"/>
                <a:ea typeface="Saira"/>
                <a:cs typeface="Saira"/>
                <a:sym typeface="Saira"/>
              </a:rPr>
              <a:t>la Exención establecida por el art. 3, inc. ‘d’ de la ley 16656, a favor de las entidades civiles sin fines de lucro es aplicable al IVA</a:t>
            </a:r>
            <a:r>
              <a:rPr lang="es-ES" sz="3154" spc="151" dirty="0">
                <a:latin typeface="Saira"/>
                <a:ea typeface="Saira"/>
                <a:cs typeface="Saira"/>
                <a:sym typeface="Saira"/>
              </a:rPr>
              <a:t>”.</a:t>
            </a:r>
            <a:endParaRPr lang="en-US" sz="3154" spc="151" dirty="0">
              <a:latin typeface="Saira"/>
              <a:ea typeface="Saira"/>
              <a:cs typeface="Saira"/>
              <a:sym typeface="Sair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2700000">
            <a:off x="14581485" y="-6086563"/>
            <a:ext cx="7813445" cy="11613904"/>
            <a:chOff x="0" y="0"/>
            <a:chExt cx="3175000" cy="4719320"/>
          </a:xfrm>
        </p:grpSpPr>
        <p:sp>
          <p:nvSpPr>
            <p:cNvPr id="4" name="Freeform 4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8253740">
            <a:off x="-5902418" y="3850155"/>
            <a:ext cx="7813445" cy="11613904"/>
            <a:chOff x="0" y="0"/>
            <a:chExt cx="3175000" cy="4719320"/>
          </a:xfrm>
        </p:grpSpPr>
        <p:sp>
          <p:nvSpPr>
            <p:cNvPr id="7" name="Freeform 7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718377" y="854512"/>
            <a:ext cx="10967439" cy="1885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881"/>
              </a:lnSpc>
              <a:spcBef>
                <a:spcPct val="0"/>
              </a:spcBef>
            </a:pPr>
            <a:r>
              <a:rPr lang="en-US" sz="3487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"ASOCIACIÓN MUTUAL SANCOR C/ AFIP-DGI/ACCIÓN MERAMENTE DECLARATIVA DE DERECHO" 14 de </a:t>
            </a:r>
            <a:r>
              <a:rPr lang="en-US" sz="3487" dirty="0" err="1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abril</a:t>
            </a:r>
            <a:r>
              <a:rPr lang="en-US" sz="3487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 del 2015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68824" y="3495858"/>
            <a:ext cx="12851246" cy="3236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286"/>
              </a:lnSpc>
              <a:spcBef>
                <a:spcPct val="0"/>
              </a:spcBef>
            </a:pPr>
            <a:r>
              <a:rPr lang="en-US" sz="3061" spc="146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Se afirma que las </a:t>
            </a:r>
            <a:r>
              <a:rPr lang="en-US" sz="3061" b="1" spc="146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exenciones subjetivas generales previas a la ley 25.920 seguían prevaleciendo sobre la ley del IVA (incluido el primer párrafo del artículo 7.1)</a:t>
            </a:r>
            <a:r>
              <a:rPr lang="en-US" sz="3061" spc="146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. Con base en este fallo, se reconoció la exención para las prestaciones médicas y paramédicas a las asociaciones mutuales, amparadas en la ley 20.321.</a:t>
            </a:r>
          </a:p>
        </p:txBody>
      </p:sp>
      <p:sp>
        <p:nvSpPr>
          <p:cNvPr id="11" name="Freeform 11"/>
          <p:cNvSpPr/>
          <p:nvPr/>
        </p:nvSpPr>
        <p:spPr>
          <a:xfrm>
            <a:off x="-561567" y="-547567"/>
            <a:ext cx="2130392" cy="2029682"/>
          </a:xfrm>
          <a:custGeom>
            <a:avLst/>
            <a:gdLst/>
            <a:ahLst/>
            <a:cxnLst/>
            <a:rect l="l" t="t" r="r" b="b"/>
            <a:pathLst>
              <a:path w="2130392" h="2029682">
                <a:moveTo>
                  <a:pt x="0" y="0"/>
                </a:moveTo>
                <a:lnTo>
                  <a:pt x="2130391" y="0"/>
                </a:lnTo>
                <a:lnTo>
                  <a:pt x="2130391" y="2029682"/>
                </a:lnTo>
                <a:lnTo>
                  <a:pt x="0" y="20296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16857704" y="8965953"/>
            <a:ext cx="2130392" cy="2029682"/>
          </a:xfrm>
          <a:custGeom>
            <a:avLst/>
            <a:gdLst/>
            <a:ahLst/>
            <a:cxnLst/>
            <a:rect l="l" t="t" r="r" b="b"/>
            <a:pathLst>
              <a:path w="2130392" h="2029682">
                <a:moveTo>
                  <a:pt x="0" y="0"/>
                </a:moveTo>
                <a:lnTo>
                  <a:pt x="2130391" y="0"/>
                </a:lnTo>
                <a:lnTo>
                  <a:pt x="2130391" y="2029682"/>
                </a:lnTo>
                <a:lnTo>
                  <a:pt x="0" y="20296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3" name="TextBox 13"/>
          <p:cNvSpPr txBox="1"/>
          <p:nvPr/>
        </p:nvSpPr>
        <p:spPr>
          <a:xfrm>
            <a:off x="2718377" y="7107217"/>
            <a:ext cx="12851246" cy="2151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86"/>
              </a:lnSpc>
            </a:pPr>
            <a:r>
              <a:rPr lang="en-US" sz="3061" spc="146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El artículo 7.1 primer párrafo se refirió a dos materias:</a:t>
            </a:r>
          </a:p>
          <a:p>
            <a:pPr marL="661018" lvl="1" indent="-330509" algn="just">
              <a:lnSpc>
                <a:spcPts val="4286"/>
              </a:lnSpc>
              <a:buFont typeface="Arial"/>
              <a:buChar char="•"/>
            </a:pPr>
            <a:r>
              <a:rPr lang="en-US" sz="3061" spc="146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Servicios de asistencia sanitaria, médica y paramédica.</a:t>
            </a:r>
          </a:p>
          <a:p>
            <a:pPr marL="661018" lvl="1" indent="-330509" algn="just">
              <a:lnSpc>
                <a:spcPts val="4286"/>
              </a:lnSpc>
              <a:buFont typeface="Arial"/>
              <a:buChar char="•"/>
            </a:pPr>
            <a:r>
              <a:rPr lang="en-US" sz="3061" spc="146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Entradas a espectáculos públicos</a:t>
            </a:r>
          </a:p>
          <a:p>
            <a:pPr marL="0" lvl="0" indent="0" algn="just">
              <a:lnSpc>
                <a:spcPts val="4286"/>
              </a:lnSpc>
              <a:spcBef>
                <a:spcPct val="0"/>
              </a:spcBef>
            </a:pPr>
            <a:endParaRPr lang="en-US" sz="3061" spc="146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3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8266506">
            <a:off x="-4501922" y="-2410383"/>
            <a:ext cx="9870668" cy="4868830"/>
            <a:chOff x="0" y="0"/>
            <a:chExt cx="10744200" cy="5299710"/>
          </a:xfrm>
        </p:grpSpPr>
        <p:sp>
          <p:nvSpPr>
            <p:cNvPr id="4" name="Freeform 4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4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5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5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2937159">
            <a:off x="15362370" y="6107490"/>
            <a:ext cx="9870668" cy="4868830"/>
            <a:chOff x="0" y="0"/>
            <a:chExt cx="10744200" cy="5299710"/>
          </a:xfrm>
        </p:grpSpPr>
        <p:sp>
          <p:nvSpPr>
            <p:cNvPr id="8" name="Freeform 8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4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9" name="Freeform 9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5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5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5866622" y="432150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6"/>
                </a:lnTo>
                <a:lnTo>
                  <a:pt x="0" y="19413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337522" y="9605627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5"/>
                </a:lnTo>
                <a:lnTo>
                  <a:pt x="0" y="19413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3" name="Freeform 13"/>
          <p:cNvSpPr/>
          <p:nvPr/>
        </p:nvSpPr>
        <p:spPr>
          <a:xfrm>
            <a:off x="13773217" y="6461489"/>
            <a:ext cx="2093405" cy="4114800"/>
          </a:xfrm>
          <a:custGeom>
            <a:avLst/>
            <a:gdLst/>
            <a:ahLst/>
            <a:cxnLst/>
            <a:rect l="l" t="t" r="r" b="b"/>
            <a:pathLst>
              <a:path w="2093405" h="4114800">
                <a:moveTo>
                  <a:pt x="0" y="0"/>
                </a:moveTo>
                <a:lnTo>
                  <a:pt x="2093405" y="0"/>
                </a:lnTo>
                <a:lnTo>
                  <a:pt x="209340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TextBox 14"/>
          <p:cNvSpPr txBox="1"/>
          <p:nvPr/>
        </p:nvSpPr>
        <p:spPr>
          <a:xfrm>
            <a:off x="1795976" y="5622258"/>
            <a:ext cx="11461052" cy="2113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40"/>
              </a:lnSpc>
            </a:pP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La venta de entradas se encuentra amparada por la exención subjetiva general consagrada por la ley. 12.965.</a:t>
            </a:r>
          </a:p>
          <a:p>
            <a:pPr algn="just">
              <a:lnSpc>
                <a:spcPts val="4240"/>
              </a:lnSpc>
            </a:pPr>
            <a:endParaRPr lang="en-US" sz="3028" spc="145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  <a:p>
            <a:pPr algn="just">
              <a:lnSpc>
                <a:spcPts val="4240"/>
              </a:lnSpc>
            </a:pPr>
            <a:endParaRPr lang="en-US" sz="3028" spc="145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795976" y="2194344"/>
            <a:ext cx="14696049" cy="24542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77"/>
              </a:lnSpc>
            </a:pPr>
            <a:r>
              <a:rPr lang="en-US" sz="4627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FALLO “UNIÓN ARGENTINA DE RUGBY C/ EN- AFIP-DGI S/PROCESO DE CONOCIMIENTO”</a:t>
            </a:r>
          </a:p>
          <a:p>
            <a:pPr marL="0" lvl="0" indent="0" algn="l">
              <a:lnSpc>
                <a:spcPts val="6477"/>
              </a:lnSpc>
              <a:spcBef>
                <a:spcPct val="0"/>
              </a:spcBef>
            </a:pPr>
            <a:endParaRPr lang="en-US" sz="4627" dirty="0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477118" y="4096486"/>
            <a:ext cx="12743683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40"/>
              </a:lnSpc>
            </a:pP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Cámara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Nacional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en lo Contencioso </a:t>
            </a: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Administrativo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Federal, </a:t>
            </a: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Sala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I</a:t>
            </a:r>
          </a:p>
          <a:p>
            <a:pPr algn="ctr">
              <a:lnSpc>
                <a:spcPts val="4240"/>
              </a:lnSpc>
            </a:pP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27 de </a:t>
            </a: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junio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del 2024</a:t>
            </a:r>
          </a:p>
          <a:p>
            <a:pPr algn="just">
              <a:lnSpc>
                <a:spcPts val="4240"/>
              </a:lnSpc>
            </a:pPr>
            <a:endParaRPr lang="en-US" sz="3028" spc="145" dirty="0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8266506">
            <a:off x="-4501922" y="-2410383"/>
            <a:ext cx="9870668" cy="4868830"/>
            <a:chOff x="0" y="0"/>
            <a:chExt cx="10744200" cy="5299710"/>
          </a:xfrm>
        </p:grpSpPr>
        <p:sp>
          <p:nvSpPr>
            <p:cNvPr id="4" name="Freeform 4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2937159">
            <a:off x="15362370" y="6107490"/>
            <a:ext cx="9870668" cy="4868830"/>
            <a:chOff x="0" y="0"/>
            <a:chExt cx="10744200" cy="5299710"/>
          </a:xfrm>
        </p:grpSpPr>
        <p:sp>
          <p:nvSpPr>
            <p:cNvPr id="8" name="Freeform 8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9" name="Freeform 9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5866622" y="432150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6"/>
                </a:lnTo>
                <a:lnTo>
                  <a:pt x="0" y="19413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337522" y="9605627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5"/>
                </a:lnTo>
                <a:lnTo>
                  <a:pt x="0" y="19413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4" name="TextBox 14"/>
          <p:cNvSpPr txBox="1"/>
          <p:nvPr/>
        </p:nvSpPr>
        <p:spPr>
          <a:xfrm>
            <a:off x="5406024" y="5583952"/>
            <a:ext cx="11461052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40"/>
              </a:lnSpc>
            </a:pP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Sentencia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del 13 de </a:t>
            </a: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agosto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de 2024</a:t>
            </a:r>
          </a:p>
          <a:p>
            <a:pPr algn="just">
              <a:lnSpc>
                <a:spcPts val="4240"/>
              </a:lnSpc>
            </a:pPr>
            <a:endParaRPr lang="en-US" sz="3028" spc="145" dirty="0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  <a:p>
            <a:pPr algn="just">
              <a:lnSpc>
                <a:spcPts val="4240"/>
              </a:lnSpc>
            </a:pPr>
            <a:endParaRPr lang="en-US" sz="3028" spc="145" dirty="0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981200" y="2778498"/>
            <a:ext cx="15349024" cy="25006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77"/>
              </a:lnSpc>
            </a:pPr>
            <a:r>
              <a:rPr lang="en-US" sz="4627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FALLO </a:t>
            </a:r>
            <a:r>
              <a:rPr lang="es-ES" sz="4627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“Club Atlético Huracán c/E.N. –</a:t>
            </a:r>
          </a:p>
          <a:p>
            <a:pPr algn="ctr">
              <a:lnSpc>
                <a:spcPts val="6477"/>
              </a:lnSpc>
            </a:pPr>
            <a:r>
              <a:rPr lang="es-ES" sz="4627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A.F.I.P. –D.G.I. s/proceso de conocimiento”</a:t>
            </a:r>
            <a:endParaRPr lang="en-US" sz="4627" dirty="0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  <a:p>
            <a:pPr marL="0" lvl="0" indent="0" algn="l">
              <a:lnSpc>
                <a:spcPts val="6477"/>
              </a:lnSpc>
              <a:spcBef>
                <a:spcPct val="0"/>
              </a:spcBef>
            </a:pPr>
            <a:endParaRPr lang="en-US" sz="4627" dirty="0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673023" y="4782054"/>
            <a:ext cx="12941953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40"/>
              </a:lnSpc>
            </a:pP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Cámara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Nacional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en lo Contencioso </a:t>
            </a: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Administrativo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Federal, </a:t>
            </a:r>
            <a:r>
              <a:rPr lang="en-US" sz="3028" spc="145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Sala</a:t>
            </a:r>
            <a:r>
              <a:rPr lang="en-US" sz="3028" spc="145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III</a:t>
            </a:r>
          </a:p>
          <a:p>
            <a:pPr algn="just">
              <a:lnSpc>
                <a:spcPts val="4240"/>
              </a:lnSpc>
            </a:pPr>
            <a:endParaRPr lang="en-US" sz="3028" spc="145" dirty="0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</p:txBody>
      </p:sp>
    </p:spTree>
    <p:extLst>
      <p:ext uri="{BB962C8B-B14F-4D97-AF65-F5344CB8AC3E}">
        <p14:creationId xmlns:p14="http://schemas.microsoft.com/office/powerpoint/2010/main" val="2864669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TextBox 3"/>
          <p:cNvSpPr txBox="1"/>
          <p:nvPr/>
        </p:nvSpPr>
        <p:spPr>
          <a:xfrm>
            <a:off x="9281637" y="1466256"/>
            <a:ext cx="8750610" cy="3493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9"/>
              </a:lnSpc>
            </a:pPr>
            <a:r>
              <a:rPr lang="en-US" sz="3206" spc="153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EXPTE. N° 48.760-I - </a:t>
            </a:r>
            <a:r>
              <a:rPr lang="en-US" sz="3206" b="1" spc="153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SUCESIÓN DE JUAN BAUTISTA PALACIOS</a:t>
            </a:r>
          </a:p>
          <a:p>
            <a:pPr algn="ctr">
              <a:lnSpc>
                <a:spcPts val="4629"/>
              </a:lnSpc>
            </a:pPr>
            <a:r>
              <a:rPr lang="en-US" sz="3306" spc="15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Tribunal Fiscal de la </a:t>
            </a:r>
            <a:r>
              <a:rPr lang="en-US" sz="3306" spc="15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Nación</a:t>
            </a:r>
            <a:r>
              <a:rPr lang="en-US" sz="3306" spc="15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306" spc="15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Sala</a:t>
            </a:r>
            <a:r>
              <a:rPr lang="en-US" sz="3306" spc="15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B. </a:t>
            </a:r>
            <a:r>
              <a:rPr lang="en-US" sz="3306" b="1" spc="15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15/5/2024.</a:t>
            </a:r>
          </a:p>
          <a:p>
            <a:pPr algn="ctr">
              <a:lnSpc>
                <a:spcPts val="4629"/>
              </a:lnSpc>
            </a:pPr>
            <a:endParaRPr lang="en-US" sz="3306" spc="158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  <a:p>
            <a:pPr marL="0" lvl="0" indent="0" algn="ctr">
              <a:lnSpc>
                <a:spcPts val="4629"/>
              </a:lnSpc>
              <a:spcBef>
                <a:spcPct val="0"/>
              </a:spcBef>
            </a:pPr>
            <a:endParaRPr lang="en-US" sz="3306" spc="158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639895" y="8945280"/>
            <a:ext cx="19567790" cy="9652055"/>
            <a:chOff x="0" y="0"/>
            <a:chExt cx="10744200" cy="5299710"/>
          </a:xfrm>
        </p:grpSpPr>
        <p:sp>
          <p:nvSpPr>
            <p:cNvPr id="5" name="Freeform 5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Freeform 6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-10800000">
            <a:off x="-256456" y="-8081592"/>
            <a:ext cx="19567790" cy="9652055"/>
            <a:chOff x="0" y="0"/>
            <a:chExt cx="10744200" cy="5299710"/>
          </a:xfrm>
        </p:grpSpPr>
        <p:sp>
          <p:nvSpPr>
            <p:cNvPr id="9" name="Freeform 9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0887287" y="3938405"/>
            <a:ext cx="5539309" cy="50323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8"/>
              </a:lnSpc>
              <a:spcBef>
                <a:spcPct val="0"/>
              </a:spcBef>
            </a:pP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El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beneficio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previsto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en la ley 16.774 no se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encuentra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limitado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a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ningún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tipo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reconocimiento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exentivo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previo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por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parte del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Organismo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fiscal en el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Impuesto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a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las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Ganancias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como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lo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exige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el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Organismo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recaudador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. </a:t>
            </a:r>
          </a:p>
          <a:p>
            <a:pPr algn="ctr">
              <a:lnSpc>
                <a:spcPts val="4028"/>
              </a:lnSpc>
              <a:spcBef>
                <a:spcPct val="0"/>
              </a:spcBef>
            </a:pPr>
            <a:endParaRPr lang="en-US" sz="2877" spc="138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0" y="1522838"/>
            <a:ext cx="9281637" cy="3441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93"/>
              </a:lnSpc>
              <a:spcBef>
                <a:spcPct val="0"/>
              </a:spcBef>
            </a:pPr>
            <a:r>
              <a:rPr lang="en-US" sz="3209" b="1" spc="154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“UNIÓN DE TRABAJADORES GASTRONÓMICOS</a:t>
            </a:r>
            <a:r>
              <a:rPr lang="en-US" sz="3209" spc="154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LA REPÚBLICA ARGENTINA C/DGI S/ACCIÓN DE AMPARO CORTE SUPREMA DE JUSTICIA” – CSJN – </a:t>
            </a:r>
            <a:r>
              <a:rPr lang="en-US" sz="3209" b="1" spc="154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16/9/1999</a:t>
            </a:r>
          </a:p>
          <a:p>
            <a:pPr algn="ctr">
              <a:lnSpc>
                <a:spcPts val="4493"/>
              </a:lnSpc>
              <a:spcBef>
                <a:spcPct val="0"/>
              </a:spcBef>
            </a:pPr>
            <a:endParaRPr lang="en-US" sz="3209" spc="154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95031" y="4478395"/>
            <a:ext cx="6691576" cy="4086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8"/>
              </a:lnSpc>
              <a:spcBef>
                <a:spcPct val="0"/>
              </a:spcBef>
            </a:pP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La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inscripción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como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sujeto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exento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es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declarativa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y no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constitutiva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derechos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para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hacer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valer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la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exención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general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subjetiva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.</a:t>
            </a:r>
          </a:p>
          <a:p>
            <a:pPr algn="ctr">
              <a:lnSpc>
                <a:spcPts val="4028"/>
              </a:lnSpc>
              <a:spcBef>
                <a:spcPct val="0"/>
              </a:spcBef>
            </a:pP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En el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mismo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sentido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:“Mutual de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Socios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Credivico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c/AFIP-DGI – </a:t>
            </a:r>
            <a:r>
              <a:rPr lang="en-US" sz="2877" spc="13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Región</a:t>
            </a:r>
            <a:r>
              <a:rPr lang="en-US" sz="2877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1 – R. 27-X-00 s/DGI” – CSJN – 2/3/</a:t>
            </a:r>
            <a:r>
              <a:rPr lang="en-US" sz="2877" b="1" spc="13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2011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TextBox 3"/>
          <p:cNvSpPr txBox="1"/>
          <p:nvPr/>
        </p:nvSpPr>
        <p:spPr>
          <a:xfrm>
            <a:off x="3838221" y="295258"/>
            <a:ext cx="9489320" cy="53910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48"/>
              </a:lnSpc>
            </a:pPr>
            <a:r>
              <a:rPr lang="en-US" sz="517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IMPUESTO SOBRE LOS CRÉDITOS Y DÉBITOS BANCARIOS (LEY 25.413, B.O. 26/3/2001)</a:t>
            </a:r>
          </a:p>
          <a:p>
            <a:pPr algn="ctr">
              <a:lnSpc>
                <a:spcPts val="7248"/>
              </a:lnSpc>
            </a:pPr>
            <a:r>
              <a:rPr lang="en-US" sz="517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Artículo 2</a:t>
            </a:r>
          </a:p>
          <a:p>
            <a:pPr marL="0" lvl="0" indent="0" algn="ctr">
              <a:lnSpc>
                <a:spcPts val="6409"/>
              </a:lnSpc>
              <a:spcBef>
                <a:spcPct val="0"/>
              </a:spcBef>
            </a:pPr>
            <a:endParaRPr lang="en-US" sz="5177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4741398">
            <a:off x="11082867" y="-1160754"/>
            <a:ext cx="15338360" cy="7565836"/>
            <a:chOff x="0" y="0"/>
            <a:chExt cx="10744200" cy="5299710"/>
          </a:xfrm>
        </p:grpSpPr>
        <p:sp>
          <p:nvSpPr>
            <p:cNvPr id="5" name="Freeform 5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Freeform 6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-8100000">
            <a:off x="-6857142" y="8792922"/>
            <a:ext cx="13714283" cy="6764740"/>
            <a:chOff x="0" y="0"/>
            <a:chExt cx="10744200" cy="5299710"/>
          </a:xfrm>
        </p:grpSpPr>
        <p:sp>
          <p:nvSpPr>
            <p:cNvPr id="9" name="Freeform 9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-1694536">
            <a:off x="-3738527" y="-6381778"/>
            <a:ext cx="13714283" cy="6764740"/>
            <a:chOff x="0" y="0"/>
            <a:chExt cx="10744200" cy="5299710"/>
          </a:xfrm>
        </p:grpSpPr>
        <p:sp>
          <p:nvSpPr>
            <p:cNvPr id="13" name="Freeform 13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419063" y="4868189"/>
            <a:ext cx="16327636" cy="5155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09"/>
              </a:lnSpc>
              <a:spcBef>
                <a:spcPct val="0"/>
              </a:spcBef>
            </a:pPr>
            <a:r>
              <a:rPr lang="en-US" sz="3649">
                <a:solidFill>
                  <a:srgbClr val="080808"/>
                </a:solidFill>
                <a:latin typeface="Saira"/>
                <a:ea typeface="Saira"/>
                <a:cs typeface="Saira"/>
                <a:sym typeface="Saira"/>
              </a:rPr>
              <a:t>Antepenúltimo párrafo:</a:t>
            </a:r>
          </a:p>
          <a:p>
            <a:pPr algn="ctr">
              <a:lnSpc>
                <a:spcPts val="5109"/>
              </a:lnSpc>
              <a:spcBef>
                <a:spcPct val="0"/>
              </a:spcBef>
            </a:pPr>
            <a:endParaRPr lang="en-US" sz="3649">
              <a:solidFill>
                <a:srgbClr val="080808"/>
              </a:solidFill>
              <a:latin typeface="Saira"/>
              <a:ea typeface="Saira"/>
              <a:cs typeface="Saira"/>
              <a:sym typeface="Saira"/>
            </a:endParaRPr>
          </a:p>
          <a:p>
            <a:pPr algn="just">
              <a:lnSpc>
                <a:spcPts val="5109"/>
              </a:lnSpc>
              <a:spcBef>
                <a:spcPct val="0"/>
              </a:spcBef>
            </a:pPr>
            <a:r>
              <a:rPr lang="en-US" sz="3649">
                <a:solidFill>
                  <a:srgbClr val="080808"/>
                </a:solidFill>
                <a:latin typeface="Saira"/>
                <a:ea typeface="Saira"/>
                <a:cs typeface="Saira"/>
                <a:sym typeface="Saira"/>
              </a:rPr>
              <a:t>A los efectos del impuesto establecido en la presente ley, no serán de aplicación las exenciones objetivas y/o subjetivas dispuestas en otras leyes nacionales —aun cuando se tratare de leyes generales, especiales o estatutarias—, decretos o cualquier otra norma de inferior jerarquía normativa.</a:t>
            </a:r>
          </a:p>
          <a:p>
            <a:pPr algn="just">
              <a:lnSpc>
                <a:spcPts val="5109"/>
              </a:lnSpc>
              <a:spcBef>
                <a:spcPct val="0"/>
              </a:spcBef>
            </a:pPr>
            <a:endParaRPr lang="en-US" sz="3649">
              <a:solidFill>
                <a:srgbClr val="080808"/>
              </a:solidFill>
              <a:latin typeface="Saira"/>
              <a:ea typeface="Saira"/>
              <a:cs typeface="Saira"/>
              <a:sym typeface="Sair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8266506">
            <a:off x="-4501922" y="-2410383"/>
            <a:ext cx="9870668" cy="4868830"/>
            <a:chOff x="0" y="0"/>
            <a:chExt cx="10744200" cy="5299710"/>
          </a:xfrm>
        </p:grpSpPr>
        <p:sp>
          <p:nvSpPr>
            <p:cNvPr id="4" name="Freeform 4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2937159">
            <a:off x="15362370" y="6107490"/>
            <a:ext cx="9870668" cy="4868830"/>
            <a:chOff x="0" y="0"/>
            <a:chExt cx="10744200" cy="5299710"/>
          </a:xfrm>
        </p:grpSpPr>
        <p:sp>
          <p:nvSpPr>
            <p:cNvPr id="8" name="Freeform 8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9" name="Freeform 9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5866622" y="432150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6"/>
                </a:lnTo>
                <a:lnTo>
                  <a:pt x="0" y="19413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337522" y="9605627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5"/>
                </a:lnTo>
                <a:lnTo>
                  <a:pt x="0" y="19413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3" name="TextBox 13"/>
          <p:cNvSpPr txBox="1"/>
          <p:nvPr/>
        </p:nvSpPr>
        <p:spPr>
          <a:xfrm>
            <a:off x="1028700" y="3372586"/>
            <a:ext cx="15808585" cy="6381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40"/>
              </a:lnSpc>
            </a:pP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ARTICULO 7º — La alícuota general del impuesto será del SEIS POR MIL (6‰) para los créditos y del SEIS POR MIL (6‰) para los débitos (…). Las referidas alícuotas serán del DOS CON CINCUENTA CENTESIMOS POR MIL (2,50‰) y del CINCO POR MIL (5‰), para los créditos y débitos en cuenta corriente y para las citadas operaciones, respectivamente,</a:t>
            </a:r>
            <a:r>
              <a:rPr lang="en-US" sz="3028" b="1" spc="145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 cuando se trate</a:t>
            </a: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de obras sociales creadas o reconocidas por normas legales nacionales o provinciales, </a:t>
            </a:r>
            <a:r>
              <a:rPr lang="en-US" sz="3028" b="1" spc="145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o de sujetos que concurrentemente tengan exenta y/o no alcanzada en el Impuesto al Valor Agregado la totalidad de las operaciones que realizan</a:t>
            </a: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y resulten exentos del Impuesto a las Ganancias, (Párrafo sustituido por art. 1° inciso a) del </a:t>
            </a:r>
            <a:r>
              <a:rPr lang="en-US" sz="3028" u="sng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  <a:hlinkClick r:id="rId7" tooltip="https://servicios.infoleg.gob.ar/infolegInternet/verNorma.do?id=70937"/>
              </a:rPr>
              <a:t>Decreto N°1676/2001</a:t>
            </a: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B.O. </a:t>
            </a:r>
            <a:r>
              <a:rPr lang="en-US" sz="3028" b="1" spc="145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20/12/2001</a:t>
            </a: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.).</a:t>
            </a:r>
          </a:p>
          <a:p>
            <a:pPr algn="just">
              <a:lnSpc>
                <a:spcPts val="4240"/>
              </a:lnSpc>
            </a:pPr>
            <a:endParaRPr lang="en-US" sz="3028" spc="145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  <a:p>
            <a:pPr algn="just">
              <a:lnSpc>
                <a:spcPts val="4240"/>
              </a:lnSpc>
            </a:pPr>
            <a:endParaRPr lang="en-US" sz="3028" spc="145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402576" y="317850"/>
            <a:ext cx="12173367" cy="3273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77"/>
              </a:lnSpc>
            </a:pPr>
            <a:r>
              <a:rPr lang="en-US" sz="462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IMPUESTO SOBRE LOS CRÉDITOS Y DÉBITOS BANCARIOS</a:t>
            </a:r>
          </a:p>
          <a:p>
            <a:pPr algn="l">
              <a:lnSpc>
                <a:spcPts val="6477"/>
              </a:lnSpc>
            </a:pPr>
            <a:r>
              <a:rPr lang="en-US" sz="462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Decreto 380/2001 (B.O. 29/3/2001)</a:t>
            </a:r>
          </a:p>
          <a:p>
            <a:pPr marL="0" lvl="0" indent="0" algn="l">
              <a:lnSpc>
                <a:spcPts val="6477"/>
              </a:lnSpc>
              <a:spcBef>
                <a:spcPct val="0"/>
              </a:spcBef>
            </a:pPr>
            <a:endParaRPr lang="en-US" sz="4627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2700000">
            <a:off x="14581485" y="-6086563"/>
            <a:ext cx="7813445" cy="11613904"/>
            <a:chOff x="0" y="0"/>
            <a:chExt cx="3175000" cy="4719320"/>
          </a:xfrm>
        </p:grpSpPr>
        <p:sp>
          <p:nvSpPr>
            <p:cNvPr id="4" name="Freeform 4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8253740">
            <a:off x="-4187888" y="3850155"/>
            <a:ext cx="7813445" cy="11613904"/>
            <a:chOff x="0" y="0"/>
            <a:chExt cx="3175000" cy="4719320"/>
          </a:xfrm>
        </p:grpSpPr>
        <p:sp>
          <p:nvSpPr>
            <p:cNvPr id="7" name="Freeform 7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510728" y="753135"/>
            <a:ext cx="10967439" cy="1982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21"/>
              </a:lnSpc>
            </a:pPr>
            <a:r>
              <a:rPr lang="en-US" sz="558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INGRESOS BRUTOS</a:t>
            </a:r>
          </a:p>
          <a:p>
            <a:pPr marL="0" lvl="0" indent="0" algn="ctr">
              <a:lnSpc>
                <a:spcPts val="7821"/>
              </a:lnSpc>
              <a:spcBef>
                <a:spcPct val="0"/>
              </a:spcBef>
            </a:pPr>
            <a:endParaRPr lang="en-US" sz="5587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718377" y="2992417"/>
            <a:ext cx="12851246" cy="2151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286"/>
              </a:lnSpc>
              <a:spcBef>
                <a:spcPct val="0"/>
              </a:spcBef>
            </a:pPr>
            <a:r>
              <a:rPr lang="en-US" sz="3061" b="1" spc="146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Fallo Corte Suprema, del 19 de marzo de 2024, en los autos “Recurso de hecho deducido por la parte actora en la causa Cooperativa Farmacéutica de Provisión y Consumo Alberdi LTDA c/ Provincia del Chaco s/ amparo”.</a:t>
            </a:r>
          </a:p>
        </p:txBody>
      </p:sp>
      <p:sp>
        <p:nvSpPr>
          <p:cNvPr id="11" name="Freeform 11"/>
          <p:cNvSpPr/>
          <p:nvPr/>
        </p:nvSpPr>
        <p:spPr>
          <a:xfrm>
            <a:off x="-561567" y="-547567"/>
            <a:ext cx="2130392" cy="2029682"/>
          </a:xfrm>
          <a:custGeom>
            <a:avLst/>
            <a:gdLst/>
            <a:ahLst/>
            <a:cxnLst/>
            <a:rect l="l" t="t" r="r" b="b"/>
            <a:pathLst>
              <a:path w="2130392" h="2029682">
                <a:moveTo>
                  <a:pt x="0" y="0"/>
                </a:moveTo>
                <a:lnTo>
                  <a:pt x="2130391" y="0"/>
                </a:lnTo>
                <a:lnTo>
                  <a:pt x="2130391" y="2029682"/>
                </a:lnTo>
                <a:lnTo>
                  <a:pt x="0" y="20296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16857704" y="8965953"/>
            <a:ext cx="2130392" cy="2029682"/>
          </a:xfrm>
          <a:custGeom>
            <a:avLst/>
            <a:gdLst/>
            <a:ahLst/>
            <a:cxnLst/>
            <a:rect l="l" t="t" r="r" b="b"/>
            <a:pathLst>
              <a:path w="2130392" h="2029682">
                <a:moveTo>
                  <a:pt x="0" y="0"/>
                </a:moveTo>
                <a:lnTo>
                  <a:pt x="2130391" y="0"/>
                </a:lnTo>
                <a:lnTo>
                  <a:pt x="2130391" y="2029682"/>
                </a:lnTo>
                <a:lnTo>
                  <a:pt x="0" y="20296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3" name="TextBox 13"/>
          <p:cNvSpPr txBox="1"/>
          <p:nvPr/>
        </p:nvSpPr>
        <p:spPr>
          <a:xfrm>
            <a:off x="2718377" y="5953805"/>
            <a:ext cx="12851246" cy="1654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61018" lvl="1" indent="-330509" algn="just">
              <a:lnSpc>
                <a:spcPts val="4286"/>
              </a:lnSpc>
              <a:buFont typeface="Arial"/>
              <a:buChar char="•"/>
            </a:pP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El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impuesto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debe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gravar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la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actividad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con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propósito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lucro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según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resulta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la ley de </a:t>
            </a:r>
            <a:r>
              <a:rPr lang="en-US" sz="3061" spc="146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coparticipación</a:t>
            </a:r>
            <a:r>
              <a:rPr lang="en-US" sz="3061" spc="146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federal 23.548.</a:t>
            </a:r>
          </a:p>
          <a:p>
            <a:pPr algn="just">
              <a:lnSpc>
                <a:spcPts val="4286"/>
              </a:lnSpc>
            </a:pPr>
            <a:endParaRPr lang="en-US" sz="3061" spc="146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10664968">
            <a:off x="-5697034" y="-1358210"/>
            <a:ext cx="8748264" cy="13003420"/>
            <a:chOff x="0" y="0"/>
            <a:chExt cx="3175000" cy="4719320"/>
          </a:xfrm>
        </p:grpSpPr>
        <p:sp>
          <p:nvSpPr>
            <p:cNvPr id="4" name="Freeform 4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089764" y="2778001"/>
            <a:ext cx="13568839" cy="8705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8443" lvl="1" indent="-349221" algn="just">
              <a:lnSpc>
                <a:spcPts val="4529"/>
              </a:lnSpc>
              <a:buFont typeface="Arial"/>
              <a:buChar char="•"/>
            </a:pPr>
            <a:r>
              <a:rPr lang="en-US" sz="3235" b="1" spc="155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El </a:t>
            </a:r>
            <a:r>
              <a:rPr lang="en-US" sz="3235" b="1" spc="155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Consenso</a:t>
            </a:r>
            <a:r>
              <a:rPr lang="en-US" sz="3235" b="1" spc="155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Fiscal 2021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dispuso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-en forma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expresa-que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las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jurisdicciones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provinciales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se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comprometen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entre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otros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aspectos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a: "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Determinar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que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el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hecho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imponible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este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impuesto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alcanza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al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ejercicio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habitual y a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título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oneroso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-</a:t>
            </a:r>
            <a:r>
              <a:rPr lang="en-US" sz="3235" b="1" spc="155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lucrativo</a:t>
            </a:r>
            <a:r>
              <a:rPr lang="en-US" sz="3235" b="1" spc="155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o no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- en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las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jurisdicciones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provinciales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del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comercio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industria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profesión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oficio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negocio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locaciones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bienes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obras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o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servicios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, o de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cualquier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otra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actividad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b="1" spc="155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independientemente</a:t>
            </a:r>
            <a:r>
              <a:rPr lang="en-US" sz="3235" b="1" spc="155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de la </a:t>
            </a:r>
            <a:r>
              <a:rPr lang="en-US" sz="3235" b="1" spc="155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naturaleza</a:t>
            </a:r>
            <a:r>
              <a:rPr lang="en-US" sz="3235" b="1" spc="155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del </a:t>
            </a:r>
            <a:r>
              <a:rPr lang="en-US" sz="3235" b="1" spc="155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sujeto</a:t>
            </a:r>
            <a:r>
              <a:rPr lang="en-US" sz="3235" b="1" spc="155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</a:t>
            </a:r>
            <a:r>
              <a:rPr lang="en-US" sz="3235" b="1" spc="155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que</a:t>
            </a:r>
            <a:r>
              <a:rPr lang="en-US" sz="3235" b="1" spc="155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la </a:t>
            </a:r>
            <a:r>
              <a:rPr lang="en-US" sz="3235" b="1" spc="155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preste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... "</a:t>
            </a:r>
          </a:p>
          <a:p>
            <a:pPr marL="698443" lvl="1" indent="-349221" algn="just">
              <a:lnSpc>
                <a:spcPts val="4529"/>
              </a:lnSpc>
              <a:buFont typeface="Arial"/>
              <a:buChar char="•"/>
            </a:pP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El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consenso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modifica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la ley de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coparticipación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federal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pues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es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derecho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intrafederal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igual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rango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y no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requiere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235" spc="155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unanimidad</a:t>
            </a:r>
            <a:r>
              <a:rPr lang="en-US" sz="3235" spc="155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.</a:t>
            </a:r>
          </a:p>
          <a:p>
            <a:pPr algn="just">
              <a:lnSpc>
                <a:spcPts val="4529"/>
              </a:lnSpc>
            </a:pPr>
            <a:endParaRPr lang="en-US" sz="3235" spc="155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  <a:p>
            <a:pPr algn="r">
              <a:lnSpc>
                <a:spcPts val="4389"/>
              </a:lnSpc>
            </a:pPr>
            <a:endParaRPr lang="en-US" sz="3235" spc="155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  <a:p>
            <a:pPr algn="r">
              <a:lnSpc>
                <a:spcPts val="4809"/>
              </a:lnSpc>
            </a:pPr>
            <a:r>
              <a:rPr lang="en-US" sz="3435" spc="164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</a:p>
          <a:p>
            <a:pPr algn="l">
              <a:lnSpc>
                <a:spcPts val="749"/>
              </a:lnSpc>
            </a:pPr>
            <a:endParaRPr lang="en-US" sz="3435" spc="164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661665" y="0"/>
            <a:ext cx="12425039" cy="2681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68"/>
              </a:lnSpc>
            </a:pPr>
            <a:r>
              <a:rPr lang="en-US" sz="5048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RESOLUCIÓN PLENARIA 259  DE LA COMISIÓN FEDERAL DE IMPUESTOS (6 DE MAYO 2024)</a:t>
            </a:r>
          </a:p>
        </p:txBody>
      </p:sp>
      <p:sp>
        <p:nvSpPr>
          <p:cNvPr id="8" name="Freeform 8"/>
          <p:cNvSpPr/>
          <p:nvPr/>
        </p:nvSpPr>
        <p:spPr>
          <a:xfrm rot="5400000">
            <a:off x="15504622" y="-2199475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1"/>
                </a:lnTo>
                <a:lnTo>
                  <a:pt x="0" y="22876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4678923" y="-824881"/>
            <a:ext cx="7813445" cy="11613904"/>
            <a:chOff x="0" y="0"/>
            <a:chExt cx="3175000" cy="4719320"/>
          </a:xfrm>
        </p:grpSpPr>
        <p:sp>
          <p:nvSpPr>
            <p:cNvPr id="4" name="Freeform 4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123268">
            <a:off x="12991424" y="984442"/>
            <a:ext cx="3928475" cy="3928475"/>
            <a:chOff x="0" y="0"/>
            <a:chExt cx="34823400" cy="34823400"/>
          </a:xfrm>
        </p:grpSpPr>
        <p:sp>
          <p:nvSpPr>
            <p:cNvPr id="7" name="Freeform 7"/>
            <p:cNvSpPr/>
            <p:nvPr/>
          </p:nvSpPr>
          <p:spPr>
            <a:xfrm>
              <a:off x="-6350" y="-6350"/>
              <a:ext cx="34823400" cy="34823400"/>
            </a:xfrm>
            <a:custGeom>
              <a:avLst/>
              <a:gdLst/>
              <a:ahLst/>
              <a:cxnLst/>
              <a:rect l="l" t="t" r="r" b="b"/>
              <a:pathLst>
                <a:path w="34823400" h="34823400">
                  <a:moveTo>
                    <a:pt x="34823400" y="34823400"/>
                  </a:moveTo>
                  <a:lnTo>
                    <a:pt x="0" y="34823400"/>
                  </a:lnTo>
                  <a:lnTo>
                    <a:pt x="0" y="0"/>
                  </a:lnTo>
                  <a:lnTo>
                    <a:pt x="34823400" y="0"/>
                  </a:lnTo>
                  <a:lnTo>
                    <a:pt x="34823400" y="34823400"/>
                  </a:lnTo>
                  <a:close/>
                </a:path>
              </a:pathLst>
            </a:custGeom>
            <a:blipFill>
              <a:blip r:embed="rId5"/>
              <a:stretch>
                <a:fillRect l="-25000" r="-25000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34823400" cy="34823400"/>
            </a:xfrm>
            <a:custGeom>
              <a:avLst/>
              <a:gdLst/>
              <a:ahLst/>
              <a:cxnLst/>
              <a:rect l="l" t="t" r="r" b="b"/>
              <a:pathLst>
                <a:path w="34823400" h="34823400">
                  <a:moveTo>
                    <a:pt x="34823400" y="34823400"/>
                  </a:moveTo>
                  <a:lnTo>
                    <a:pt x="0" y="34823400"/>
                  </a:lnTo>
                  <a:lnTo>
                    <a:pt x="0" y="0"/>
                  </a:lnTo>
                  <a:lnTo>
                    <a:pt x="34823400" y="0"/>
                  </a:lnTo>
                  <a:lnTo>
                    <a:pt x="34823400" y="3482340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451779">
            <a:off x="12849547" y="5558293"/>
            <a:ext cx="3900748" cy="3900748"/>
            <a:chOff x="0" y="0"/>
            <a:chExt cx="34823400" cy="34823400"/>
          </a:xfrm>
        </p:grpSpPr>
        <p:sp>
          <p:nvSpPr>
            <p:cNvPr id="10" name="Freeform 10"/>
            <p:cNvSpPr/>
            <p:nvPr/>
          </p:nvSpPr>
          <p:spPr>
            <a:xfrm>
              <a:off x="-6350" y="-6350"/>
              <a:ext cx="34823400" cy="34823400"/>
            </a:xfrm>
            <a:custGeom>
              <a:avLst/>
              <a:gdLst/>
              <a:ahLst/>
              <a:cxnLst/>
              <a:rect l="l" t="t" r="r" b="b"/>
              <a:pathLst>
                <a:path w="34823400" h="34823400">
                  <a:moveTo>
                    <a:pt x="34823400" y="34823400"/>
                  </a:moveTo>
                  <a:lnTo>
                    <a:pt x="0" y="34823400"/>
                  </a:lnTo>
                  <a:lnTo>
                    <a:pt x="0" y="0"/>
                  </a:lnTo>
                  <a:lnTo>
                    <a:pt x="34823400" y="0"/>
                  </a:lnTo>
                  <a:lnTo>
                    <a:pt x="34823400" y="34823400"/>
                  </a:lnTo>
                  <a:close/>
                </a:path>
              </a:pathLst>
            </a:custGeom>
            <a:blipFill>
              <a:blip r:embed="rId7"/>
              <a:stretch>
                <a:fillRect t="-25000" b="-25000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34823400" cy="34823400"/>
            </a:xfrm>
            <a:custGeom>
              <a:avLst/>
              <a:gdLst/>
              <a:ahLst/>
              <a:cxnLst/>
              <a:rect l="l" t="t" r="r" b="b"/>
              <a:pathLst>
                <a:path w="34823400" h="34823400">
                  <a:moveTo>
                    <a:pt x="34823400" y="34823400"/>
                  </a:moveTo>
                  <a:lnTo>
                    <a:pt x="0" y="34823400"/>
                  </a:lnTo>
                  <a:lnTo>
                    <a:pt x="0" y="0"/>
                  </a:lnTo>
                  <a:lnTo>
                    <a:pt x="34823400" y="0"/>
                  </a:lnTo>
                  <a:lnTo>
                    <a:pt x="34823400" y="3482340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163613" y="1615255"/>
            <a:ext cx="8345089" cy="2061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147"/>
              </a:lnSpc>
              <a:spcBef>
                <a:spcPct val="0"/>
              </a:spcBef>
            </a:pPr>
            <a:r>
              <a:rPr lang="en-US" sz="5819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IMPUESTO AL VALOR AGREGADO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926101" y="5600700"/>
            <a:ext cx="8582601" cy="3290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39"/>
              </a:lnSpc>
            </a:pPr>
            <a:endParaRPr dirty="0"/>
          </a:p>
          <a:p>
            <a:pPr marL="669239" lvl="1" indent="-334620" algn="l">
              <a:lnSpc>
                <a:spcPts val="4339"/>
              </a:lnSpc>
              <a:buFont typeface="Arial"/>
              <a:buChar char="•"/>
            </a:pPr>
            <a:r>
              <a:rPr lang="en-US" sz="3099" spc="14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Exención</a:t>
            </a:r>
            <a:r>
              <a:rPr lang="en-US" sz="3099" spc="14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general </a:t>
            </a:r>
            <a:r>
              <a:rPr lang="en-US" sz="3099" spc="14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subjetiva</a:t>
            </a:r>
            <a:r>
              <a:rPr lang="en-US" sz="3099" spc="14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(Ley 12.965/47 </a:t>
            </a:r>
            <a:r>
              <a:rPr lang="en-US" sz="3099" b="1" spc="148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VS.</a:t>
            </a:r>
            <a:r>
              <a:rPr lang="en-US" sz="3099" spc="14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99" spc="14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exención</a:t>
            </a:r>
            <a:r>
              <a:rPr lang="en-US" sz="3099" spc="14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99" spc="14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taxativa</a:t>
            </a:r>
            <a:r>
              <a:rPr lang="en-US" sz="3099" spc="14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del IVA.</a:t>
            </a:r>
          </a:p>
          <a:p>
            <a:pPr marL="669239" lvl="1" indent="-334620" algn="l">
              <a:lnSpc>
                <a:spcPts val="4339"/>
              </a:lnSpc>
              <a:buFont typeface="Arial"/>
              <a:buChar char="•"/>
            </a:pPr>
            <a:r>
              <a:rPr lang="en-US" sz="3099" spc="14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Exención</a:t>
            </a:r>
            <a:r>
              <a:rPr lang="en-US" sz="3099" spc="14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99" spc="14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taxativa</a:t>
            </a:r>
            <a:r>
              <a:rPr lang="en-US" sz="3099" spc="14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099" b="1" spc="148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VS. </a:t>
            </a:r>
            <a:r>
              <a:rPr lang="en-US" sz="3099" spc="148" dirty="0" err="1">
                <a:solidFill>
                  <a:srgbClr val="070605"/>
                </a:solidFill>
                <a:latin typeface="Saira"/>
                <a:ea typeface="Saira Bold"/>
                <a:cs typeface="Saira Bold"/>
                <a:sym typeface="Saira"/>
              </a:rPr>
              <a:t>c</a:t>
            </a:r>
            <a:r>
              <a:rPr lang="en-US" sz="3099" spc="14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orrespondencia</a:t>
            </a:r>
            <a:r>
              <a:rPr lang="en-US" sz="3099" spc="14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con </a:t>
            </a:r>
            <a:r>
              <a:rPr lang="en-US" sz="3099" spc="148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finalidad</a:t>
            </a:r>
            <a:r>
              <a:rPr lang="en-US" sz="3099" spc="148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social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3142091" y="4061671"/>
            <a:ext cx="6242591" cy="1211742"/>
            <a:chOff x="-4734" y="-28575"/>
            <a:chExt cx="1373099" cy="26653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368365" cy="209380"/>
            </a:xfrm>
            <a:custGeom>
              <a:avLst/>
              <a:gdLst/>
              <a:ahLst/>
              <a:cxnLst/>
              <a:rect l="l" t="t" r="r" b="b"/>
              <a:pathLst>
                <a:path w="1368365" h="209380">
                  <a:moveTo>
                    <a:pt x="39823" y="0"/>
                  </a:moveTo>
                  <a:lnTo>
                    <a:pt x="1328542" y="0"/>
                  </a:lnTo>
                  <a:cubicBezTo>
                    <a:pt x="1350536" y="0"/>
                    <a:pt x="1368365" y="17829"/>
                    <a:pt x="1368365" y="39823"/>
                  </a:cubicBezTo>
                  <a:lnTo>
                    <a:pt x="1368365" y="169557"/>
                  </a:lnTo>
                  <a:cubicBezTo>
                    <a:pt x="1368365" y="191551"/>
                    <a:pt x="1350536" y="209380"/>
                    <a:pt x="1328542" y="209380"/>
                  </a:cubicBezTo>
                  <a:lnTo>
                    <a:pt x="39823" y="209380"/>
                  </a:lnTo>
                  <a:cubicBezTo>
                    <a:pt x="17829" y="209380"/>
                    <a:pt x="0" y="191551"/>
                    <a:pt x="0" y="169557"/>
                  </a:cubicBezTo>
                  <a:lnTo>
                    <a:pt x="0" y="39823"/>
                  </a:lnTo>
                  <a:cubicBezTo>
                    <a:pt x="0" y="17829"/>
                    <a:pt x="17829" y="0"/>
                    <a:pt x="3982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3C8624">
                    <a:alpha val="100000"/>
                  </a:srgbClr>
                </a:gs>
                <a:gs pos="100000">
                  <a:srgbClr val="095D40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es-E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-4734" y="-28575"/>
              <a:ext cx="1368365" cy="2665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31"/>
                </a:lnSpc>
              </a:pPr>
              <a:r>
                <a:rPr lang="en-US" sz="3094" spc="210" dirty="0" err="1">
                  <a:solidFill>
                    <a:srgbClr val="FFFFFF"/>
                  </a:solidFill>
                  <a:latin typeface="Saira"/>
                  <a:ea typeface="Saira"/>
                  <a:cs typeface="Saira"/>
                  <a:sym typeface="Saira"/>
                </a:rPr>
                <a:t>Conflicto</a:t>
              </a:r>
              <a:endParaRPr lang="en-US" sz="3094" spc="210" dirty="0">
                <a:solidFill>
                  <a:srgbClr val="FFFFFF"/>
                </a:solidFill>
                <a:latin typeface="Saira"/>
                <a:ea typeface="Saira"/>
                <a:cs typeface="Saira"/>
                <a:sym typeface="Saira"/>
              </a:endParaRPr>
            </a:p>
          </p:txBody>
        </p:sp>
      </p:grpSp>
      <p:sp>
        <p:nvSpPr>
          <p:cNvPr id="17" name="Freeform 17"/>
          <p:cNvSpPr/>
          <p:nvPr/>
        </p:nvSpPr>
        <p:spPr>
          <a:xfrm>
            <a:off x="-2451077" y="-1143801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2"/>
                </a:lnTo>
                <a:lnTo>
                  <a:pt x="0" y="22876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10664968">
            <a:off x="-1862720" y="-1545395"/>
            <a:ext cx="8748264" cy="13003420"/>
            <a:chOff x="0" y="0"/>
            <a:chExt cx="3175000" cy="4719320"/>
          </a:xfrm>
        </p:grpSpPr>
        <p:sp>
          <p:nvSpPr>
            <p:cNvPr id="4" name="Freeform 4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7355951" y="2592027"/>
            <a:ext cx="9903349" cy="4096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29"/>
              </a:lnSpc>
            </a:pPr>
            <a:r>
              <a:rPr lang="en-US" sz="3235" spc="155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Modificó artículo 20, inciso m) de la ley del impuesto a los réditos: </a:t>
            </a:r>
          </a:p>
          <a:p>
            <a:pPr algn="l">
              <a:lnSpc>
                <a:spcPts val="4529"/>
              </a:lnSpc>
            </a:pPr>
            <a:endParaRPr lang="en-US" sz="3235" spc="155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  <a:p>
            <a:pPr algn="l">
              <a:lnSpc>
                <a:spcPts val="4389"/>
              </a:lnSpc>
            </a:pPr>
            <a:r>
              <a:rPr lang="en-US" sz="3135" spc="150">
                <a:solidFill>
                  <a:srgbClr val="070605"/>
                </a:solidFill>
                <a:latin typeface="Open Sauce"/>
                <a:ea typeface="Open Sauce"/>
                <a:cs typeface="Open Sauce"/>
                <a:sym typeface="Open Sauce"/>
              </a:rPr>
              <a:t> </a:t>
            </a:r>
            <a:r>
              <a:rPr lang="en-US" sz="3135" i="1" spc="150">
                <a:solidFill>
                  <a:srgbClr val="070605"/>
                </a:solidFill>
                <a:latin typeface="Open Sauce Italics"/>
                <a:ea typeface="Open Sauce Italics"/>
                <a:cs typeface="Open Sauce Italics"/>
                <a:sym typeface="Open Sauce Italics"/>
              </a:rPr>
              <a:t>Quedan exentas del pago del impuesto a los réditos y de todo otro impuesto nacional las asociaciones deportivas y de cultura física</a:t>
            </a:r>
          </a:p>
          <a:p>
            <a:pPr algn="r">
              <a:lnSpc>
                <a:spcPts val="4809"/>
              </a:lnSpc>
            </a:pPr>
            <a:r>
              <a:rPr lang="en-US" sz="3435" spc="164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</a:p>
          <a:p>
            <a:pPr algn="l">
              <a:lnSpc>
                <a:spcPts val="749"/>
              </a:lnSpc>
            </a:pPr>
            <a:endParaRPr lang="en-US" sz="3435" spc="164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355951" y="359345"/>
            <a:ext cx="11447443" cy="2271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88"/>
              </a:lnSpc>
            </a:pPr>
            <a:r>
              <a:rPr lang="en-US" sz="4848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EXENCIÓN GENERAL  SUBJETIVA- LEY 12.965 (1947)</a:t>
            </a:r>
          </a:p>
          <a:p>
            <a:pPr algn="l">
              <a:lnSpc>
                <a:spcPts val="4268"/>
              </a:lnSpc>
            </a:pPr>
            <a:endParaRPr lang="en-US" sz="4848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5504622" y="9143199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2"/>
                </a:lnTo>
                <a:lnTo>
                  <a:pt x="0" y="22876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9" name="Freeform 9"/>
          <p:cNvSpPr/>
          <p:nvPr/>
        </p:nvSpPr>
        <p:spPr>
          <a:xfrm rot="5400000">
            <a:off x="15504622" y="-2199475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1"/>
                </a:lnTo>
                <a:lnTo>
                  <a:pt x="0" y="22876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0" name="TextBox 10"/>
          <p:cNvSpPr txBox="1"/>
          <p:nvPr/>
        </p:nvSpPr>
        <p:spPr>
          <a:xfrm>
            <a:off x="7355951" y="6659017"/>
            <a:ext cx="9155963" cy="2786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48"/>
              </a:lnSpc>
              <a:spcBef>
                <a:spcPct val="0"/>
              </a:spcBef>
            </a:pPr>
            <a:r>
              <a:rPr lang="en-US" sz="3177" spc="152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Condiciones para gozar de la exención:</a:t>
            </a:r>
          </a:p>
          <a:p>
            <a:pPr marL="685966" lvl="1" indent="-342983" algn="l">
              <a:lnSpc>
                <a:spcPts val="4448"/>
              </a:lnSpc>
              <a:buFont typeface="Arial"/>
              <a:buChar char="•"/>
            </a:pPr>
            <a:r>
              <a:rPr lang="en-US" sz="3177" spc="152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Ausencia de fin de lucro</a:t>
            </a:r>
          </a:p>
          <a:p>
            <a:pPr marL="685966" lvl="1" indent="-342983" algn="l">
              <a:lnSpc>
                <a:spcPts val="4448"/>
              </a:lnSpc>
              <a:buFont typeface="Arial"/>
              <a:buChar char="•"/>
            </a:pPr>
            <a:r>
              <a:rPr lang="en-US" sz="3177" spc="152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No explotación de juegos de azar</a:t>
            </a:r>
          </a:p>
          <a:p>
            <a:pPr marL="685966" lvl="1" indent="-342983" algn="l">
              <a:lnSpc>
                <a:spcPts val="4448"/>
              </a:lnSpc>
              <a:buFont typeface="Arial"/>
              <a:buChar char="•"/>
            </a:pPr>
            <a:r>
              <a:rPr lang="en-US" sz="3177" spc="152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Predominio de la actividad deportiva sobre la social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/>
          <p:nvPr/>
        </p:nvGrpSpPr>
        <p:grpSpPr>
          <a:xfrm>
            <a:off x="1262803" y="3436608"/>
            <a:ext cx="2449809" cy="2449809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3C8624">
                    <a:alpha val="100000"/>
                  </a:srgbClr>
                </a:gs>
                <a:gs pos="100000">
                  <a:srgbClr val="095D40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351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729083" y="3436608"/>
            <a:ext cx="2449809" cy="2449809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3C8624">
                    <a:alpha val="100000"/>
                  </a:srgbClr>
                </a:gs>
                <a:gs pos="100000">
                  <a:srgbClr val="095D40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351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891489" y="3476405"/>
            <a:ext cx="2449809" cy="244980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3C8624">
                    <a:alpha val="100000"/>
                  </a:srgbClr>
                </a:gs>
                <a:gs pos="100000">
                  <a:srgbClr val="095D40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es-E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351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6130903" y="3830854"/>
            <a:ext cx="1646170" cy="1664207"/>
          </a:xfrm>
          <a:custGeom>
            <a:avLst/>
            <a:gdLst/>
            <a:ahLst/>
            <a:cxnLst/>
            <a:rect l="l" t="t" r="r" b="b"/>
            <a:pathLst>
              <a:path w="1646170" h="1664207">
                <a:moveTo>
                  <a:pt x="0" y="0"/>
                </a:moveTo>
                <a:lnTo>
                  <a:pt x="1646169" y="0"/>
                </a:lnTo>
                <a:lnTo>
                  <a:pt x="1646169" y="1664206"/>
                </a:lnTo>
                <a:lnTo>
                  <a:pt x="0" y="16642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3" name="Freeform 13"/>
          <p:cNvSpPr/>
          <p:nvPr/>
        </p:nvSpPr>
        <p:spPr>
          <a:xfrm>
            <a:off x="-2451077" y="-1143801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2"/>
                </a:lnTo>
                <a:lnTo>
                  <a:pt x="0" y="22876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4" name="Freeform 14"/>
          <p:cNvSpPr/>
          <p:nvPr/>
        </p:nvSpPr>
        <p:spPr>
          <a:xfrm>
            <a:off x="15539148" y="9258300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1"/>
                </a:lnTo>
                <a:lnTo>
                  <a:pt x="0" y="22876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5" name="Freeform 15"/>
          <p:cNvSpPr/>
          <p:nvPr/>
        </p:nvSpPr>
        <p:spPr>
          <a:xfrm>
            <a:off x="-1340751" y="9490691"/>
            <a:ext cx="2972099" cy="362056"/>
          </a:xfrm>
          <a:custGeom>
            <a:avLst/>
            <a:gdLst/>
            <a:ahLst/>
            <a:cxnLst/>
            <a:rect l="l" t="t" r="r" b="b"/>
            <a:pathLst>
              <a:path w="2972099" h="362056">
                <a:moveTo>
                  <a:pt x="0" y="0"/>
                </a:moveTo>
                <a:lnTo>
                  <a:pt x="2972098" y="0"/>
                </a:lnTo>
                <a:lnTo>
                  <a:pt x="2972098" y="362056"/>
                </a:lnTo>
                <a:lnTo>
                  <a:pt x="0" y="3620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6" name="Freeform 16"/>
          <p:cNvSpPr/>
          <p:nvPr/>
        </p:nvSpPr>
        <p:spPr>
          <a:xfrm>
            <a:off x="14761701" y="694300"/>
            <a:ext cx="2745076" cy="334400"/>
          </a:xfrm>
          <a:custGeom>
            <a:avLst/>
            <a:gdLst/>
            <a:ahLst/>
            <a:cxnLst/>
            <a:rect l="l" t="t" r="r" b="b"/>
            <a:pathLst>
              <a:path w="2745076" h="334400">
                <a:moveTo>
                  <a:pt x="0" y="0"/>
                </a:moveTo>
                <a:lnTo>
                  <a:pt x="2745076" y="0"/>
                </a:lnTo>
                <a:lnTo>
                  <a:pt x="2745076" y="334400"/>
                </a:lnTo>
                <a:lnTo>
                  <a:pt x="0" y="3344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7" name="Freeform 17"/>
          <p:cNvSpPr/>
          <p:nvPr/>
        </p:nvSpPr>
        <p:spPr>
          <a:xfrm>
            <a:off x="1520271" y="3571655"/>
            <a:ext cx="1934873" cy="1857478"/>
          </a:xfrm>
          <a:custGeom>
            <a:avLst/>
            <a:gdLst/>
            <a:ahLst/>
            <a:cxnLst/>
            <a:rect l="l" t="t" r="r" b="b"/>
            <a:pathLst>
              <a:path w="1934873" h="1857478">
                <a:moveTo>
                  <a:pt x="0" y="0"/>
                </a:moveTo>
                <a:lnTo>
                  <a:pt x="1934873" y="0"/>
                </a:lnTo>
                <a:lnTo>
                  <a:pt x="1934873" y="1857479"/>
                </a:lnTo>
                <a:lnTo>
                  <a:pt x="0" y="185747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18" name="Group 18"/>
          <p:cNvGrpSpPr/>
          <p:nvPr/>
        </p:nvGrpSpPr>
        <p:grpSpPr>
          <a:xfrm>
            <a:off x="13836281" y="3436608"/>
            <a:ext cx="2449809" cy="2449809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3C8624">
                    <a:alpha val="100000"/>
                  </a:srgbClr>
                </a:gs>
                <a:gs pos="100000">
                  <a:srgbClr val="095D40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es-E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351"/>
                </a:lnSpc>
              </a:pPr>
              <a:endParaRPr/>
            </a:p>
          </p:txBody>
        </p:sp>
      </p:grpSp>
      <p:sp>
        <p:nvSpPr>
          <p:cNvPr id="21" name="Freeform 21"/>
          <p:cNvSpPr/>
          <p:nvPr/>
        </p:nvSpPr>
        <p:spPr>
          <a:xfrm>
            <a:off x="14208129" y="3907306"/>
            <a:ext cx="1706113" cy="1665592"/>
          </a:xfrm>
          <a:custGeom>
            <a:avLst/>
            <a:gdLst/>
            <a:ahLst/>
            <a:cxnLst/>
            <a:rect l="l" t="t" r="r" b="b"/>
            <a:pathLst>
              <a:path w="1706113" h="1665592">
                <a:moveTo>
                  <a:pt x="0" y="0"/>
                </a:moveTo>
                <a:lnTo>
                  <a:pt x="1706112" y="0"/>
                </a:lnTo>
                <a:lnTo>
                  <a:pt x="1706112" y="1665593"/>
                </a:lnTo>
                <a:lnTo>
                  <a:pt x="0" y="166559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2" name="Freeform 22"/>
          <p:cNvSpPr/>
          <p:nvPr/>
        </p:nvSpPr>
        <p:spPr>
          <a:xfrm>
            <a:off x="10282845" y="3827965"/>
            <a:ext cx="1667095" cy="1667095"/>
          </a:xfrm>
          <a:custGeom>
            <a:avLst/>
            <a:gdLst/>
            <a:ahLst/>
            <a:cxnLst/>
            <a:rect l="l" t="t" r="r" b="b"/>
            <a:pathLst>
              <a:path w="1667095" h="1667095">
                <a:moveTo>
                  <a:pt x="0" y="0"/>
                </a:moveTo>
                <a:lnTo>
                  <a:pt x="1667095" y="0"/>
                </a:lnTo>
                <a:lnTo>
                  <a:pt x="1667095" y="1667095"/>
                </a:lnTo>
                <a:lnTo>
                  <a:pt x="0" y="166709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3" name="TextBox 23"/>
          <p:cNvSpPr txBox="1"/>
          <p:nvPr/>
        </p:nvSpPr>
        <p:spPr>
          <a:xfrm>
            <a:off x="5784623" y="1245409"/>
            <a:ext cx="6718754" cy="1274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077"/>
              </a:lnSpc>
              <a:spcBef>
                <a:spcPct val="0"/>
              </a:spcBef>
            </a:pPr>
            <a:r>
              <a:rPr lang="en-US" sz="7198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LEYES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1044" y="6703707"/>
            <a:ext cx="3936660" cy="1364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20"/>
              </a:lnSpc>
            </a:pPr>
            <a:r>
              <a:rPr lang="en-US" sz="2728" spc="13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Exención a favor de Coop. Escolares. </a:t>
            </a:r>
          </a:p>
          <a:p>
            <a:pPr marL="0" lvl="0" indent="0" algn="ctr">
              <a:lnSpc>
                <a:spcPts val="3260"/>
              </a:lnSpc>
              <a:spcBef>
                <a:spcPct val="0"/>
              </a:spcBef>
            </a:pPr>
            <a:endParaRPr lang="en-US" sz="2728" spc="13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611578" y="6703707"/>
            <a:ext cx="4684819" cy="3348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20"/>
              </a:lnSpc>
            </a:pPr>
            <a:r>
              <a:rPr lang="en-US" sz="2728" spc="13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·Art. 3 inc. d): Exime a entidades sin fines de lucro, educativas, asistencia social y salud pública. (idéntica a la ley 12.965).</a:t>
            </a:r>
          </a:p>
          <a:p>
            <a:pPr marL="0" lvl="0" indent="0" algn="ctr">
              <a:lnSpc>
                <a:spcPts val="3960"/>
              </a:lnSpc>
              <a:spcBef>
                <a:spcPct val="0"/>
              </a:spcBef>
            </a:pPr>
            <a:endParaRPr lang="en-US" sz="2728" spc="13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8773984" y="6743504"/>
            <a:ext cx="4684819" cy="9498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0"/>
              </a:lnSpc>
              <a:spcBef>
                <a:spcPct val="0"/>
              </a:spcBef>
            </a:pPr>
            <a:r>
              <a:rPr lang="en-US" sz="2728" spc="13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Ley Orgánica de Mutualidades.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67711" y="5993543"/>
            <a:ext cx="3639992" cy="605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957"/>
              </a:lnSpc>
              <a:spcBef>
                <a:spcPct val="0"/>
              </a:spcBef>
            </a:pPr>
            <a:r>
              <a:rPr lang="en-US" sz="3540" b="1" spc="77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14.613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133991" y="5980860"/>
            <a:ext cx="3639992" cy="605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957"/>
              </a:lnSpc>
              <a:spcBef>
                <a:spcPct val="0"/>
              </a:spcBef>
            </a:pPr>
            <a:r>
              <a:rPr lang="en-US" sz="3540" b="1" spc="77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16.656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296397" y="6033340"/>
            <a:ext cx="3639992" cy="605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957"/>
              </a:lnSpc>
              <a:spcBef>
                <a:spcPct val="0"/>
              </a:spcBef>
            </a:pPr>
            <a:r>
              <a:rPr lang="en-US" sz="3540" b="1" spc="77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20.321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2718776" y="6703707"/>
            <a:ext cx="4684819" cy="1426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20"/>
              </a:lnSpc>
            </a:pPr>
            <a:r>
              <a:rPr lang="en-US" sz="2728" spc="130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Art. 25: </a:t>
            </a:r>
            <a:r>
              <a:rPr lang="en-US" sz="2728" spc="130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Universidades</a:t>
            </a:r>
            <a:r>
              <a:rPr lang="en-US" sz="2728" spc="130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2728" spc="130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Nacionales</a:t>
            </a:r>
            <a:endParaRPr lang="en-US" sz="2728" spc="130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  <a:p>
            <a:pPr marL="0" lvl="0" indent="0" algn="ctr">
              <a:lnSpc>
                <a:spcPts val="3820"/>
              </a:lnSpc>
              <a:spcBef>
                <a:spcPct val="0"/>
              </a:spcBef>
            </a:pPr>
            <a:endParaRPr lang="en-US" sz="2728" spc="130" dirty="0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3241189" y="5993543"/>
            <a:ext cx="3639992" cy="605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957"/>
              </a:lnSpc>
              <a:spcBef>
                <a:spcPct val="0"/>
              </a:spcBef>
            </a:pPr>
            <a:r>
              <a:rPr lang="en-US" sz="3540" b="1" spc="77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23.569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7146369" y="4572059"/>
            <a:ext cx="1150991" cy="4088858"/>
          </a:xfrm>
          <a:custGeom>
            <a:avLst/>
            <a:gdLst/>
            <a:ahLst/>
            <a:cxnLst/>
            <a:rect l="l" t="t" r="r" b="b"/>
            <a:pathLst>
              <a:path w="1150991" h="4088858">
                <a:moveTo>
                  <a:pt x="0" y="0"/>
                </a:moveTo>
                <a:lnTo>
                  <a:pt x="1150991" y="0"/>
                </a:lnTo>
                <a:lnTo>
                  <a:pt x="1150991" y="4088857"/>
                </a:lnTo>
                <a:lnTo>
                  <a:pt x="0" y="40888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429543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14431562" y="4348974"/>
            <a:ext cx="1306232" cy="4640348"/>
          </a:xfrm>
          <a:custGeom>
            <a:avLst/>
            <a:gdLst/>
            <a:ahLst/>
            <a:cxnLst/>
            <a:rect l="l" t="t" r="r" b="b"/>
            <a:pathLst>
              <a:path w="1306232" h="4640348">
                <a:moveTo>
                  <a:pt x="0" y="0"/>
                </a:moveTo>
                <a:lnTo>
                  <a:pt x="1306232" y="0"/>
                </a:lnTo>
                <a:lnTo>
                  <a:pt x="1306232" y="4640349"/>
                </a:lnTo>
                <a:lnTo>
                  <a:pt x="0" y="464034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429543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 flipH="1">
            <a:off x="2059984" y="4572059"/>
            <a:ext cx="1150991" cy="4088858"/>
          </a:xfrm>
          <a:custGeom>
            <a:avLst/>
            <a:gdLst/>
            <a:ahLst/>
            <a:cxnLst/>
            <a:rect l="l" t="t" r="r" b="b"/>
            <a:pathLst>
              <a:path w="1150991" h="4088858">
                <a:moveTo>
                  <a:pt x="1150991" y="0"/>
                </a:moveTo>
                <a:lnTo>
                  <a:pt x="0" y="0"/>
                </a:lnTo>
                <a:lnTo>
                  <a:pt x="0" y="4088857"/>
                </a:lnTo>
                <a:lnTo>
                  <a:pt x="1150991" y="4088857"/>
                </a:lnTo>
                <a:lnTo>
                  <a:pt x="115099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429543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 flipH="1">
            <a:off x="10480862" y="4348974"/>
            <a:ext cx="1306232" cy="4640348"/>
          </a:xfrm>
          <a:custGeom>
            <a:avLst/>
            <a:gdLst/>
            <a:ahLst/>
            <a:cxnLst/>
            <a:rect l="l" t="t" r="r" b="b"/>
            <a:pathLst>
              <a:path w="1306232" h="4640348">
                <a:moveTo>
                  <a:pt x="1306233" y="0"/>
                </a:moveTo>
                <a:lnTo>
                  <a:pt x="0" y="0"/>
                </a:lnTo>
                <a:lnTo>
                  <a:pt x="0" y="4640349"/>
                </a:lnTo>
                <a:lnTo>
                  <a:pt x="1306233" y="4640349"/>
                </a:lnTo>
                <a:lnTo>
                  <a:pt x="1306233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429543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7" name="TextBox 7"/>
          <p:cNvSpPr txBox="1"/>
          <p:nvPr/>
        </p:nvSpPr>
        <p:spPr>
          <a:xfrm>
            <a:off x="5178672" y="463185"/>
            <a:ext cx="7930656" cy="3792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68"/>
              </a:lnSpc>
            </a:pPr>
            <a:r>
              <a:rPr lang="en-US" sz="5477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LA EXENCIÓN TAXATIVA DEL IVA (DECRETO 493/2001)</a:t>
            </a:r>
          </a:p>
          <a:p>
            <a:pPr marL="0" lvl="0" indent="0" algn="ctr">
              <a:lnSpc>
                <a:spcPts val="6829"/>
              </a:lnSpc>
              <a:spcBef>
                <a:spcPct val="0"/>
              </a:spcBef>
            </a:pPr>
            <a:endParaRPr lang="en-US" sz="5477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300784" y="5001268"/>
            <a:ext cx="5755775" cy="3408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1"/>
              </a:lnSpc>
            </a:pPr>
            <a:r>
              <a:rPr lang="en-US" sz="2793" spc="134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·Estarán exentas del impuesto establecido por la presente ley:</a:t>
            </a:r>
          </a:p>
          <a:p>
            <a:pPr marL="0" lvl="0" indent="0" algn="ctr">
              <a:lnSpc>
                <a:spcPts val="3911"/>
              </a:lnSpc>
              <a:spcBef>
                <a:spcPct val="0"/>
              </a:spcBef>
            </a:pPr>
            <a:r>
              <a:rPr lang="en-US" sz="2793" spc="134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h) Las prestaciones y locaciones comprendidas en el apartado 21 del inciso e) del artículo 3º, que se indican a continuación: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133978" y="4544529"/>
            <a:ext cx="4146078" cy="4574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17"/>
              </a:lnSpc>
            </a:pPr>
            <a:r>
              <a:rPr lang="en-US" sz="2012" spc="96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·6) Los servicios prestados … por asociaciones comprendidas en los incisos f), g) y m) del artículo 20 de la Ley de Impuesto a las Ganancias, texto ordenado en 1986 y sus modificaciones, … cuando tales servicios se relacionen en forma directa con sus fines específicos. (Inciso sustituido por pto. e), art. 1° del </a:t>
            </a:r>
            <a:r>
              <a:rPr lang="en-US" sz="2012" u="sng" spc="96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  <a:hlinkClick r:id="rId5" tooltip="http://www.infoleg.gob.ar/infolegInternet/verNorma.do?id=66804"/>
              </a:rPr>
              <a:t>Decreto N° 493/2001</a:t>
            </a:r>
            <a:r>
              <a:rPr lang="en-US" sz="2012" spc="96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B.O. 30/04/2001. </a:t>
            </a:r>
          </a:p>
          <a:p>
            <a:pPr marL="0" lvl="0" indent="0" algn="ctr">
              <a:lnSpc>
                <a:spcPts val="2817"/>
              </a:lnSpc>
              <a:spcBef>
                <a:spcPct val="0"/>
              </a:spcBef>
            </a:pPr>
            <a:endParaRPr lang="en-US" sz="2012" spc="96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522341" y="4505384"/>
            <a:ext cx="3312662" cy="553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32"/>
              </a:lnSpc>
              <a:spcBef>
                <a:spcPct val="0"/>
              </a:spcBef>
            </a:pPr>
            <a:r>
              <a:rPr lang="en-US" sz="3237" b="1" spc="155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Artículo 7</a:t>
            </a: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 rot="4048599">
            <a:off x="11082867" y="-1160754"/>
            <a:ext cx="15338360" cy="7565836"/>
            <a:chOff x="0" y="0"/>
            <a:chExt cx="10744200" cy="5299710"/>
          </a:xfrm>
        </p:grpSpPr>
        <p:sp>
          <p:nvSpPr>
            <p:cNvPr id="12" name="Freeform 12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6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7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7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-8100000">
            <a:off x="-5970559" y="7773080"/>
            <a:ext cx="13714283" cy="6764740"/>
            <a:chOff x="0" y="0"/>
            <a:chExt cx="10744200" cy="5299710"/>
          </a:xfrm>
        </p:grpSpPr>
        <p:sp>
          <p:nvSpPr>
            <p:cNvPr id="16" name="Freeform 16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6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7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7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-1694536">
            <a:off x="-3738527" y="-6381778"/>
            <a:ext cx="13714283" cy="6764740"/>
            <a:chOff x="0" y="0"/>
            <a:chExt cx="10744200" cy="5299710"/>
          </a:xfrm>
        </p:grpSpPr>
        <p:sp>
          <p:nvSpPr>
            <p:cNvPr id="20" name="Freeform 20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6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7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7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8266506">
            <a:off x="-4501922" y="-2410383"/>
            <a:ext cx="9870668" cy="4868830"/>
            <a:chOff x="0" y="0"/>
            <a:chExt cx="10744200" cy="5299710"/>
          </a:xfrm>
        </p:grpSpPr>
        <p:sp>
          <p:nvSpPr>
            <p:cNvPr id="4" name="Freeform 4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2937159">
            <a:off x="15362370" y="6107490"/>
            <a:ext cx="9870668" cy="4868830"/>
            <a:chOff x="0" y="0"/>
            <a:chExt cx="10744200" cy="5299710"/>
          </a:xfrm>
        </p:grpSpPr>
        <p:sp>
          <p:nvSpPr>
            <p:cNvPr id="8" name="Freeform 8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3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9" name="Freeform 9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4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4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5866622" y="432150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6"/>
                </a:lnTo>
                <a:lnTo>
                  <a:pt x="0" y="19413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2" name="Freeform 12"/>
          <p:cNvSpPr/>
          <p:nvPr/>
        </p:nvSpPr>
        <p:spPr>
          <a:xfrm>
            <a:off x="337522" y="9605627"/>
            <a:ext cx="1941326" cy="1941326"/>
          </a:xfrm>
          <a:custGeom>
            <a:avLst/>
            <a:gdLst/>
            <a:ahLst/>
            <a:cxnLst/>
            <a:rect l="l" t="t" r="r" b="b"/>
            <a:pathLst>
              <a:path w="1941326" h="1941326">
                <a:moveTo>
                  <a:pt x="0" y="0"/>
                </a:moveTo>
                <a:lnTo>
                  <a:pt x="1941326" y="0"/>
                </a:lnTo>
                <a:lnTo>
                  <a:pt x="1941326" y="1941325"/>
                </a:lnTo>
                <a:lnTo>
                  <a:pt x="0" y="19413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13" name="TextBox 13"/>
          <p:cNvSpPr txBox="1"/>
          <p:nvPr/>
        </p:nvSpPr>
        <p:spPr>
          <a:xfrm>
            <a:off x="1963917" y="3444546"/>
            <a:ext cx="14360167" cy="6381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40"/>
              </a:lnSpc>
            </a:pP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d) Sustitúyese el artículo incorporado a continuación del artículo 7º, por el siguiente:</a:t>
            </a:r>
          </a:p>
          <a:p>
            <a:pPr algn="just">
              <a:lnSpc>
                <a:spcPts val="4240"/>
              </a:lnSpc>
            </a:pP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ARTICULO... — Respecto de …  los </a:t>
            </a:r>
            <a:r>
              <a:rPr lang="en-US" sz="3028" b="1" spc="145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espectáculos y reuniones</a:t>
            </a: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de carácter artístico, científico, cultural, teatral, musical, de canto, de danza, circenses, </a:t>
            </a:r>
            <a:r>
              <a:rPr lang="en-US" sz="3028" b="1" spc="145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deportivos</a:t>
            </a: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y cinematográficos —excepto para los espectáculos teatrales comprendidos en el punto 10, del inciso h) del primer párrafo del artículo 7º …,</a:t>
            </a:r>
            <a:r>
              <a:rPr lang="en-US" sz="3028" b="1" spc="145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 no serán de aplicación las exenciones previstas en el punto 6, del inciso h) del primer párrafo del artículo 7º, ni las dispuestas por otras leyes nacionales</a:t>
            </a:r>
            <a:r>
              <a:rPr lang="en-US" sz="3028" spc="145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—generales, especiales o estatutarias—, decretos o cualquier otra norma de inferior jerarquía, que incluya taxativa o genéricamente al impuesto de esta ley…</a:t>
            </a:r>
          </a:p>
          <a:p>
            <a:pPr algn="just">
              <a:lnSpc>
                <a:spcPts val="4240"/>
              </a:lnSpc>
            </a:pPr>
            <a:endParaRPr lang="en-US" sz="3028" spc="145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999437" y="891094"/>
            <a:ext cx="12669785" cy="2104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37"/>
              </a:lnSpc>
            </a:pPr>
            <a:r>
              <a:rPr lang="en-US" sz="4027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DECRETO 493/2001(B.O. 30/04/2001):  ENTRADAS A LOS ESPECTÁCULOS PÚBLICOS </a:t>
            </a:r>
          </a:p>
          <a:p>
            <a:pPr marL="0" lvl="0" indent="0" algn="l">
              <a:lnSpc>
                <a:spcPts val="5637"/>
              </a:lnSpc>
              <a:spcBef>
                <a:spcPct val="0"/>
              </a:spcBef>
            </a:pPr>
            <a:endParaRPr lang="en-US" sz="4027" dirty="0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10664968">
            <a:off x="-1862720" y="-1545395"/>
            <a:ext cx="8748264" cy="13003420"/>
            <a:chOff x="0" y="0"/>
            <a:chExt cx="3175000" cy="4719320"/>
          </a:xfrm>
        </p:grpSpPr>
        <p:sp>
          <p:nvSpPr>
            <p:cNvPr id="4" name="Freeform 4"/>
            <p:cNvSpPr/>
            <p:nvPr/>
          </p:nvSpPr>
          <p:spPr>
            <a:xfrm>
              <a:off x="20320" y="21590"/>
              <a:ext cx="3154680" cy="4697730"/>
            </a:xfrm>
            <a:custGeom>
              <a:avLst/>
              <a:gdLst/>
              <a:ahLst/>
              <a:cxnLst/>
              <a:rect l="l" t="t" r="r" b="b"/>
              <a:pathLst>
                <a:path w="3154680" h="4697730">
                  <a:moveTo>
                    <a:pt x="3154680" y="4697730"/>
                  </a:moveTo>
                  <a:lnTo>
                    <a:pt x="215900" y="4697730"/>
                  </a:lnTo>
                  <a:cubicBezTo>
                    <a:pt x="215900" y="4697730"/>
                    <a:pt x="215900" y="4654550"/>
                    <a:pt x="194310" y="4611370"/>
                  </a:cubicBezTo>
                  <a:cubicBezTo>
                    <a:pt x="172720" y="4568190"/>
                    <a:pt x="172720" y="4461510"/>
                    <a:pt x="172720" y="4418330"/>
                  </a:cubicBezTo>
                  <a:cubicBezTo>
                    <a:pt x="172720" y="4375150"/>
                    <a:pt x="86360" y="4246880"/>
                    <a:pt x="86360" y="4246880"/>
                  </a:cubicBezTo>
                  <a:cubicBezTo>
                    <a:pt x="0" y="4118610"/>
                    <a:pt x="21590" y="3967480"/>
                    <a:pt x="21590" y="3925570"/>
                  </a:cubicBezTo>
                  <a:cubicBezTo>
                    <a:pt x="21590" y="3882390"/>
                    <a:pt x="43180" y="3818890"/>
                    <a:pt x="86360" y="3754120"/>
                  </a:cubicBezTo>
                  <a:cubicBezTo>
                    <a:pt x="129540" y="3689350"/>
                    <a:pt x="129540" y="3517900"/>
                    <a:pt x="129540" y="3517900"/>
                  </a:cubicBezTo>
                  <a:lnTo>
                    <a:pt x="129540" y="3389630"/>
                  </a:lnTo>
                  <a:lnTo>
                    <a:pt x="129540" y="3261360"/>
                  </a:lnTo>
                  <a:lnTo>
                    <a:pt x="172720" y="3133090"/>
                  </a:lnTo>
                  <a:lnTo>
                    <a:pt x="151130" y="3004820"/>
                  </a:lnTo>
                  <a:cubicBezTo>
                    <a:pt x="151130" y="3004820"/>
                    <a:pt x="129540" y="2918460"/>
                    <a:pt x="151130" y="2876550"/>
                  </a:cubicBezTo>
                  <a:cubicBezTo>
                    <a:pt x="172720" y="2833370"/>
                    <a:pt x="151130" y="2854960"/>
                    <a:pt x="151130" y="2833370"/>
                  </a:cubicBezTo>
                  <a:cubicBezTo>
                    <a:pt x="151130" y="2811780"/>
                    <a:pt x="151130" y="2768600"/>
                    <a:pt x="151130" y="2768600"/>
                  </a:cubicBezTo>
                  <a:lnTo>
                    <a:pt x="151130" y="2531110"/>
                  </a:lnTo>
                  <a:lnTo>
                    <a:pt x="237490" y="2316480"/>
                  </a:lnTo>
                  <a:lnTo>
                    <a:pt x="259080" y="1995170"/>
                  </a:lnTo>
                  <a:lnTo>
                    <a:pt x="302260" y="1737360"/>
                  </a:lnTo>
                  <a:cubicBezTo>
                    <a:pt x="302260" y="1737360"/>
                    <a:pt x="302260" y="1416050"/>
                    <a:pt x="302260" y="1394460"/>
                  </a:cubicBezTo>
                  <a:cubicBezTo>
                    <a:pt x="302260" y="1372870"/>
                    <a:pt x="302260" y="1223010"/>
                    <a:pt x="280670" y="1179830"/>
                  </a:cubicBezTo>
                  <a:cubicBezTo>
                    <a:pt x="259080" y="1136650"/>
                    <a:pt x="387350" y="793750"/>
                    <a:pt x="387350" y="793750"/>
                  </a:cubicBezTo>
                  <a:lnTo>
                    <a:pt x="452120" y="557530"/>
                  </a:lnTo>
                  <a:cubicBezTo>
                    <a:pt x="452120" y="557530"/>
                    <a:pt x="452120" y="257810"/>
                    <a:pt x="473710" y="193040"/>
                  </a:cubicBezTo>
                  <a:cubicBezTo>
                    <a:pt x="495300" y="128270"/>
                    <a:pt x="560070" y="86360"/>
                    <a:pt x="560070" y="86360"/>
                  </a:cubicBezTo>
                  <a:cubicBezTo>
                    <a:pt x="560070" y="86360"/>
                    <a:pt x="624840" y="64770"/>
                    <a:pt x="624840" y="64770"/>
                  </a:cubicBezTo>
                  <a:cubicBezTo>
                    <a:pt x="668020" y="21590"/>
                    <a:pt x="731520" y="21590"/>
                    <a:pt x="731520" y="21590"/>
                  </a:cubicBezTo>
                  <a:cubicBezTo>
                    <a:pt x="731520" y="21590"/>
                    <a:pt x="881380" y="0"/>
                    <a:pt x="924560" y="21590"/>
                  </a:cubicBezTo>
                  <a:cubicBezTo>
                    <a:pt x="967740" y="43180"/>
                    <a:pt x="1139190" y="43180"/>
                    <a:pt x="1139190" y="43180"/>
                  </a:cubicBezTo>
                  <a:cubicBezTo>
                    <a:pt x="1203960" y="0"/>
                    <a:pt x="1332230" y="64770"/>
                    <a:pt x="1332230" y="64770"/>
                  </a:cubicBezTo>
                  <a:lnTo>
                    <a:pt x="1525270" y="86360"/>
                  </a:lnTo>
                  <a:cubicBezTo>
                    <a:pt x="1611630" y="43180"/>
                    <a:pt x="1718310" y="64770"/>
                    <a:pt x="1718310" y="64770"/>
                  </a:cubicBezTo>
                  <a:cubicBezTo>
                    <a:pt x="1718310" y="64770"/>
                    <a:pt x="1824990" y="64770"/>
                    <a:pt x="1868170" y="86360"/>
                  </a:cubicBezTo>
                  <a:cubicBezTo>
                    <a:pt x="1911350" y="107950"/>
                    <a:pt x="1996440" y="86360"/>
                    <a:pt x="1996440" y="86360"/>
                  </a:cubicBezTo>
                  <a:lnTo>
                    <a:pt x="2039620" y="107950"/>
                  </a:lnTo>
                  <a:cubicBezTo>
                    <a:pt x="2082800" y="86360"/>
                    <a:pt x="2125980" y="107950"/>
                    <a:pt x="2125980" y="107950"/>
                  </a:cubicBezTo>
                  <a:cubicBezTo>
                    <a:pt x="2169160" y="151130"/>
                    <a:pt x="2319020" y="151130"/>
                    <a:pt x="2319020" y="151130"/>
                  </a:cubicBezTo>
                  <a:lnTo>
                    <a:pt x="2447290" y="172720"/>
                  </a:lnTo>
                  <a:cubicBezTo>
                    <a:pt x="2490470" y="194310"/>
                    <a:pt x="2597150" y="172720"/>
                    <a:pt x="2597150" y="172720"/>
                  </a:cubicBezTo>
                  <a:cubicBezTo>
                    <a:pt x="2597150" y="172720"/>
                    <a:pt x="2768600" y="129540"/>
                    <a:pt x="2854960" y="129540"/>
                  </a:cubicBezTo>
                  <a:cubicBezTo>
                    <a:pt x="2941320" y="129540"/>
                    <a:pt x="3154680" y="172720"/>
                    <a:pt x="3154680" y="172720"/>
                  </a:cubicBezTo>
                  <a:lnTo>
                    <a:pt x="3154680" y="4697730"/>
                  </a:lnTo>
                  <a:close/>
                </a:path>
              </a:pathLst>
            </a:custGeom>
            <a:blipFill>
              <a:blip r:embed="rId3"/>
              <a:stretch>
                <a:fillRect l="-55721" r="-55721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3175000" cy="4719320"/>
            </a:xfrm>
            <a:custGeom>
              <a:avLst/>
              <a:gdLst/>
              <a:ahLst/>
              <a:cxnLst/>
              <a:rect l="l" t="t" r="r" b="b"/>
              <a:pathLst>
                <a:path w="3175000" h="4719320">
                  <a:moveTo>
                    <a:pt x="3175000" y="4719320"/>
                  </a:moveTo>
                  <a:lnTo>
                    <a:pt x="0" y="4719320"/>
                  </a:lnTo>
                  <a:lnTo>
                    <a:pt x="0" y="0"/>
                  </a:lnTo>
                  <a:lnTo>
                    <a:pt x="3175000" y="0"/>
                  </a:lnTo>
                  <a:lnTo>
                    <a:pt x="3175000" y="4719320"/>
                  </a:lnTo>
                  <a:close/>
                </a:path>
              </a:pathLst>
            </a:custGeom>
            <a:blipFill>
              <a:blip r:embed="rId4"/>
              <a:stretch>
                <a:fillRect l="-4322" t="-3535" r="-518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7355951" y="3869066"/>
            <a:ext cx="9903349" cy="5274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29"/>
              </a:lnSpc>
            </a:pPr>
            <a:r>
              <a:rPr lang="en-US" sz="3235" spc="155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Decreto 493: “20) Involucradas en el precio de acceso a lugares de entretenimientos y diversión, así como las que pudieran efectuarse en los mismos (salones de baile, discotecas, cabarets, boites, casinos, hipódromos, parques de diversiones, salones de bolos y billares, juegos de cualquier especie, etc.).”</a:t>
            </a:r>
          </a:p>
          <a:p>
            <a:pPr algn="r">
              <a:lnSpc>
                <a:spcPts val="4389"/>
              </a:lnSpc>
            </a:pPr>
            <a:endParaRPr lang="en-US" sz="3235" spc="155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  <a:p>
            <a:pPr algn="r">
              <a:lnSpc>
                <a:spcPts val="4809"/>
              </a:lnSpc>
            </a:pPr>
            <a:r>
              <a:rPr lang="en-US" sz="3435" spc="164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</a:p>
          <a:p>
            <a:pPr algn="l">
              <a:lnSpc>
                <a:spcPts val="749"/>
              </a:lnSpc>
            </a:pPr>
            <a:endParaRPr lang="en-US" sz="3435" spc="164">
              <a:solidFill>
                <a:srgbClr val="070605"/>
              </a:solidFill>
              <a:latin typeface="Saira"/>
              <a:ea typeface="Saira"/>
              <a:cs typeface="Saira"/>
              <a:sym typeface="Sair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355951" y="359345"/>
            <a:ext cx="10449898" cy="2681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68"/>
              </a:lnSpc>
            </a:pPr>
            <a:r>
              <a:rPr lang="en-US" sz="5048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SERVICIO GRAVADO. ARTÍCULO 3, INCISO E), PUNTO 20.</a:t>
            </a:r>
          </a:p>
        </p:txBody>
      </p:sp>
      <p:sp>
        <p:nvSpPr>
          <p:cNvPr id="8" name="Freeform 8"/>
          <p:cNvSpPr/>
          <p:nvPr/>
        </p:nvSpPr>
        <p:spPr>
          <a:xfrm>
            <a:off x="15504622" y="9143199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2"/>
                </a:lnTo>
                <a:lnTo>
                  <a:pt x="0" y="22876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9" name="Freeform 9"/>
          <p:cNvSpPr/>
          <p:nvPr/>
        </p:nvSpPr>
        <p:spPr>
          <a:xfrm rot="5400000">
            <a:off x="15504622" y="-2199475"/>
            <a:ext cx="4168749" cy="2287601"/>
          </a:xfrm>
          <a:custGeom>
            <a:avLst/>
            <a:gdLst/>
            <a:ahLst/>
            <a:cxnLst/>
            <a:rect l="l" t="t" r="r" b="b"/>
            <a:pathLst>
              <a:path w="4168749" h="2287601">
                <a:moveTo>
                  <a:pt x="0" y="0"/>
                </a:moveTo>
                <a:lnTo>
                  <a:pt x="4168749" y="0"/>
                </a:lnTo>
                <a:lnTo>
                  <a:pt x="4168749" y="2287601"/>
                </a:lnTo>
                <a:lnTo>
                  <a:pt x="0" y="22876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397256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15444" r="-1544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0" y="10040476"/>
            <a:ext cx="2993912" cy="2993912"/>
          </a:xfrm>
          <a:custGeom>
            <a:avLst/>
            <a:gdLst/>
            <a:ahLst/>
            <a:cxnLst/>
            <a:rect l="l" t="t" r="r" b="b"/>
            <a:pathLst>
              <a:path w="2993912" h="2993912">
                <a:moveTo>
                  <a:pt x="0" y="0"/>
                </a:moveTo>
                <a:lnTo>
                  <a:pt x="2993912" y="0"/>
                </a:lnTo>
                <a:lnTo>
                  <a:pt x="2993912" y="2993912"/>
                </a:lnTo>
                <a:lnTo>
                  <a:pt x="0" y="29939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 rot="-5400000">
            <a:off x="-519678" y="-818732"/>
            <a:ext cx="3062036" cy="3028632"/>
          </a:xfrm>
          <a:custGeom>
            <a:avLst/>
            <a:gdLst/>
            <a:ahLst/>
            <a:cxnLst/>
            <a:rect l="l" t="t" r="r" b="b"/>
            <a:pathLst>
              <a:path w="3062036" h="3028632">
                <a:moveTo>
                  <a:pt x="0" y="0"/>
                </a:moveTo>
                <a:lnTo>
                  <a:pt x="3062036" y="0"/>
                </a:lnTo>
                <a:lnTo>
                  <a:pt x="3062036" y="3028632"/>
                </a:lnTo>
                <a:lnTo>
                  <a:pt x="0" y="30286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ES"/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-5242306">
            <a:off x="11897258" y="1548298"/>
            <a:ext cx="13736663" cy="6775779"/>
            <a:chOff x="0" y="0"/>
            <a:chExt cx="10744200" cy="5299710"/>
          </a:xfrm>
        </p:grpSpPr>
        <p:sp>
          <p:nvSpPr>
            <p:cNvPr id="6" name="Freeform 6"/>
            <p:cNvSpPr/>
            <p:nvPr/>
          </p:nvSpPr>
          <p:spPr>
            <a:xfrm>
              <a:off x="0" y="64770"/>
              <a:ext cx="10741660" cy="5184140"/>
            </a:xfrm>
            <a:custGeom>
              <a:avLst/>
              <a:gdLst/>
              <a:ahLst/>
              <a:cxnLst/>
              <a:rect l="l" t="t" r="r" b="b"/>
              <a:pathLst>
                <a:path w="10741660" h="5184140">
                  <a:moveTo>
                    <a:pt x="0" y="811530"/>
                  </a:moveTo>
                  <a:lnTo>
                    <a:pt x="35560" y="789940"/>
                  </a:lnTo>
                  <a:lnTo>
                    <a:pt x="637540" y="782320"/>
                  </a:lnTo>
                  <a:lnTo>
                    <a:pt x="1164590" y="579120"/>
                  </a:lnTo>
                  <a:lnTo>
                    <a:pt x="2383790" y="867410"/>
                  </a:lnTo>
                  <a:lnTo>
                    <a:pt x="3634740" y="336550"/>
                  </a:lnTo>
                  <a:lnTo>
                    <a:pt x="4640580" y="543560"/>
                  </a:lnTo>
                  <a:lnTo>
                    <a:pt x="5723890" y="302260"/>
                  </a:lnTo>
                  <a:lnTo>
                    <a:pt x="6339840" y="212090"/>
                  </a:lnTo>
                  <a:lnTo>
                    <a:pt x="6723380" y="317500"/>
                  </a:lnTo>
                  <a:lnTo>
                    <a:pt x="7087870" y="276860"/>
                  </a:lnTo>
                  <a:lnTo>
                    <a:pt x="7548880" y="0"/>
                  </a:lnTo>
                  <a:lnTo>
                    <a:pt x="7730490" y="170180"/>
                  </a:lnTo>
                  <a:lnTo>
                    <a:pt x="8448040" y="322580"/>
                  </a:lnTo>
                  <a:lnTo>
                    <a:pt x="9061450" y="283210"/>
                  </a:lnTo>
                  <a:lnTo>
                    <a:pt x="10337800" y="624840"/>
                  </a:lnTo>
                  <a:lnTo>
                    <a:pt x="10741660" y="613410"/>
                  </a:lnTo>
                  <a:lnTo>
                    <a:pt x="10706100" y="4631690"/>
                  </a:lnTo>
                  <a:lnTo>
                    <a:pt x="8354060" y="4024630"/>
                  </a:lnTo>
                  <a:lnTo>
                    <a:pt x="7712710" y="3928110"/>
                  </a:lnTo>
                  <a:lnTo>
                    <a:pt x="7430770" y="3920490"/>
                  </a:lnTo>
                  <a:lnTo>
                    <a:pt x="7029450" y="3990340"/>
                  </a:lnTo>
                  <a:lnTo>
                    <a:pt x="6893560" y="3958590"/>
                  </a:lnTo>
                  <a:lnTo>
                    <a:pt x="6723380" y="4144010"/>
                  </a:lnTo>
                  <a:lnTo>
                    <a:pt x="6663690" y="4138930"/>
                  </a:lnTo>
                  <a:lnTo>
                    <a:pt x="6615430" y="4178300"/>
                  </a:lnTo>
                  <a:lnTo>
                    <a:pt x="6060440" y="4319270"/>
                  </a:lnTo>
                  <a:lnTo>
                    <a:pt x="5891530" y="4413250"/>
                  </a:lnTo>
                  <a:lnTo>
                    <a:pt x="5562600" y="4471670"/>
                  </a:lnTo>
                  <a:lnTo>
                    <a:pt x="5500370" y="4533900"/>
                  </a:lnTo>
                  <a:lnTo>
                    <a:pt x="5226050" y="4518660"/>
                  </a:lnTo>
                  <a:lnTo>
                    <a:pt x="4831080" y="4631690"/>
                  </a:lnTo>
                  <a:lnTo>
                    <a:pt x="4494530" y="4771390"/>
                  </a:lnTo>
                  <a:lnTo>
                    <a:pt x="4112260" y="4906010"/>
                  </a:lnTo>
                  <a:lnTo>
                    <a:pt x="3788410" y="4993640"/>
                  </a:lnTo>
                  <a:lnTo>
                    <a:pt x="3375660" y="5184140"/>
                  </a:lnTo>
                  <a:lnTo>
                    <a:pt x="3220720" y="5120640"/>
                  </a:lnTo>
                  <a:lnTo>
                    <a:pt x="2202180" y="4268470"/>
                  </a:lnTo>
                  <a:lnTo>
                    <a:pt x="1520190" y="4114800"/>
                  </a:lnTo>
                  <a:lnTo>
                    <a:pt x="1164590" y="3907790"/>
                  </a:lnTo>
                  <a:lnTo>
                    <a:pt x="0" y="4693920"/>
                  </a:lnTo>
                  <a:close/>
                </a:path>
              </a:pathLst>
            </a:custGeom>
            <a:blipFill>
              <a:blip r:embed="rId7"/>
              <a:stretch>
                <a:fillRect t="-23222" b="-23222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7" name="Freeform 7"/>
            <p:cNvSpPr/>
            <p:nvPr/>
          </p:nvSpPr>
          <p:spPr>
            <a:xfrm>
              <a:off x="364490" y="3865880"/>
              <a:ext cx="10337800" cy="1433830"/>
            </a:xfrm>
            <a:custGeom>
              <a:avLst/>
              <a:gdLst/>
              <a:ahLst/>
              <a:cxnLst/>
              <a:rect l="l" t="t" r="r" b="b"/>
              <a:pathLst>
                <a:path w="10337800" h="1433830">
                  <a:moveTo>
                    <a:pt x="0" y="0"/>
                  </a:moveTo>
                  <a:lnTo>
                    <a:pt x="10337800" y="0"/>
                  </a:lnTo>
                  <a:lnTo>
                    <a:pt x="10337800" y="1433830"/>
                  </a:lnTo>
                  <a:lnTo>
                    <a:pt x="0" y="1433830"/>
                  </a:lnTo>
                  <a:close/>
                </a:path>
              </a:pathLst>
            </a:custGeom>
            <a:blipFill>
              <a:blip r:embed="rId8"/>
              <a:stretch>
                <a:fillRect l="-2380" t="-259047" r="-729" b="-5843"/>
              </a:stretch>
            </a:blipFill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10744200" cy="1084580"/>
            </a:xfrm>
            <a:custGeom>
              <a:avLst/>
              <a:gdLst/>
              <a:ahLst/>
              <a:cxnLst/>
              <a:rect l="l" t="t" r="r" b="b"/>
              <a:pathLst>
                <a:path w="10744200" h="1084580">
                  <a:moveTo>
                    <a:pt x="0" y="0"/>
                  </a:moveTo>
                  <a:lnTo>
                    <a:pt x="10744200" y="0"/>
                  </a:lnTo>
                  <a:lnTo>
                    <a:pt x="10744200" y="1084580"/>
                  </a:lnTo>
                  <a:lnTo>
                    <a:pt x="0" y="1084580"/>
                  </a:lnTo>
                  <a:close/>
                </a:path>
              </a:pathLst>
            </a:custGeom>
            <a:blipFill>
              <a:blip r:embed="rId8"/>
              <a:stretch>
                <a:fillRect t="-5378" b="-380856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186943" y="885825"/>
            <a:ext cx="12148575" cy="31212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81"/>
              </a:lnSpc>
            </a:pPr>
            <a:r>
              <a:rPr lang="en-US" sz="5415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EXENCIONES. ARTÍCULO 7, INCISO H, </a:t>
            </a:r>
            <a:r>
              <a:rPr lang="en-US" sz="5415" dirty="0" err="1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punto</a:t>
            </a:r>
            <a:r>
              <a:rPr lang="en-US" sz="5415" dirty="0">
                <a:solidFill>
                  <a:srgbClr val="080808"/>
                </a:solidFill>
                <a:latin typeface="Sports World"/>
                <a:ea typeface="Sports World"/>
                <a:cs typeface="Sports World"/>
                <a:sym typeface="Sports World"/>
              </a:rPr>
              <a:t> (…) </a:t>
            </a:r>
          </a:p>
          <a:p>
            <a:pPr marL="0" lvl="0" indent="0" algn="l">
              <a:lnSpc>
                <a:spcPts val="9541"/>
              </a:lnSpc>
              <a:spcBef>
                <a:spcPct val="0"/>
              </a:spcBef>
            </a:pPr>
            <a:endParaRPr lang="en-US" sz="5415" dirty="0">
              <a:solidFill>
                <a:srgbClr val="080808"/>
              </a:solidFill>
              <a:latin typeface="Sports World"/>
              <a:ea typeface="Sports World"/>
              <a:cs typeface="Sports World"/>
              <a:sym typeface="Sports Wor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700" y="3254289"/>
            <a:ext cx="13306818" cy="3365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416"/>
              </a:lnSpc>
              <a:spcBef>
                <a:spcPct val="0"/>
              </a:spcBef>
            </a:pP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…10) </a:t>
            </a:r>
            <a:r>
              <a:rPr lang="en-US" sz="3154" b="1" spc="151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Los </a:t>
            </a:r>
            <a:r>
              <a:rPr lang="en-US" sz="3154" b="1" spc="151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espectáculos</a:t>
            </a:r>
            <a:r>
              <a:rPr lang="en-US" sz="3154" b="1" spc="151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de </a:t>
            </a:r>
            <a:r>
              <a:rPr lang="en-US" sz="3154" b="1" spc="151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carácter</a:t>
            </a:r>
            <a:r>
              <a:rPr lang="en-US" sz="3154" b="1" spc="151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</a:t>
            </a:r>
            <a:r>
              <a:rPr lang="en-US" sz="3154" b="1" spc="151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teatral</a:t>
            </a:r>
            <a:r>
              <a:rPr lang="en-US" sz="3154" b="1" spc="151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</a:t>
            </a:r>
            <a:r>
              <a:rPr lang="en-US" sz="3154" b="1" spc="151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comprendidos</a:t>
            </a:r>
            <a:r>
              <a:rPr lang="en-US" sz="3154" b="1" spc="151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en la Ley Nº 24.800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y la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contraprestación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exigida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para el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ingreso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a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conciertos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o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recitales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musicales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cuando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la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misma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corresponda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exclusivamente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al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acceso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a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dicho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evento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. (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Punto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sustituido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por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art. 1° de la Ley N° 26.115 B.O. 19/7/2006)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que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reemplaza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al </a:t>
            </a:r>
            <a:r>
              <a:rPr lang="en-US" sz="3154" spc="151" dirty="0" err="1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texto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 del </a:t>
            </a:r>
            <a:r>
              <a:rPr lang="en-US" sz="3154" b="1" spc="151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Decreto</a:t>
            </a:r>
            <a:r>
              <a:rPr lang="en-US" sz="3154" b="1" spc="151" dirty="0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 496/2001, </a:t>
            </a:r>
            <a:r>
              <a:rPr lang="en-US" sz="3154" b="1" spc="151" dirty="0" err="1">
                <a:solidFill>
                  <a:srgbClr val="070605"/>
                </a:solidFill>
                <a:latin typeface="Saira Bold"/>
                <a:ea typeface="Saira Bold"/>
                <a:cs typeface="Saira Bold"/>
                <a:sym typeface="Saira Bold"/>
              </a:rPr>
              <a:t>destacado</a:t>
            </a:r>
            <a:r>
              <a:rPr lang="en-US" sz="3154" spc="151" dirty="0">
                <a:solidFill>
                  <a:srgbClr val="070605"/>
                </a:solidFill>
                <a:latin typeface="Saira"/>
                <a:ea typeface="Saira"/>
                <a:cs typeface="Saira"/>
                <a:sym typeface="Saira"/>
              </a:rPr>
              <a:t>).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11340" y="6888913"/>
            <a:ext cx="13324178" cy="3365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09"/>
              </a:lnSpc>
            </a:pP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…11) </a:t>
            </a:r>
            <a:r>
              <a:rPr lang="en-US" sz="3150" b="1" spc="151" dirty="0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Los </a:t>
            </a:r>
            <a:r>
              <a:rPr lang="en-US" sz="3150" b="1" spc="151" dirty="0" err="1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espectáculos</a:t>
            </a:r>
            <a:r>
              <a:rPr lang="en-US" sz="3150" b="1" spc="151" dirty="0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 de </a:t>
            </a:r>
            <a:r>
              <a:rPr lang="en-US" sz="3150" b="1" spc="151" dirty="0" err="1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carácter</a:t>
            </a:r>
            <a:r>
              <a:rPr lang="en-US" sz="3150" b="1" spc="151" dirty="0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 </a:t>
            </a:r>
            <a:r>
              <a:rPr lang="en-US" sz="3150" b="1" spc="151" dirty="0" err="1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deportivo</a:t>
            </a:r>
            <a:r>
              <a:rPr lang="en-US" sz="3150" b="1" spc="151" dirty="0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 amateur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, en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las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condiciones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que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al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respecto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establezca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la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reglamentación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,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por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los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ingresos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que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constituyen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la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contraprestación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exigida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para el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acceso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a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dichos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espectáculos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. (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Apartado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incorporado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</a:t>
            </a:r>
            <a:r>
              <a:rPr lang="en-US" sz="3150" spc="151" dirty="0" err="1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por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art. 1° del </a:t>
            </a:r>
            <a:r>
              <a:rPr lang="en-US" sz="3150" b="1" spc="151" dirty="0" err="1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Decreto</a:t>
            </a:r>
            <a:r>
              <a:rPr lang="en-US" sz="3150" b="1" spc="151" dirty="0">
                <a:solidFill>
                  <a:srgbClr val="000000"/>
                </a:solidFill>
                <a:latin typeface="Saira Bold"/>
                <a:ea typeface="Saira Bold"/>
                <a:cs typeface="Saira Bold"/>
                <a:sym typeface="Saira Bold"/>
              </a:rPr>
              <a:t> N° 845/2001</a:t>
            </a:r>
            <a:r>
              <a:rPr lang="en-US" sz="3150" spc="151" dirty="0">
                <a:solidFill>
                  <a:srgbClr val="000000"/>
                </a:solidFill>
                <a:latin typeface="Saira"/>
                <a:ea typeface="Saira"/>
                <a:cs typeface="Saira"/>
                <a:sym typeface="Saira"/>
              </a:rPr>
              <a:t> B.O. 25/6/2001. </a:t>
            </a:r>
          </a:p>
          <a:p>
            <a:pPr algn="just">
              <a:lnSpc>
                <a:spcPts val="4380"/>
              </a:lnSpc>
              <a:spcBef>
                <a:spcPct val="0"/>
              </a:spcBef>
            </a:pPr>
            <a:endParaRPr lang="en-US" sz="3150" spc="151" dirty="0">
              <a:solidFill>
                <a:srgbClr val="000000"/>
              </a:solidFill>
              <a:latin typeface="Saira"/>
              <a:ea typeface="Saira"/>
              <a:cs typeface="Saira"/>
              <a:sym typeface="Sair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2168</Words>
  <Application>Microsoft Office PowerPoint</Application>
  <PresentationFormat>Personalizado</PresentationFormat>
  <Paragraphs>115</Paragraphs>
  <Slides>23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2" baseType="lpstr">
      <vt:lpstr>Open Sauce Italics</vt:lpstr>
      <vt:lpstr>Open Sauce</vt:lpstr>
      <vt:lpstr>Saira Bold</vt:lpstr>
      <vt:lpstr>Open Sauce Medium</vt:lpstr>
      <vt:lpstr>Sports World</vt:lpstr>
      <vt:lpstr>Arial</vt:lpstr>
      <vt:lpstr>Calibri</vt:lpstr>
      <vt:lpstr>Saira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club deportivo  de futbol moderno álbum de recortes verde y gris</dc:title>
  <dc:creator>Alberto Tarsitano</dc:creator>
  <cp:lastModifiedBy>Alberto Tarsitano</cp:lastModifiedBy>
  <cp:revision>9</cp:revision>
  <dcterms:created xsi:type="dcterms:W3CDTF">2006-08-16T00:00:00Z</dcterms:created>
  <dcterms:modified xsi:type="dcterms:W3CDTF">2024-11-20T11:08:35Z</dcterms:modified>
  <dc:identifier>DAGW7EI08WY</dc:identifier>
</cp:coreProperties>
</file>