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3" r:id="rId18"/>
    <p:sldId id="274"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9" d="100"/>
          <a:sy n="69" d="100"/>
        </p:scale>
        <p:origin x="780"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D8FA7A56-61A0-4A3B-A013-3B8D28D9A5E6}" type="datetimeFigureOut">
              <a:rPr lang="es-AR" smtClean="0"/>
              <a:t>25/10/2023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8F2FB9F-6010-45E6-921C-25D03A47FE7A}" type="slidenum">
              <a:rPr lang="es-AR" smtClean="0"/>
              <a:t>‹Nº›</a:t>
            </a:fld>
            <a:endParaRPr lang="es-AR"/>
          </a:p>
        </p:txBody>
      </p:sp>
    </p:spTree>
    <p:extLst>
      <p:ext uri="{BB962C8B-B14F-4D97-AF65-F5344CB8AC3E}">
        <p14:creationId xmlns:p14="http://schemas.microsoft.com/office/powerpoint/2010/main" val="1442186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D8FA7A56-61A0-4A3B-A013-3B8D28D9A5E6}" type="datetimeFigureOut">
              <a:rPr lang="es-AR" smtClean="0"/>
              <a:t>25/10/2023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88F2FB9F-6010-45E6-921C-25D03A47FE7A}" type="slidenum">
              <a:rPr lang="es-AR" smtClean="0"/>
              <a:t>‹Nº›</a:t>
            </a:fld>
            <a:endParaRPr lang="es-AR"/>
          </a:p>
        </p:txBody>
      </p:sp>
    </p:spTree>
    <p:extLst>
      <p:ext uri="{BB962C8B-B14F-4D97-AF65-F5344CB8AC3E}">
        <p14:creationId xmlns:p14="http://schemas.microsoft.com/office/powerpoint/2010/main" val="30201807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s-ES"/>
              <a:t>Haga clic para modificar el estilo de título del patrón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8FA7A56-61A0-4A3B-A013-3B8D28D9A5E6}" type="datetimeFigureOut">
              <a:rPr lang="es-AR" smtClean="0"/>
              <a:t>25/10/2023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8F2FB9F-6010-45E6-921C-25D03A47FE7A}" type="slidenum">
              <a:rPr lang="es-AR" smtClean="0"/>
              <a:t>‹Nº›</a:t>
            </a:fld>
            <a:endParaRPr lang="es-AR"/>
          </a:p>
        </p:txBody>
      </p:sp>
    </p:spTree>
    <p:extLst>
      <p:ext uri="{BB962C8B-B14F-4D97-AF65-F5344CB8AC3E}">
        <p14:creationId xmlns:p14="http://schemas.microsoft.com/office/powerpoint/2010/main" val="1043143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s-ES"/>
              <a:t>Haga clic para modificar el estilo de título del patrón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s-ES"/>
              <a:t>Haga clic para modificar los estilos de texto del patrón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8FA7A56-61A0-4A3B-A013-3B8D28D9A5E6}" type="datetimeFigureOut">
              <a:rPr lang="es-AR" smtClean="0"/>
              <a:t>25/10/2023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8F2FB9F-6010-45E6-921C-25D03A47FE7A}" type="slidenum">
              <a:rPr lang="es-AR" smtClean="0"/>
              <a:t>‹Nº›</a:t>
            </a:fld>
            <a:endParaRPr lang="es-AR"/>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8342931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8FA7A56-61A0-4A3B-A013-3B8D28D9A5E6}" type="datetimeFigureOut">
              <a:rPr lang="es-AR" smtClean="0"/>
              <a:t>25/10/2023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8F2FB9F-6010-45E6-921C-25D03A47FE7A}" type="slidenum">
              <a:rPr lang="es-AR" smtClean="0"/>
              <a:t>‹Nº›</a:t>
            </a:fld>
            <a:endParaRPr lang="es-AR"/>
          </a:p>
        </p:txBody>
      </p:sp>
    </p:spTree>
    <p:extLst>
      <p:ext uri="{BB962C8B-B14F-4D97-AF65-F5344CB8AC3E}">
        <p14:creationId xmlns:p14="http://schemas.microsoft.com/office/powerpoint/2010/main" val="38356870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olumna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8FA7A56-61A0-4A3B-A013-3B8D28D9A5E6}" type="datetimeFigureOut">
              <a:rPr lang="es-AR" smtClean="0"/>
              <a:t>25/10/2023</a:t>
            </a:fld>
            <a:endParaRPr lang="es-AR"/>
          </a:p>
        </p:txBody>
      </p:sp>
      <p:sp>
        <p:nvSpPr>
          <p:cNvPr id="4"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8F2FB9F-6010-45E6-921C-25D03A47FE7A}" type="slidenum">
              <a:rPr lang="es-AR" smtClean="0"/>
              <a:t>‹Nº›</a:t>
            </a:fld>
            <a:endParaRPr lang="es-AR"/>
          </a:p>
        </p:txBody>
      </p:sp>
    </p:spTree>
    <p:extLst>
      <p:ext uri="{BB962C8B-B14F-4D97-AF65-F5344CB8AC3E}">
        <p14:creationId xmlns:p14="http://schemas.microsoft.com/office/powerpoint/2010/main" val="37409305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Columna de imagen 3">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D8FA7A56-61A0-4A3B-A013-3B8D28D9A5E6}" type="datetimeFigureOut">
              <a:rPr lang="es-AR" smtClean="0"/>
              <a:t>25/10/2023</a:t>
            </a:fld>
            <a:endParaRPr lang="es-AR"/>
          </a:p>
        </p:txBody>
      </p:sp>
      <p:sp>
        <p:nvSpPr>
          <p:cNvPr id="4"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8F2FB9F-6010-45E6-921C-25D03A47FE7A}" type="slidenum">
              <a:rPr lang="es-AR" smtClean="0"/>
              <a:t>‹Nº›</a:t>
            </a:fld>
            <a:endParaRPr lang="es-AR"/>
          </a:p>
        </p:txBody>
      </p:sp>
    </p:spTree>
    <p:extLst>
      <p:ext uri="{BB962C8B-B14F-4D97-AF65-F5344CB8AC3E}">
        <p14:creationId xmlns:p14="http://schemas.microsoft.com/office/powerpoint/2010/main" val="27951875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nchorCtr="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8FA7A56-61A0-4A3B-A013-3B8D28D9A5E6}" type="datetimeFigureOut">
              <a:rPr lang="es-AR" smtClean="0"/>
              <a:t>25/10/2023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8F2FB9F-6010-45E6-921C-25D03A47FE7A}" type="slidenum">
              <a:rPr lang="es-AR" smtClean="0"/>
              <a:t>‹Nº›</a:t>
            </a:fld>
            <a:endParaRPr lang="es-AR"/>
          </a:p>
        </p:txBody>
      </p:sp>
    </p:spTree>
    <p:extLst>
      <p:ext uri="{BB962C8B-B14F-4D97-AF65-F5344CB8AC3E}">
        <p14:creationId xmlns:p14="http://schemas.microsoft.com/office/powerpoint/2010/main" val="40245327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D8FA7A56-61A0-4A3B-A013-3B8D28D9A5E6}" type="datetimeFigureOut">
              <a:rPr lang="es-AR" smtClean="0"/>
              <a:t>25/10/2023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8F2FB9F-6010-45E6-921C-25D03A47FE7A}" type="slidenum">
              <a:rPr lang="es-AR" smtClean="0"/>
              <a:t>‹Nº›</a:t>
            </a:fld>
            <a:endParaRPr lang="es-AR"/>
          </a:p>
        </p:txBody>
      </p:sp>
    </p:spTree>
    <p:extLst>
      <p:ext uri="{BB962C8B-B14F-4D97-AF65-F5344CB8AC3E}">
        <p14:creationId xmlns:p14="http://schemas.microsoft.com/office/powerpoint/2010/main" val="9473139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3"/>
          <p:cNvSpPr>
            <a:spLocks noGrp="1"/>
          </p:cNvSpPr>
          <p:nvPr>
            <p:ph type="dt" sz="half" idx="10"/>
          </p:nvPr>
        </p:nvSpPr>
        <p:spPr/>
        <p:txBody>
          <a:bodyPr/>
          <a:lstStyle/>
          <a:p>
            <a:fld id="{D8FA7A56-61A0-4A3B-A013-3B8D28D9A5E6}" type="datetimeFigureOut">
              <a:rPr lang="es-AR" smtClean="0"/>
              <a:t>25/10/2023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8F2FB9F-6010-45E6-921C-25D03A47FE7A}" type="slidenum">
              <a:rPr lang="es-AR" smtClean="0"/>
              <a:t>‹Nº›</a:t>
            </a:fld>
            <a:endParaRPr lang="es-AR"/>
          </a:p>
        </p:txBody>
      </p:sp>
    </p:spTree>
    <p:extLst>
      <p:ext uri="{BB962C8B-B14F-4D97-AF65-F5344CB8AC3E}">
        <p14:creationId xmlns:p14="http://schemas.microsoft.com/office/powerpoint/2010/main" val="18545947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D8FA7A56-61A0-4A3B-A013-3B8D28D9A5E6}" type="datetimeFigureOut">
              <a:rPr lang="es-AR" smtClean="0"/>
              <a:t>25/10/2023</a:t>
            </a:fld>
            <a:endParaRPr lang="es-AR"/>
          </a:p>
        </p:txBody>
      </p:sp>
      <p:sp>
        <p:nvSpPr>
          <p:cNvPr id="5" name="Footer Placeholder 4"/>
          <p:cNvSpPr>
            <a:spLocks noGrp="1"/>
          </p:cNvSpPr>
          <p:nvPr>
            <p:ph type="ftr" sz="quarter" idx="11"/>
          </p:nvPr>
        </p:nvSpPr>
        <p:spPr/>
        <p:txBody>
          <a:bodyPr/>
          <a:lstStyle/>
          <a:p>
            <a:endParaRPr lang="es-AR"/>
          </a:p>
        </p:txBody>
      </p:sp>
      <p:sp>
        <p:nvSpPr>
          <p:cNvPr id="6" name="Slide Number Placeholder 5"/>
          <p:cNvSpPr>
            <a:spLocks noGrp="1"/>
          </p:cNvSpPr>
          <p:nvPr>
            <p:ph type="sldNum" sz="quarter" idx="12"/>
          </p:nvPr>
        </p:nvSpPr>
        <p:spPr/>
        <p:txBody>
          <a:bodyPr/>
          <a:lstStyle/>
          <a:p>
            <a:fld id="{88F2FB9F-6010-45E6-921C-25D03A47FE7A}" type="slidenum">
              <a:rPr lang="es-AR" smtClean="0"/>
              <a:t>‹Nº›</a:t>
            </a:fld>
            <a:endParaRPr lang="es-AR"/>
          </a:p>
        </p:txBody>
      </p:sp>
    </p:spTree>
    <p:extLst>
      <p:ext uri="{BB962C8B-B14F-4D97-AF65-F5344CB8AC3E}">
        <p14:creationId xmlns:p14="http://schemas.microsoft.com/office/powerpoint/2010/main" val="22421745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D8FA7A56-61A0-4A3B-A013-3B8D28D9A5E6}" type="datetimeFigureOut">
              <a:rPr lang="es-AR" smtClean="0"/>
              <a:t>25/10/2023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88F2FB9F-6010-45E6-921C-25D03A47FE7A}" type="slidenum">
              <a:rPr lang="es-AR" smtClean="0"/>
              <a:t>‹Nº›</a:t>
            </a:fld>
            <a:endParaRPr lang="es-AR"/>
          </a:p>
        </p:txBody>
      </p:sp>
    </p:spTree>
    <p:extLst>
      <p:ext uri="{BB962C8B-B14F-4D97-AF65-F5344CB8AC3E}">
        <p14:creationId xmlns:p14="http://schemas.microsoft.com/office/powerpoint/2010/main" val="3456490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D8FA7A56-61A0-4A3B-A013-3B8D28D9A5E6}" type="datetimeFigureOut">
              <a:rPr lang="es-AR" smtClean="0"/>
              <a:t>25/10/2023</a:t>
            </a:fld>
            <a:endParaRPr lang="es-AR"/>
          </a:p>
        </p:txBody>
      </p:sp>
      <p:sp>
        <p:nvSpPr>
          <p:cNvPr id="8" name="Footer Placeholder 7"/>
          <p:cNvSpPr>
            <a:spLocks noGrp="1"/>
          </p:cNvSpPr>
          <p:nvPr>
            <p:ph type="ftr" sz="quarter" idx="11"/>
          </p:nvPr>
        </p:nvSpPr>
        <p:spPr/>
        <p:txBody>
          <a:bodyPr/>
          <a:lstStyle/>
          <a:p>
            <a:endParaRPr lang="es-AR"/>
          </a:p>
        </p:txBody>
      </p:sp>
      <p:sp>
        <p:nvSpPr>
          <p:cNvPr id="9" name="Slide Number Placeholder 8"/>
          <p:cNvSpPr>
            <a:spLocks noGrp="1"/>
          </p:cNvSpPr>
          <p:nvPr>
            <p:ph type="sldNum" sz="quarter" idx="12"/>
          </p:nvPr>
        </p:nvSpPr>
        <p:spPr/>
        <p:txBody>
          <a:bodyPr/>
          <a:lstStyle/>
          <a:p>
            <a:fld id="{88F2FB9F-6010-45E6-921C-25D03A47FE7A}" type="slidenum">
              <a:rPr lang="es-AR" smtClean="0"/>
              <a:t>‹Nº›</a:t>
            </a:fld>
            <a:endParaRPr lang="es-AR"/>
          </a:p>
        </p:txBody>
      </p:sp>
    </p:spTree>
    <p:extLst>
      <p:ext uri="{BB962C8B-B14F-4D97-AF65-F5344CB8AC3E}">
        <p14:creationId xmlns:p14="http://schemas.microsoft.com/office/powerpoint/2010/main" val="1064681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7" name="Date Placeholder 2"/>
          <p:cNvSpPr>
            <a:spLocks noGrp="1"/>
          </p:cNvSpPr>
          <p:nvPr>
            <p:ph type="dt" sz="half" idx="10"/>
          </p:nvPr>
        </p:nvSpPr>
        <p:spPr/>
        <p:txBody>
          <a:bodyPr/>
          <a:lstStyle/>
          <a:p>
            <a:fld id="{D8FA7A56-61A0-4A3B-A013-3B8D28D9A5E6}" type="datetimeFigureOut">
              <a:rPr lang="es-AR" smtClean="0"/>
              <a:t>25/10/2023</a:t>
            </a:fld>
            <a:endParaRPr lang="es-AR"/>
          </a:p>
        </p:txBody>
      </p:sp>
      <p:sp>
        <p:nvSpPr>
          <p:cNvPr id="5" name="Footer Placeholder 3"/>
          <p:cNvSpPr>
            <a:spLocks noGrp="1"/>
          </p:cNvSpPr>
          <p:nvPr>
            <p:ph type="ftr" sz="quarter" idx="11"/>
          </p:nvPr>
        </p:nvSpPr>
        <p:spPr/>
        <p:txBody>
          <a:bodyPr/>
          <a:lstStyle/>
          <a:p>
            <a:endParaRPr lang="es-AR"/>
          </a:p>
        </p:txBody>
      </p:sp>
      <p:sp>
        <p:nvSpPr>
          <p:cNvPr id="6" name="Slide Number Placeholder 4"/>
          <p:cNvSpPr>
            <a:spLocks noGrp="1"/>
          </p:cNvSpPr>
          <p:nvPr>
            <p:ph type="sldNum" sz="quarter" idx="12"/>
          </p:nvPr>
        </p:nvSpPr>
        <p:spPr/>
        <p:txBody>
          <a:bodyPr/>
          <a:lstStyle/>
          <a:p>
            <a:fld id="{88F2FB9F-6010-45E6-921C-25D03A47FE7A}" type="slidenum">
              <a:rPr lang="es-AR" smtClean="0"/>
              <a:t>‹Nº›</a:t>
            </a:fld>
            <a:endParaRPr lang="es-AR"/>
          </a:p>
        </p:txBody>
      </p:sp>
    </p:spTree>
    <p:extLst>
      <p:ext uri="{BB962C8B-B14F-4D97-AF65-F5344CB8AC3E}">
        <p14:creationId xmlns:p14="http://schemas.microsoft.com/office/powerpoint/2010/main" val="1905608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D8FA7A56-61A0-4A3B-A013-3B8D28D9A5E6}" type="datetimeFigureOut">
              <a:rPr lang="es-AR" smtClean="0"/>
              <a:t>25/10/2023</a:t>
            </a:fld>
            <a:endParaRPr lang="es-AR"/>
          </a:p>
        </p:txBody>
      </p:sp>
      <p:sp>
        <p:nvSpPr>
          <p:cNvPr id="5" name="Footer Placeholder 2"/>
          <p:cNvSpPr>
            <a:spLocks noGrp="1"/>
          </p:cNvSpPr>
          <p:nvPr>
            <p:ph type="ftr" sz="quarter" idx="11"/>
          </p:nvPr>
        </p:nvSpPr>
        <p:spPr/>
        <p:txBody>
          <a:bodyPr/>
          <a:lstStyle/>
          <a:p>
            <a:endParaRPr lang="es-AR"/>
          </a:p>
        </p:txBody>
      </p:sp>
      <p:sp>
        <p:nvSpPr>
          <p:cNvPr id="6" name="Slide Number Placeholder 3"/>
          <p:cNvSpPr>
            <a:spLocks noGrp="1"/>
          </p:cNvSpPr>
          <p:nvPr>
            <p:ph type="sldNum" sz="quarter" idx="12"/>
          </p:nvPr>
        </p:nvSpPr>
        <p:spPr/>
        <p:txBody>
          <a:bodyPr/>
          <a:lstStyle/>
          <a:p>
            <a:fld id="{88F2FB9F-6010-45E6-921C-25D03A47FE7A}" type="slidenum">
              <a:rPr lang="es-AR" smtClean="0"/>
              <a:t>‹Nº›</a:t>
            </a:fld>
            <a:endParaRPr lang="es-AR"/>
          </a:p>
        </p:txBody>
      </p:sp>
    </p:spTree>
    <p:extLst>
      <p:ext uri="{BB962C8B-B14F-4D97-AF65-F5344CB8AC3E}">
        <p14:creationId xmlns:p14="http://schemas.microsoft.com/office/powerpoint/2010/main" val="8501517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7" name="Date Placeholder 4"/>
          <p:cNvSpPr>
            <a:spLocks noGrp="1"/>
          </p:cNvSpPr>
          <p:nvPr>
            <p:ph type="dt" sz="half" idx="10"/>
          </p:nvPr>
        </p:nvSpPr>
        <p:spPr/>
        <p:txBody>
          <a:bodyPr/>
          <a:lstStyle/>
          <a:p>
            <a:fld id="{D8FA7A56-61A0-4A3B-A013-3B8D28D9A5E6}" type="datetimeFigureOut">
              <a:rPr lang="es-AR" smtClean="0"/>
              <a:t>25/10/2023</a:t>
            </a:fld>
            <a:endParaRPr lang="es-AR"/>
          </a:p>
        </p:txBody>
      </p:sp>
      <p:sp>
        <p:nvSpPr>
          <p:cNvPr id="5" name="Footer Placeholder 5"/>
          <p:cNvSpPr>
            <a:spLocks noGrp="1"/>
          </p:cNvSpPr>
          <p:nvPr>
            <p:ph type="ftr" sz="quarter" idx="11"/>
          </p:nvPr>
        </p:nvSpPr>
        <p:spPr/>
        <p:txBody>
          <a:bodyPr/>
          <a:lstStyle/>
          <a:p>
            <a:endParaRPr lang="es-AR"/>
          </a:p>
        </p:txBody>
      </p:sp>
      <p:sp>
        <p:nvSpPr>
          <p:cNvPr id="6" name="Slide Number Placeholder 6"/>
          <p:cNvSpPr>
            <a:spLocks noGrp="1"/>
          </p:cNvSpPr>
          <p:nvPr>
            <p:ph type="sldNum" sz="quarter" idx="12"/>
          </p:nvPr>
        </p:nvSpPr>
        <p:spPr/>
        <p:txBody>
          <a:bodyPr/>
          <a:lstStyle/>
          <a:p>
            <a:fld id="{88F2FB9F-6010-45E6-921C-25D03A47FE7A}" type="slidenum">
              <a:rPr lang="es-AR" smtClean="0"/>
              <a:t>‹Nº›</a:t>
            </a:fld>
            <a:endParaRPr lang="es-AR"/>
          </a:p>
        </p:txBody>
      </p:sp>
    </p:spTree>
    <p:extLst>
      <p:ext uri="{BB962C8B-B14F-4D97-AF65-F5344CB8AC3E}">
        <p14:creationId xmlns:p14="http://schemas.microsoft.com/office/powerpoint/2010/main" val="1722450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D8FA7A56-61A0-4A3B-A013-3B8D28D9A5E6}" type="datetimeFigureOut">
              <a:rPr lang="es-AR" smtClean="0"/>
              <a:t>25/10/2023</a:t>
            </a:fld>
            <a:endParaRPr lang="es-AR"/>
          </a:p>
        </p:txBody>
      </p:sp>
      <p:sp>
        <p:nvSpPr>
          <p:cNvPr id="6" name="Footer Placeholder 5"/>
          <p:cNvSpPr>
            <a:spLocks noGrp="1"/>
          </p:cNvSpPr>
          <p:nvPr>
            <p:ph type="ftr" sz="quarter" idx="11"/>
          </p:nvPr>
        </p:nvSpPr>
        <p:spPr/>
        <p:txBody>
          <a:bodyPr/>
          <a:lstStyle/>
          <a:p>
            <a:endParaRPr lang="es-AR"/>
          </a:p>
        </p:txBody>
      </p:sp>
      <p:sp>
        <p:nvSpPr>
          <p:cNvPr id="7" name="Slide Number Placeholder 6"/>
          <p:cNvSpPr>
            <a:spLocks noGrp="1"/>
          </p:cNvSpPr>
          <p:nvPr>
            <p:ph type="sldNum" sz="quarter" idx="12"/>
          </p:nvPr>
        </p:nvSpPr>
        <p:spPr/>
        <p:txBody>
          <a:bodyPr/>
          <a:lstStyle/>
          <a:p>
            <a:fld id="{88F2FB9F-6010-45E6-921C-25D03A47FE7A}" type="slidenum">
              <a:rPr lang="es-AR" smtClean="0"/>
              <a:t>‹Nº›</a:t>
            </a:fld>
            <a:endParaRPr lang="es-AR"/>
          </a:p>
        </p:txBody>
      </p:sp>
    </p:spTree>
    <p:extLst>
      <p:ext uri="{BB962C8B-B14F-4D97-AF65-F5344CB8AC3E}">
        <p14:creationId xmlns:p14="http://schemas.microsoft.com/office/powerpoint/2010/main" val="2801774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D8FA7A56-61A0-4A3B-A013-3B8D28D9A5E6}" type="datetimeFigureOut">
              <a:rPr lang="es-AR" smtClean="0"/>
              <a:t>25/10/2023</a:t>
            </a:fld>
            <a:endParaRPr lang="es-AR"/>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s-AR"/>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88F2FB9F-6010-45E6-921C-25D03A47FE7A}" type="slidenum">
              <a:rPr lang="es-AR" smtClean="0"/>
              <a:t>‹Nº›</a:t>
            </a:fld>
            <a:endParaRPr lang="es-AR"/>
          </a:p>
        </p:txBody>
      </p:sp>
    </p:spTree>
    <p:extLst>
      <p:ext uri="{BB962C8B-B14F-4D97-AF65-F5344CB8AC3E}">
        <p14:creationId xmlns:p14="http://schemas.microsoft.com/office/powerpoint/2010/main" val="2619645522"/>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009F0F-C92D-B568-6EFF-B8B87DA23099}"/>
              </a:ext>
            </a:extLst>
          </p:cNvPr>
          <p:cNvSpPr>
            <a:spLocks noGrp="1"/>
          </p:cNvSpPr>
          <p:nvPr>
            <p:ph type="ctrTitle"/>
          </p:nvPr>
        </p:nvSpPr>
        <p:spPr/>
        <p:txBody>
          <a:bodyPr/>
          <a:lstStyle/>
          <a:p>
            <a:r>
              <a:rPr lang="es-AR" sz="4400" dirty="0"/>
              <a:t>Los Agentes de Recaudación: evolución del procedimiento probatorio. Novedades en el TFABA.</a:t>
            </a:r>
            <a:br>
              <a:rPr lang="es-AR" sz="4400" dirty="0"/>
            </a:br>
            <a:endParaRPr lang="es-AR" sz="4400" dirty="0"/>
          </a:p>
        </p:txBody>
      </p:sp>
      <p:sp>
        <p:nvSpPr>
          <p:cNvPr id="3" name="Subtítulo 2">
            <a:extLst>
              <a:ext uri="{FF2B5EF4-FFF2-40B4-BE49-F238E27FC236}">
                <a16:creationId xmlns:a16="http://schemas.microsoft.com/office/drawing/2014/main" id="{C49345D4-661A-4AA8-0183-94B08825D91E}"/>
              </a:ext>
            </a:extLst>
          </p:cNvPr>
          <p:cNvSpPr>
            <a:spLocks noGrp="1"/>
          </p:cNvSpPr>
          <p:nvPr>
            <p:ph type="subTitle" idx="1"/>
          </p:nvPr>
        </p:nvSpPr>
        <p:spPr/>
        <p:txBody>
          <a:bodyPr/>
          <a:lstStyle/>
          <a:p>
            <a:pPr algn="r"/>
            <a:endParaRPr lang="es-AR" dirty="0"/>
          </a:p>
          <a:p>
            <a:pPr algn="r"/>
            <a:r>
              <a:rPr lang="es-AR" dirty="0"/>
              <a:t>Abog. Benjamín Dufourc</a:t>
            </a:r>
          </a:p>
        </p:txBody>
      </p:sp>
    </p:spTree>
    <p:extLst>
      <p:ext uri="{BB962C8B-B14F-4D97-AF65-F5344CB8AC3E}">
        <p14:creationId xmlns:p14="http://schemas.microsoft.com/office/powerpoint/2010/main" val="34781507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32000">
              <a:schemeClr val="tx1"/>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4EBF2C-78EB-12C1-F6E5-6C762D6CBB3A}"/>
              </a:ext>
            </a:extLst>
          </p:cNvPr>
          <p:cNvSpPr>
            <a:spLocks noGrp="1"/>
          </p:cNvSpPr>
          <p:nvPr>
            <p:ph type="title"/>
          </p:nvPr>
        </p:nvSpPr>
        <p:spPr/>
        <p:txBody>
          <a:bodyPr/>
          <a:lstStyle/>
          <a:p>
            <a:pPr algn="ctr"/>
            <a:r>
              <a:rPr lang="es-ES" sz="2400" b="1" dirty="0">
                <a:solidFill>
                  <a:schemeClr val="bg1"/>
                </a:solidFill>
              </a:rPr>
              <a:t>Los agentes de recaudación, los supuestos de exclusión y el sistema de padrón de contribuyentes</a:t>
            </a:r>
            <a:endParaRPr lang="es-AR" sz="2400" dirty="0">
              <a:solidFill>
                <a:schemeClr val="bg1"/>
              </a:solidFill>
            </a:endParaRPr>
          </a:p>
        </p:txBody>
      </p:sp>
      <p:sp>
        <p:nvSpPr>
          <p:cNvPr id="3" name="Marcador de contenido 2">
            <a:extLst>
              <a:ext uri="{FF2B5EF4-FFF2-40B4-BE49-F238E27FC236}">
                <a16:creationId xmlns:a16="http://schemas.microsoft.com/office/drawing/2014/main" id="{0490A128-16A5-D342-339C-B8FFC0F7BB52}"/>
              </a:ext>
            </a:extLst>
          </p:cNvPr>
          <p:cNvSpPr>
            <a:spLocks noGrp="1"/>
          </p:cNvSpPr>
          <p:nvPr>
            <p:ph idx="1"/>
          </p:nvPr>
        </p:nvSpPr>
        <p:spPr>
          <a:xfrm>
            <a:off x="193964" y="1717964"/>
            <a:ext cx="11623963" cy="5029200"/>
          </a:xfrm>
        </p:spPr>
        <p:txBody>
          <a:bodyPr>
            <a:normAutofit fontScale="92500" lnSpcReduction="10000"/>
          </a:bodyPr>
          <a:lstStyle/>
          <a:p>
            <a:pPr marL="0" indent="0" algn="just">
              <a:buNone/>
            </a:pPr>
            <a:r>
              <a:rPr lang="es-ES" sz="2800" dirty="0">
                <a:solidFill>
                  <a:schemeClr val="bg1"/>
                </a:solidFill>
              </a:rPr>
              <a:t>Precedentes “</a:t>
            </a:r>
            <a:r>
              <a:rPr lang="es-ES" sz="2800" dirty="0" err="1">
                <a:solidFill>
                  <a:schemeClr val="bg1"/>
                </a:solidFill>
              </a:rPr>
              <a:t>Copimo</a:t>
            </a:r>
            <a:r>
              <a:rPr lang="es-ES" sz="2800" dirty="0">
                <a:solidFill>
                  <a:schemeClr val="bg1"/>
                </a:solidFill>
              </a:rPr>
              <a:t> S.R.L.”, del 15 y del 29 de diciembre de 2017 (Registros </a:t>
            </a:r>
            <a:r>
              <a:rPr lang="es-ES" sz="2800" dirty="0" err="1">
                <a:solidFill>
                  <a:schemeClr val="bg1"/>
                </a:solidFill>
              </a:rPr>
              <a:t>N°</a:t>
            </a:r>
            <a:r>
              <a:rPr lang="es-ES" sz="2800" dirty="0">
                <a:solidFill>
                  <a:schemeClr val="bg1"/>
                </a:solidFill>
              </a:rPr>
              <a:t> 3927 y </a:t>
            </a:r>
            <a:r>
              <a:rPr lang="es-ES" sz="2800" dirty="0" err="1">
                <a:solidFill>
                  <a:schemeClr val="bg1"/>
                </a:solidFill>
              </a:rPr>
              <a:t>N°</a:t>
            </a:r>
            <a:r>
              <a:rPr lang="es-ES" sz="2800" dirty="0">
                <a:solidFill>
                  <a:schemeClr val="bg1"/>
                </a:solidFill>
              </a:rPr>
              <a:t> 3947, ambos de la Sala III en su anterior composición).</a:t>
            </a:r>
          </a:p>
          <a:p>
            <a:pPr marL="0" indent="0" algn="just">
              <a:buNone/>
            </a:pPr>
            <a:r>
              <a:rPr lang="es-ES" sz="2800" dirty="0">
                <a:solidFill>
                  <a:schemeClr val="bg1"/>
                </a:solidFill>
              </a:rPr>
              <a:t>	Las D.N. serie “B” </a:t>
            </a:r>
            <a:r>
              <a:rPr lang="es-ES" sz="2800" dirty="0" err="1">
                <a:solidFill>
                  <a:schemeClr val="bg1"/>
                </a:solidFill>
              </a:rPr>
              <a:t>N°</a:t>
            </a:r>
            <a:r>
              <a:rPr lang="es-ES" sz="2800" dirty="0">
                <a:solidFill>
                  <a:schemeClr val="bg1"/>
                </a:solidFill>
              </a:rPr>
              <a:t> 70/07 y </a:t>
            </a:r>
            <a:r>
              <a:rPr lang="es-ES" sz="2800" dirty="0" err="1">
                <a:solidFill>
                  <a:schemeClr val="bg1"/>
                </a:solidFill>
              </a:rPr>
              <a:t>N°</a:t>
            </a:r>
            <a:r>
              <a:rPr lang="es-ES" sz="2800" dirty="0">
                <a:solidFill>
                  <a:schemeClr val="bg1"/>
                </a:solidFill>
              </a:rPr>
              <a:t> 74/07 y la R.N. </a:t>
            </a:r>
            <a:r>
              <a:rPr lang="es-ES" sz="2800" dirty="0" err="1">
                <a:solidFill>
                  <a:schemeClr val="bg1"/>
                </a:solidFill>
              </a:rPr>
              <a:t>N°</a:t>
            </a:r>
            <a:r>
              <a:rPr lang="es-ES" sz="2800" dirty="0">
                <a:solidFill>
                  <a:schemeClr val="bg1"/>
                </a:solidFill>
              </a:rPr>
              <a:t> 48/08 incorporaron un sistema de padrón en el cual se incluyó a la totalidad de los contribuyentes del IIBB indicándose la alícuota a la que deberían percibir los agentes. </a:t>
            </a:r>
          </a:p>
          <a:p>
            <a:pPr marL="0" indent="0" algn="just">
              <a:buNone/>
            </a:pPr>
            <a:r>
              <a:rPr lang="es-ES" sz="2800" dirty="0">
                <a:solidFill>
                  <a:schemeClr val="bg1"/>
                </a:solidFill>
              </a:rPr>
              <a:t>	Pero el artículo 344 de la D.N. serie “B” </a:t>
            </a:r>
            <a:r>
              <a:rPr lang="es-ES" sz="2800" dirty="0" err="1">
                <a:solidFill>
                  <a:schemeClr val="bg1"/>
                </a:solidFill>
              </a:rPr>
              <a:t>N°</a:t>
            </a:r>
            <a:r>
              <a:rPr lang="es-ES" sz="2800" dirty="0">
                <a:solidFill>
                  <a:schemeClr val="bg1"/>
                </a:solidFill>
              </a:rPr>
              <a:t> 01/04 no solo modificó el régimen de alícuotas, sino que también varió el régimen de exclusiones, ya que, si bien las previstas en el artículo 322 resultan aplicables, ello se encuentra condicionado a que la actividad por la cual se lo excluye represente más del 30% de la base imponible correspondiente a la totalidad de las actividades declaradas. </a:t>
            </a:r>
            <a:endParaRPr lang="es-AR" sz="2800" dirty="0">
              <a:solidFill>
                <a:schemeClr val="bg1"/>
              </a:solidFill>
            </a:endParaRPr>
          </a:p>
        </p:txBody>
      </p:sp>
    </p:spTree>
    <p:extLst>
      <p:ext uri="{BB962C8B-B14F-4D97-AF65-F5344CB8AC3E}">
        <p14:creationId xmlns:p14="http://schemas.microsoft.com/office/powerpoint/2010/main" val="32537589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32000">
              <a:schemeClr val="tx1"/>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4EBF2C-78EB-12C1-F6E5-6C762D6CBB3A}"/>
              </a:ext>
            </a:extLst>
          </p:cNvPr>
          <p:cNvSpPr>
            <a:spLocks noGrp="1"/>
          </p:cNvSpPr>
          <p:nvPr>
            <p:ph type="title"/>
          </p:nvPr>
        </p:nvSpPr>
        <p:spPr/>
        <p:txBody>
          <a:bodyPr/>
          <a:lstStyle/>
          <a:p>
            <a:pPr algn="ctr"/>
            <a:r>
              <a:rPr lang="es-ES" sz="2400" b="1" dirty="0">
                <a:solidFill>
                  <a:schemeClr val="bg1"/>
                </a:solidFill>
              </a:rPr>
              <a:t>Los agentes de recaudación, los supuestos de exclusión y el sistema de padrón de contribuyentes</a:t>
            </a:r>
            <a:endParaRPr lang="es-AR" sz="2400" dirty="0">
              <a:solidFill>
                <a:schemeClr val="bg1"/>
              </a:solidFill>
            </a:endParaRPr>
          </a:p>
        </p:txBody>
      </p:sp>
      <p:sp>
        <p:nvSpPr>
          <p:cNvPr id="3" name="Marcador de contenido 2">
            <a:extLst>
              <a:ext uri="{FF2B5EF4-FFF2-40B4-BE49-F238E27FC236}">
                <a16:creationId xmlns:a16="http://schemas.microsoft.com/office/drawing/2014/main" id="{0490A128-16A5-D342-339C-B8FFC0F7BB52}"/>
              </a:ext>
            </a:extLst>
          </p:cNvPr>
          <p:cNvSpPr>
            <a:spLocks noGrp="1"/>
          </p:cNvSpPr>
          <p:nvPr>
            <p:ph idx="1"/>
          </p:nvPr>
        </p:nvSpPr>
        <p:spPr>
          <a:xfrm>
            <a:off x="193964" y="1717964"/>
            <a:ext cx="11623963" cy="5029200"/>
          </a:xfrm>
        </p:spPr>
        <p:txBody>
          <a:bodyPr>
            <a:normAutofit fontScale="92500" lnSpcReduction="10000"/>
          </a:bodyPr>
          <a:lstStyle/>
          <a:p>
            <a:pPr marL="0" indent="0" algn="just">
              <a:buNone/>
            </a:pPr>
            <a:endParaRPr lang="es-AR" sz="2800" dirty="0">
              <a:solidFill>
                <a:schemeClr val="bg1"/>
              </a:solidFill>
            </a:endParaRPr>
          </a:p>
          <a:p>
            <a:pPr marL="0" indent="0" algn="just">
              <a:buNone/>
            </a:pPr>
            <a:r>
              <a:rPr lang="es-AR" sz="2800" dirty="0">
                <a:solidFill>
                  <a:schemeClr val="bg1"/>
                </a:solidFill>
              </a:rPr>
              <a:t>“CEREALERA AZUL S.A.” (03/06/21, S I, Reg. Núm. 2306)</a:t>
            </a:r>
          </a:p>
          <a:p>
            <a:pPr marL="0" indent="0" algn="just">
              <a:buNone/>
            </a:pPr>
            <a:endParaRPr lang="es-AR" sz="2800" dirty="0">
              <a:solidFill>
                <a:schemeClr val="bg1"/>
              </a:solidFill>
            </a:endParaRPr>
          </a:p>
          <a:p>
            <a:pPr marL="0" indent="0" algn="just">
              <a:buNone/>
            </a:pPr>
            <a:r>
              <a:rPr lang="es-AR" sz="2800" dirty="0">
                <a:solidFill>
                  <a:schemeClr val="bg1"/>
                </a:solidFill>
              </a:rPr>
              <a:t>“EMPRENDIMIENTOS REGIONALES COMERCIALES DEL OESTE S.R.L.” (19/09/23, S III, </a:t>
            </a:r>
            <a:r>
              <a:rPr lang="es-AR" sz="2800" dirty="0" err="1">
                <a:solidFill>
                  <a:schemeClr val="bg1"/>
                </a:solidFill>
              </a:rPr>
              <a:t>Rég</a:t>
            </a:r>
            <a:r>
              <a:rPr lang="es-AR" sz="2800" dirty="0">
                <a:solidFill>
                  <a:schemeClr val="bg1"/>
                </a:solidFill>
              </a:rPr>
              <a:t>. Núm. 4643)</a:t>
            </a:r>
          </a:p>
          <a:p>
            <a:pPr marL="0" indent="0" algn="just">
              <a:buNone/>
            </a:pPr>
            <a:endParaRPr lang="es-AR" sz="2800" dirty="0">
              <a:solidFill>
                <a:schemeClr val="bg1"/>
              </a:solidFill>
            </a:endParaRPr>
          </a:p>
          <a:p>
            <a:pPr marL="0" indent="0" algn="just">
              <a:buNone/>
            </a:pPr>
            <a:r>
              <a:rPr lang="es-AR" sz="2800" dirty="0">
                <a:solidFill>
                  <a:schemeClr val="bg1"/>
                </a:solidFill>
              </a:rPr>
              <a:t>“TABACALERA NECOCHEA SRL” (10/03/2022, S II, Reg. Núm. 3173; y 25/07/2023, S III, Reg. Núm. 4613)</a:t>
            </a:r>
          </a:p>
          <a:p>
            <a:pPr marL="0" indent="0" algn="just">
              <a:buNone/>
            </a:pPr>
            <a:endParaRPr lang="es-AR" sz="2800" dirty="0">
              <a:solidFill>
                <a:schemeClr val="bg1"/>
              </a:solidFill>
            </a:endParaRPr>
          </a:p>
          <a:p>
            <a:pPr marL="0" indent="0" algn="just">
              <a:buNone/>
            </a:pPr>
            <a:r>
              <a:rPr lang="es-AR" sz="2800" dirty="0">
                <a:solidFill>
                  <a:schemeClr val="bg1"/>
                </a:solidFill>
              </a:rPr>
              <a:t>“T. HERRERO SACI” (03/03/2022, S II, Reg. Núm. 3164; y 10/03/2022, S II, Reg. Núm. 3172)</a:t>
            </a:r>
          </a:p>
          <a:p>
            <a:pPr marL="0" indent="0" algn="just">
              <a:buNone/>
            </a:pPr>
            <a:endParaRPr lang="es-AR" sz="2800" dirty="0">
              <a:solidFill>
                <a:schemeClr val="bg1"/>
              </a:solidFill>
            </a:endParaRPr>
          </a:p>
        </p:txBody>
      </p:sp>
    </p:spTree>
    <p:extLst>
      <p:ext uri="{BB962C8B-B14F-4D97-AF65-F5344CB8AC3E}">
        <p14:creationId xmlns:p14="http://schemas.microsoft.com/office/powerpoint/2010/main" val="37286511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32000">
              <a:schemeClr val="tx1"/>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4EBF2C-78EB-12C1-F6E5-6C762D6CBB3A}"/>
              </a:ext>
            </a:extLst>
          </p:cNvPr>
          <p:cNvSpPr>
            <a:spLocks noGrp="1"/>
          </p:cNvSpPr>
          <p:nvPr>
            <p:ph type="title"/>
          </p:nvPr>
        </p:nvSpPr>
        <p:spPr/>
        <p:txBody>
          <a:bodyPr/>
          <a:lstStyle/>
          <a:p>
            <a:pPr algn="ctr"/>
            <a:r>
              <a:rPr lang="es-ES" sz="2400" b="1" dirty="0">
                <a:solidFill>
                  <a:schemeClr val="bg1"/>
                </a:solidFill>
              </a:rPr>
              <a:t>Agentes de percepción y el principio de territorialidad</a:t>
            </a:r>
            <a:endParaRPr lang="es-AR" sz="2400" dirty="0">
              <a:solidFill>
                <a:schemeClr val="bg1"/>
              </a:solidFill>
            </a:endParaRPr>
          </a:p>
        </p:txBody>
      </p:sp>
      <p:sp>
        <p:nvSpPr>
          <p:cNvPr id="3" name="Marcador de contenido 2">
            <a:extLst>
              <a:ext uri="{FF2B5EF4-FFF2-40B4-BE49-F238E27FC236}">
                <a16:creationId xmlns:a16="http://schemas.microsoft.com/office/drawing/2014/main" id="{0490A128-16A5-D342-339C-B8FFC0F7BB52}"/>
              </a:ext>
            </a:extLst>
          </p:cNvPr>
          <p:cNvSpPr>
            <a:spLocks noGrp="1"/>
          </p:cNvSpPr>
          <p:nvPr>
            <p:ph idx="1"/>
          </p:nvPr>
        </p:nvSpPr>
        <p:spPr>
          <a:xfrm>
            <a:off x="193964" y="1717964"/>
            <a:ext cx="11623963" cy="5029200"/>
          </a:xfrm>
        </p:spPr>
        <p:txBody>
          <a:bodyPr>
            <a:normAutofit fontScale="92500"/>
          </a:bodyPr>
          <a:lstStyle/>
          <a:p>
            <a:pPr marL="0" indent="0" algn="just">
              <a:buNone/>
            </a:pPr>
            <a:r>
              <a:rPr lang="es-ES" sz="2600" b="1" dirty="0">
                <a:solidFill>
                  <a:schemeClr val="bg1"/>
                </a:solidFill>
              </a:rPr>
              <a:t>Art. 344 de la D.N. serie “B” </a:t>
            </a:r>
            <a:r>
              <a:rPr lang="es-ES" sz="2600" b="1" dirty="0" err="1">
                <a:solidFill>
                  <a:schemeClr val="bg1"/>
                </a:solidFill>
              </a:rPr>
              <a:t>N°</a:t>
            </a:r>
            <a:r>
              <a:rPr lang="es-ES" sz="2600" b="1" dirty="0">
                <a:solidFill>
                  <a:schemeClr val="bg1"/>
                </a:solidFill>
              </a:rPr>
              <a:t> 01/04: </a:t>
            </a:r>
            <a:r>
              <a:rPr lang="es-ES" sz="2600" dirty="0">
                <a:solidFill>
                  <a:schemeClr val="bg1"/>
                </a:solidFill>
              </a:rPr>
              <a:t>“</a:t>
            </a:r>
            <a:r>
              <a:rPr lang="es-ES" sz="2600" i="1" dirty="0">
                <a:solidFill>
                  <a:schemeClr val="bg1"/>
                </a:solidFill>
              </a:rPr>
              <a:t>A los fines de liquidar la percepción se deberá aplicar, sobre el monto determinado de conformidad al artículo 342, la alícuota que con relación a cada contribuyente en particular se consignará en el padrón de contribuyentes que la Autoridad de Aplicación publicará en su página web (www.arba.gov.ar) y al que deberán acceder los agentes de percepción a fin de cumplir con las obligaciones a su cargo (…) </a:t>
            </a:r>
            <a:r>
              <a:rPr lang="es-ES" sz="2600" i="1" u="sng" dirty="0">
                <a:solidFill>
                  <a:schemeClr val="bg1"/>
                </a:solidFill>
              </a:rPr>
              <a:t>Cuando el agente de percepción realice una operación con un sujeto no incluido en el padrón de contribuyentes, deberá percibir el Impuesto aplicando, sobre el monto determinado de conformidad al artículo 342, la alícuota máxima establecida en la tabla detallada con anterioridad, siempre que, tratándose de la adquisición de cosas, locación de cosas, obras o servicios y prestaciones de servicios, la entrega o realización tenga lugar en jurisdicción de la Provincia de Buenos Aires</a:t>
            </a:r>
            <a:r>
              <a:rPr lang="es-ES" sz="2600" dirty="0">
                <a:solidFill>
                  <a:schemeClr val="bg1"/>
                </a:solidFill>
              </a:rPr>
              <a:t>…”</a:t>
            </a:r>
          </a:p>
          <a:p>
            <a:pPr marL="0" indent="0" algn="just">
              <a:buNone/>
            </a:pPr>
            <a:endParaRPr lang="es-AR" sz="2800" dirty="0">
              <a:solidFill>
                <a:schemeClr val="bg1"/>
              </a:solidFill>
            </a:endParaRPr>
          </a:p>
          <a:p>
            <a:pPr marL="0" indent="0" algn="just">
              <a:buNone/>
            </a:pPr>
            <a:endParaRPr lang="es-AR" sz="2800" dirty="0">
              <a:solidFill>
                <a:schemeClr val="bg1"/>
              </a:solidFill>
            </a:endParaRPr>
          </a:p>
        </p:txBody>
      </p:sp>
    </p:spTree>
    <p:extLst>
      <p:ext uri="{BB962C8B-B14F-4D97-AF65-F5344CB8AC3E}">
        <p14:creationId xmlns:p14="http://schemas.microsoft.com/office/powerpoint/2010/main" val="379741494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32000">
              <a:schemeClr val="tx1"/>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4EBF2C-78EB-12C1-F6E5-6C762D6CBB3A}"/>
              </a:ext>
            </a:extLst>
          </p:cNvPr>
          <p:cNvSpPr>
            <a:spLocks noGrp="1"/>
          </p:cNvSpPr>
          <p:nvPr>
            <p:ph type="title"/>
          </p:nvPr>
        </p:nvSpPr>
        <p:spPr/>
        <p:txBody>
          <a:bodyPr/>
          <a:lstStyle/>
          <a:p>
            <a:pPr algn="ctr"/>
            <a:r>
              <a:rPr lang="es-ES" sz="2400" b="1" dirty="0">
                <a:solidFill>
                  <a:schemeClr val="bg1"/>
                </a:solidFill>
              </a:rPr>
              <a:t>Agentes de percepción y el principio de territorialidad</a:t>
            </a:r>
            <a:endParaRPr lang="es-AR" sz="2400" dirty="0">
              <a:solidFill>
                <a:schemeClr val="bg1"/>
              </a:solidFill>
            </a:endParaRPr>
          </a:p>
        </p:txBody>
      </p:sp>
      <p:sp>
        <p:nvSpPr>
          <p:cNvPr id="3" name="Marcador de contenido 2">
            <a:extLst>
              <a:ext uri="{FF2B5EF4-FFF2-40B4-BE49-F238E27FC236}">
                <a16:creationId xmlns:a16="http://schemas.microsoft.com/office/drawing/2014/main" id="{0490A128-16A5-D342-339C-B8FFC0F7BB52}"/>
              </a:ext>
            </a:extLst>
          </p:cNvPr>
          <p:cNvSpPr>
            <a:spLocks noGrp="1"/>
          </p:cNvSpPr>
          <p:nvPr>
            <p:ph idx="1"/>
          </p:nvPr>
        </p:nvSpPr>
        <p:spPr>
          <a:xfrm>
            <a:off x="193964" y="1717964"/>
            <a:ext cx="11623963" cy="5029200"/>
          </a:xfrm>
        </p:spPr>
        <p:txBody>
          <a:bodyPr>
            <a:normAutofit fontScale="92500"/>
          </a:bodyPr>
          <a:lstStyle/>
          <a:p>
            <a:pPr marL="0" indent="0" algn="just">
              <a:buNone/>
            </a:pPr>
            <a:r>
              <a:rPr lang="es-ES" sz="2800" b="1" dirty="0">
                <a:solidFill>
                  <a:schemeClr val="bg1"/>
                </a:solidFill>
              </a:rPr>
              <a:t>A.- Operaciones entre el agente y un cliente incluido en el “Padrón de Contribuyentes”, pero llevadas a cabo fuera de la jurisdicción local.</a:t>
            </a:r>
            <a:endParaRPr lang="es-AR" sz="2800" b="1" dirty="0">
              <a:solidFill>
                <a:schemeClr val="bg1"/>
              </a:solidFill>
            </a:endParaRPr>
          </a:p>
          <a:p>
            <a:pPr marL="0" indent="0" algn="just">
              <a:buNone/>
            </a:pPr>
            <a:r>
              <a:rPr lang="es-ES" sz="2800" dirty="0">
                <a:solidFill>
                  <a:schemeClr val="bg1"/>
                </a:solidFill>
              </a:rPr>
              <a:t>	El régimen general de percepción no establece como requisito para la recaudación, en aquellas operaciones de venta o prestación de servicios celebradas con contribuyentes directos inscriptos en el “Padrón Web de ARBA”, que la entrega del bien o la prestación del servicio tenga lugar en la Provincia de Buenos Aires.</a:t>
            </a:r>
          </a:p>
          <a:p>
            <a:pPr marL="0" indent="0" algn="just">
              <a:buNone/>
            </a:pPr>
            <a:endParaRPr lang="es-AR" sz="2800" dirty="0">
              <a:solidFill>
                <a:schemeClr val="bg1"/>
              </a:solidFill>
            </a:endParaRPr>
          </a:p>
          <a:p>
            <a:pPr marL="0" indent="0" algn="just">
              <a:buNone/>
            </a:pPr>
            <a:r>
              <a:rPr lang="es-AR" sz="2800" dirty="0">
                <a:solidFill>
                  <a:schemeClr val="bg1"/>
                </a:solidFill>
              </a:rPr>
              <a:t>“RURAL POWER S.A.” (31/08/2012, S II, Reg. Núm. 3068; y 09/12/2021, SII, REG. Núm. 3122). </a:t>
            </a:r>
          </a:p>
        </p:txBody>
      </p:sp>
    </p:spTree>
    <p:extLst>
      <p:ext uri="{BB962C8B-B14F-4D97-AF65-F5344CB8AC3E}">
        <p14:creationId xmlns:p14="http://schemas.microsoft.com/office/powerpoint/2010/main" val="282315574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32000">
              <a:schemeClr val="tx1"/>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4EBF2C-78EB-12C1-F6E5-6C762D6CBB3A}"/>
              </a:ext>
            </a:extLst>
          </p:cNvPr>
          <p:cNvSpPr>
            <a:spLocks noGrp="1"/>
          </p:cNvSpPr>
          <p:nvPr>
            <p:ph type="title"/>
          </p:nvPr>
        </p:nvSpPr>
        <p:spPr/>
        <p:txBody>
          <a:bodyPr/>
          <a:lstStyle/>
          <a:p>
            <a:pPr algn="ctr"/>
            <a:r>
              <a:rPr lang="es-ES" sz="2400" b="1" dirty="0">
                <a:solidFill>
                  <a:schemeClr val="bg1"/>
                </a:solidFill>
              </a:rPr>
              <a:t>Agentes de percepción y el principio de territorialidad</a:t>
            </a:r>
            <a:endParaRPr lang="es-AR" sz="2400" dirty="0">
              <a:solidFill>
                <a:schemeClr val="bg1"/>
              </a:solidFill>
            </a:endParaRPr>
          </a:p>
        </p:txBody>
      </p:sp>
      <p:sp>
        <p:nvSpPr>
          <p:cNvPr id="3" name="Marcador de contenido 2">
            <a:extLst>
              <a:ext uri="{FF2B5EF4-FFF2-40B4-BE49-F238E27FC236}">
                <a16:creationId xmlns:a16="http://schemas.microsoft.com/office/drawing/2014/main" id="{0490A128-16A5-D342-339C-B8FFC0F7BB52}"/>
              </a:ext>
            </a:extLst>
          </p:cNvPr>
          <p:cNvSpPr>
            <a:spLocks noGrp="1"/>
          </p:cNvSpPr>
          <p:nvPr>
            <p:ph idx="1"/>
          </p:nvPr>
        </p:nvSpPr>
        <p:spPr>
          <a:xfrm>
            <a:off x="193964" y="1717964"/>
            <a:ext cx="11623963" cy="5029200"/>
          </a:xfrm>
        </p:spPr>
        <p:txBody>
          <a:bodyPr>
            <a:normAutofit fontScale="92500"/>
          </a:bodyPr>
          <a:lstStyle/>
          <a:p>
            <a:pPr marL="0" indent="0" algn="just">
              <a:buNone/>
            </a:pPr>
            <a:r>
              <a:rPr lang="es-ES" sz="2800" b="1" dirty="0">
                <a:solidFill>
                  <a:schemeClr val="bg1"/>
                </a:solidFill>
              </a:rPr>
              <a:t>B.- Operaciones celebradas entre el agente y un cliente no incluido en el “Padrón de Contribuyentes”, en las cuales la entrega del bien o la prestación del servicio ocurren en la jurisdicción bonaerense.</a:t>
            </a:r>
          </a:p>
          <a:p>
            <a:pPr marL="0" indent="0" algn="just">
              <a:buNone/>
            </a:pPr>
            <a:r>
              <a:rPr lang="es-ES" sz="2800" dirty="0">
                <a:solidFill>
                  <a:schemeClr val="bg1"/>
                </a:solidFill>
              </a:rPr>
              <a:t>	La Disposición Normativa serie “B” </a:t>
            </a:r>
            <a:r>
              <a:rPr lang="es-ES" sz="2800" dirty="0" err="1">
                <a:solidFill>
                  <a:schemeClr val="bg1"/>
                </a:solidFill>
              </a:rPr>
              <a:t>N°</a:t>
            </a:r>
            <a:r>
              <a:rPr lang="es-ES" sz="2800" dirty="0">
                <a:solidFill>
                  <a:schemeClr val="bg1"/>
                </a:solidFill>
              </a:rPr>
              <a:t> 01/04 de la ARBA, señala en su Art. </a:t>
            </a:r>
            <a:r>
              <a:rPr lang="es-ES" sz="2800">
                <a:solidFill>
                  <a:schemeClr val="bg1"/>
                </a:solidFill>
              </a:rPr>
              <a:t>344: </a:t>
            </a:r>
            <a:r>
              <a:rPr lang="es-ES" sz="2800" dirty="0">
                <a:solidFill>
                  <a:schemeClr val="bg1"/>
                </a:solidFill>
              </a:rPr>
              <a:t>“</a:t>
            </a:r>
            <a:r>
              <a:rPr lang="es-ES" sz="2800" i="1" dirty="0">
                <a:solidFill>
                  <a:schemeClr val="bg1"/>
                </a:solidFill>
              </a:rPr>
              <a:t>Cuando el agente de percepción realice una operación con un sujeto no incluido en el padrón de contribuyentes, deberá percibir el Impuesto aplicando, sobre el monto determinado de conformidad al artículo 342, la alícuota máxima establecida en la tabla detallada con anterioridad, siempre que, tratándose de la adquisición de cosas, locación de cosas, obras o servicios y prestaciones de servicios, la entrega o realización tenga lugar en jurisdicción de la Provincia de Buenos Aires.</a:t>
            </a:r>
            <a:r>
              <a:rPr lang="es-ES" sz="2800" dirty="0">
                <a:solidFill>
                  <a:schemeClr val="bg1"/>
                </a:solidFill>
              </a:rPr>
              <a:t>”</a:t>
            </a:r>
            <a:endParaRPr lang="es-AR" sz="2800" dirty="0">
              <a:solidFill>
                <a:schemeClr val="bg1"/>
              </a:solidFill>
            </a:endParaRPr>
          </a:p>
        </p:txBody>
      </p:sp>
    </p:spTree>
    <p:extLst>
      <p:ext uri="{BB962C8B-B14F-4D97-AF65-F5344CB8AC3E}">
        <p14:creationId xmlns:p14="http://schemas.microsoft.com/office/powerpoint/2010/main" val="42518171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32000">
              <a:schemeClr val="tx1"/>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4EBF2C-78EB-12C1-F6E5-6C762D6CBB3A}"/>
              </a:ext>
            </a:extLst>
          </p:cNvPr>
          <p:cNvSpPr>
            <a:spLocks noGrp="1"/>
          </p:cNvSpPr>
          <p:nvPr>
            <p:ph type="title"/>
          </p:nvPr>
        </p:nvSpPr>
        <p:spPr/>
        <p:txBody>
          <a:bodyPr/>
          <a:lstStyle/>
          <a:p>
            <a:pPr algn="ctr"/>
            <a:r>
              <a:rPr lang="es-ES" sz="2400" b="1" dirty="0">
                <a:solidFill>
                  <a:schemeClr val="bg1"/>
                </a:solidFill>
              </a:rPr>
              <a:t>Agentes de percepción y el principio de territorialidad</a:t>
            </a:r>
            <a:endParaRPr lang="es-AR" sz="2400" dirty="0">
              <a:solidFill>
                <a:schemeClr val="bg1"/>
              </a:solidFill>
            </a:endParaRPr>
          </a:p>
        </p:txBody>
      </p:sp>
      <p:sp>
        <p:nvSpPr>
          <p:cNvPr id="3" name="Marcador de contenido 2">
            <a:extLst>
              <a:ext uri="{FF2B5EF4-FFF2-40B4-BE49-F238E27FC236}">
                <a16:creationId xmlns:a16="http://schemas.microsoft.com/office/drawing/2014/main" id="{0490A128-16A5-D342-339C-B8FFC0F7BB52}"/>
              </a:ext>
            </a:extLst>
          </p:cNvPr>
          <p:cNvSpPr>
            <a:spLocks noGrp="1"/>
          </p:cNvSpPr>
          <p:nvPr>
            <p:ph idx="1"/>
          </p:nvPr>
        </p:nvSpPr>
        <p:spPr>
          <a:xfrm>
            <a:off x="193964" y="1717964"/>
            <a:ext cx="11623963" cy="5029200"/>
          </a:xfrm>
        </p:spPr>
        <p:txBody>
          <a:bodyPr>
            <a:normAutofit fontScale="92500" lnSpcReduction="20000"/>
          </a:bodyPr>
          <a:lstStyle/>
          <a:p>
            <a:pPr marL="0" indent="0" algn="just">
              <a:buNone/>
            </a:pPr>
            <a:r>
              <a:rPr lang="es-ES" sz="2800" dirty="0">
                <a:solidFill>
                  <a:schemeClr val="bg1"/>
                </a:solidFill>
              </a:rPr>
              <a:t>	En este punto resulta importante reparar, por un lado, en la profundidad de la labor que debe desplegar el Fisco para acreditar la territorialidad o que dichas entregas de bienes o prestaciones de servicios tuvieron lugar en la jurisdicción local; y, en todo caso, en los extremos que debe demostrar el agente para oponerse exitosamente a la pretensión fiscal.</a:t>
            </a:r>
          </a:p>
          <a:p>
            <a:pPr marL="0" indent="0" algn="just">
              <a:buNone/>
            </a:pPr>
            <a:endParaRPr lang="es-AR" sz="2800" dirty="0">
              <a:solidFill>
                <a:schemeClr val="bg1"/>
              </a:solidFill>
            </a:endParaRPr>
          </a:p>
          <a:p>
            <a:pPr marL="0" indent="0" algn="just">
              <a:buNone/>
            </a:pPr>
            <a:r>
              <a:rPr lang="es-AR" sz="2800" dirty="0">
                <a:solidFill>
                  <a:schemeClr val="bg1"/>
                </a:solidFill>
              </a:rPr>
              <a:t>“SIDERCA SAIC” (03/09/2019, S I, Reg. Núm. 2211)</a:t>
            </a:r>
          </a:p>
          <a:p>
            <a:pPr marL="0" indent="0" algn="just">
              <a:buNone/>
            </a:pPr>
            <a:endParaRPr lang="es-AR" sz="2800" dirty="0">
              <a:solidFill>
                <a:schemeClr val="bg1"/>
              </a:solidFill>
            </a:endParaRPr>
          </a:p>
          <a:p>
            <a:pPr marL="0" indent="0" algn="just">
              <a:buNone/>
            </a:pPr>
            <a:r>
              <a:rPr lang="es-AR" sz="2800" dirty="0">
                <a:solidFill>
                  <a:schemeClr val="bg1"/>
                </a:solidFill>
              </a:rPr>
              <a:t>“GENERAL MOTORS DE ARGENTINA SRL” (31/08/2021, S III, Reg. Núm. 4359)</a:t>
            </a:r>
          </a:p>
          <a:p>
            <a:pPr marL="0" indent="0" algn="just">
              <a:buNone/>
            </a:pPr>
            <a:endParaRPr lang="es-AR" sz="2800" dirty="0">
              <a:solidFill>
                <a:schemeClr val="bg1"/>
              </a:solidFill>
            </a:endParaRPr>
          </a:p>
          <a:p>
            <a:pPr marL="0" indent="0" algn="just">
              <a:buNone/>
            </a:pPr>
            <a:r>
              <a:rPr lang="es-AR" sz="2800" dirty="0">
                <a:solidFill>
                  <a:schemeClr val="bg1"/>
                </a:solidFill>
              </a:rPr>
              <a:t>“VELAS DE LOS MILAGROS SRL” (22/12/2020, S I, Reg. Núm. 2263).</a:t>
            </a:r>
          </a:p>
        </p:txBody>
      </p:sp>
    </p:spTree>
    <p:extLst>
      <p:ext uri="{BB962C8B-B14F-4D97-AF65-F5344CB8AC3E}">
        <p14:creationId xmlns:p14="http://schemas.microsoft.com/office/powerpoint/2010/main" val="36229155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32000">
              <a:schemeClr val="tx1"/>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4EBF2C-78EB-12C1-F6E5-6C762D6CBB3A}"/>
              </a:ext>
            </a:extLst>
          </p:cNvPr>
          <p:cNvSpPr>
            <a:spLocks noGrp="1"/>
          </p:cNvSpPr>
          <p:nvPr>
            <p:ph type="title"/>
          </p:nvPr>
        </p:nvSpPr>
        <p:spPr/>
        <p:txBody>
          <a:bodyPr/>
          <a:lstStyle/>
          <a:p>
            <a:pPr algn="ctr"/>
            <a:r>
              <a:rPr lang="es-ES" sz="2400" b="1" dirty="0">
                <a:solidFill>
                  <a:schemeClr val="bg1"/>
                </a:solidFill>
              </a:rPr>
              <a:t>Agentes de percepción y el principio de territorialidad</a:t>
            </a:r>
            <a:endParaRPr lang="es-AR" sz="2400" dirty="0">
              <a:solidFill>
                <a:schemeClr val="bg1"/>
              </a:solidFill>
            </a:endParaRPr>
          </a:p>
        </p:txBody>
      </p:sp>
      <p:sp>
        <p:nvSpPr>
          <p:cNvPr id="3" name="Marcador de contenido 2">
            <a:extLst>
              <a:ext uri="{FF2B5EF4-FFF2-40B4-BE49-F238E27FC236}">
                <a16:creationId xmlns:a16="http://schemas.microsoft.com/office/drawing/2014/main" id="{0490A128-16A5-D342-339C-B8FFC0F7BB52}"/>
              </a:ext>
            </a:extLst>
          </p:cNvPr>
          <p:cNvSpPr>
            <a:spLocks noGrp="1"/>
          </p:cNvSpPr>
          <p:nvPr>
            <p:ph idx="1"/>
          </p:nvPr>
        </p:nvSpPr>
        <p:spPr>
          <a:xfrm>
            <a:off x="193964" y="1717964"/>
            <a:ext cx="11623963" cy="5029200"/>
          </a:xfrm>
        </p:spPr>
        <p:txBody>
          <a:bodyPr>
            <a:normAutofit lnSpcReduction="10000"/>
          </a:bodyPr>
          <a:lstStyle/>
          <a:p>
            <a:pPr marL="0" indent="0" algn="just">
              <a:buNone/>
            </a:pPr>
            <a:r>
              <a:rPr lang="es-ES" sz="2800" b="1" dirty="0">
                <a:solidFill>
                  <a:schemeClr val="bg1"/>
                </a:solidFill>
              </a:rPr>
              <a:t>Supuestos particulares:</a:t>
            </a:r>
          </a:p>
          <a:p>
            <a:pPr marL="0" indent="0" algn="just">
              <a:buNone/>
            </a:pPr>
            <a:endParaRPr lang="es-ES" sz="2800" dirty="0">
              <a:solidFill>
                <a:schemeClr val="bg1"/>
              </a:solidFill>
            </a:endParaRPr>
          </a:p>
          <a:p>
            <a:pPr marL="0" indent="0" algn="just">
              <a:buNone/>
            </a:pPr>
            <a:r>
              <a:rPr lang="es-ES" sz="2800" dirty="0">
                <a:solidFill>
                  <a:schemeClr val="bg1"/>
                </a:solidFill>
              </a:rPr>
              <a:t>“TRANSPORTES FURLONG SA” (17/10/2019, S II, Reg. Núm. 2869)</a:t>
            </a:r>
          </a:p>
          <a:p>
            <a:pPr marL="0" indent="0" algn="just">
              <a:buNone/>
            </a:pPr>
            <a:endParaRPr lang="es-ES" sz="2800" dirty="0">
              <a:solidFill>
                <a:schemeClr val="bg1"/>
              </a:solidFill>
            </a:endParaRPr>
          </a:p>
          <a:p>
            <a:pPr marL="0" indent="0" algn="just">
              <a:buNone/>
            </a:pPr>
            <a:r>
              <a:rPr lang="es-ES" sz="2800" dirty="0">
                <a:solidFill>
                  <a:schemeClr val="bg1"/>
                </a:solidFill>
              </a:rPr>
              <a:t>“SOMARFER SA” (20/12/2019, S III, Reg. Núm. 4194)</a:t>
            </a:r>
          </a:p>
          <a:p>
            <a:pPr marL="0" indent="0" algn="just">
              <a:buNone/>
            </a:pPr>
            <a:endParaRPr lang="es-ES" sz="2800" dirty="0">
              <a:solidFill>
                <a:schemeClr val="bg1"/>
              </a:solidFill>
            </a:endParaRPr>
          </a:p>
          <a:p>
            <a:pPr marL="0" indent="0" algn="just">
              <a:buNone/>
            </a:pPr>
            <a:r>
              <a:rPr lang="es-ES" sz="2800" dirty="0">
                <a:solidFill>
                  <a:schemeClr val="bg1"/>
                </a:solidFill>
              </a:rPr>
              <a:t>“JUKI SACIFIA” (01/07/2021, S I, Reg. Núm. 2316)</a:t>
            </a:r>
          </a:p>
          <a:p>
            <a:pPr marL="0" indent="0" algn="just">
              <a:buNone/>
            </a:pPr>
            <a:endParaRPr lang="es-ES" sz="2800" dirty="0">
              <a:solidFill>
                <a:schemeClr val="bg1"/>
              </a:solidFill>
            </a:endParaRPr>
          </a:p>
          <a:p>
            <a:pPr marL="0" indent="0" algn="just">
              <a:buNone/>
            </a:pPr>
            <a:r>
              <a:rPr lang="es-ES" sz="2800" dirty="0">
                <a:solidFill>
                  <a:schemeClr val="bg1"/>
                </a:solidFill>
              </a:rPr>
              <a:t>“COTECSUD COMPAÑÍA TÉCNICA SUDAMERICANA” (04/04/2023, SI, Reg. Núm. 2437).</a:t>
            </a:r>
          </a:p>
        </p:txBody>
      </p:sp>
    </p:spTree>
    <p:extLst>
      <p:ext uri="{BB962C8B-B14F-4D97-AF65-F5344CB8AC3E}">
        <p14:creationId xmlns:p14="http://schemas.microsoft.com/office/powerpoint/2010/main" val="13480704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32000">
              <a:schemeClr val="tx1"/>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4EBF2C-78EB-12C1-F6E5-6C762D6CBB3A}"/>
              </a:ext>
            </a:extLst>
          </p:cNvPr>
          <p:cNvSpPr>
            <a:spLocks noGrp="1"/>
          </p:cNvSpPr>
          <p:nvPr>
            <p:ph type="title"/>
          </p:nvPr>
        </p:nvSpPr>
        <p:spPr/>
        <p:txBody>
          <a:bodyPr/>
          <a:lstStyle/>
          <a:p>
            <a:pPr algn="ctr"/>
            <a:r>
              <a:rPr lang="es-ES" sz="2400" b="1" dirty="0">
                <a:solidFill>
                  <a:schemeClr val="bg1"/>
                </a:solidFill>
              </a:rPr>
              <a:t>Agentes que omiten actuar frente a una operación que tiene por objeto un “bien de uso”</a:t>
            </a:r>
            <a:endParaRPr lang="es-AR" sz="2400" dirty="0">
              <a:solidFill>
                <a:schemeClr val="bg1"/>
              </a:solidFill>
            </a:endParaRPr>
          </a:p>
        </p:txBody>
      </p:sp>
      <p:sp>
        <p:nvSpPr>
          <p:cNvPr id="3" name="Marcador de contenido 2">
            <a:extLst>
              <a:ext uri="{FF2B5EF4-FFF2-40B4-BE49-F238E27FC236}">
                <a16:creationId xmlns:a16="http://schemas.microsoft.com/office/drawing/2014/main" id="{0490A128-16A5-D342-339C-B8FFC0F7BB52}"/>
              </a:ext>
            </a:extLst>
          </p:cNvPr>
          <p:cNvSpPr>
            <a:spLocks noGrp="1"/>
          </p:cNvSpPr>
          <p:nvPr>
            <p:ph idx="1"/>
          </p:nvPr>
        </p:nvSpPr>
        <p:spPr>
          <a:xfrm>
            <a:off x="193964" y="1717964"/>
            <a:ext cx="11623963" cy="5029200"/>
          </a:xfrm>
        </p:spPr>
        <p:txBody>
          <a:bodyPr>
            <a:normAutofit fontScale="92500" lnSpcReduction="10000"/>
          </a:bodyPr>
          <a:lstStyle/>
          <a:p>
            <a:pPr marL="0" indent="0" algn="just">
              <a:buNone/>
            </a:pPr>
            <a:r>
              <a:rPr lang="es-ES" sz="2800" b="1" dirty="0">
                <a:solidFill>
                  <a:schemeClr val="bg1"/>
                </a:solidFill>
              </a:rPr>
              <a:t>Art. 340, Inc. “a”, de la Disposición Normativa serie “B” </a:t>
            </a:r>
            <a:r>
              <a:rPr lang="es-ES" sz="2800" b="1" dirty="0" err="1">
                <a:solidFill>
                  <a:schemeClr val="bg1"/>
                </a:solidFill>
              </a:rPr>
              <a:t>N°</a:t>
            </a:r>
            <a:r>
              <a:rPr lang="es-ES" sz="2800" b="1" dirty="0">
                <a:solidFill>
                  <a:schemeClr val="bg1"/>
                </a:solidFill>
              </a:rPr>
              <a:t> 01/2004 </a:t>
            </a:r>
          </a:p>
          <a:p>
            <a:pPr marL="0" indent="0" algn="just">
              <a:buNone/>
            </a:pPr>
            <a:endParaRPr lang="es-ES" sz="2800" b="1" dirty="0">
              <a:solidFill>
                <a:schemeClr val="bg1"/>
              </a:solidFill>
            </a:endParaRPr>
          </a:p>
          <a:p>
            <a:pPr marL="0" indent="0" algn="just">
              <a:buNone/>
            </a:pPr>
            <a:r>
              <a:rPr lang="es-ES" sz="2800" b="1" dirty="0">
                <a:solidFill>
                  <a:schemeClr val="bg1"/>
                </a:solidFill>
              </a:rPr>
              <a:t>“</a:t>
            </a:r>
            <a:r>
              <a:rPr lang="es-ES" sz="2800" i="1" dirty="0">
                <a:solidFill>
                  <a:schemeClr val="bg1"/>
                </a:solidFill>
              </a:rPr>
              <a:t>No deberá realizarse la percepción en los siguientes casos: a) Cuando las cosas muebles, locaciones, prestaciones de servicios, tengan para el adquirente, locatario o prestatario el carácter de bienes de uso o representen para los mismos insumos destinados a la fabricación o construcción de tal tipo de bienes. </a:t>
            </a:r>
            <a:r>
              <a:rPr lang="es-ES" sz="2800" i="1" u="sng" dirty="0">
                <a:solidFill>
                  <a:schemeClr val="bg1"/>
                </a:solidFill>
              </a:rPr>
              <a:t>El destino deberá ser declarado por el adquirente, locatario o prestatario al momento de concertarse la operación y deberá ser consignado por el vendedor, locador o prestador en la factura o documento equivalente</a:t>
            </a:r>
            <a:r>
              <a:rPr lang="es-ES" sz="2800" dirty="0">
                <a:solidFill>
                  <a:schemeClr val="bg1"/>
                </a:solidFill>
              </a:rPr>
              <a:t>”</a:t>
            </a:r>
            <a:r>
              <a:rPr lang="es-ES" sz="2800" i="1" dirty="0">
                <a:solidFill>
                  <a:schemeClr val="bg1"/>
                </a:solidFill>
              </a:rPr>
              <a:t>.</a:t>
            </a:r>
          </a:p>
          <a:p>
            <a:pPr marL="0" indent="0" algn="just">
              <a:buNone/>
            </a:pPr>
            <a:endParaRPr lang="es-ES" sz="2800" i="1" dirty="0">
              <a:solidFill>
                <a:schemeClr val="bg1"/>
              </a:solidFill>
            </a:endParaRPr>
          </a:p>
          <a:p>
            <a:pPr marL="0" indent="0" algn="just">
              <a:buNone/>
            </a:pPr>
            <a:r>
              <a:rPr lang="es-ES" sz="2800" dirty="0">
                <a:solidFill>
                  <a:schemeClr val="bg1"/>
                </a:solidFill>
              </a:rPr>
              <a:t>“Mecalux Argentina S.A.” (29/05/ 2008, S I, Reg. Núm. 1044)</a:t>
            </a:r>
          </a:p>
        </p:txBody>
      </p:sp>
    </p:spTree>
    <p:extLst>
      <p:ext uri="{BB962C8B-B14F-4D97-AF65-F5344CB8AC3E}">
        <p14:creationId xmlns:p14="http://schemas.microsoft.com/office/powerpoint/2010/main" val="24442763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32000">
              <a:schemeClr val="tx1"/>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4EBF2C-78EB-12C1-F6E5-6C762D6CBB3A}"/>
              </a:ext>
            </a:extLst>
          </p:cNvPr>
          <p:cNvSpPr>
            <a:spLocks noGrp="1"/>
          </p:cNvSpPr>
          <p:nvPr>
            <p:ph type="title"/>
          </p:nvPr>
        </p:nvSpPr>
        <p:spPr/>
        <p:txBody>
          <a:bodyPr/>
          <a:lstStyle/>
          <a:p>
            <a:pPr algn="ctr"/>
            <a:r>
              <a:rPr lang="es-ES" sz="2400" b="1" dirty="0">
                <a:solidFill>
                  <a:schemeClr val="bg1"/>
                </a:solidFill>
              </a:rPr>
              <a:t>Agentes que omiten actuar frente a una operación que tiene por objeto un “bien de uso”</a:t>
            </a:r>
            <a:endParaRPr lang="es-AR" sz="2400" dirty="0">
              <a:solidFill>
                <a:schemeClr val="bg1"/>
              </a:solidFill>
            </a:endParaRPr>
          </a:p>
        </p:txBody>
      </p:sp>
      <p:sp>
        <p:nvSpPr>
          <p:cNvPr id="3" name="Marcador de contenido 2">
            <a:extLst>
              <a:ext uri="{FF2B5EF4-FFF2-40B4-BE49-F238E27FC236}">
                <a16:creationId xmlns:a16="http://schemas.microsoft.com/office/drawing/2014/main" id="{0490A128-16A5-D342-339C-B8FFC0F7BB52}"/>
              </a:ext>
            </a:extLst>
          </p:cNvPr>
          <p:cNvSpPr>
            <a:spLocks noGrp="1"/>
          </p:cNvSpPr>
          <p:nvPr>
            <p:ph idx="1"/>
          </p:nvPr>
        </p:nvSpPr>
        <p:spPr>
          <a:xfrm>
            <a:off x="193964" y="1717964"/>
            <a:ext cx="11623963" cy="5029200"/>
          </a:xfrm>
        </p:spPr>
        <p:txBody>
          <a:bodyPr>
            <a:normAutofit/>
          </a:bodyPr>
          <a:lstStyle/>
          <a:p>
            <a:pPr marL="0" indent="0" algn="just">
              <a:buNone/>
            </a:pPr>
            <a:endParaRPr lang="es-ES" sz="2800" dirty="0">
              <a:solidFill>
                <a:schemeClr val="bg1"/>
              </a:solidFill>
            </a:endParaRPr>
          </a:p>
          <a:p>
            <a:pPr marL="0" indent="0" algn="just">
              <a:buNone/>
            </a:pPr>
            <a:endParaRPr lang="es-ES" sz="2800" dirty="0">
              <a:solidFill>
                <a:schemeClr val="bg1"/>
              </a:solidFill>
            </a:endParaRPr>
          </a:p>
          <a:p>
            <a:pPr marL="0" indent="0" algn="just">
              <a:buNone/>
            </a:pPr>
            <a:r>
              <a:rPr lang="es-ES" sz="2800" dirty="0">
                <a:solidFill>
                  <a:schemeClr val="bg1"/>
                </a:solidFill>
              </a:rPr>
              <a:t>“ING. DANIEL MACHAIN Y ASOC. S.A.” (13/09/16, S III, Reg. Núm. 3471)</a:t>
            </a:r>
          </a:p>
          <a:p>
            <a:pPr marL="0" indent="0" algn="just">
              <a:buNone/>
            </a:pPr>
            <a:endParaRPr lang="es-ES" sz="2800" dirty="0">
              <a:solidFill>
                <a:schemeClr val="bg1"/>
              </a:solidFill>
            </a:endParaRPr>
          </a:p>
          <a:p>
            <a:pPr marL="0" indent="0" algn="just">
              <a:buNone/>
            </a:pPr>
            <a:r>
              <a:rPr lang="pt-BR" sz="2800" dirty="0">
                <a:solidFill>
                  <a:schemeClr val="bg1"/>
                </a:solidFill>
              </a:rPr>
              <a:t>“SIDERCA </a:t>
            </a:r>
            <a:r>
              <a:rPr lang="pt-BR" sz="2800" dirty="0" err="1">
                <a:solidFill>
                  <a:schemeClr val="bg1"/>
                </a:solidFill>
              </a:rPr>
              <a:t>S.A.l.C</a:t>
            </a:r>
            <a:r>
              <a:rPr lang="pt-BR" sz="2800" dirty="0">
                <a:solidFill>
                  <a:schemeClr val="bg1"/>
                </a:solidFill>
              </a:rPr>
              <a:t>.” (03/09/19, S I, Reg. Núm. 2211)</a:t>
            </a:r>
          </a:p>
          <a:p>
            <a:pPr marL="0" indent="0" algn="just">
              <a:buNone/>
            </a:pPr>
            <a:endParaRPr lang="pt-BR" sz="2800" dirty="0">
              <a:solidFill>
                <a:schemeClr val="bg1"/>
              </a:solidFill>
            </a:endParaRPr>
          </a:p>
          <a:p>
            <a:pPr marL="0" indent="0" algn="just">
              <a:buNone/>
            </a:pPr>
            <a:r>
              <a:rPr lang="pt-BR" sz="2800" dirty="0">
                <a:solidFill>
                  <a:schemeClr val="bg1"/>
                </a:solidFill>
              </a:rPr>
              <a:t>“ABA INGENIERIA S.R.L.” (17/12/20, S II, Reg. Núm. 2946)</a:t>
            </a:r>
            <a:endParaRPr lang="es-ES" sz="2800" dirty="0">
              <a:solidFill>
                <a:schemeClr val="bg1"/>
              </a:solidFill>
            </a:endParaRPr>
          </a:p>
          <a:p>
            <a:pPr marL="0" indent="0" algn="just">
              <a:buNone/>
            </a:pPr>
            <a:endParaRPr lang="es-ES" sz="2800" dirty="0">
              <a:solidFill>
                <a:schemeClr val="bg1"/>
              </a:solidFill>
            </a:endParaRPr>
          </a:p>
          <a:p>
            <a:pPr marL="0" indent="0" algn="just">
              <a:buNone/>
            </a:pPr>
            <a:endParaRPr lang="es-ES" sz="2800" dirty="0">
              <a:solidFill>
                <a:schemeClr val="bg1"/>
              </a:solidFill>
            </a:endParaRPr>
          </a:p>
        </p:txBody>
      </p:sp>
    </p:spTree>
    <p:extLst>
      <p:ext uri="{BB962C8B-B14F-4D97-AF65-F5344CB8AC3E}">
        <p14:creationId xmlns:p14="http://schemas.microsoft.com/office/powerpoint/2010/main" val="33959107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32000">
              <a:schemeClr val="tx1"/>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4EBF2C-78EB-12C1-F6E5-6C762D6CBB3A}"/>
              </a:ext>
            </a:extLst>
          </p:cNvPr>
          <p:cNvSpPr>
            <a:spLocks noGrp="1"/>
          </p:cNvSpPr>
          <p:nvPr>
            <p:ph type="title"/>
          </p:nvPr>
        </p:nvSpPr>
        <p:spPr/>
        <p:txBody>
          <a:bodyPr/>
          <a:lstStyle/>
          <a:p>
            <a:pPr algn="ctr"/>
            <a:r>
              <a:rPr lang="es-AR" dirty="0">
                <a:solidFill>
                  <a:schemeClr val="bg1"/>
                </a:solidFill>
              </a:rPr>
              <a:t>Agentes de recaudación</a:t>
            </a:r>
          </a:p>
        </p:txBody>
      </p:sp>
      <p:sp>
        <p:nvSpPr>
          <p:cNvPr id="3" name="Marcador de contenido 2">
            <a:extLst>
              <a:ext uri="{FF2B5EF4-FFF2-40B4-BE49-F238E27FC236}">
                <a16:creationId xmlns:a16="http://schemas.microsoft.com/office/drawing/2014/main" id="{0490A128-16A5-D342-339C-B8FFC0F7BB52}"/>
              </a:ext>
            </a:extLst>
          </p:cNvPr>
          <p:cNvSpPr>
            <a:spLocks noGrp="1"/>
          </p:cNvSpPr>
          <p:nvPr>
            <p:ph idx="1"/>
          </p:nvPr>
        </p:nvSpPr>
        <p:spPr/>
        <p:txBody>
          <a:bodyPr/>
          <a:lstStyle/>
          <a:p>
            <a:pPr marL="0" indent="0" algn="just">
              <a:buNone/>
            </a:pPr>
            <a:r>
              <a:rPr lang="es-AR" b="1" dirty="0">
                <a:solidFill>
                  <a:schemeClr val="bg1"/>
                </a:solidFill>
              </a:rPr>
              <a:t>1.- </a:t>
            </a:r>
            <a:r>
              <a:rPr lang="es-ES" b="1" dirty="0">
                <a:solidFill>
                  <a:schemeClr val="bg1"/>
                </a:solidFill>
              </a:rPr>
              <a:t>La acreditación del ingreso del tributo no recaudado, por parte de los contribuyentes directos de tales gravámenes.</a:t>
            </a:r>
          </a:p>
          <a:p>
            <a:pPr marL="0" indent="0" algn="just">
              <a:buNone/>
            </a:pPr>
            <a:endParaRPr lang="es-ES" b="1" dirty="0">
              <a:solidFill>
                <a:schemeClr val="bg1"/>
              </a:solidFill>
            </a:endParaRPr>
          </a:p>
          <a:p>
            <a:pPr marL="0" indent="0" algn="just">
              <a:buNone/>
            </a:pPr>
            <a:r>
              <a:rPr lang="es-ES" b="1" dirty="0">
                <a:solidFill>
                  <a:schemeClr val="bg1"/>
                </a:solidFill>
              </a:rPr>
              <a:t>2.- Los agentes de recaudación, los supuestos de exclusión y el sistema de padrón de contribuyentes.</a:t>
            </a:r>
          </a:p>
          <a:p>
            <a:pPr marL="0" indent="0" algn="just">
              <a:buNone/>
            </a:pPr>
            <a:endParaRPr lang="es-ES" b="1" dirty="0">
              <a:solidFill>
                <a:schemeClr val="bg1"/>
              </a:solidFill>
            </a:endParaRPr>
          </a:p>
          <a:p>
            <a:pPr marL="0" indent="0" algn="just">
              <a:buNone/>
            </a:pPr>
            <a:r>
              <a:rPr lang="es-ES" b="1" dirty="0">
                <a:solidFill>
                  <a:schemeClr val="bg1"/>
                </a:solidFill>
              </a:rPr>
              <a:t>3.- Agentes de percepción y principio de territorialidad.</a:t>
            </a:r>
          </a:p>
          <a:p>
            <a:pPr marL="0" indent="0" algn="just">
              <a:buNone/>
            </a:pPr>
            <a:endParaRPr lang="es-ES" b="1" dirty="0">
              <a:solidFill>
                <a:schemeClr val="bg1"/>
              </a:solidFill>
            </a:endParaRPr>
          </a:p>
          <a:p>
            <a:pPr marL="0" indent="0" algn="just">
              <a:buNone/>
            </a:pPr>
            <a:r>
              <a:rPr lang="es-ES" b="1" dirty="0">
                <a:solidFill>
                  <a:schemeClr val="bg1"/>
                </a:solidFill>
              </a:rPr>
              <a:t>4.- Agentes que omiten actuar frente a una operación que tiene por objeto un “bien de uso”.</a:t>
            </a:r>
            <a:endParaRPr lang="es-AR" b="1" dirty="0">
              <a:solidFill>
                <a:schemeClr val="bg1"/>
              </a:solidFill>
            </a:endParaRPr>
          </a:p>
        </p:txBody>
      </p:sp>
    </p:spTree>
    <p:extLst>
      <p:ext uri="{BB962C8B-B14F-4D97-AF65-F5344CB8AC3E}">
        <p14:creationId xmlns:p14="http://schemas.microsoft.com/office/powerpoint/2010/main" val="23465574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32000">
              <a:schemeClr val="tx1"/>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4EBF2C-78EB-12C1-F6E5-6C762D6CBB3A}"/>
              </a:ext>
            </a:extLst>
          </p:cNvPr>
          <p:cNvSpPr>
            <a:spLocks noGrp="1"/>
          </p:cNvSpPr>
          <p:nvPr>
            <p:ph type="title"/>
          </p:nvPr>
        </p:nvSpPr>
        <p:spPr/>
        <p:txBody>
          <a:bodyPr/>
          <a:lstStyle/>
          <a:p>
            <a:pPr algn="ctr"/>
            <a:r>
              <a:rPr lang="es-ES" sz="2400" b="1" dirty="0">
                <a:solidFill>
                  <a:schemeClr val="bg1"/>
                </a:solidFill>
              </a:rPr>
              <a:t>La acreditación del ingreso del tributo no recaudado, por parte de los contribuyentes directos de tales gravámenes</a:t>
            </a:r>
            <a:endParaRPr lang="es-AR" sz="2400" dirty="0">
              <a:solidFill>
                <a:schemeClr val="bg1"/>
              </a:solidFill>
            </a:endParaRPr>
          </a:p>
        </p:txBody>
      </p:sp>
      <p:sp>
        <p:nvSpPr>
          <p:cNvPr id="3" name="Marcador de contenido 2">
            <a:extLst>
              <a:ext uri="{FF2B5EF4-FFF2-40B4-BE49-F238E27FC236}">
                <a16:creationId xmlns:a16="http://schemas.microsoft.com/office/drawing/2014/main" id="{0490A128-16A5-D342-339C-B8FFC0F7BB52}"/>
              </a:ext>
            </a:extLst>
          </p:cNvPr>
          <p:cNvSpPr>
            <a:spLocks noGrp="1"/>
          </p:cNvSpPr>
          <p:nvPr>
            <p:ph idx="1"/>
          </p:nvPr>
        </p:nvSpPr>
        <p:spPr>
          <a:xfrm>
            <a:off x="207818" y="1454728"/>
            <a:ext cx="11651673" cy="4793672"/>
          </a:xfrm>
        </p:spPr>
        <p:txBody>
          <a:bodyPr>
            <a:normAutofit fontScale="92500" lnSpcReduction="10000"/>
          </a:bodyPr>
          <a:lstStyle/>
          <a:p>
            <a:pPr marL="0" indent="0" algn="just">
              <a:buNone/>
            </a:pPr>
            <a:endParaRPr lang="es-ES" b="1" dirty="0">
              <a:solidFill>
                <a:schemeClr val="bg1"/>
              </a:solidFill>
            </a:endParaRPr>
          </a:p>
          <a:p>
            <a:pPr marL="0" indent="0" algn="just">
              <a:buNone/>
            </a:pPr>
            <a:r>
              <a:rPr lang="es-ES" b="1" dirty="0">
                <a:solidFill>
                  <a:schemeClr val="bg1"/>
                </a:solidFill>
              </a:rPr>
              <a:t>Arts. 18, Inc. “4” y 21 del Código Fiscal T.O. 2004 (texto según Art. 50 de la Ley </a:t>
            </a:r>
            <a:r>
              <a:rPr lang="es-ES" b="1" dirty="0" err="1">
                <a:solidFill>
                  <a:schemeClr val="bg1"/>
                </a:solidFill>
              </a:rPr>
              <a:t>Nº</a:t>
            </a:r>
            <a:r>
              <a:rPr lang="es-ES" b="1" dirty="0">
                <a:solidFill>
                  <a:schemeClr val="bg1"/>
                </a:solidFill>
              </a:rPr>
              <a:t> 13.930; Arts. 21, Inc. 4, y 24 del T.O. 2011): </a:t>
            </a:r>
            <a:r>
              <a:rPr lang="es-ES" dirty="0">
                <a:solidFill>
                  <a:schemeClr val="bg1"/>
                </a:solidFill>
              </a:rPr>
              <a:t>consagran expresamente la responsabilidad solidaria de “</a:t>
            </a:r>
            <a:r>
              <a:rPr lang="es-ES" i="1" u="sng" dirty="0">
                <a:solidFill>
                  <a:schemeClr val="bg1"/>
                </a:solidFill>
              </a:rPr>
              <a:t>Los agentes de recaudación, por los gravámenes que omitieron retener o percibir</a:t>
            </a:r>
            <a:r>
              <a:rPr lang="es-ES" i="1" dirty="0">
                <a:solidFill>
                  <a:schemeClr val="bg1"/>
                </a:solidFill>
              </a:rPr>
              <a:t>, o que, retenidos o percibidos no ingresaron en la forma y tiempo que establezcan las normas respectivas. En estos supuestos, resultará de aplicación en lo pertinente lo dispuesto en los incisos 1) y 2) del presente artículo</a:t>
            </a:r>
            <a:r>
              <a:rPr lang="es-ES" dirty="0">
                <a:solidFill>
                  <a:schemeClr val="bg1"/>
                </a:solidFill>
              </a:rPr>
              <a:t>.”</a:t>
            </a:r>
          </a:p>
          <a:p>
            <a:pPr marL="0" indent="0" algn="just">
              <a:buNone/>
            </a:pPr>
            <a:r>
              <a:rPr lang="es-ES" b="1" dirty="0">
                <a:solidFill>
                  <a:schemeClr val="bg1"/>
                </a:solidFill>
              </a:rPr>
              <a:t>Acuerdo Plenario </a:t>
            </a:r>
            <a:r>
              <a:rPr lang="es-ES" b="1" dirty="0" err="1">
                <a:solidFill>
                  <a:schemeClr val="bg1"/>
                </a:solidFill>
              </a:rPr>
              <a:t>Nº</a:t>
            </a:r>
            <a:r>
              <a:rPr lang="es-ES" b="1" dirty="0">
                <a:solidFill>
                  <a:schemeClr val="bg1"/>
                </a:solidFill>
              </a:rPr>
              <a:t> 20 del TFABA (19/5/2009): </a:t>
            </a:r>
            <a:r>
              <a:rPr lang="es-ES" dirty="0">
                <a:solidFill>
                  <a:schemeClr val="bg1"/>
                </a:solidFill>
              </a:rPr>
              <a:t>la responsabilidad solidaria prevista en el Art. 21 del Código Fiscal T.O. 2004 (Art. 24 del T.O. 2011) alcanza a todos los agentes de recaudación </a:t>
            </a:r>
            <a:r>
              <a:rPr lang="es-ES" u="sng" dirty="0">
                <a:solidFill>
                  <a:schemeClr val="bg1"/>
                </a:solidFill>
              </a:rPr>
              <a:t>que hubieran omitido actuar como tales</a:t>
            </a:r>
            <a:r>
              <a:rPr lang="es-ES" dirty="0">
                <a:solidFill>
                  <a:schemeClr val="bg1"/>
                </a:solidFill>
              </a:rPr>
              <a:t>, con remisión al inciso “3” del artículo 18 de dicho código (Art. 21 del T.O. 2011), para todas aquellas obligaciones generadas con anterioridad a la vigencia de la Ley </a:t>
            </a:r>
            <a:r>
              <a:rPr lang="es-ES" dirty="0" err="1">
                <a:solidFill>
                  <a:schemeClr val="bg1"/>
                </a:solidFill>
              </a:rPr>
              <a:t>Nº</a:t>
            </a:r>
            <a:r>
              <a:rPr lang="es-ES" dirty="0">
                <a:solidFill>
                  <a:schemeClr val="bg1"/>
                </a:solidFill>
              </a:rPr>
              <a:t> 13.930; y con remisión al inciso “4”, para las obligaciones generadas con posterioridad.</a:t>
            </a:r>
          </a:p>
          <a:p>
            <a:pPr marL="0" indent="0" algn="just">
              <a:buNone/>
            </a:pPr>
            <a:r>
              <a:rPr lang="es-ES" b="1" dirty="0">
                <a:solidFill>
                  <a:schemeClr val="bg1"/>
                </a:solidFill>
              </a:rPr>
              <a:t>“</a:t>
            </a:r>
            <a:r>
              <a:rPr lang="es-ES" b="1" dirty="0" err="1">
                <a:solidFill>
                  <a:schemeClr val="bg1"/>
                </a:solidFill>
              </a:rPr>
              <a:t>Supercarne</a:t>
            </a:r>
            <a:r>
              <a:rPr lang="es-ES" b="1" dirty="0">
                <a:solidFill>
                  <a:schemeClr val="bg1"/>
                </a:solidFill>
              </a:rPr>
              <a:t> S.A. y </a:t>
            </a:r>
            <a:r>
              <a:rPr lang="es-ES" b="1" dirty="0" err="1">
                <a:solidFill>
                  <a:schemeClr val="bg1"/>
                </a:solidFill>
              </a:rPr>
              <a:t>ot</a:t>
            </a:r>
            <a:r>
              <a:rPr lang="es-ES" b="1" dirty="0">
                <a:solidFill>
                  <a:schemeClr val="bg1"/>
                </a:solidFill>
              </a:rPr>
              <a:t>. Contra Tribunal Fiscal de Apelación. Pretensión </a:t>
            </a:r>
            <a:r>
              <a:rPr lang="es-ES" b="1" dirty="0" err="1">
                <a:solidFill>
                  <a:schemeClr val="bg1"/>
                </a:solidFill>
              </a:rPr>
              <a:t>Anutatoria</a:t>
            </a:r>
            <a:r>
              <a:rPr lang="es-ES" b="1" dirty="0">
                <a:solidFill>
                  <a:schemeClr val="bg1"/>
                </a:solidFill>
              </a:rPr>
              <a:t>. Recurso extraordinario de inaplicabilidad de ley” </a:t>
            </a:r>
            <a:r>
              <a:rPr lang="es-ES" dirty="0">
                <a:solidFill>
                  <a:schemeClr val="bg1"/>
                </a:solidFill>
              </a:rPr>
              <a:t>(SCJBA - causa A. 74,649; 22/05/2019)</a:t>
            </a:r>
            <a:endParaRPr lang="es-AR" dirty="0">
              <a:solidFill>
                <a:schemeClr val="bg1"/>
              </a:solidFill>
            </a:endParaRPr>
          </a:p>
        </p:txBody>
      </p:sp>
    </p:spTree>
    <p:extLst>
      <p:ext uri="{BB962C8B-B14F-4D97-AF65-F5344CB8AC3E}">
        <p14:creationId xmlns:p14="http://schemas.microsoft.com/office/powerpoint/2010/main" val="1257721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32000">
              <a:schemeClr val="tx1"/>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4EBF2C-78EB-12C1-F6E5-6C762D6CBB3A}"/>
              </a:ext>
            </a:extLst>
          </p:cNvPr>
          <p:cNvSpPr>
            <a:spLocks noGrp="1"/>
          </p:cNvSpPr>
          <p:nvPr>
            <p:ph type="title"/>
          </p:nvPr>
        </p:nvSpPr>
        <p:spPr/>
        <p:txBody>
          <a:bodyPr/>
          <a:lstStyle/>
          <a:p>
            <a:pPr algn="ctr"/>
            <a:r>
              <a:rPr lang="es-ES" sz="2400" b="1" dirty="0">
                <a:solidFill>
                  <a:schemeClr val="bg1"/>
                </a:solidFill>
              </a:rPr>
              <a:t>La acreditación del ingreso del tributo no recaudado, por parte de los contribuyentes directos de tales gravámenes</a:t>
            </a:r>
            <a:endParaRPr lang="es-AR" sz="2400" dirty="0">
              <a:solidFill>
                <a:schemeClr val="bg1"/>
              </a:solidFill>
            </a:endParaRPr>
          </a:p>
        </p:txBody>
      </p:sp>
      <p:sp>
        <p:nvSpPr>
          <p:cNvPr id="3" name="Marcador de contenido 2">
            <a:extLst>
              <a:ext uri="{FF2B5EF4-FFF2-40B4-BE49-F238E27FC236}">
                <a16:creationId xmlns:a16="http://schemas.microsoft.com/office/drawing/2014/main" id="{0490A128-16A5-D342-339C-B8FFC0F7BB52}"/>
              </a:ext>
            </a:extLst>
          </p:cNvPr>
          <p:cNvSpPr>
            <a:spLocks noGrp="1"/>
          </p:cNvSpPr>
          <p:nvPr>
            <p:ph idx="1"/>
          </p:nvPr>
        </p:nvSpPr>
        <p:spPr>
          <a:xfrm>
            <a:off x="193964" y="1717964"/>
            <a:ext cx="11623963" cy="4959926"/>
          </a:xfrm>
        </p:spPr>
        <p:txBody>
          <a:bodyPr>
            <a:normAutofit/>
          </a:bodyPr>
          <a:lstStyle/>
          <a:p>
            <a:pPr marL="0" indent="0" algn="just">
              <a:buNone/>
            </a:pPr>
            <a:r>
              <a:rPr lang="es-ES" b="1" dirty="0">
                <a:solidFill>
                  <a:schemeClr val="bg1"/>
                </a:solidFill>
              </a:rPr>
              <a:t>Informe DTT (ARBA) </a:t>
            </a:r>
            <a:r>
              <a:rPr lang="es-ES" b="1" dirty="0" err="1">
                <a:solidFill>
                  <a:schemeClr val="bg1"/>
                </a:solidFill>
              </a:rPr>
              <a:t>Nº</a:t>
            </a:r>
            <a:r>
              <a:rPr lang="es-ES" b="1" dirty="0">
                <a:solidFill>
                  <a:schemeClr val="bg1"/>
                </a:solidFill>
              </a:rPr>
              <a:t> 208/06: </a:t>
            </a:r>
            <a:r>
              <a:rPr lang="es-ES" dirty="0">
                <a:solidFill>
                  <a:schemeClr val="bg1"/>
                </a:solidFill>
              </a:rPr>
              <a:t>el agente quedará liberado de su responsabilidad tributaria en la medida que acredite que las sumas omitidas de recaudar fueron igualmente ingresadas al Fisco por el contribuyente.</a:t>
            </a:r>
          </a:p>
          <a:p>
            <a:pPr marL="0" indent="0" algn="just">
              <a:buNone/>
            </a:pPr>
            <a:r>
              <a:rPr lang="es-ES" b="1" dirty="0">
                <a:solidFill>
                  <a:schemeClr val="bg1"/>
                </a:solidFill>
              </a:rPr>
              <a:t>Para el caso de </a:t>
            </a:r>
            <a:r>
              <a:rPr lang="es-ES" b="1" u="sng" dirty="0">
                <a:solidFill>
                  <a:schemeClr val="bg1"/>
                </a:solidFill>
              </a:rPr>
              <a:t>retenciones no efectuadas</a:t>
            </a:r>
            <a:r>
              <a:rPr lang="es-ES" b="1" dirty="0">
                <a:solidFill>
                  <a:schemeClr val="bg1"/>
                </a:solidFill>
              </a:rPr>
              <a:t>, requería: </a:t>
            </a:r>
            <a:r>
              <a:rPr lang="es-ES" dirty="0">
                <a:solidFill>
                  <a:schemeClr val="bg1"/>
                </a:solidFill>
              </a:rPr>
              <a:t>“…</a:t>
            </a:r>
            <a:r>
              <a:rPr lang="es-ES" i="1" dirty="0">
                <a:solidFill>
                  <a:schemeClr val="bg1"/>
                </a:solidFill>
              </a:rPr>
              <a:t>que la operación vinculada al pago efectuado se encuentre documentada con factura o documento equivalente que reúna los requisitos establecidos en la resolución general 1415/2003 de la AFIP y sus modificatorias; que dicha factura se encuentre registrada en el libro IVA Ventas del emisor o en sus registros contables llevados en legal forma. Asimismo deberá comprobarse que el importe de dicha operación se encuentre incluido en el monto imponible declarado para el impuesto sobre los ingresos brutos en el anticipo que corresponde y que se ha ingresado el pago</a:t>
            </a:r>
            <a:r>
              <a:rPr lang="es-ES" dirty="0">
                <a:solidFill>
                  <a:schemeClr val="bg1"/>
                </a:solidFill>
              </a:rPr>
              <a:t>”. </a:t>
            </a:r>
          </a:p>
          <a:p>
            <a:pPr marL="0" indent="0" algn="just">
              <a:buNone/>
            </a:pPr>
            <a:r>
              <a:rPr lang="es-ES" b="1" dirty="0">
                <a:solidFill>
                  <a:schemeClr val="bg1"/>
                </a:solidFill>
              </a:rPr>
              <a:t>Para el caso de las </a:t>
            </a:r>
            <a:r>
              <a:rPr lang="es-ES" b="1" u="sng" dirty="0">
                <a:solidFill>
                  <a:schemeClr val="bg1"/>
                </a:solidFill>
              </a:rPr>
              <a:t>percepciones omitidas</a:t>
            </a:r>
            <a:r>
              <a:rPr lang="es-ES" b="1" dirty="0">
                <a:solidFill>
                  <a:schemeClr val="bg1"/>
                </a:solidFill>
              </a:rPr>
              <a:t>, exigía: </a:t>
            </a:r>
            <a:r>
              <a:rPr lang="es-ES" dirty="0">
                <a:solidFill>
                  <a:schemeClr val="bg1"/>
                </a:solidFill>
              </a:rPr>
              <a:t>“…</a:t>
            </a:r>
            <a:r>
              <a:rPr lang="es-ES" i="1" dirty="0">
                <a:solidFill>
                  <a:schemeClr val="bg1"/>
                </a:solidFill>
              </a:rPr>
              <a:t>que la compra del bien de que se trata se encuentra registrada en los libros IVA o en los registros contables llevados en legal forma, luego que el contribuyente no se tomó la percepción y que pagó el impuesto, todo ello con respecto al anticipo en el que correspondía detraer la percepción</a:t>
            </a:r>
            <a:r>
              <a:rPr lang="es-ES" dirty="0">
                <a:solidFill>
                  <a:schemeClr val="bg1"/>
                </a:solidFill>
              </a:rPr>
              <a:t>”. </a:t>
            </a:r>
          </a:p>
          <a:p>
            <a:pPr marL="0" indent="0" algn="just">
              <a:buNone/>
            </a:pPr>
            <a:endParaRPr lang="es-AR" b="1" dirty="0">
              <a:solidFill>
                <a:schemeClr val="bg1"/>
              </a:solidFill>
            </a:endParaRPr>
          </a:p>
        </p:txBody>
      </p:sp>
    </p:spTree>
    <p:extLst>
      <p:ext uri="{BB962C8B-B14F-4D97-AF65-F5344CB8AC3E}">
        <p14:creationId xmlns:p14="http://schemas.microsoft.com/office/powerpoint/2010/main" val="10646630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32000">
              <a:schemeClr val="tx1"/>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4EBF2C-78EB-12C1-F6E5-6C762D6CBB3A}"/>
              </a:ext>
            </a:extLst>
          </p:cNvPr>
          <p:cNvSpPr>
            <a:spLocks noGrp="1"/>
          </p:cNvSpPr>
          <p:nvPr>
            <p:ph type="title"/>
          </p:nvPr>
        </p:nvSpPr>
        <p:spPr/>
        <p:txBody>
          <a:bodyPr/>
          <a:lstStyle/>
          <a:p>
            <a:pPr algn="ctr"/>
            <a:r>
              <a:rPr lang="es-ES" sz="2400" b="1" dirty="0">
                <a:solidFill>
                  <a:schemeClr val="bg1"/>
                </a:solidFill>
              </a:rPr>
              <a:t>La acreditación del ingreso del tributo no recaudado, por parte de los contribuyentes directos de tales gravámenes</a:t>
            </a:r>
            <a:endParaRPr lang="es-AR" sz="2400" dirty="0">
              <a:solidFill>
                <a:schemeClr val="bg1"/>
              </a:solidFill>
            </a:endParaRPr>
          </a:p>
        </p:txBody>
      </p:sp>
      <p:sp>
        <p:nvSpPr>
          <p:cNvPr id="3" name="Marcador de contenido 2">
            <a:extLst>
              <a:ext uri="{FF2B5EF4-FFF2-40B4-BE49-F238E27FC236}">
                <a16:creationId xmlns:a16="http://schemas.microsoft.com/office/drawing/2014/main" id="{0490A128-16A5-D342-339C-B8FFC0F7BB52}"/>
              </a:ext>
            </a:extLst>
          </p:cNvPr>
          <p:cNvSpPr>
            <a:spLocks noGrp="1"/>
          </p:cNvSpPr>
          <p:nvPr>
            <p:ph idx="1"/>
          </p:nvPr>
        </p:nvSpPr>
        <p:spPr>
          <a:xfrm>
            <a:off x="193964" y="1717964"/>
            <a:ext cx="11623963" cy="4687318"/>
          </a:xfrm>
        </p:spPr>
        <p:txBody>
          <a:bodyPr>
            <a:normAutofit/>
          </a:bodyPr>
          <a:lstStyle/>
          <a:p>
            <a:pPr marL="0" indent="0" algn="just">
              <a:buNone/>
            </a:pPr>
            <a:r>
              <a:rPr lang="es-AR" sz="2800" b="1" dirty="0">
                <a:solidFill>
                  <a:schemeClr val="bg1"/>
                </a:solidFill>
              </a:rPr>
              <a:t>1.- Etapa de interpretación estricta.</a:t>
            </a:r>
          </a:p>
          <a:p>
            <a:pPr marL="0" indent="0" algn="just">
              <a:buNone/>
            </a:pPr>
            <a:r>
              <a:rPr lang="es-ES" sz="2800" dirty="0">
                <a:solidFill>
                  <a:schemeClr val="bg1"/>
                </a:solidFill>
              </a:rPr>
              <a:t>	El Tribunal, compartiendo el criterio fiscal expuesto en el citado Informe </a:t>
            </a:r>
            <a:r>
              <a:rPr lang="es-ES" sz="2800" dirty="0" err="1">
                <a:solidFill>
                  <a:schemeClr val="bg1"/>
                </a:solidFill>
              </a:rPr>
              <a:t>N°</a:t>
            </a:r>
            <a:r>
              <a:rPr lang="es-ES" sz="2800" dirty="0">
                <a:solidFill>
                  <a:schemeClr val="bg1"/>
                </a:solidFill>
              </a:rPr>
              <a:t> 208/06, lo aplicaba en la instancia recursiva, interpretando estrictamente los recaudos exigidos por el mismo a fin de reconocer la eximición de responsabilidad del agente. Prueba informativa.</a:t>
            </a:r>
          </a:p>
          <a:p>
            <a:pPr marL="0" indent="0" algn="just">
              <a:buNone/>
            </a:pPr>
            <a:r>
              <a:rPr lang="es-AR" sz="2800" dirty="0">
                <a:solidFill>
                  <a:schemeClr val="bg1"/>
                </a:solidFill>
              </a:rPr>
              <a:t>	</a:t>
            </a:r>
            <a:r>
              <a:rPr lang="es-AR" sz="2800" u="sng" dirty="0">
                <a:solidFill>
                  <a:schemeClr val="bg1"/>
                </a:solidFill>
              </a:rPr>
              <a:t>Admisión de Certificaciones Contables</a:t>
            </a:r>
            <a:r>
              <a:rPr lang="es-AR" sz="2800" dirty="0">
                <a:solidFill>
                  <a:schemeClr val="bg1"/>
                </a:solidFill>
              </a:rPr>
              <a:t>: </a:t>
            </a:r>
            <a:r>
              <a:rPr lang="pt-BR" sz="2800" dirty="0">
                <a:solidFill>
                  <a:schemeClr val="bg1"/>
                </a:solidFill>
              </a:rPr>
              <a:t>“GLAXOSMITHKLINE ARGENTINA S.A.” (02/07/2015, S III, Reg. Núm. 3119).</a:t>
            </a:r>
            <a:endParaRPr lang="es-AR" sz="2800" dirty="0">
              <a:solidFill>
                <a:schemeClr val="bg1"/>
              </a:solidFill>
            </a:endParaRPr>
          </a:p>
        </p:txBody>
      </p:sp>
    </p:spTree>
    <p:extLst>
      <p:ext uri="{BB962C8B-B14F-4D97-AF65-F5344CB8AC3E}">
        <p14:creationId xmlns:p14="http://schemas.microsoft.com/office/powerpoint/2010/main" val="8320211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32000">
              <a:schemeClr val="tx1"/>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4EBF2C-78EB-12C1-F6E5-6C762D6CBB3A}"/>
              </a:ext>
            </a:extLst>
          </p:cNvPr>
          <p:cNvSpPr>
            <a:spLocks noGrp="1"/>
          </p:cNvSpPr>
          <p:nvPr>
            <p:ph type="title"/>
          </p:nvPr>
        </p:nvSpPr>
        <p:spPr/>
        <p:txBody>
          <a:bodyPr/>
          <a:lstStyle/>
          <a:p>
            <a:pPr algn="ctr"/>
            <a:r>
              <a:rPr lang="es-ES" sz="2400" b="1" dirty="0">
                <a:solidFill>
                  <a:schemeClr val="bg1"/>
                </a:solidFill>
              </a:rPr>
              <a:t>La acreditación del ingreso del tributo no recaudado, por parte de los contribuyentes directos de tales gravámenes</a:t>
            </a:r>
            <a:endParaRPr lang="es-AR" sz="2400" dirty="0">
              <a:solidFill>
                <a:schemeClr val="bg1"/>
              </a:solidFill>
            </a:endParaRPr>
          </a:p>
        </p:txBody>
      </p:sp>
      <p:sp>
        <p:nvSpPr>
          <p:cNvPr id="3" name="Marcador de contenido 2">
            <a:extLst>
              <a:ext uri="{FF2B5EF4-FFF2-40B4-BE49-F238E27FC236}">
                <a16:creationId xmlns:a16="http://schemas.microsoft.com/office/drawing/2014/main" id="{0490A128-16A5-D342-339C-B8FFC0F7BB52}"/>
              </a:ext>
            </a:extLst>
          </p:cNvPr>
          <p:cNvSpPr>
            <a:spLocks noGrp="1"/>
          </p:cNvSpPr>
          <p:nvPr>
            <p:ph idx="1"/>
          </p:nvPr>
        </p:nvSpPr>
        <p:spPr>
          <a:xfrm>
            <a:off x="193964" y="1717963"/>
            <a:ext cx="11623963" cy="5001491"/>
          </a:xfrm>
        </p:spPr>
        <p:txBody>
          <a:bodyPr>
            <a:normAutofit fontScale="77500" lnSpcReduction="20000"/>
          </a:bodyPr>
          <a:lstStyle/>
          <a:p>
            <a:pPr marL="0" indent="0" algn="just">
              <a:buNone/>
            </a:pPr>
            <a:r>
              <a:rPr lang="es-AR" sz="2800" b="1" dirty="0">
                <a:solidFill>
                  <a:schemeClr val="bg1"/>
                </a:solidFill>
              </a:rPr>
              <a:t>2.- Etapa de flexibilización e independencia del Informe </a:t>
            </a:r>
            <a:r>
              <a:rPr lang="es-AR" sz="2800" b="1" dirty="0" err="1">
                <a:solidFill>
                  <a:schemeClr val="bg1"/>
                </a:solidFill>
              </a:rPr>
              <a:t>N°</a:t>
            </a:r>
            <a:r>
              <a:rPr lang="es-AR" sz="2800" b="1" dirty="0">
                <a:solidFill>
                  <a:schemeClr val="bg1"/>
                </a:solidFill>
              </a:rPr>
              <a:t> 208/06.</a:t>
            </a:r>
          </a:p>
          <a:p>
            <a:pPr marL="0" indent="0" algn="just">
              <a:buNone/>
            </a:pPr>
            <a:r>
              <a:rPr lang="es-AR" sz="2800" b="1" dirty="0">
                <a:solidFill>
                  <a:schemeClr val="bg1"/>
                </a:solidFill>
              </a:rPr>
              <a:t>	</a:t>
            </a:r>
          </a:p>
          <a:p>
            <a:pPr marL="0" indent="0" algn="just">
              <a:buNone/>
            </a:pPr>
            <a:r>
              <a:rPr lang="es-AR" sz="2800" dirty="0">
                <a:solidFill>
                  <a:schemeClr val="bg1"/>
                </a:solidFill>
              </a:rPr>
              <a:t>	Esta etapa comienza con el precedente “ASTRAZENECA S.A.” (15/10/2015, S II, Reg. Núm. 2139), vinculado a los agentes de percepción.</a:t>
            </a:r>
          </a:p>
          <a:p>
            <a:pPr marL="0" indent="0" algn="just">
              <a:buNone/>
            </a:pPr>
            <a:r>
              <a:rPr lang="es-ES" sz="2800" dirty="0">
                <a:solidFill>
                  <a:schemeClr val="bg1"/>
                </a:solidFill>
              </a:rPr>
              <a:t>	Se reconduce el ofrecimiento probatorio en una prueba informativa, ordenándose el libramiento de un oficio que contenga la nómina de los contribuyentes directos sobre los cuales la ARBA debería proporcionar la información relativa a la fecha de presentación de las DDJJ y el pago del Impuesto sobre los Ingresos Brutos, con detalle de los montos.</a:t>
            </a:r>
          </a:p>
          <a:p>
            <a:pPr marL="0" indent="0" algn="just">
              <a:buNone/>
            </a:pPr>
            <a:r>
              <a:rPr lang="es-ES" sz="2800" dirty="0">
                <a:solidFill>
                  <a:schemeClr val="bg1"/>
                </a:solidFill>
              </a:rPr>
              <a:t>	Además, no se consideró necesario verificar si los clientes del agente se habían tomado, o no, percepciones de la firma como pago a cuenta en sus declaraciones juradas.</a:t>
            </a:r>
          </a:p>
          <a:p>
            <a:pPr marL="0" indent="0" algn="just">
              <a:buNone/>
            </a:pPr>
            <a:endParaRPr lang="es-ES" sz="2800" dirty="0">
              <a:solidFill>
                <a:schemeClr val="bg1"/>
              </a:solidFill>
            </a:endParaRPr>
          </a:p>
          <a:p>
            <a:pPr marL="0" indent="0" algn="just">
              <a:buNone/>
            </a:pPr>
            <a:r>
              <a:rPr lang="es-ES" sz="2800" dirty="0">
                <a:solidFill>
                  <a:schemeClr val="bg1"/>
                </a:solidFill>
              </a:rPr>
              <a:t>Dra. Altube, Daisy R. – REVISTA IMPUESTOS – Práctica Profesional; año 2019, Nro. LIX, pág. 89</a:t>
            </a:r>
          </a:p>
          <a:p>
            <a:pPr marL="0" indent="0" algn="just">
              <a:buNone/>
            </a:pPr>
            <a:endParaRPr lang="es-AR" sz="2800" dirty="0">
              <a:solidFill>
                <a:schemeClr val="bg1"/>
              </a:solidFill>
            </a:endParaRPr>
          </a:p>
        </p:txBody>
      </p:sp>
    </p:spTree>
    <p:extLst>
      <p:ext uri="{BB962C8B-B14F-4D97-AF65-F5344CB8AC3E}">
        <p14:creationId xmlns:p14="http://schemas.microsoft.com/office/powerpoint/2010/main" val="17922305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32000">
              <a:schemeClr val="tx1"/>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4EBF2C-78EB-12C1-F6E5-6C762D6CBB3A}"/>
              </a:ext>
            </a:extLst>
          </p:cNvPr>
          <p:cNvSpPr>
            <a:spLocks noGrp="1"/>
          </p:cNvSpPr>
          <p:nvPr>
            <p:ph type="title"/>
          </p:nvPr>
        </p:nvSpPr>
        <p:spPr/>
        <p:txBody>
          <a:bodyPr/>
          <a:lstStyle/>
          <a:p>
            <a:pPr algn="ctr"/>
            <a:r>
              <a:rPr lang="es-ES" sz="2400" b="1" dirty="0">
                <a:solidFill>
                  <a:schemeClr val="bg1"/>
                </a:solidFill>
              </a:rPr>
              <a:t>La acreditación del ingreso del tributo no recaudado, por parte de los contribuyentes directos de tales gravámenes</a:t>
            </a:r>
            <a:endParaRPr lang="es-AR" sz="2400" dirty="0">
              <a:solidFill>
                <a:schemeClr val="bg1"/>
              </a:solidFill>
            </a:endParaRPr>
          </a:p>
        </p:txBody>
      </p:sp>
      <p:sp>
        <p:nvSpPr>
          <p:cNvPr id="3" name="Marcador de contenido 2">
            <a:extLst>
              <a:ext uri="{FF2B5EF4-FFF2-40B4-BE49-F238E27FC236}">
                <a16:creationId xmlns:a16="http://schemas.microsoft.com/office/drawing/2014/main" id="{0490A128-16A5-D342-339C-B8FFC0F7BB52}"/>
              </a:ext>
            </a:extLst>
          </p:cNvPr>
          <p:cNvSpPr>
            <a:spLocks noGrp="1"/>
          </p:cNvSpPr>
          <p:nvPr>
            <p:ph idx="1"/>
          </p:nvPr>
        </p:nvSpPr>
        <p:spPr>
          <a:xfrm>
            <a:off x="193964" y="1717964"/>
            <a:ext cx="11623963" cy="4687318"/>
          </a:xfrm>
        </p:spPr>
        <p:txBody>
          <a:bodyPr>
            <a:normAutofit/>
          </a:bodyPr>
          <a:lstStyle/>
          <a:p>
            <a:pPr marL="0" indent="0" algn="just">
              <a:buNone/>
            </a:pPr>
            <a:r>
              <a:rPr lang="es-AR" sz="2800" b="1" dirty="0">
                <a:solidFill>
                  <a:schemeClr val="bg1"/>
                </a:solidFill>
              </a:rPr>
              <a:t>3.- </a:t>
            </a:r>
            <a:r>
              <a:rPr lang="es-ES" sz="2800" b="1" dirty="0">
                <a:solidFill>
                  <a:schemeClr val="bg1"/>
                </a:solidFill>
              </a:rPr>
              <a:t>Etapa actual y aplicación de la teoría de las cargas dinámicas de la prueba.</a:t>
            </a:r>
          </a:p>
          <a:p>
            <a:pPr marL="0" indent="0" algn="just">
              <a:buNone/>
            </a:pPr>
            <a:r>
              <a:rPr lang="pt-BR" sz="2800" dirty="0">
                <a:solidFill>
                  <a:schemeClr val="bg1"/>
                </a:solidFill>
              </a:rPr>
              <a:t>Precedentes “BOZZI, GUSTAVO LEONARDO” (05/02/2019, S I, Reg. Núm. 2164) y “TRANSPORTES MONTALVAN S.A.” (17/4/2019, S I, Reg. Núm. 2179):</a:t>
            </a:r>
          </a:p>
          <a:p>
            <a:pPr algn="just"/>
            <a:r>
              <a:rPr lang="pt-BR" sz="2800" dirty="0" err="1">
                <a:solidFill>
                  <a:schemeClr val="bg1"/>
                </a:solidFill>
              </a:rPr>
              <a:t>Análisis</a:t>
            </a:r>
            <a:r>
              <a:rPr lang="pt-BR" sz="2800" dirty="0">
                <a:solidFill>
                  <a:schemeClr val="bg1"/>
                </a:solidFill>
              </a:rPr>
              <a:t> de </a:t>
            </a:r>
            <a:r>
              <a:rPr lang="pt-BR" sz="2800" dirty="0" err="1">
                <a:solidFill>
                  <a:schemeClr val="bg1"/>
                </a:solidFill>
              </a:rPr>
              <a:t>la</a:t>
            </a:r>
            <a:r>
              <a:rPr lang="pt-BR" sz="2800" dirty="0">
                <a:solidFill>
                  <a:schemeClr val="bg1"/>
                </a:solidFill>
              </a:rPr>
              <a:t> </a:t>
            </a:r>
            <a:r>
              <a:rPr lang="pt-BR" sz="2800" dirty="0" err="1">
                <a:solidFill>
                  <a:schemeClr val="bg1"/>
                </a:solidFill>
              </a:rPr>
              <a:t>razonabilidad</a:t>
            </a:r>
            <a:r>
              <a:rPr lang="pt-BR" sz="2800" dirty="0">
                <a:solidFill>
                  <a:schemeClr val="bg1"/>
                </a:solidFill>
              </a:rPr>
              <a:t> de </a:t>
            </a:r>
            <a:r>
              <a:rPr lang="pt-BR" sz="2800" dirty="0" err="1">
                <a:solidFill>
                  <a:schemeClr val="bg1"/>
                </a:solidFill>
              </a:rPr>
              <a:t>la</a:t>
            </a:r>
            <a:r>
              <a:rPr lang="pt-BR" sz="2800" dirty="0">
                <a:solidFill>
                  <a:schemeClr val="bg1"/>
                </a:solidFill>
              </a:rPr>
              <a:t> </a:t>
            </a:r>
            <a:r>
              <a:rPr lang="pt-BR" sz="2800" dirty="0" err="1">
                <a:solidFill>
                  <a:schemeClr val="bg1"/>
                </a:solidFill>
              </a:rPr>
              <a:t>exigencia</a:t>
            </a:r>
            <a:r>
              <a:rPr lang="pt-BR" sz="2800" dirty="0">
                <a:solidFill>
                  <a:schemeClr val="bg1"/>
                </a:solidFill>
              </a:rPr>
              <a:t> de determinados requisitos probatórios (</a:t>
            </a:r>
            <a:r>
              <a:rPr lang="pt-BR" sz="2800" dirty="0" err="1">
                <a:solidFill>
                  <a:schemeClr val="bg1"/>
                </a:solidFill>
              </a:rPr>
              <a:t>registración</a:t>
            </a:r>
            <a:r>
              <a:rPr lang="pt-BR" sz="2800" dirty="0">
                <a:solidFill>
                  <a:schemeClr val="bg1"/>
                </a:solidFill>
              </a:rPr>
              <a:t> de </a:t>
            </a:r>
            <a:r>
              <a:rPr lang="pt-BR" sz="2800" dirty="0" err="1">
                <a:solidFill>
                  <a:schemeClr val="bg1"/>
                </a:solidFill>
              </a:rPr>
              <a:t>la</a:t>
            </a:r>
            <a:r>
              <a:rPr lang="pt-BR" sz="2800" dirty="0">
                <a:solidFill>
                  <a:schemeClr val="bg1"/>
                </a:solidFill>
              </a:rPr>
              <a:t> </a:t>
            </a:r>
            <a:r>
              <a:rPr lang="pt-BR" sz="2800" dirty="0" err="1">
                <a:solidFill>
                  <a:schemeClr val="bg1"/>
                </a:solidFill>
              </a:rPr>
              <a:t>operación</a:t>
            </a:r>
            <a:r>
              <a:rPr lang="pt-BR" sz="2800" dirty="0">
                <a:solidFill>
                  <a:schemeClr val="bg1"/>
                </a:solidFill>
              </a:rPr>
              <a:t>) vinculados al </a:t>
            </a:r>
            <a:r>
              <a:rPr lang="pt-BR" sz="2800" dirty="0" err="1">
                <a:solidFill>
                  <a:schemeClr val="bg1"/>
                </a:solidFill>
              </a:rPr>
              <a:t>régimen</a:t>
            </a:r>
            <a:r>
              <a:rPr lang="pt-BR" sz="2800" dirty="0">
                <a:solidFill>
                  <a:schemeClr val="bg1"/>
                </a:solidFill>
              </a:rPr>
              <a:t> de </a:t>
            </a:r>
            <a:r>
              <a:rPr lang="pt-BR" sz="2800" dirty="0" err="1">
                <a:solidFill>
                  <a:schemeClr val="bg1"/>
                </a:solidFill>
              </a:rPr>
              <a:t>percepción</a:t>
            </a:r>
            <a:r>
              <a:rPr lang="pt-BR" sz="2800" dirty="0">
                <a:solidFill>
                  <a:schemeClr val="bg1"/>
                </a:solidFill>
              </a:rPr>
              <a:t>.</a:t>
            </a:r>
          </a:p>
          <a:p>
            <a:pPr algn="just"/>
            <a:r>
              <a:rPr lang="es-AR" sz="2800" dirty="0">
                <a:solidFill>
                  <a:schemeClr val="bg1"/>
                </a:solidFill>
              </a:rPr>
              <a:t>Inversión de la carga probatoria.</a:t>
            </a:r>
          </a:p>
        </p:txBody>
      </p:sp>
    </p:spTree>
    <p:extLst>
      <p:ext uri="{BB962C8B-B14F-4D97-AF65-F5344CB8AC3E}">
        <p14:creationId xmlns:p14="http://schemas.microsoft.com/office/powerpoint/2010/main" val="39687108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32000">
              <a:schemeClr val="tx1"/>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4EBF2C-78EB-12C1-F6E5-6C762D6CBB3A}"/>
              </a:ext>
            </a:extLst>
          </p:cNvPr>
          <p:cNvSpPr>
            <a:spLocks noGrp="1"/>
          </p:cNvSpPr>
          <p:nvPr>
            <p:ph type="title"/>
          </p:nvPr>
        </p:nvSpPr>
        <p:spPr/>
        <p:txBody>
          <a:bodyPr/>
          <a:lstStyle/>
          <a:p>
            <a:pPr algn="ctr"/>
            <a:r>
              <a:rPr lang="es-ES" sz="2400" b="1" dirty="0">
                <a:solidFill>
                  <a:schemeClr val="bg1"/>
                </a:solidFill>
              </a:rPr>
              <a:t>La acreditación del ingreso del tributo no recaudado, por parte de los contribuyentes directos de tales gravámenes</a:t>
            </a:r>
            <a:endParaRPr lang="es-AR" sz="2400" dirty="0">
              <a:solidFill>
                <a:schemeClr val="bg1"/>
              </a:solidFill>
            </a:endParaRPr>
          </a:p>
        </p:txBody>
      </p:sp>
      <p:sp>
        <p:nvSpPr>
          <p:cNvPr id="3" name="Marcador de contenido 2">
            <a:extLst>
              <a:ext uri="{FF2B5EF4-FFF2-40B4-BE49-F238E27FC236}">
                <a16:creationId xmlns:a16="http://schemas.microsoft.com/office/drawing/2014/main" id="{0490A128-16A5-D342-339C-B8FFC0F7BB52}"/>
              </a:ext>
            </a:extLst>
          </p:cNvPr>
          <p:cNvSpPr>
            <a:spLocks noGrp="1"/>
          </p:cNvSpPr>
          <p:nvPr>
            <p:ph idx="1"/>
          </p:nvPr>
        </p:nvSpPr>
        <p:spPr>
          <a:xfrm>
            <a:off x="193964" y="1717964"/>
            <a:ext cx="11623963" cy="5140036"/>
          </a:xfrm>
        </p:spPr>
        <p:txBody>
          <a:bodyPr>
            <a:normAutofit fontScale="77500" lnSpcReduction="20000"/>
          </a:bodyPr>
          <a:lstStyle/>
          <a:p>
            <a:pPr marL="0" indent="0" algn="just">
              <a:buNone/>
            </a:pPr>
            <a:r>
              <a:rPr lang="es-ES" sz="2800" dirty="0">
                <a:solidFill>
                  <a:schemeClr val="bg1"/>
                </a:solidFill>
              </a:rPr>
              <a:t>	Frente a aquellos casos que el agente de percepción alega la eximente y ofrece prueba al respecto, </a:t>
            </a:r>
            <a:r>
              <a:rPr lang="es-ES" sz="2800" u="sng" dirty="0">
                <a:solidFill>
                  <a:schemeClr val="bg1"/>
                </a:solidFill>
              </a:rPr>
              <a:t>el Tribunal asume el dictado de una medida para mejor proveer, solicitando a la ARBA que informe si los clientes con operaciones cuyo ajuste continúa controvertido en la instancia recursiva, presentaron las DDJJ correspondientes y abonaron las mismas</a:t>
            </a:r>
            <a:r>
              <a:rPr lang="es-ES" sz="2800" dirty="0">
                <a:solidFill>
                  <a:schemeClr val="bg1"/>
                </a:solidFill>
              </a:rPr>
              <a:t> (o la cancelaron por compensación de saldos). Sin detalle de montos.</a:t>
            </a:r>
          </a:p>
          <a:p>
            <a:pPr marL="0" indent="0" algn="just">
              <a:buNone/>
            </a:pPr>
            <a:endParaRPr lang="es-ES" sz="2800" dirty="0">
              <a:solidFill>
                <a:schemeClr val="bg1"/>
              </a:solidFill>
            </a:endParaRPr>
          </a:p>
          <a:p>
            <a:pPr marL="0" indent="0" algn="just">
              <a:buNone/>
            </a:pPr>
            <a:r>
              <a:rPr lang="es-ES" sz="2800" dirty="0">
                <a:solidFill>
                  <a:schemeClr val="bg1"/>
                </a:solidFill>
              </a:rPr>
              <a:t>“ACOPIADORES DE SEBO S.A.” (27/09/23, S II, Reg. </a:t>
            </a:r>
            <a:r>
              <a:rPr lang="es-ES" sz="2800" dirty="0" err="1">
                <a:solidFill>
                  <a:schemeClr val="bg1"/>
                </a:solidFill>
              </a:rPr>
              <a:t>Num</a:t>
            </a:r>
            <a:r>
              <a:rPr lang="es-ES" sz="2800" dirty="0">
                <a:solidFill>
                  <a:schemeClr val="bg1"/>
                </a:solidFill>
              </a:rPr>
              <a:t>. 3418)</a:t>
            </a:r>
          </a:p>
          <a:p>
            <a:pPr marL="0" indent="0" algn="just">
              <a:buNone/>
            </a:pPr>
            <a:r>
              <a:rPr lang="es-ES" sz="2800" dirty="0">
                <a:solidFill>
                  <a:schemeClr val="bg1"/>
                </a:solidFill>
              </a:rPr>
              <a:t>“THE FARAWAY CO. S.A.” (26/09/23, S III, Reg. Núm. 4647)</a:t>
            </a:r>
          </a:p>
          <a:p>
            <a:pPr marL="0" indent="0" algn="just">
              <a:buNone/>
            </a:pPr>
            <a:r>
              <a:rPr lang="es-ES" sz="2800" dirty="0">
                <a:solidFill>
                  <a:schemeClr val="bg1"/>
                </a:solidFill>
              </a:rPr>
              <a:t>“MEXICHEM ARGENTINA S.A.” (22/09/23, S I, Reg. Núm. 2483)</a:t>
            </a:r>
          </a:p>
          <a:p>
            <a:pPr marL="0" indent="0" algn="just">
              <a:buNone/>
            </a:pPr>
            <a:r>
              <a:rPr lang="es-ES" sz="2800" dirty="0">
                <a:solidFill>
                  <a:schemeClr val="bg1"/>
                </a:solidFill>
              </a:rPr>
              <a:t>“SIDERNET S.A” (22/09/2023, S II, Reg. </a:t>
            </a:r>
            <a:r>
              <a:rPr lang="es-ES" sz="2800" dirty="0" err="1">
                <a:solidFill>
                  <a:schemeClr val="bg1"/>
                </a:solidFill>
              </a:rPr>
              <a:t>Núm</a:t>
            </a:r>
            <a:r>
              <a:rPr lang="es-ES" sz="2800" dirty="0">
                <a:solidFill>
                  <a:schemeClr val="bg1"/>
                </a:solidFill>
              </a:rPr>
              <a:t> 3410)</a:t>
            </a:r>
          </a:p>
          <a:p>
            <a:pPr marL="0" indent="0" algn="just">
              <a:buNone/>
            </a:pPr>
            <a:r>
              <a:rPr lang="es-ES" sz="2800" dirty="0">
                <a:solidFill>
                  <a:schemeClr val="bg1"/>
                </a:solidFill>
              </a:rPr>
              <a:t>“BLINSER S.R.L.” (22/09/2023, S II, Reg. Núm. 3411)</a:t>
            </a:r>
          </a:p>
          <a:p>
            <a:pPr marL="0" indent="0" algn="just">
              <a:buNone/>
            </a:pPr>
            <a:r>
              <a:rPr lang="es-ES" sz="2800" dirty="0">
                <a:solidFill>
                  <a:schemeClr val="bg1"/>
                </a:solidFill>
              </a:rPr>
              <a:t>“YOBEL SUPPLY CHAIN MANAGEMENT S.A.” (21/09/2023, S III, 4645)</a:t>
            </a:r>
          </a:p>
          <a:p>
            <a:pPr marL="0" indent="0" algn="just">
              <a:buNone/>
            </a:pPr>
            <a:r>
              <a:rPr lang="es-ES" sz="2800" dirty="0">
                <a:solidFill>
                  <a:schemeClr val="bg1"/>
                </a:solidFill>
              </a:rPr>
              <a:t>“JUKI S.A.C.I.F.I.A.” (05/10/2023, S III, Reg. Núm. 4356)</a:t>
            </a:r>
          </a:p>
          <a:p>
            <a:pPr marL="0" indent="0" algn="just">
              <a:buNone/>
            </a:pPr>
            <a:endParaRPr lang="es-AR" sz="2800" dirty="0">
              <a:solidFill>
                <a:schemeClr val="bg1"/>
              </a:solidFill>
            </a:endParaRPr>
          </a:p>
        </p:txBody>
      </p:sp>
    </p:spTree>
    <p:extLst>
      <p:ext uri="{BB962C8B-B14F-4D97-AF65-F5344CB8AC3E}">
        <p14:creationId xmlns:p14="http://schemas.microsoft.com/office/powerpoint/2010/main" val="34999536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5">
                <a:lumMod val="75000"/>
              </a:schemeClr>
            </a:gs>
            <a:gs pos="32000">
              <a:schemeClr val="tx1"/>
            </a:gs>
          </a:gsLst>
          <a:lin ang="5400000" scaled="1"/>
        </a:gra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94EBF2C-78EB-12C1-F6E5-6C762D6CBB3A}"/>
              </a:ext>
            </a:extLst>
          </p:cNvPr>
          <p:cNvSpPr>
            <a:spLocks noGrp="1"/>
          </p:cNvSpPr>
          <p:nvPr>
            <p:ph type="title"/>
          </p:nvPr>
        </p:nvSpPr>
        <p:spPr/>
        <p:txBody>
          <a:bodyPr/>
          <a:lstStyle/>
          <a:p>
            <a:pPr algn="ctr"/>
            <a:r>
              <a:rPr lang="es-ES" sz="2400" b="1" dirty="0">
                <a:solidFill>
                  <a:schemeClr val="bg1"/>
                </a:solidFill>
              </a:rPr>
              <a:t>La acreditación del ingreso del tributo no recaudado, por parte de los contribuyentes directos de tales gravámenes</a:t>
            </a:r>
            <a:endParaRPr lang="es-AR" sz="2400" dirty="0">
              <a:solidFill>
                <a:schemeClr val="bg1"/>
              </a:solidFill>
            </a:endParaRPr>
          </a:p>
        </p:txBody>
      </p:sp>
      <p:sp>
        <p:nvSpPr>
          <p:cNvPr id="3" name="Marcador de contenido 2">
            <a:extLst>
              <a:ext uri="{FF2B5EF4-FFF2-40B4-BE49-F238E27FC236}">
                <a16:creationId xmlns:a16="http://schemas.microsoft.com/office/drawing/2014/main" id="{0490A128-16A5-D342-339C-B8FFC0F7BB52}"/>
              </a:ext>
            </a:extLst>
          </p:cNvPr>
          <p:cNvSpPr>
            <a:spLocks noGrp="1"/>
          </p:cNvSpPr>
          <p:nvPr>
            <p:ph idx="1"/>
          </p:nvPr>
        </p:nvSpPr>
        <p:spPr>
          <a:xfrm>
            <a:off x="193964" y="1717964"/>
            <a:ext cx="11623963" cy="5029200"/>
          </a:xfrm>
        </p:spPr>
        <p:txBody>
          <a:bodyPr>
            <a:normAutofit/>
          </a:bodyPr>
          <a:lstStyle/>
          <a:p>
            <a:pPr marL="0" indent="0" algn="just">
              <a:buNone/>
            </a:pPr>
            <a:r>
              <a:rPr lang="es-AR" sz="2800" b="1" dirty="0">
                <a:solidFill>
                  <a:schemeClr val="bg1"/>
                </a:solidFill>
              </a:rPr>
              <a:t>Régimen de Retención: </a:t>
            </a:r>
            <a:r>
              <a:rPr lang="es-ES" sz="2800" dirty="0">
                <a:solidFill>
                  <a:schemeClr val="bg1"/>
                </a:solidFill>
              </a:rPr>
              <a:t>La novedad en este punto transita por la morigeración en cuanto a la rigurosidad con la que es apreciada la prueba rendida (a partir de la admisión de certificaciones contables y, en determinados casos y bajo determinadas condiciones, de documental en copia simple).</a:t>
            </a:r>
          </a:p>
          <a:p>
            <a:pPr marL="0" indent="0" algn="just">
              <a:buNone/>
            </a:pPr>
            <a:endParaRPr lang="es-ES" sz="2800" dirty="0">
              <a:solidFill>
                <a:schemeClr val="bg1"/>
              </a:solidFill>
            </a:endParaRPr>
          </a:p>
          <a:p>
            <a:pPr marL="0" indent="0" algn="just">
              <a:buNone/>
            </a:pPr>
            <a:r>
              <a:rPr lang="es-ES" sz="2800" dirty="0">
                <a:solidFill>
                  <a:schemeClr val="bg1"/>
                </a:solidFill>
              </a:rPr>
              <a:t>“ALOISE Y CIA S.A.” (02/11/2021, S I, Reg. Núm. 2348)</a:t>
            </a:r>
          </a:p>
          <a:p>
            <a:pPr marL="0" indent="0" algn="just">
              <a:buNone/>
            </a:pPr>
            <a:r>
              <a:rPr lang="es-ES" sz="2800" dirty="0">
                <a:solidFill>
                  <a:schemeClr val="bg1"/>
                </a:solidFill>
              </a:rPr>
              <a:t>“ÁLVAREZ NEUMÁTICOS S.A.” (20/04/2022, S II, Reg. Núm. 3232)</a:t>
            </a:r>
          </a:p>
          <a:p>
            <a:pPr marL="0" indent="0" algn="just">
              <a:buNone/>
            </a:pPr>
            <a:r>
              <a:rPr lang="es-ES" sz="2800" dirty="0">
                <a:solidFill>
                  <a:schemeClr val="bg1"/>
                </a:solidFill>
              </a:rPr>
              <a:t>“LA PLATA CERÁMICOS S.A.” (29/04/22, S II, Reg. Núm. 2405)</a:t>
            </a:r>
          </a:p>
          <a:p>
            <a:pPr marL="0" indent="0" algn="just">
              <a:buNone/>
            </a:pPr>
            <a:endParaRPr lang="es-AR" sz="2800" dirty="0">
              <a:solidFill>
                <a:schemeClr val="bg1"/>
              </a:solidFill>
            </a:endParaRPr>
          </a:p>
        </p:txBody>
      </p:sp>
    </p:spTree>
    <p:extLst>
      <p:ext uri="{BB962C8B-B14F-4D97-AF65-F5344CB8AC3E}">
        <p14:creationId xmlns:p14="http://schemas.microsoft.com/office/powerpoint/2010/main" val="67197591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309</TotalTime>
  <Words>2533</Words>
  <Application>Microsoft Office PowerPoint</Application>
  <PresentationFormat>Panorámica</PresentationFormat>
  <Paragraphs>108</Paragraphs>
  <Slides>18</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18</vt:i4>
      </vt:variant>
    </vt:vector>
  </HeadingPairs>
  <TitlesOfParts>
    <vt:vector size="22" baseType="lpstr">
      <vt:lpstr>Arial</vt:lpstr>
      <vt:lpstr>Century Gothic</vt:lpstr>
      <vt:lpstr>Wingdings 3</vt:lpstr>
      <vt:lpstr>Ion</vt:lpstr>
      <vt:lpstr>Los Agentes de Recaudación: evolución del procedimiento probatorio. Novedades en el TFABA. </vt:lpstr>
      <vt:lpstr>Agentes de recaudación</vt:lpstr>
      <vt:lpstr>La acreditación del ingreso del tributo no recaudado, por parte de los contribuyentes directos de tales gravámenes</vt:lpstr>
      <vt:lpstr>La acreditación del ingreso del tributo no recaudado, por parte de los contribuyentes directos de tales gravámenes</vt:lpstr>
      <vt:lpstr>La acreditación del ingreso del tributo no recaudado, por parte de los contribuyentes directos de tales gravámenes</vt:lpstr>
      <vt:lpstr>La acreditación del ingreso del tributo no recaudado, por parte de los contribuyentes directos de tales gravámenes</vt:lpstr>
      <vt:lpstr>La acreditación del ingreso del tributo no recaudado, por parte de los contribuyentes directos de tales gravámenes</vt:lpstr>
      <vt:lpstr>La acreditación del ingreso del tributo no recaudado, por parte de los contribuyentes directos de tales gravámenes</vt:lpstr>
      <vt:lpstr>La acreditación del ingreso del tributo no recaudado, por parte de los contribuyentes directos de tales gravámenes</vt:lpstr>
      <vt:lpstr>Los agentes de recaudación, los supuestos de exclusión y el sistema de padrón de contribuyentes</vt:lpstr>
      <vt:lpstr>Los agentes de recaudación, los supuestos de exclusión y el sistema de padrón de contribuyentes</vt:lpstr>
      <vt:lpstr>Agentes de percepción y el principio de territorialidad</vt:lpstr>
      <vt:lpstr>Agentes de percepción y el principio de territorialidad</vt:lpstr>
      <vt:lpstr>Agentes de percepción y el principio de territorialidad</vt:lpstr>
      <vt:lpstr>Agentes de percepción y el principio de territorialidad</vt:lpstr>
      <vt:lpstr>Agentes de percepción y el principio de territorialidad</vt:lpstr>
      <vt:lpstr>Agentes que omiten actuar frente a una operación que tiene por objeto un “bien de uso”</vt:lpstr>
      <vt:lpstr>Agentes que omiten actuar frente a una operación que tiene por objeto un “bien de uso”</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Los Agentes de Recaudación: evolución del procedimiento probatorio. Novedades. </dc:title>
  <dc:creator>Benjamin Dufourc</dc:creator>
  <cp:lastModifiedBy>Benjamin Dufourc</cp:lastModifiedBy>
  <cp:revision>3</cp:revision>
  <dcterms:created xsi:type="dcterms:W3CDTF">2023-10-24T18:26:10Z</dcterms:created>
  <dcterms:modified xsi:type="dcterms:W3CDTF">2023-10-25T13:08:17Z</dcterms:modified>
</cp:coreProperties>
</file>