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1068" r:id="rId3"/>
    <p:sldId id="1069" r:id="rId4"/>
    <p:sldId id="1070" r:id="rId5"/>
    <p:sldId id="1071" r:id="rId6"/>
    <p:sldId id="1072" r:id="rId7"/>
    <p:sldId id="1073" r:id="rId8"/>
    <p:sldId id="1074" r:id="rId9"/>
    <p:sldId id="305" r:id="rId10"/>
    <p:sldId id="306" r:id="rId11"/>
    <p:sldId id="343" r:id="rId12"/>
    <p:sldId id="1067" r:id="rId13"/>
    <p:sldId id="1063" r:id="rId14"/>
    <p:sldId id="1064" r:id="rId15"/>
    <p:sldId id="259" r:id="rId16"/>
    <p:sldId id="260" r:id="rId17"/>
    <p:sldId id="292" r:id="rId18"/>
    <p:sldId id="294" r:id="rId19"/>
    <p:sldId id="295" r:id="rId20"/>
    <p:sldId id="296" r:id="rId21"/>
    <p:sldId id="297" r:id="rId22"/>
    <p:sldId id="298" r:id="rId23"/>
    <p:sldId id="299" r:id="rId24"/>
    <p:sldId id="302" r:id="rId25"/>
    <p:sldId id="301" r:id="rId26"/>
    <p:sldId id="303" r:id="rId27"/>
    <p:sldId id="300" r:id="rId28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4" d="100"/>
          <a:sy n="64" d="100"/>
        </p:scale>
        <p:origin x="-108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757CCD-E8CD-4B38-AB69-A7F930318416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D2C31271-6B28-4106-A18A-8C07432EFC52}">
      <dgm:prSet phldrT="[Texto]"/>
      <dgm:spPr/>
      <dgm:t>
        <a:bodyPr/>
        <a:lstStyle/>
        <a:p>
          <a:r>
            <a:rPr lang="es-ES" dirty="0"/>
            <a:t>Primer estándar global intercambio a pedido</a:t>
          </a:r>
          <a:endParaRPr lang="es-AR" dirty="0"/>
        </a:p>
      </dgm:t>
    </dgm:pt>
    <dgm:pt modelId="{7C806477-CEBD-4C87-820A-FA45DE976948}" type="parTrans" cxnId="{6D423932-6426-4BB0-8253-F3CBFBE7BD4F}">
      <dgm:prSet/>
      <dgm:spPr/>
      <dgm:t>
        <a:bodyPr/>
        <a:lstStyle/>
        <a:p>
          <a:endParaRPr lang="es-AR"/>
        </a:p>
      </dgm:t>
    </dgm:pt>
    <dgm:pt modelId="{AE5C486E-0053-4BEB-9A86-14D591F46151}" type="sibTrans" cxnId="{6D423932-6426-4BB0-8253-F3CBFBE7BD4F}">
      <dgm:prSet/>
      <dgm:spPr/>
      <dgm:t>
        <a:bodyPr/>
        <a:lstStyle/>
        <a:p>
          <a:endParaRPr lang="es-AR"/>
        </a:p>
      </dgm:t>
    </dgm:pt>
    <dgm:pt modelId="{25B8BFFF-8DBC-4206-ACC6-2CCA851A8949}">
      <dgm:prSet phldrT="[Texto]"/>
      <dgm:spPr/>
      <dgm:t>
        <a:bodyPr/>
        <a:lstStyle/>
        <a:p>
          <a:r>
            <a:rPr lang="es-ES" dirty="0"/>
            <a:t>Implementación y revisión de pares desde 2009</a:t>
          </a:r>
          <a:endParaRPr lang="es-AR" dirty="0"/>
        </a:p>
      </dgm:t>
    </dgm:pt>
    <dgm:pt modelId="{5F9E0C7F-9D57-404F-B646-AFCD25016E57}" type="parTrans" cxnId="{88AD7284-BBAB-454D-907E-A6B514595BAE}">
      <dgm:prSet/>
      <dgm:spPr/>
      <dgm:t>
        <a:bodyPr/>
        <a:lstStyle/>
        <a:p>
          <a:endParaRPr lang="es-AR"/>
        </a:p>
      </dgm:t>
    </dgm:pt>
    <dgm:pt modelId="{1573D923-A808-4F58-97DD-9977E4262FD0}" type="sibTrans" cxnId="{88AD7284-BBAB-454D-907E-A6B514595BAE}">
      <dgm:prSet/>
      <dgm:spPr/>
      <dgm:t>
        <a:bodyPr/>
        <a:lstStyle/>
        <a:p>
          <a:endParaRPr lang="es-AR"/>
        </a:p>
      </dgm:t>
    </dgm:pt>
    <dgm:pt modelId="{69CE68A2-E439-46D8-8F4E-49C44F482225}">
      <dgm:prSet phldrT="[Texto]"/>
      <dgm:spPr/>
      <dgm:t>
        <a:bodyPr/>
        <a:lstStyle/>
        <a:p>
          <a:r>
            <a:rPr lang="es-ES" dirty="0"/>
            <a:t>FATCA (USA)</a:t>
          </a:r>
          <a:endParaRPr lang="es-AR" dirty="0"/>
        </a:p>
      </dgm:t>
    </dgm:pt>
    <dgm:pt modelId="{88BB26EC-51A0-482C-9FBA-DB1710C6701D}" type="parTrans" cxnId="{4E4B3049-A1B6-4C76-AEBB-1FA2F647F303}">
      <dgm:prSet/>
      <dgm:spPr/>
      <dgm:t>
        <a:bodyPr/>
        <a:lstStyle/>
        <a:p>
          <a:endParaRPr lang="es-AR"/>
        </a:p>
      </dgm:t>
    </dgm:pt>
    <dgm:pt modelId="{2275DA74-9374-49EC-B3AF-1441902990CC}" type="sibTrans" cxnId="{4E4B3049-A1B6-4C76-AEBB-1FA2F647F303}">
      <dgm:prSet/>
      <dgm:spPr/>
      <dgm:t>
        <a:bodyPr/>
        <a:lstStyle/>
        <a:p>
          <a:endParaRPr lang="es-AR"/>
        </a:p>
      </dgm:t>
    </dgm:pt>
    <dgm:pt modelId="{18F37AE3-4B37-4C60-BDD2-9CDC89B8A8CC}">
      <dgm:prSet phldrT="[Texto]"/>
      <dgm:spPr/>
      <dgm:t>
        <a:bodyPr/>
        <a:lstStyle/>
        <a:p>
          <a:r>
            <a:rPr lang="es-ES" dirty="0"/>
            <a:t>Se lanza en 2010</a:t>
          </a:r>
          <a:endParaRPr lang="es-AR" dirty="0"/>
        </a:p>
      </dgm:t>
    </dgm:pt>
    <dgm:pt modelId="{4972EE44-3C5E-4EDC-BD50-7102ABEFA7E5}" type="parTrans" cxnId="{39BB6C70-74EC-4637-95B0-B8844ED8CDB2}">
      <dgm:prSet/>
      <dgm:spPr/>
      <dgm:t>
        <a:bodyPr/>
        <a:lstStyle/>
        <a:p>
          <a:endParaRPr lang="es-AR"/>
        </a:p>
      </dgm:t>
    </dgm:pt>
    <dgm:pt modelId="{8095548F-1044-4732-867A-79E4B055B817}" type="sibTrans" cxnId="{39BB6C70-74EC-4637-95B0-B8844ED8CDB2}">
      <dgm:prSet/>
      <dgm:spPr/>
      <dgm:t>
        <a:bodyPr/>
        <a:lstStyle/>
        <a:p>
          <a:endParaRPr lang="es-AR"/>
        </a:p>
      </dgm:t>
    </dgm:pt>
    <dgm:pt modelId="{CCA015B5-1551-4696-AB63-C8CC37C22DB9}">
      <dgm:prSet phldrT="[Texto]"/>
      <dgm:spPr/>
      <dgm:t>
        <a:bodyPr/>
        <a:lstStyle/>
        <a:p>
          <a:r>
            <a:rPr lang="es-ES" dirty="0"/>
            <a:t>Plan </a:t>
          </a:r>
          <a:r>
            <a:rPr lang="es-ES" dirty="0" smtClean="0"/>
            <a:t>BEPS</a:t>
          </a:r>
        </a:p>
        <a:p>
          <a:r>
            <a:rPr lang="es-ES" dirty="0" smtClean="0"/>
            <a:t>(15 acciones)</a:t>
          </a:r>
          <a:endParaRPr lang="es-AR" dirty="0"/>
        </a:p>
      </dgm:t>
    </dgm:pt>
    <dgm:pt modelId="{A23F110B-0324-424A-A83F-4DA73A639D8E}" type="parTrans" cxnId="{CEAA8E2B-FB0B-4C1E-AE6A-E0AEAED39A44}">
      <dgm:prSet/>
      <dgm:spPr/>
      <dgm:t>
        <a:bodyPr/>
        <a:lstStyle/>
        <a:p>
          <a:endParaRPr lang="es-AR"/>
        </a:p>
      </dgm:t>
    </dgm:pt>
    <dgm:pt modelId="{5024A6A7-EB6D-4EE6-B92D-2648B71A46B7}" type="sibTrans" cxnId="{CEAA8E2B-FB0B-4C1E-AE6A-E0AEAED39A44}">
      <dgm:prSet/>
      <dgm:spPr/>
      <dgm:t>
        <a:bodyPr/>
        <a:lstStyle/>
        <a:p>
          <a:endParaRPr lang="es-AR"/>
        </a:p>
      </dgm:t>
    </dgm:pt>
    <dgm:pt modelId="{CD48B373-067E-4B14-85BC-2AD684BAF7B9}">
      <dgm:prSet phldrT="[Texto]" custT="1"/>
      <dgm:spPr/>
      <dgm:t>
        <a:bodyPr/>
        <a:lstStyle/>
        <a:p>
          <a:r>
            <a:rPr lang="es-ES" sz="13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2013-2015</a:t>
          </a:r>
          <a:endParaRPr lang="es-AR" sz="13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864DD581-DA59-4226-AB5F-958A5AF523C4}" type="parTrans" cxnId="{9E7514AC-6AE4-495E-B8A5-AD93C5CEB596}">
      <dgm:prSet/>
      <dgm:spPr/>
      <dgm:t>
        <a:bodyPr/>
        <a:lstStyle/>
        <a:p>
          <a:endParaRPr lang="es-AR"/>
        </a:p>
      </dgm:t>
    </dgm:pt>
    <dgm:pt modelId="{72FD3B7E-D335-4526-99A9-F13C38225711}" type="sibTrans" cxnId="{9E7514AC-6AE4-495E-B8A5-AD93C5CEB596}">
      <dgm:prSet/>
      <dgm:spPr/>
      <dgm:t>
        <a:bodyPr/>
        <a:lstStyle/>
        <a:p>
          <a:endParaRPr lang="es-AR"/>
        </a:p>
      </dgm:t>
    </dgm:pt>
    <dgm:pt modelId="{5A35B0C0-E9CB-4513-9B05-1B0776FF8FEC}" type="pres">
      <dgm:prSet presAssocID="{19757CCD-E8CD-4B38-AB69-A7F93031841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AR"/>
        </a:p>
      </dgm:t>
    </dgm:pt>
    <dgm:pt modelId="{7C7B21F1-6A24-4779-A6E8-E6AC138DB951}" type="pres">
      <dgm:prSet presAssocID="{D2C31271-6B28-4106-A18A-8C07432EFC52}" presName="composite" presStyleCnt="0"/>
      <dgm:spPr/>
    </dgm:pt>
    <dgm:pt modelId="{C72C17BD-180A-4B05-B7AC-2B7D36538DDA}" type="pres">
      <dgm:prSet presAssocID="{D2C31271-6B28-4106-A18A-8C07432EFC52}" presName="bentUpArrow1" presStyleLbl="alignImgPlace1" presStyleIdx="0" presStyleCnt="2"/>
      <dgm:spPr/>
    </dgm:pt>
    <dgm:pt modelId="{6115136E-DA01-4CF2-BC20-EE430FF48596}" type="pres">
      <dgm:prSet presAssocID="{D2C31271-6B28-4106-A18A-8C07432EFC52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4461C3F-B3FA-42DD-A2F1-B1AD5C8746B9}" type="pres">
      <dgm:prSet presAssocID="{D2C31271-6B28-4106-A18A-8C07432EFC52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6D16D686-AF66-480D-A0F9-9B8F35602485}" type="pres">
      <dgm:prSet presAssocID="{AE5C486E-0053-4BEB-9A86-14D591F46151}" presName="sibTrans" presStyleCnt="0"/>
      <dgm:spPr/>
    </dgm:pt>
    <dgm:pt modelId="{F4D692A5-D1ED-4275-80D9-2C9206E39C83}" type="pres">
      <dgm:prSet presAssocID="{69CE68A2-E439-46D8-8F4E-49C44F482225}" presName="composite" presStyleCnt="0"/>
      <dgm:spPr/>
    </dgm:pt>
    <dgm:pt modelId="{6C56AE8F-FB39-447B-84D5-5DC8C77DD664}" type="pres">
      <dgm:prSet presAssocID="{69CE68A2-E439-46D8-8F4E-49C44F482225}" presName="bentUpArrow1" presStyleLbl="alignImgPlace1" presStyleIdx="1" presStyleCnt="2"/>
      <dgm:spPr/>
    </dgm:pt>
    <dgm:pt modelId="{4C8E82C0-7EE3-491A-90A4-CDB431E3427D}" type="pres">
      <dgm:prSet presAssocID="{69CE68A2-E439-46D8-8F4E-49C44F482225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62AE833-6C61-437A-BDBD-6F5BA0E5A1DD}" type="pres">
      <dgm:prSet presAssocID="{69CE68A2-E439-46D8-8F4E-49C44F482225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E0B29C4-1023-46CB-BA4E-FB61496FAFE6}" type="pres">
      <dgm:prSet presAssocID="{2275DA74-9374-49EC-B3AF-1441902990CC}" presName="sibTrans" presStyleCnt="0"/>
      <dgm:spPr/>
    </dgm:pt>
    <dgm:pt modelId="{EA0B9B31-C723-4FF8-828A-FF174DDCDE8E}" type="pres">
      <dgm:prSet presAssocID="{CCA015B5-1551-4696-AB63-C8CC37C22DB9}" presName="composite" presStyleCnt="0"/>
      <dgm:spPr/>
    </dgm:pt>
    <dgm:pt modelId="{C7CE5B72-A990-46CB-8000-3C62DAD9F701}" type="pres">
      <dgm:prSet presAssocID="{CCA015B5-1551-4696-AB63-C8CC37C22DB9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4FCEC74-260F-4C0A-8EBA-98639BBD9AB8}" type="pres">
      <dgm:prSet presAssocID="{CCA015B5-1551-4696-AB63-C8CC37C22DB9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ED697A09-ED48-4BA0-A833-8EE3203AE6DD}" type="presOf" srcId="{D2C31271-6B28-4106-A18A-8C07432EFC52}" destId="{6115136E-DA01-4CF2-BC20-EE430FF48596}" srcOrd="0" destOrd="0" presId="urn:microsoft.com/office/officeart/2005/8/layout/StepDownProcess"/>
    <dgm:cxn modelId="{B85EADF8-4043-47A3-8B6E-55C1257BE5C6}" type="presOf" srcId="{69CE68A2-E439-46D8-8F4E-49C44F482225}" destId="{4C8E82C0-7EE3-491A-90A4-CDB431E3427D}" srcOrd="0" destOrd="0" presId="urn:microsoft.com/office/officeart/2005/8/layout/StepDownProcess"/>
    <dgm:cxn modelId="{39BB6C70-74EC-4637-95B0-B8844ED8CDB2}" srcId="{69CE68A2-E439-46D8-8F4E-49C44F482225}" destId="{18F37AE3-4B37-4C60-BDD2-9CDC89B8A8CC}" srcOrd="0" destOrd="0" parTransId="{4972EE44-3C5E-4EDC-BD50-7102ABEFA7E5}" sibTransId="{8095548F-1044-4732-867A-79E4B055B817}"/>
    <dgm:cxn modelId="{6D423932-6426-4BB0-8253-F3CBFBE7BD4F}" srcId="{19757CCD-E8CD-4B38-AB69-A7F930318416}" destId="{D2C31271-6B28-4106-A18A-8C07432EFC52}" srcOrd="0" destOrd="0" parTransId="{7C806477-CEBD-4C87-820A-FA45DE976948}" sibTransId="{AE5C486E-0053-4BEB-9A86-14D591F46151}"/>
    <dgm:cxn modelId="{9F4EDEDC-E99D-4F53-9F12-5ECF1823900A}" type="presOf" srcId="{CCA015B5-1551-4696-AB63-C8CC37C22DB9}" destId="{C7CE5B72-A990-46CB-8000-3C62DAD9F701}" srcOrd="0" destOrd="0" presId="urn:microsoft.com/office/officeart/2005/8/layout/StepDownProcess"/>
    <dgm:cxn modelId="{9800A596-D3B6-4EBB-BC7E-E0895E9B3FAB}" type="presOf" srcId="{25B8BFFF-8DBC-4206-ACC6-2CCA851A8949}" destId="{94461C3F-B3FA-42DD-A2F1-B1AD5C8746B9}" srcOrd="0" destOrd="0" presId="urn:microsoft.com/office/officeart/2005/8/layout/StepDownProcess"/>
    <dgm:cxn modelId="{9E7514AC-6AE4-495E-B8A5-AD93C5CEB596}" srcId="{CCA015B5-1551-4696-AB63-C8CC37C22DB9}" destId="{CD48B373-067E-4B14-85BC-2AD684BAF7B9}" srcOrd="0" destOrd="0" parTransId="{864DD581-DA59-4226-AB5F-958A5AF523C4}" sibTransId="{72FD3B7E-D335-4526-99A9-F13C38225711}"/>
    <dgm:cxn modelId="{88AD7284-BBAB-454D-907E-A6B514595BAE}" srcId="{D2C31271-6B28-4106-A18A-8C07432EFC52}" destId="{25B8BFFF-8DBC-4206-ACC6-2CCA851A8949}" srcOrd="0" destOrd="0" parTransId="{5F9E0C7F-9D57-404F-B646-AFCD25016E57}" sibTransId="{1573D923-A808-4F58-97DD-9977E4262FD0}"/>
    <dgm:cxn modelId="{5EE309C1-35AD-4454-AEAD-C382EFB8BDDE}" type="presOf" srcId="{18F37AE3-4B37-4C60-BDD2-9CDC89B8A8CC}" destId="{962AE833-6C61-437A-BDBD-6F5BA0E5A1DD}" srcOrd="0" destOrd="0" presId="urn:microsoft.com/office/officeart/2005/8/layout/StepDownProcess"/>
    <dgm:cxn modelId="{CEAA8E2B-FB0B-4C1E-AE6A-E0AEAED39A44}" srcId="{19757CCD-E8CD-4B38-AB69-A7F930318416}" destId="{CCA015B5-1551-4696-AB63-C8CC37C22DB9}" srcOrd="2" destOrd="0" parTransId="{A23F110B-0324-424A-A83F-4DA73A639D8E}" sibTransId="{5024A6A7-EB6D-4EE6-B92D-2648B71A46B7}"/>
    <dgm:cxn modelId="{4E4B3049-A1B6-4C76-AEBB-1FA2F647F303}" srcId="{19757CCD-E8CD-4B38-AB69-A7F930318416}" destId="{69CE68A2-E439-46D8-8F4E-49C44F482225}" srcOrd="1" destOrd="0" parTransId="{88BB26EC-51A0-482C-9FBA-DB1710C6701D}" sibTransId="{2275DA74-9374-49EC-B3AF-1441902990CC}"/>
    <dgm:cxn modelId="{2C1AB587-5008-4673-99D4-C637E7AB2DF7}" type="presOf" srcId="{CD48B373-067E-4B14-85BC-2AD684BAF7B9}" destId="{74FCEC74-260F-4C0A-8EBA-98639BBD9AB8}" srcOrd="0" destOrd="0" presId="urn:microsoft.com/office/officeart/2005/8/layout/StepDownProcess"/>
    <dgm:cxn modelId="{0713963F-5B52-4005-BDDF-CB937B11C9D5}" type="presOf" srcId="{19757CCD-E8CD-4B38-AB69-A7F930318416}" destId="{5A35B0C0-E9CB-4513-9B05-1B0776FF8FEC}" srcOrd="0" destOrd="0" presId="urn:microsoft.com/office/officeart/2005/8/layout/StepDownProcess"/>
    <dgm:cxn modelId="{3D0A34BB-FC22-45F0-9FA3-9B5E79A79573}" type="presParOf" srcId="{5A35B0C0-E9CB-4513-9B05-1B0776FF8FEC}" destId="{7C7B21F1-6A24-4779-A6E8-E6AC138DB951}" srcOrd="0" destOrd="0" presId="urn:microsoft.com/office/officeart/2005/8/layout/StepDownProcess"/>
    <dgm:cxn modelId="{4372E2DA-B46F-4F42-94E4-1EC320B20890}" type="presParOf" srcId="{7C7B21F1-6A24-4779-A6E8-E6AC138DB951}" destId="{C72C17BD-180A-4B05-B7AC-2B7D36538DDA}" srcOrd="0" destOrd="0" presId="urn:microsoft.com/office/officeart/2005/8/layout/StepDownProcess"/>
    <dgm:cxn modelId="{3E941E2A-A7A4-4BB5-BB77-D56E92B2504C}" type="presParOf" srcId="{7C7B21F1-6A24-4779-A6E8-E6AC138DB951}" destId="{6115136E-DA01-4CF2-BC20-EE430FF48596}" srcOrd="1" destOrd="0" presId="urn:microsoft.com/office/officeart/2005/8/layout/StepDownProcess"/>
    <dgm:cxn modelId="{27D964FA-24CD-4D3E-A105-E3206122B9C3}" type="presParOf" srcId="{7C7B21F1-6A24-4779-A6E8-E6AC138DB951}" destId="{94461C3F-B3FA-42DD-A2F1-B1AD5C8746B9}" srcOrd="2" destOrd="0" presId="urn:microsoft.com/office/officeart/2005/8/layout/StepDownProcess"/>
    <dgm:cxn modelId="{E74322F5-13D2-45F8-8929-D8AA91DABE49}" type="presParOf" srcId="{5A35B0C0-E9CB-4513-9B05-1B0776FF8FEC}" destId="{6D16D686-AF66-480D-A0F9-9B8F35602485}" srcOrd="1" destOrd="0" presId="urn:microsoft.com/office/officeart/2005/8/layout/StepDownProcess"/>
    <dgm:cxn modelId="{79927FF5-D74F-43BC-A57D-1AD0223BEE11}" type="presParOf" srcId="{5A35B0C0-E9CB-4513-9B05-1B0776FF8FEC}" destId="{F4D692A5-D1ED-4275-80D9-2C9206E39C83}" srcOrd="2" destOrd="0" presId="urn:microsoft.com/office/officeart/2005/8/layout/StepDownProcess"/>
    <dgm:cxn modelId="{92370823-2CF0-43AF-8975-CF15A2070256}" type="presParOf" srcId="{F4D692A5-D1ED-4275-80D9-2C9206E39C83}" destId="{6C56AE8F-FB39-447B-84D5-5DC8C77DD664}" srcOrd="0" destOrd="0" presId="urn:microsoft.com/office/officeart/2005/8/layout/StepDownProcess"/>
    <dgm:cxn modelId="{68F9E037-0F71-4C42-AD62-131285D0A48E}" type="presParOf" srcId="{F4D692A5-D1ED-4275-80D9-2C9206E39C83}" destId="{4C8E82C0-7EE3-491A-90A4-CDB431E3427D}" srcOrd="1" destOrd="0" presId="urn:microsoft.com/office/officeart/2005/8/layout/StepDownProcess"/>
    <dgm:cxn modelId="{0AA5CCB5-A74C-493D-B745-92445C225D59}" type="presParOf" srcId="{F4D692A5-D1ED-4275-80D9-2C9206E39C83}" destId="{962AE833-6C61-437A-BDBD-6F5BA0E5A1DD}" srcOrd="2" destOrd="0" presId="urn:microsoft.com/office/officeart/2005/8/layout/StepDownProcess"/>
    <dgm:cxn modelId="{287F4B2D-DA88-4FB3-85C5-C091461BB2C9}" type="presParOf" srcId="{5A35B0C0-E9CB-4513-9B05-1B0776FF8FEC}" destId="{7E0B29C4-1023-46CB-BA4E-FB61496FAFE6}" srcOrd="3" destOrd="0" presId="urn:microsoft.com/office/officeart/2005/8/layout/StepDownProcess"/>
    <dgm:cxn modelId="{53E8A71D-F3FE-461F-89BB-5F2A45BB2FFC}" type="presParOf" srcId="{5A35B0C0-E9CB-4513-9B05-1B0776FF8FEC}" destId="{EA0B9B31-C723-4FF8-828A-FF174DDCDE8E}" srcOrd="4" destOrd="0" presId="urn:microsoft.com/office/officeart/2005/8/layout/StepDownProcess"/>
    <dgm:cxn modelId="{A1CF6835-56E0-4CFE-90A3-21A85BA7E37B}" type="presParOf" srcId="{EA0B9B31-C723-4FF8-828A-FF174DDCDE8E}" destId="{C7CE5B72-A990-46CB-8000-3C62DAD9F701}" srcOrd="0" destOrd="0" presId="urn:microsoft.com/office/officeart/2005/8/layout/StepDownProcess"/>
    <dgm:cxn modelId="{7C38F600-FF48-4888-B073-6F552077EC84}" type="presParOf" srcId="{EA0B9B31-C723-4FF8-828A-FF174DDCDE8E}" destId="{74FCEC74-260F-4C0A-8EBA-98639BBD9AB8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757CCD-E8CD-4B38-AB69-A7F930318416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D2C31271-6B28-4106-A18A-8C07432EFC52}">
      <dgm:prSet phldrT="[Texto]"/>
      <dgm:spPr/>
      <dgm:t>
        <a:bodyPr/>
        <a:lstStyle/>
        <a:p>
          <a:r>
            <a:rPr lang="es-ES" dirty="0"/>
            <a:t>Marco Inclusivo para implementar recomendaciones BEPS</a:t>
          </a:r>
          <a:endParaRPr lang="es-AR" dirty="0"/>
        </a:p>
      </dgm:t>
    </dgm:pt>
    <dgm:pt modelId="{7C806477-CEBD-4C87-820A-FA45DE976948}" type="parTrans" cxnId="{6D423932-6426-4BB0-8253-F3CBFBE7BD4F}">
      <dgm:prSet/>
      <dgm:spPr/>
      <dgm:t>
        <a:bodyPr/>
        <a:lstStyle/>
        <a:p>
          <a:endParaRPr lang="es-AR"/>
        </a:p>
      </dgm:t>
    </dgm:pt>
    <dgm:pt modelId="{AE5C486E-0053-4BEB-9A86-14D591F46151}" type="sibTrans" cxnId="{6D423932-6426-4BB0-8253-F3CBFBE7BD4F}">
      <dgm:prSet/>
      <dgm:spPr/>
      <dgm:t>
        <a:bodyPr/>
        <a:lstStyle/>
        <a:p>
          <a:endParaRPr lang="es-AR"/>
        </a:p>
      </dgm:t>
    </dgm:pt>
    <dgm:pt modelId="{25B8BFFF-8DBC-4206-ACC6-2CCA851A8949}">
      <dgm:prSet phldrT="[Texto]"/>
      <dgm:spPr/>
      <dgm:t>
        <a:bodyPr/>
        <a:lstStyle/>
        <a:p>
          <a:r>
            <a:rPr lang="es-ES" dirty="0"/>
            <a:t>A partir de 2016</a:t>
          </a:r>
          <a:endParaRPr lang="es-AR" dirty="0"/>
        </a:p>
      </dgm:t>
    </dgm:pt>
    <dgm:pt modelId="{5F9E0C7F-9D57-404F-B646-AFCD25016E57}" type="parTrans" cxnId="{88AD7284-BBAB-454D-907E-A6B514595BAE}">
      <dgm:prSet/>
      <dgm:spPr/>
      <dgm:t>
        <a:bodyPr/>
        <a:lstStyle/>
        <a:p>
          <a:endParaRPr lang="es-AR"/>
        </a:p>
      </dgm:t>
    </dgm:pt>
    <dgm:pt modelId="{1573D923-A808-4F58-97DD-9977E4262FD0}" type="sibTrans" cxnId="{88AD7284-BBAB-454D-907E-A6B514595BAE}">
      <dgm:prSet/>
      <dgm:spPr/>
      <dgm:t>
        <a:bodyPr/>
        <a:lstStyle/>
        <a:p>
          <a:endParaRPr lang="es-AR"/>
        </a:p>
      </dgm:t>
    </dgm:pt>
    <dgm:pt modelId="{69CE68A2-E439-46D8-8F4E-49C44F482225}">
      <dgm:prSet phldrT="[Texto]"/>
      <dgm:spPr/>
      <dgm:t>
        <a:bodyPr/>
        <a:lstStyle/>
        <a:p>
          <a:r>
            <a:rPr lang="es-ES" dirty="0"/>
            <a:t>Primer intercambio automático de cuentas financieras/CRS (segundo estándar global) </a:t>
          </a:r>
          <a:endParaRPr lang="es-AR" dirty="0"/>
        </a:p>
      </dgm:t>
    </dgm:pt>
    <dgm:pt modelId="{88BB26EC-51A0-482C-9FBA-DB1710C6701D}" type="parTrans" cxnId="{4E4B3049-A1B6-4C76-AEBB-1FA2F647F303}">
      <dgm:prSet/>
      <dgm:spPr/>
      <dgm:t>
        <a:bodyPr/>
        <a:lstStyle/>
        <a:p>
          <a:endParaRPr lang="es-AR"/>
        </a:p>
      </dgm:t>
    </dgm:pt>
    <dgm:pt modelId="{2275DA74-9374-49EC-B3AF-1441902990CC}" type="sibTrans" cxnId="{4E4B3049-A1B6-4C76-AEBB-1FA2F647F303}">
      <dgm:prSet/>
      <dgm:spPr/>
      <dgm:t>
        <a:bodyPr/>
        <a:lstStyle/>
        <a:p>
          <a:endParaRPr lang="es-AR"/>
        </a:p>
      </dgm:t>
    </dgm:pt>
    <dgm:pt modelId="{18F37AE3-4B37-4C60-BDD2-9CDC89B8A8CC}">
      <dgm:prSet phldrT="[Texto]"/>
      <dgm:spPr/>
      <dgm:t>
        <a:bodyPr/>
        <a:lstStyle/>
        <a:p>
          <a:r>
            <a:rPr lang="es-ES" dirty="0"/>
            <a:t>A partir de 2018</a:t>
          </a:r>
          <a:endParaRPr lang="es-AR" dirty="0"/>
        </a:p>
      </dgm:t>
    </dgm:pt>
    <dgm:pt modelId="{4972EE44-3C5E-4EDC-BD50-7102ABEFA7E5}" type="parTrans" cxnId="{39BB6C70-74EC-4637-95B0-B8844ED8CDB2}">
      <dgm:prSet/>
      <dgm:spPr/>
      <dgm:t>
        <a:bodyPr/>
        <a:lstStyle/>
        <a:p>
          <a:endParaRPr lang="es-AR"/>
        </a:p>
      </dgm:t>
    </dgm:pt>
    <dgm:pt modelId="{8095548F-1044-4732-867A-79E4B055B817}" type="sibTrans" cxnId="{39BB6C70-74EC-4637-95B0-B8844ED8CDB2}">
      <dgm:prSet/>
      <dgm:spPr/>
      <dgm:t>
        <a:bodyPr/>
        <a:lstStyle/>
        <a:p>
          <a:endParaRPr lang="es-AR"/>
        </a:p>
      </dgm:t>
    </dgm:pt>
    <dgm:pt modelId="{CCA015B5-1551-4696-AB63-C8CC37C22DB9}">
      <dgm:prSet phldrT="[Texto]"/>
      <dgm:spPr/>
      <dgm:t>
        <a:bodyPr/>
        <a:lstStyle/>
        <a:p>
          <a:r>
            <a:rPr lang="es-ES" dirty="0"/>
            <a:t>Declaración de solución de los dos </a:t>
          </a:r>
          <a:r>
            <a:rPr lang="es-ES" dirty="0" smtClean="0"/>
            <a:t>pilares </a:t>
          </a:r>
          <a:r>
            <a:rPr lang="es-ES" dirty="0"/>
            <a:t>para abordar los desafíos tributarios de la economía digital</a:t>
          </a:r>
          <a:endParaRPr lang="es-AR" dirty="0"/>
        </a:p>
      </dgm:t>
    </dgm:pt>
    <dgm:pt modelId="{A23F110B-0324-424A-A83F-4DA73A639D8E}" type="parTrans" cxnId="{CEAA8E2B-FB0B-4C1E-AE6A-E0AEAED39A44}">
      <dgm:prSet/>
      <dgm:spPr/>
      <dgm:t>
        <a:bodyPr/>
        <a:lstStyle/>
        <a:p>
          <a:endParaRPr lang="es-AR"/>
        </a:p>
      </dgm:t>
    </dgm:pt>
    <dgm:pt modelId="{5024A6A7-EB6D-4EE6-B92D-2648B71A46B7}" type="sibTrans" cxnId="{CEAA8E2B-FB0B-4C1E-AE6A-E0AEAED39A44}">
      <dgm:prSet/>
      <dgm:spPr/>
      <dgm:t>
        <a:bodyPr/>
        <a:lstStyle/>
        <a:p>
          <a:endParaRPr lang="es-AR"/>
        </a:p>
      </dgm:t>
    </dgm:pt>
    <dgm:pt modelId="{CD48B373-067E-4B14-85BC-2AD684BAF7B9}">
      <dgm:prSet phldrT="[Texto]" custT="1"/>
      <dgm:spPr/>
      <dgm:t>
        <a:bodyPr/>
        <a:lstStyle/>
        <a:p>
          <a:r>
            <a:rPr lang="es-ES" sz="13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2021-en adelante</a:t>
          </a:r>
          <a:endParaRPr lang="es-AR" sz="13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864DD581-DA59-4226-AB5F-958A5AF523C4}" type="parTrans" cxnId="{9E7514AC-6AE4-495E-B8A5-AD93C5CEB596}">
      <dgm:prSet/>
      <dgm:spPr/>
      <dgm:t>
        <a:bodyPr/>
        <a:lstStyle/>
        <a:p>
          <a:endParaRPr lang="es-AR"/>
        </a:p>
      </dgm:t>
    </dgm:pt>
    <dgm:pt modelId="{72FD3B7E-D335-4526-99A9-F13C38225711}" type="sibTrans" cxnId="{9E7514AC-6AE4-495E-B8A5-AD93C5CEB596}">
      <dgm:prSet/>
      <dgm:spPr/>
      <dgm:t>
        <a:bodyPr/>
        <a:lstStyle/>
        <a:p>
          <a:endParaRPr lang="es-AR"/>
        </a:p>
      </dgm:t>
    </dgm:pt>
    <dgm:pt modelId="{5A35B0C0-E9CB-4513-9B05-1B0776FF8FEC}" type="pres">
      <dgm:prSet presAssocID="{19757CCD-E8CD-4B38-AB69-A7F93031841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AR"/>
        </a:p>
      </dgm:t>
    </dgm:pt>
    <dgm:pt modelId="{7C7B21F1-6A24-4779-A6E8-E6AC138DB951}" type="pres">
      <dgm:prSet presAssocID="{D2C31271-6B28-4106-A18A-8C07432EFC52}" presName="composite" presStyleCnt="0"/>
      <dgm:spPr/>
    </dgm:pt>
    <dgm:pt modelId="{C72C17BD-180A-4B05-B7AC-2B7D36538DDA}" type="pres">
      <dgm:prSet presAssocID="{D2C31271-6B28-4106-A18A-8C07432EFC52}" presName="bentUpArrow1" presStyleLbl="alignImgPlace1" presStyleIdx="0" presStyleCnt="2"/>
      <dgm:spPr/>
    </dgm:pt>
    <dgm:pt modelId="{6115136E-DA01-4CF2-BC20-EE430FF48596}" type="pres">
      <dgm:prSet presAssocID="{D2C31271-6B28-4106-A18A-8C07432EFC52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4461C3F-B3FA-42DD-A2F1-B1AD5C8746B9}" type="pres">
      <dgm:prSet presAssocID="{D2C31271-6B28-4106-A18A-8C07432EFC52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6D16D686-AF66-480D-A0F9-9B8F35602485}" type="pres">
      <dgm:prSet presAssocID="{AE5C486E-0053-4BEB-9A86-14D591F46151}" presName="sibTrans" presStyleCnt="0"/>
      <dgm:spPr/>
    </dgm:pt>
    <dgm:pt modelId="{F4D692A5-D1ED-4275-80D9-2C9206E39C83}" type="pres">
      <dgm:prSet presAssocID="{69CE68A2-E439-46D8-8F4E-49C44F482225}" presName="composite" presStyleCnt="0"/>
      <dgm:spPr/>
    </dgm:pt>
    <dgm:pt modelId="{6C56AE8F-FB39-447B-84D5-5DC8C77DD664}" type="pres">
      <dgm:prSet presAssocID="{69CE68A2-E439-46D8-8F4E-49C44F482225}" presName="bentUpArrow1" presStyleLbl="alignImgPlace1" presStyleIdx="1" presStyleCnt="2"/>
      <dgm:spPr/>
    </dgm:pt>
    <dgm:pt modelId="{4C8E82C0-7EE3-491A-90A4-CDB431E3427D}" type="pres">
      <dgm:prSet presAssocID="{69CE68A2-E439-46D8-8F4E-49C44F482225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62AE833-6C61-437A-BDBD-6F5BA0E5A1DD}" type="pres">
      <dgm:prSet presAssocID="{69CE68A2-E439-46D8-8F4E-49C44F482225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E0B29C4-1023-46CB-BA4E-FB61496FAFE6}" type="pres">
      <dgm:prSet presAssocID="{2275DA74-9374-49EC-B3AF-1441902990CC}" presName="sibTrans" presStyleCnt="0"/>
      <dgm:spPr/>
    </dgm:pt>
    <dgm:pt modelId="{EA0B9B31-C723-4FF8-828A-FF174DDCDE8E}" type="pres">
      <dgm:prSet presAssocID="{CCA015B5-1551-4696-AB63-C8CC37C22DB9}" presName="composite" presStyleCnt="0"/>
      <dgm:spPr/>
    </dgm:pt>
    <dgm:pt modelId="{C7CE5B72-A990-46CB-8000-3C62DAD9F701}" type="pres">
      <dgm:prSet presAssocID="{CCA015B5-1551-4696-AB63-C8CC37C22DB9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4FCEC74-260F-4C0A-8EBA-98639BBD9AB8}" type="pres">
      <dgm:prSet presAssocID="{CCA015B5-1551-4696-AB63-C8CC37C22DB9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ED697A09-ED48-4BA0-A833-8EE3203AE6DD}" type="presOf" srcId="{D2C31271-6B28-4106-A18A-8C07432EFC52}" destId="{6115136E-DA01-4CF2-BC20-EE430FF48596}" srcOrd="0" destOrd="0" presId="urn:microsoft.com/office/officeart/2005/8/layout/StepDownProcess"/>
    <dgm:cxn modelId="{B85EADF8-4043-47A3-8B6E-55C1257BE5C6}" type="presOf" srcId="{69CE68A2-E439-46D8-8F4E-49C44F482225}" destId="{4C8E82C0-7EE3-491A-90A4-CDB431E3427D}" srcOrd="0" destOrd="0" presId="urn:microsoft.com/office/officeart/2005/8/layout/StepDownProcess"/>
    <dgm:cxn modelId="{39BB6C70-74EC-4637-95B0-B8844ED8CDB2}" srcId="{69CE68A2-E439-46D8-8F4E-49C44F482225}" destId="{18F37AE3-4B37-4C60-BDD2-9CDC89B8A8CC}" srcOrd="0" destOrd="0" parTransId="{4972EE44-3C5E-4EDC-BD50-7102ABEFA7E5}" sibTransId="{8095548F-1044-4732-867A-79E4B055B817}"/>
    <dgm:cxn modelId="{6D423932-6426-4BB0-8253-F3CBFBE7BD4F}" srcId="{19757CCD-E8CD-4B38-AB69-A7F930318416}" destId="{D2C31271-6B28-4106-A18A-8C07432EFC52}" srcOrd="0" destOrd="0" parTransId="{7C806477-CEBD-4C87-820A-FA45DE976948}" sibTransId="{AE5C486E-0053-4BEB-9A86-14D591F46151}"/>
    <dgm:cxn modelId="{9F4EDEDC-E99D-4F53-9F12-5ECF1823900A}" type="presOf" srcId="{CCA015B5-1551-4696-AB63-C8CC37C22DB9}" destId="{C7CE5B72-A990-46CB-8000-3C62DAD9F701}" srcOrd="0" destOrd="0" presId="urn:microsoft.com/office/officeart/2005/8/layout/StepDownProcess"/>
    <dgm:cxn modelId="{9800A596-D3B6-4EBB-BC7E-E0895E9B3FAB}" type="presOf" srcId="{25B8BFFF-8DBC-4206-ACC6-2CCA851A8949}" destId="{94461C3F-B3FA-42DD-A2F1-B1AD5C8746B9}" srcOrd="0" destOrd="0" presId="urn:microsoft.com/office/officeart/2005/8/layout/StepDownProcess"/>
    <dgm:cxn modelId="{9E7514AC-6AE4-495E-B8A5-AD93C5CEB596}" srcId="{CCA015B5-1551-4696-AB63-C8CC37C22DB9}" destId="{CD48B373-067E-4B14-85BC-2AD684BAF7B9}" srcOrd="0" destOrd="0" parTransId="{864DD581-DA59-4226-AB5F-958A5AF523C4}" sibTransId="{72FD3B7E-D335-4526-99A9-F13C38225711}"/>
    <dgm:cxn modelId="{88AD7284-BBAB-454D-907E-A6B514595BAE}" srcId="{D2C31271-6B28-4106-A18A-8C07432EFC52}" destId="{25B8BFFF-8DBC-4206-ACC6-2CCA851A8949}" srcOrd="0" destOrd="0" parTransId="{5F9E0C7F-9D57-404F-B646-AFCD25016E57}" sibTransId="{1573D923-A808-4F58-97DD-9977E4262FD0}"/>
    <dgm:cxn modelId="{5EE309C1-35AD-4454-AEAD-C382EFB8BDDE}" type="presOf" srcId="{18F37AE3-4B37-4C60-BDD2-9CDC89B8A8CC}" destId="{962AE833-6C61-437A-BDBD-6F5BA0E5A1DD}" srcOrd="0" destOrd="0" presId="urn:microsoft.com/office/officeart/2005/8/layout/StepDownProcess"/>
    <dgm:cxn modelId="{CEAA8E2B-FB0B-4C1E-AE6A-E0AEAED39A44}" srcId="{19757CCD-E8CD-4B38-AB69-A7F930318416}" destId="{CCA015B5-1551-4696-AB63-C8CC37C22DB9}" srcOrd="2" destOrd="0" parTransId="{A23F110B-0324-424A-A83F-4DA73A639D8E}" sibTransId="{5024A6A7-EB6D-4EE6-B92D-2648B71A46B7}"/>
    <dgm:cxn modelId="{4E4B3049-A1B6-4C76-AEBB-1FA2F647F303}" srcId="{19757CCD-E8CD-4B38-AB69-A7F930318416}" destId="{69CE68A2-E439-46D8-8F4E-49C44F482225}" srcOrd="1" destOrd="0" parTransId="{88BB26EC-51A0-482C-9FBA-DB1710C6701D}" sibTransId="{2275DA74-9374-49EC-B3AF-1441902990CC}"/>
    <dgm:cxn modelId="{2C1AB587-5008-4673-99D4-C637E7AB2DF7}" type="presOf" srcId="{CD48B373-067E-4B14-85BC-2AD684BAF7B9}" destId="{74FCEC74-260F-4C0A-8EBA-98639BBD9AB8}" srcOrd="0" destOrd="0" presId="urn:microsoft.com/office/officeart/2005/8/layout/StepDownProcess"/>
    <dgm:cxn modelId="{0713963F-5B52-4005-BDDF-CB937B11C9D5}" type="presOf" srcId="{19757CCD-E8CD-4B38-AB69-A7F930318416}" destId="{5A35B0C0-E9CB-4513-9B05-1B0776FF8FEC}" srcOrd="0" destOrd="0" presId="urn:microsoft.com/office/officeart/2005/8/layout/StepDownProcess"/>
    <dgm:cxn modelId="{3D0A34BB-FC22-45F0-9FA3-9B5E79A79573}" type="presParOf" srcId="{5A35B0C0-E9CB-4513-9B05-1B0776FF8FEC}" destId="{7C7B21F1-6A24-4779-A6E8-E6AC138DB951}" srcOrd="0" destOrd="0" presId="urn:microsoft.com/office/officeart/2005/8/layout/StepDownProcess"/>
    <dgm:cxn modelId="{4372E2DA-B46F-4F42-94E4-1EC320B20890}" type="presParOf" srcId="{7C7B21F1-6A24-4779-A6E8-E6AC138DB951}" destId="{C72C17BD-180A-4B05-B7AC-2B7D36538DDA}" srcOrd="0" destOrd="0" presId="urn:microsoft.com/office/officeart/2005/8/layout/StepDownProcess"/>
    <dgm:cxn modelId="{3E941E2A-A7A4-4BB5-BB77-D56E92B2504C}" type="presParOf" srcId="{7C7B21F1-6A24-4779-A6E8-E6AC138DB951}" destId="{6115136E-DA01-4CF2-BC20-EE430FF48596}" srcOrd="1" destOrd="0" presId="urn:microsoft.com/office/officeart/2005/8/layout/StepDownProcess"/>
    <dgm:cxn modelId="{27D964FA-24CD-4D3E-A105-E3206122B9C3}" type="presParOf" srcId="{7C7B21F1-6A24-4779-A6E8-E6AC138DB951}" destId="{94461C3F-B3FA-42DD-A2F1-B1AD5C8746B9}" srcOrd="2" destOrd="0" presId="urn:microsoft.com/office/officeart/2005/8/layout/StepDownProcess"/>
    <dgm:cxn modelId="{E74322F5-13D2-45F8-8929-D8AA91DABE49}" type="presParOf" srcId="{5A35B0C0-E9CB-4513-9B05-1B0776FF8FEC}" destId="{6D16D686-AF66-480D-A0F9-9B8F35602485}" srcOrd="1" destOrd="0" presId="urn:microsoft.com/office/officeart/2005/8/layout/StepDownProcess"/>
    <dgm:cxn modelId="{79927FF5-D74F-43BC-A57D-1AD0223BEE11}" type="presParOf" srcId="{5A35B0C0-E9CB-4513-9B05-1B0776FF8FEC}" destId="{F4D692A5-D1ED-4275-80D9-2C9206E39C83}" srcOrd="2" destOrd="0" presId="urn:microsoft.com/office/officeart/2005/8/layout/StepDownProcess"/>
    <dgm:cxn modelId="{92370823-2CF0-43AF-8975-CF15A2070256}" type="presParOf" srcId="{F4D692A5-D1ED-4275-80D9-2C9206E39C83}" destId="{6C56AE8F-FB39-447B-84D5-5DC8C77DD664}" srcOrd="0" destOrd="0" presId="urn:microsoft.com/office/officeart/2005/8/layout/StepDownProcess"/>
    <dgm:cxn modelId="{68F9E037-0F71-4C42-AD62-131285D0A48E}" type="presParOf" srcId="{F4D692A5-D1ED-4275-80D9-2C9206E39C83}" destId="{4C8E82C0-7EE3-491A-90A4-CDB431E3427D}" srcOrd="1" destOrd="0" presId="urn:microsoft.com/office/officeart/2005/8/layout/StepDownProcess"/>
    <dgm:cxn modelId="{0AA5CCB5-A74C-493D-B745-92445C225D59}" type="presParOf" srcId="{F4D692A5-D1ED-4275-80D9-2C9206E39C83}" destId="{962AE833-6C61-437A-BDBD-6F5BA0E5A1DD}" srcOrd="2" destOrd="0" presId="urn:microsoft.com/office/officeart/2005/8/layout/StepDownProcess"/>
    <dgm:cxn modelId="{287F4B2D-DA88-4FB3-85C5-C091461BB2C9}" type="presParOf" srcId="{5A35B0C0-E9CB-4513-9B05-1B0776FF8FEC}" destId="{7E0B29C4-1023-46CB-BA4E-FB61496FAFE6}" srcOrd="3" destOrd="0" presId="urn:microsoft.com/office/officeart/2005/8/layout/StepDownProcess"/>
    <dgm:cxn modelId="{53E8A71D-F3FE-461F-89BB-5F2A45BB2FFC}" type="presParOf" srcId="{5A35B0C0-E9CB-4513-9B05-1B0776FF8FEC}" destId="{EA0B9B31-C723-4FF8-828A-FF174DDCDE8E}" srcOrd="4" destOrd="0" presId="urn:microsoft.com/office/officeart/2005/8/layout/StepDownProcess"/>
    <dgm:cxn modelId="{A1CF6835-56E0-4CFE-90A3-21A85BA7E37B}" type="presParOf" srcId="{EA0B9B31-C723-4FF8-828A-FF174DDCDE8E}" destId="{C7CE5B72-A990-46CB-8000-3C62DAD9F701}" srcOrd="0" destOrd="0" presId="urn:microsoft.com/office/officeart/2005/8/layout/StepDownProcess"/>
    <dgm:cxn modelId="{7C38F600-FF48-4888-B073-6F552077EC84}" type="presParOf" srcId="{EA0B9B31-C723-4FF8-828A-FF174DDCDE8E}" destId="{74FCEC74-260F-4C0A-8EBA-98639BBD9AB8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BD9C09-396F-4C8D-8875-0365F498BE6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92205A1D-A94D-4CA3-BB68-60A4387A2075}">
      <dgm:prSet phldrT="[Text]"/>
      <dgm:spPr/>
      <dgm:t>
        <a:bodyPr/>
        <a:lstStyle/>
        <a:p>
          <a:pPr algn="ctr"/>
          <a:r>
            <a:rPr lang="es-AR" dirty="0" smtClean="0"/>
            <a:t>Escala o volumen de negocios </a:t>
          </a:r>
          <a:r>
            <a:rPr lang="es-AR" dirty="0"/>
            <a:t>sin presencia física</a:t>
          </a:r>
        </a:p>
      </dgm:t>
    </dgm:pt>
    <dgm:pt modelId="{D27B2D25-E001-417D-A84D-1A2DA42E5241}" type="parTrans" cxnId="{51E54EE3-5E50-408F-B343-39261FD1B810}">
      <dgm:prSet/>
      <dgm:spPr/>
      <dgm:t>
        <a:bodyPr/>
        <a:lstStyle/>
        <a:p>
          <a:pPr algn="just"/>
          <a:endParaRPr lang="es-AR"/>
        </a:p>
      </dgm:t>
    </dgm:pt>
    <dgm:pt modelId="{626BEAFA-1FB9-477A-81CD-29F7680EA56C}" type="sibTrans" cxnId="{51E54EE3-5E50-408F-B343-39261FD1B810}">
      <dgm:prSet/>
      <dgm:spPr/>
      <dgm:t>
        <a:bodyPr/>
        <a:lstStyle/>
        <a:p>
          <a:pPr algn="just"/>
          <a:endParaRPr lang="es-AR"/>
        </a:p>
      </dgm:t>
    </dgm:pt>
    <dgm:pt modelId="{F3032EA0-9F97-4CE0-B8C4-DDEEF63B8EDC}">
      <dgm:prSet phldrT="[Text]"/>
      <dgm:spPr/>
      <dgm:t>
        <a:bodyPr/>
        <a:lstStyle/>
        <a:p>
          <a:pPr algn="just"/>
          <a:r>
            <a:rPr lang="es-AR" dirty="0"/>
            <a:t>La presencia física es baja o nula, con volúmenes de ventas muy importantes.</a:t>
          </a:r>
        </a:p>
      </dgm:t>
    </dgm:pt>
    <dgm:pt modelId="{BA3304AC-3C7B-4437-B26F-0DC9BAE70A8B}" type="parTrans" cxnId="{85642A87-C88A-42AF-BB40-EF85092BE3D0}">
      <dgm:prSet/>
      <dgm:spPr/>
      <dgm:t>
        <a:bodyPr/>
        <a:lstStyle/>
        <a:p>
          <a:pPr algn="just"/>
          <a:endParaRPr lang="es-AR"/>
        </a:p>
      </dgm:t>
    </dgm:pt>
    <dgm:pt modelId="{E03189D8-9D81-441A-9E3B-920D16C6B24A}" type="sibTrans" cxnId="{85642A87-C88A-42AF-BB40-EF85092BE3D0}">
      <dgm:prSet/>
      <dgm:spPr/>
      <dgm:t>
        <a:bodyPr/>
        <a:lstStyle/>
        <a:p>
          <a:pPr algn="just"/>
          <a:endParaRPr lang="es-AR"/>
        </a:p>
      </dgm:t>
    </dgm:pt>
    <dgm:pt modelId="{0D096AA8-8416-4514-A105-92A5A539D057}">
      <dgm:prSet phldrT="[Text]"/>
      <dgm:spPr/>
      <dgm:t>
        <a:bodyPr/>
        <a:lstStyle/>
        <a:p>
          <a:pPr algn="ctr"/>
          <a:r>
            <a:rPr lang="es-AR" dirty="0"/>
            <a:t>Importancia de los activos intangibles</a:t>
          </a:r>
        </a:p>
      </dgm:t>
    </dgm:pt>
    <dgm:pt modelId="{A063C6E9-8D13-43ED-98D4-A1D2F6EA1C5C}" type="parTrans" cxnId="{7AD6F207-8782-4442-AEA7-2C65F1092262}">
      <dgm:prSet/>
      <dgm:spPr/>
      <dgm:t>
        <a:bodyPr/>
        <a:lstStyle/>
        <a:p>
          <a:pPr algn="just"/>
          <a:endParaRPr lang="es-AR"/>
        </a:p>
      </dgm:t>
    </dgm:pt>
    <dgm:pt modelId="{83E9DC81-30DE-4F3F-AB7B-036E2BE523FF}" type="sibTrans" cxnId="{7AD6F207-8782-4442-AEA7-2C65F1092262}">
      <dgm:prSet/>
      <dgm:spPr/>
      <dgm:t>
        <a:bodyPr/>
        <a:lstStyle/>
        <a:p>
          <a:pPr algn="just"/>
          <a:endParaRPr lang="es-AR"/>
        </a:p>
      </dgm:t>
    </dgm:pt>
    <dgm:pt modelId="{81ABCE7D-E5F6-48F6-A5AF-A3138E493926}">
      <dgm:prSet phldrT="[Text]"/>
      <dgm:spPr/>
      <dgm:t>
        <a:bodyPr/>
        <a:lstStyle/>
        <a:p>
          <a:pPr algn="ctr"/>
          <a:r>
            <a:rPr lang="es-AR" dirty="0"/>
            <a:t>Participación de los usuarios y el valor de los datos</a:t>
          </a:r>
        </a:p>
      </dgm:t>
    </dgm:pt>
    <dgm:pt modelId="{401B6AAA-C054-43B5-AF9D-97EE2DB1E8C8}" type="parTrans" cxnId="{D1041D67-8B36-4B09-A518-022C1A643041}">
      <dgm:prSet/>
      <dgm:spPr/>
      <dgm:t>
        <a:bodyPr/>
        <a:lstStyle/>
        <a:p>
          <a:pPr algn="just"/>
          <a:endParaRPr lang="es-AR"/>
        </a:p>
      </dgm:t>
    </dgm:pt>
    <dgm:pt modelId="{A5DB4DD1-F98D-4932-A19A-097E37A6A547}" type="sibTrans" cxnId="{D1041D67-8B36-4B09-A518-022C1A643041}">
      <dgm:prSet/>
      <dgm:spPr/>
      <dgm:t>
        <a:bodyPr/>
        <a:lstStyle/>
        <a:p>
          <a:pPr algn="just"/>
          <a:endParaRPr lang="es-AR"/>
        </a:p>
      </dgm:t>
    </dgm:pt>
    <dgm:pt modelId="{A1E715E8-5B60-461E-BC37-57301AE8F340}">
      <dgm:prSet phldrT="[Text]"/>
      <dgm:spPr/>
      <dgm:t>
        <a:bodyPr/>
        <a:lstStyle/>
        <a:p>
          <a:pPr algn="just"/>
          <a:r>
            <a:rPr lang="es-AR" dirty="0"/>
            <a:t>Importancia de los datos cedidos por los usuarios: procesamiento (algoritmos) y monetización.</a:t>
          </a:r>
        </a:p>
      </dgm:t>
    </dgm:pt>
    <dgm:pt modelId="{EDF3091A-27F7-4475-9153-F65BD7C1E593}" type="parTrans" cxnId="{996308BE-1175-4B8E-B18D-DC95EB74E3B1}">
      <dgm:prSet/>
      <dgm:spPr/>
      <dgm:t>
        <a:bodyPr/>
        <a:lstStyle/>
        <a:p>
          <a:pPr algn="just"/>
          <a:endParaRPr lang="es-AR"/>
        </a:p>
      </dgm:t>
    </dgm:pt>
    <dgm:pt modelId="{7C546EE9-227C-4AD9-838F-9F10EC38A97F}" type="sibTrans" cxnId="{996308BE-1175-4B8E-B18D-DC95EB74E3B1}">
      <dgm:prSet/>
      <dgm:spPr/>
      <dgm:t>
        <a:bodyPr/>
        <a:lstStyle/>
        <a:p>
          <a:pPr algn="just"/>
          <a:endParaRPr lang="es-AR"/>
        </a:p>
      </dgm:t>
    </dgm:pt>
    <dgm:pt modelId="{84C2D1F8-A98D-4704-A35D-D585FB8CEE28}">
      <dgm:prSet phldrT="[Text]"/>
      <dgm:spPr/>
      <dgm:t>
        <a:bodyPr/>
        <a:lstStyle/>
        <a:p>
          <a:pPr algn="just"/>
          <a:r>
            <a:rPr lang="es-AR" dirty="0"/>
            <a:t>Competencia desleal respecto de negocios con presencia física.</a:t>
          </a:r>
        </a:p>
      </dgm:t>
    </dgm:pt>
    <dgm:pt modelId="{E385F362-3D68-4C42-83C7-12795F7262EF}" type="parTrans" cxnId="{7E49715E-BBE0-40CA-A24B-AD42135E1D04}">
      <dgm:prSet/>
      <dgm:spPr/>
      <dgm:t>
        <a:bodyPr/>
        <a:lstStyle/>
        <a:p>
          <a:pPr algn="just"/>
          <a:endParaRPr lang="es-AR"/>
        </a:p>
      </dgm:t>
    </dgm:pt>
    <dgm:pt modelId="{B56CB0FA-014D-466A-81F0-A6A4B902D2E5}" type="sibTrans" cxnId="{7E49715E-BBE0-40CA-A24B-AD42135E1D04}">
      <dgm:prSet/>
      <dgm:spPr/>
      <dgm:t>
        <a:bodyPr/>
        <a:lstStyle/>
        <a:p>
          <a:pPr algn="just"/>
          <a:endParaRPr lang="es-AR"/>
        </a:p>
      </dgm:t>
    </dgm:pt>
    <dgm:pt modelId="{37771709-58F7-47AA-A2BB-9CC061E2C814}">
      <dgm:prSet phldrT="[Text]"/>
      <dgm:spPr/>
      <dgm:t>
        <a:bodyPr/>
        <a:lstStyle/>
        <a:p>
          <a:pPr algn="just"/>
          <a:r>
            <a:rPr lang="es-AR" dirty="0"/>
            <a:t>Intangibles de comercialización desarrollados a partir del atractivo del producto o servicio para los usuarios y consumidores, buen nombre, marca, reputación etc.</a:t>
          </a:r>
        </a:p>
      </dgm:t>
    </dgm:pt>
    <dgm:pt modelId="{648F9A07-6F16-4C1D-974F-886E7666D445}" type="parTrans" cxnId="{CF0FA698-CA21-43BD-A0AF-46A054455571}">
      <dgm:prSet/>
      <dgm:spPr/>
      <dgm:t>
        <a:bodyPr/>
        <a:lstStyle/>
        <a:p>
          <a:pPr algn="just"/>
          <a:endParaRPr lang="es-AR"/>
        </a:p>
      </dgm:t>
    </dgm:pt>
    <dgm:pt modelId="{6766C891-7550-453C-9AB4-DB61D6B6326F}" type="sibTrans" cxnId="{CF0FA698-CA21-43BD-A0AF-46A054455571}">
      <dgm:prSet/>
      <dgm:spPr/>
      <dgm:t>
        <a:bodyPr/>
        <a:lstStyle/>
        <a:p>
          <a:pPr algn="just"/>
          <a:endParaRPr lang="es-AR"/>
        </a:p>
      </dgm:t>
    </dgm:pt>
    <dgm:pt modelId="{23FF9A84-C68C-4791-A6FE-C3433772A050}">
      <dgm:prSet phldrT="[Text]"/>
      <dgm:spPr/>
      <dgm:t>
        <a:bodyPr/>
        <a:lstStyle/>
        <a:p>
          <a:pPr algn="just"/>
          <a:r>
            <a:rPr lang="es-AR" b="0" dirty="0"/>
            <a:t>Presencia económica significativa.</a:t>
          </a:r>
        </a:p>
      </dgm:t>
    </dgm:pt>
    <dgm:pt modelId="{3A3C238F-BF44-4B7D-95A0-5E438583CD5A}" type="parTrans" cxnId="{CBB8CA3D-4316-4E31-8C94-A756B94FEF12}">
      <dgm:prSet/>
      <dgm:spPr/>
      <dgm:t>
        <a:bodyPr/>
        <a:lstStyle/>
        <a:p>
          <a:pPr algn="just"/>
          <a:endParaRPr lang="es-AR"/>
        </a:p>
      </dgm:t>
    </dgm:pt>
    <dgm:pt modelId="{13CE3412-34B6-4EA6-94D2-5B9972C7A29F}" type="sibTrans" cxnId="{CBB8CA3D-4316-4E31-8C94-A756B94FEF12}">
      <dgm:prSet/>
      <dgm:spPr/>
      <dgm:t>
        <a:bodyPr/>
        <a:lstStyle/>
        <a:p>
          <a:pPr algn="just"/>
          <a:endParaRPr lang="es-AR"/>
        </a:p>
      </dgm:t>
    </dgm:pt>
    <dgm:pt modelId="{DD925FB1-2C1A-4D98-B980-148079B52846}">
      <dgm:prSet phldrT="[Text]"/>
      <dgm:spPr/>
      <dgm:t>
        <a:bodyPr/>
        <a:lstStyle/>
        <a:p>
          <a:pPr algn="just"/>
          <a:r>
            <a:rPr lang="es-AR" dirty="0"/>
            <a:t>Significativa presencia digital.</a:t>
          </a:r>
        </a:p>
      </dgm:t>
    </dgm:pt>
    <dgm:pt modelId="{5E50A920-0AF4-49C7-89E7-75A6E63DEED0}" type="parTrans" cxnId="{46A07326-63FA-4F4F-B2F1-5C594730B3D1}">
      <dgm:prSet/>
      <dgm:spPr/>
      <dgm:t>
        <a:bodyPr/>
        <a:lstStyle/>
        <a:p>
          <a:pPr algn="just"/>
          <a:endParaRPr lang="es-AR"/>
        </a:p>
      </dgm:t>
    </dgm:pt>
    <dgm:pt modelId="{8912EB76-501B-4471-88D6-F8460D4DB8B0}" type="sibTrans" cxnId="{46A07326-63FA-4F4F-B2F1-5C594730B3D1}">
      <dgm:prSet/>
      <dgm:spPr/>
      <dgm:t>
        <a:bodyPr/>
        <a:lstStyle/>
        <a:p>
          <a:pPr algn="just"/>
          <a:endParaRPr lang="es-AR"/>
        </a:p>
      </dgm:t>
    </dgm:pt>
    <dgm:pt modelId="{4E71D7F3-4ED7-4803-A346-C3DCF9B4F6A9}">
      <dgm:prSet phldrT="[Text]"/>
      <dgm:spPr/>
      <dgm:t>
        <a:bodyPr/>
        <a:lstStyle/>
        <a:p>
          <a:pPr algn="just"/>
          <a:endParaRPr lang="es-AR" dirty="0"/>
        </a:p>
      </dgm:t>
    </dgm:pt>
    <dgm:pt modelId="{EB76E74F-532D-4956-9DB7-151097ACA07B}" type="parTrans" cxnId="{830587E4-9ECE-4D91-8DA5-6385C2515C2C}">
      <dgm:prSet/>
      <dgm:spPr/>
      <dgm:t>
        <a:bodyPr/>
        <a:lstStyle/>
        <a:p>
          <a:pPr algn="just"/>
          <a:endParaRPr lang="es-AR"/>
        </a:p>
      </dgm:t>
    </dgm:pt>
    <dgm:pt modelId="{4CD6FAE6-835E-45D9-9333-8BDF3A8F676C}" type="sibTrans" cxnId="{830587E4-9ECE-4D91-8DA5-6385C2515C2C}">
      <dgm:prSet/>
      <dgm:spPr/>
      <dgm:t>
        <a:bodyPr/>
        <a:lstStyle/>
        <a:p>
          <a:pPr algn="just"/>
          <a:endParaRPr lang="es-AR"/>
        </a:p>
      </dgm:t>
    </dgm:pt>
    <dgm:pt modelId="{4974789A-24BD-401B-823A-EC301879ABB6}">
      <dgm:prSet phldrT="[Text]"/>
      <dgm:spPr/>
      <dgm:t>
        <a:bodyPr/>
        <a:lstStyle/>
        <a:p>
          <a:pPr algn="just"/>
          <a:r>
            <a:rPr lang="es-AR" dirty="0"/>
            <a:t>Contenidos generados a partir del usuario y efectos en red.</a:t>
          </a:r>
        </a:p>
      </dgm:t>
    </dgm:pt>
    <dgm:pt modelId="{89A4ABFB-A83D-4EF8-92CE-73C84BD80735}" type="parTrans" cxnId="{F07D4169-9B9C-4EC7-893F-303D8B9A850A}">
      <dgm:prSet/>
      <dgm:spPr/>
      <dgm:t>
        <a:bodyPr/>
        <a:lstStyle/>
        <a:p>
          <a:pPr algn="just"/>
          <a:endParaRPr lang="es-AR"/>
        </a:p>
      </dgm:t>
    </dgm:pt>
    <dgm:pt modelId="{09BC24F3-07E2-4B2A-ABD3-BE9BBCAEA086}" type="sibTrans" cxnId="{F07D4169-9B9C-4EC7-893F-303D8B9A850A}">
      <dgm:prSet/>
      <dgm:spPr/>
      <dgm:t>
        <a:bodyPr/>
        <a:lstStyle/>
        <a:p>
          <a:pPr algn="just"/>
          <a:endParaRPr lang="es-AR"/>
        </a:p>
      </dgm:t>
    </dgm:pt>
    <dgm:pt modelId="{93CEAB8F-A071-489F-9592-1A3C98744BB9}">
      <dgm:prSet phldrT="[Text]"/>
      <dgm:spPr/>
      <dgm:t>
        <a:bodyPr/>
        <a:lstStyle/>
        <a:p>
          <a:pPr algn="just"/>
          <a:r>
            <a:rPr lang="es-AR" dirty="0"/>
            <a:t>Por ej. en buscadores, redes sociales “gratuitas”.</a:t>
          </a:r>
        </a:p>
      </dgm:t>
    </dgm:pt>
    <dgm:pt modelId="{B640EFC0-FCA4-4EB0-B970-9CA90678EEC4}" type="parTrans" cxnId="{EB422C84-711E-47DE-B154-989D8B17C50B}">
      <dgm:prSet/>
      <dgm:spPr/>
      <dgm:t>
        <a:bodyPr/>
        <a:lstStyle/>
        <a:p>
          <a:pPr algn="just"/>
          <a:endParaRPr lang="es-AR"/>
        </a:p>
      </dgm:t>
    </dgm:pt>
    <dgm:pt modelId="{61B176FB-B69A-43ED-9E0B-E65CF3A5E711}" type="sibTrans" cxnId="{EB422C84-711E-47DE-B154-989D8B17C50B}">
      <dgm:prSet/>
      <dgm:spPr/>
      <dgm:t>
        <a:bodyPr/>
        <a:lstStyle/>
        <a:p>
          <a:pPr algn="just"/>
          <a:endParaRPr lang="es-AR"/>
        </a:p>
      </dgm:t>
    </dgm:pt>
    <dgm:pt modelId="{DF88774E-032A-4C07-A6CA-F29A28ACA82E}">
      <dgm:prSet phldrT="[Text]"/>
      <dgm:spPr/>
      <dgm:t>
        <a:bodyPr/>
        <a:lstStyle/>
        <a:p>
          <a:pPr algn="just"/>
          <a:r>
            <a:rPr lang="es-AR" dirty="0"/>
            <a:t>Facilitación de conectividad en el país.</a:t>
          </a:r>
        </a:p>
      </dgm:t>
    </dgm:pt>
    <dgm:pt modelId="{8D8FC8CD-EE52-4341-8C36-EC0BC425B29E}" type="parTrans" cxnId="{C6B8768D-29C7-4141-A06B-8EBBD750075B}">
      <dgm:prSet/>
      <dgm:spPr/>
      <dgm:t>
        <a:bodyPr/>
        <a:lstStyle/>
        <a:p>
          <a:pPr algn="just"/>
          <a:endParaRPr lang="es-AR"/>
        </a:p>
      </dgm:t>
    </dgm:pt>
    <dgm:pt modelId="{D972B8BC-70D7-4295-A440-5B917E5E9C8E}" type="sibTrans" cxnId="{C6B8768D-29C7-4141-A06B-8EBBD750075B}">
      <dgm:prSet/>
      <dgm:spPr/>
      <dgm:t>
        <a:bodyPr/>
        <a:lstStyle/>
        <a:p>
          <a:pPr algn="just"/>
          <a:endParaRPr lang="es-AR"/>
        </a:p>
      </dgm:t>
    </dgm:pt>
    <dgm:pt modelId="{025B9255-DE57-4724-AEC7-BF836F1BF769}" type="pres">
      <dgm:prSet presAssocID="{5CBD9C09-396F-4C8D-8875-0365F498BE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0EF34780-041F-4B2A-BCA1-08FCC542739B}" type="pres">
      <dgm:prSet presAssocID="{92205A1D-A94D-4CA3-BB68-60A4387A2075}" presName="composite" presStyleCnt="0"/>
      <dgm:spPr/>
    </dgm:pt>
    <dgm:pt modelId="{C93842C7-6744-43F8-95E5-F893D533A705}" type="pres">
      <dgm:prSet presAssocID="{92205A1D-A94D-4CA3-BB68-60A4387A2075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9FC75A8C-4264-4225-950C-81F934C5903C}" type="pres">
      <dgm:prSet presAssocID="{92205A1D-A94D-4CA3-BB68-60A4387A2075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49F4D4E-034F-4B19-A27B-54CBB4470629}" type="pres">
      <dgm:prSet presAssocID="{626BEAFA-1FB9-477A-81CD-29F7680EA56C}" presName="space" presStyleCnt="0"/>
      <dgm:spPr/>
    </dgm:pt>
    <dgm:pt modelId="{FAC9282B-0F25-4A03-A185-2AED70E43E80}" type="pres">
      <dgm:prSet presAssocID="{0D096AA8-8416-4514-A105-92A5A539D057}" presName="composite" presStyleCnt="0"/>
      <dgm:spPr/>
    </dgm:pt>
    <dgm:pt modelId="{05499682-CC8B-4C56-A637-5ED7AFC905A3}" type="pres">
      <dgm:prSet presAssocID="{0D096AA8-8416-4514-A105-92A5A539D057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F2B1B762-2A02-4F24-9409-EE8514351893}" type="pres">
      <dgm:prSet presAssocID="{0D096AA8-8416-4514-A105-92A5A539D057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A5C0B5A-AA67-4F6F-806A-F2D10E45EACE}" type="pres">
      <dgm:prSet presAssocID="{83E9DC81-30DE-4F3F-AB7B-036E2BE523FF}" presName="space" presStyleCnt="0"/>
      <dgm:spPr/>
    </dgm:pt>
    <dgm:pt modelId="{DF745DB7-7C04-422C-AB6F-AE432BF434B2}" type="pres">
      <dgm:prSet presAssocID="{81ABCE7D-E5F6-48F6-A5AF-A3138E493926}" presName="composite" presStyleCnt="0"/>
      <dgm:spPr/>
    </dgm:pt>
    <dgm:pt modelId="{B085E7E4-D401-4C8F-B0BD-565E2DCE0089}" type="pres">
      <dgm:prSet presAssocID="{81ABCE7D-E5F6-48F6-A5AF-A3138E49392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3A42812D-5759-44AB-83D2-480EB8CEAAC1}" type="pres">
      <dgm:prSet presAssocID="{81ABCE7D-E5F6-48F6-A5AF-A3138E493926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81B5BEAC-6819-45C4-900F-B54B6F1B3CEA}" type="presOf" srcId="{4974789A-24BD-401B-823A-EC301879ABB6}" destId="{3A42812D-5759-44AB-83D2-480EB8CEAAC1}" srcOrd="0" destOrd="2" presId="urn:microsoft.com/office/officeart/2005/8/layout/hList1"/>
    <dgm:cxn modelId="{C6B8768D-29C7-4141-A06B-8EBBD750075B}" srcId="{92205A1D-A94D-4CA3-BB68-60A4387A2075}" destId="{DF88774E-032A-4C07-A6CA-F29A28ACA82E}" srcOrd="2" destOrd="0" parTransId="{8D8FC8CD-EE52-4341-8C36-EC0BC425B29E}" sibTransId="{D972B8BC-70D7-4295-A440-5B917E5E9C8E}"/>
    <dgm:cxn modelId="{3FC1944A-C3BB-4AB6-9DB8-A12FB70C327D}" type="presOf" srcId="{DD925FB1-2C1A-4D98-B980-148079B52846}" destId="{3A42812D-5759-44AB-83D2-480EB8CEAAC1}" srcOrd="0" destOrd="0" presId="urn:microsoft.com/office/officeart/2005/8/layout/hList1"/>
    <dgm:cxn modelId="{7AD6F207-8782-4442-AEA7-2C65F1092262}" srcId="{5CBD9C09-396F-4C8D-8875-0365F498BE69}" destId="{0D096AA8-8416-4514-A105-92A5A539D057}" srcOrd="1" destOrd="0" parTransId="{A063C6E9-8D13-43ED-98D4-A1D2F6EA1C5C}" sibTransId="{83E9DC81-30DE-4F3F-AB7B-036E2BE523FF}"/>
    <dgm:cxn modelId="{830587E4-9ECE-4D91-8DA5-6385C2515C2C}" srcId="{81ABCE7D-E5F6-48F6-A5AF-A3138E493926}" destId="{4E71D7F3-4ED7-4803-A346-C3DCF9B4F6A9}" srcOrd="4" destOrd="0" parTransId="{EB76E74F-532D-4956-9DB7-151097ACA07B}" sibTransId="{4CD6FAE6-835E-45D9-9333-8BDF3A8F676C}"/>
    <dgm:cxn modelId="{7E49715E-BBE0-40CA-A24B-AD42135E1D04}" srcId="{92205A1D-A94D-4CA3-BB68-60A4387A2075}" destId="{84C2D1F8-A98D-4704-A35D-D585FB8CEE28}" srcOrd="1" destOrd="0" parTransId="{E385F362-3D68-4C42-83C7-12795F7262EF}" sibTransId="{B56CB0FA-014D-466A-81F0-A6A4B902D2E5}"/>
    <dgm:cxn modelId="{4C9D4E40-2501-4F4D-A766-793AED989916}" type="presOf" srcId="{F3032EA0-9F97-4CE0-B8C4-DDEEF63B8EDC}" destId="{9FC75A8C-4264-4225-950C-81F934C5903C}" srcOrd="0" destOrd="0" presId="urn:microsoft.com/office/officeart/2005/8/layout/hList1"/>
    <dgm:cxn modelId="{CBB8CA3D-4316-4E31-8C94-A756B94FEF12}" srcId="{92205A1D-A94D-4CA3-BB68-60A4387A2075}" destId="{23FF9A84-C68C-4791-A6FE-C3433772A050}" srcOrd="3" destOrd="0" parTransId="{3A3C238F-BF44-4B7D-95A0-5E438583CD5A}" sibTransId="{13CE3412-34B6-4EA6-94D2-5B9972C7A29F}"/>
    <dgm:cxn modelId="{F07D4169-9B9C-4EC7-893F-303D8B9A850A}" srcId="{81ABCE7D-E5F6-48F6-A5AF-A3138E493926}" destId="{4974789A-24BD-401B-823A-EC301879ABB6}" srcOrd="2" destOrd="0" parTransId="{89A4ABFB-A83D-4EF8-92CE-73C84BD80735}" sibTransId="{09BC24F3-07E2-4B2A-ABD3-BE9BBCAEA086}"/>
    <dgm:cxn modelId="{6B3140A0-68AA-4B08-AFCB-9C769AF813FB}" type="presOf" srcId="{A1E715E8-5B60-461E-BC37-57301AE8F340}" destId="{3A42812D-5759-44AB-83D2-480EB8CEAAC1}" srcOrd="0" destOrd="1" presId="urn:microsoft.com/office/officeart/2005/8/layout/hList1"/>
    <dgm:cxn modelId="{46A07326-63FA-4F4F-B2F1-5C594730B3D1}" srcId="{81ABCE7D-E5F6-48F6-A5AF-A3138E493926}" destId="{DD925FB1-2C1A-4D98-B980-148079B52846}" srcOrd="0" destOrd="0" parTransId="{5E50A920-0AF4-49C7-89E7-75A6E63DEED0}" sibTransId="{8912EB76-501B-4471-88D6-F8460D4DB8B0}"/>
    <dgm:cxn modelId="{CD208750-86C7-4B55-8AB6-44075B4505E2}" type="presOf" srcId="{93CEAB8F-A071-489F-9592-1A3C98744BB9}" destId="{3A42812D-5759-44AB-83D2-480EB8CEAAC1}" srcOrd="0" destOrd="3" presId="urn:microsoft.com/office/officeart/2005/8/layout/hList1"/>
    <dgm:cxn modelId="{EB422C84-711E-47DE-B154-989D8B17C50B}" srcId="{81ABCE7D-E5F6-48F6-A5AF-A3138E493926}" destId="{93CEAB8F-A071-489F-9592-1A3C98744BB9}" srcOrd="3" destOrd="0" parTransId="{B640EFC0-FCA4-4EB0-B970-9CA90678EEC4}" sibTransId="{61B176FB-B69A-43ED-9E0B-E65CF3A5E711}"/>
    <dgm:cxn modelId="{7B6684AB-374F-4FD7-AC18-C8E87A2E7F44}" type="presOf" srcId="{4E71D7F3-4ED7-4803-A346-C3DCF9B4F6A9}" destId="{3A42812D-5759-44AB-83D2-480EB8CEAAC1}" srcOrd="0" destOrd="4" presId="urn:microsoft.com/office/officeart/2005/8/layout/hList1"/>
    <dgm:cxn modelId="{A18C54E5-D9E9-4E1D-BB46-E874D0BBA331}" type="presOf" srcId="{5CBD9C09-396F-4C8D-8875-0365F498BE69}" destId="{025B9255-DE57-4724-AEC7-BF836F1BF769}" srcOrd="0" destOrd="0" presId="urn:microsoft.com/office/officeart/2005/8/layout/hList1"/>
    <dgm:cxn modelId="{D2020923-556B-4C3C-9360-06BF0DA9D8BF}" type="presOf" srcId="{81ABCE7D-E5F6-48F6-A5AF-A3138E493926}" destId="{B085E7E4-D401-4C8F-B0BD-565E2DCE0089}" srcOrd="0" destOrd="0" presId="urn:microsoft.com/office/officeart/2005/8/layout/hList1"/>
    <dgm:cxn modelId="{685509BC-62F3-48C1-BF71-D903C99D8E78}" type="presOf" srcId="{23FF9A84-C68C-4791-A6FE-C3433772A050}" destId="{9FC75A8C-4264-4225-950C-81F934C5903C}" srcOrd="0" destOrd="3" presId="urn:microsoft.com/office/officeart/2005/8/layout/hList1"/>
    <dgm:cxn modelId="{D1041D67-8B36-4B09-A518-022C1A643041}" srcId="{5CBD9C09-396F-4C8D-8875-0365F498BE69}" destId="{81ABCE7D-E5F6-48F6-A5AF-A3138E493926}" srcOrd="2" destOrd="0" parTransId="{401B6AAA-C054-43B5-AF9D-97EE2DB1E8C8}" sibTransId="{A5DB4DD1-F98D-4932-A19A-097E37A6A547}"/>
    <dgm:cxn modelId="{230CD34D-F32E-483B-BB5E-B57FB42905E0}" type="presOf" srcId="{92205A1D-A94D-4CA3-BB68-60A4387A2075}" destId="{C93842C7-6744-43F8-95E5-F893D533A705}" srcOrd="0" destOrd="0" presId="urn:microsoft.com/office/officeart/2005/8/layout/hList1"/>
    <dgm:cxn modelId="{BC77E432-F7E7-4F26-BF07-669807A4B272}" type="presOf" srcId="{DF88774E-032A-4C07-A6CA-F29A28ACA82E}" destId="{9FC75A8C-4264-4225-950C-81F934C5903C}" srcOrd="0" destOrd="2" presId="urn:microsoft.com/office/officeart/2005/8/layout/hList1"/>
    <dgm:cxn modelId="{CF0FA698-CA21-43BD-A0AF-46A054455571}" srcId="{0D096AA8-8416-4514-A105-92A5A539D057}" destId="{37771709-58F7-47AA-A2BB-9CC061E2C814}" srcOrd="0" destOrd="0" parTransId="{648F9A07-6F16-4C1D-974F-886E7666D445}" sibTransId="{6766C891-7550-453C-9AB4-DB61D6B6326F}"/>
    <dgm:cxn modelId="{85642A87-C88A-42AF-BB40-EF85092BE3D0}" srcId="{92205A1D-A94D-4CA3-BB68-60A4387A2075}" destId="{F3032EA0-9F97-4CE0-B8C4-DDEEF63B8EDC}" srcOrd="0" destOrd="0" parTransId="{BA3304AC-3C7B-4437-B26F-0DC9BAE70A8B}" sibTransId="{E03189D8-9D81-441A-9E3B-920D16C6B24A}"/>
    <dgm:cxn modelId="{996308BE-1175-4B8E-B18D-DC95EB74E3B1}" srcId="{81ABCE7D-E5F6-48F6-A5AF-A3138E493926}" destId="{A1E715E8-5B60-461E-BC37-57301AE8F340}" srcOrd="1" destOrd="0" parTransId="{EDF3091A-27F7-4475-9153-F65BD7C1E593}" sibTransId="{7C546EE9-227C-4AD9-838F-9F10EC38A97F}"/>
    <dgm:cxn modelId="{387EA0AA-675F-4EED-979C-5CF8ACE9A3B9}" type="presOf" srcId="{84C2D1F8-A98D-4704-A35D-D585FB8CEE28}" destId="{9FC75A8C-4264-4225-950C-81F934C5903C}" srcOrd="0" destOrd="1" presId="urn:microsoft.com/office/officeart/2005/8/layout/hList1"/>
    <dgm:cxn modelId="{51E54EE3-5E50-408F-B343-39261FD1B810}" srcId="{5CBD9C09-396F-4C8D-8875-0365F498BE69}" destId="{92205A1D-A94D-4CA3-BB68-60A4387A2075}" srcOrd="0" destOrd="0" parTransId="{D27B2D25-E001-417D-A84D-1A2DA42E5241}" sibTransId="{626BEAFA-1FB9-477A-81CD-29F7680EA56C}"/>
    <dgm:cxn modelId="{BE987315-1FC6-4C2D-9A6B-73CB639363DB}" type="presOf" srcId="{37771709-58F7-47AA-A2BB-9CC061E2C814}" destId="{F2B1B762-2A02-4F24-9409-EE8514351893}" srcOrd="0" destOrd="0" presId="urn:microsoft.com/office/officeart/2005/8/layout/hList1"/>
    <dgm:cxn modelId="{79097EEB-D40A-40EA-B8BB-5A7A713FBBAF}" type="presOf" srcId="{0D096AA8-8416-4514-A105-92A5A539D057}" destId="{05499682-CC8B-4C56-A637-5ED7AFC905A3}" srcOrd="0" destOrd="0" presId="urn:microsoft.com/office/officeart/2005/8/layout/hList1"/>
    <dgm:cxn modelId="{D8957874-D0B6-4393-B5E2-068469980FB9}" type="presParOf" srcId="{025B9255-DE57-4724-AEC7-BF836F1BF769}" destId="{0EF34780-041F-4B2A-BCA1-08FCC542739B}" srcOrd="0" destOrd="0" presId="urn:microsoft.com/office/officeart/2005/8/layout/hList1"/>
    <dgm:cxn modelId="{A4F6F2C8-74BA-45AF-8D7B-41C5A820121A}" type="presParOf" srcId="{0EF34780-041F-4B2A-BCA1-08FCC542739B}" destId="{C93842C7-6744-43F8-95E5-F893D533A705}" srcOrd="0" destOrd="0" presId="urn:microsoft.com/office/officeart/2005/8/layout/hList1"/>
    <dgm:cxn modelId="{FFF649B0-5E1B-4477-BAF4-7D6568C1F735}" type="presParOf" srcId="{0EF34780-041F-4B2A-BCA1-08FCC542739B}" destId="{9FC75A8C-4264-4225-950C-81F934C5903C}" srcOrd="1" destOrd="0" presId="urn:microsoft.com/office/officeart/2005/8/layout/hList1"/>
    <dgm:cxn modelId="{84BD1B93-0604-40D4-B57F-07A213BD220E}" type="presParOf" srcId="{025B9255-DE57-4724-AEC7-BF836F1BF769}" destId="{849F4D4E-034F-4B19-A27B-54CBB4470629}" srcOrd="1" destOrd="0" presId="urn:microsoft.com/office/officeart/2005/8/layout/hList1"/>
    <dgm:cxn modelId="{86BEBB06-DEE8-4003-BD75-456B0D9A2D9F}" type="presParOf" srcId="{025B9255-DE57-4724-AEC7-BF836F1BF769}" destId="{FAC9282B-0F25-4A03-A185-2AED70E43E80}" srcOrd="2" destOrd="0" presId="urn:microsoft.com/office/officeart/2005/8/layout/hList1"/>
    <dgm:cxn modelId="{FBAA8099-D629-4FBD-A29F-313A4CE54B13}" type="presParOf" srcId="{FAC9282B-0F25-4A03-A185-2AED70E43E80}" destId="{05499682-CC8B-4C56-A637-5ED7AFC905A3}" srcOrd="0" destOrd="0" presId="urn:microsoft.com/office/officeart/2005/8/layout/hList1"/>
    <dgm:cxn modelId="{5C942ED7-BA59-47E6-8D79-64C660277070}" type="presParOf" srcId="{FAC9282B-0F25-4A03-A185-2AED70E43E80}" destId="{F2B1B762-2A02-4F24-9409-EE8514351893}" srcOrd="1" destOrd="0" presId="urn:microsoft.com/office/officeart/2005/8/layout/hList1"/>
    <dgm:cxn modelId="{388615C6-995B-43B8-A61D-EC1A77C794A9}" type="presParOf" srcId="{025B9255-DE57-4724-AEC7-BF836F1BF769}" destId="{5A5C0B5A-AA67-4F6F-806A-F2D10E45EACE}" srcOrd="3" destOrd="0" presId="urn:microsoft.com/office/officeart/2005/8/layout/hList1"/>
    <dgm:cxn modelId="{DA8953BF-FA4B-4256-B18A-D70332EEB91B}" type="presParOf" srcId="{025B9255-DE57-4724-AEC7-BF836F1BF769}" destId="{DF745DB7-7C04-422C-AB6F-AE432BF434B2}" srcOrd="4" destOrd="0" presId="urn:microsoft.com/office/officeart/2005/8/layout/hList1"/>
    <dgm:cxn modelId="{B9CB3837-60F9-43C9-AEBB-5A1F12288190}" type="presParOf" srcId="{DF745DB7-7C04-422C-AB6F-AE432BF434B2}" destId="{B085E7E4-D401-4C8F-B0BD-565E2DCE0089}" srcOrd="0" destOrd="0" presId="urn:microsoft.com/office/officeart/2005/8/layout/hList1"/>
    <dgm:cxn modelId="{FFB3D158-5E0E-4840-A99E-F42325C78509}" type="presParOf" srcId="{DF745DB7-7C04-422C-AB6F-AE432BF434B2}" destId="{3A42812D-5759-44AB-83D2-480EB8CEAAC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2C17BD-180A-4B05-B7AC-2B7D36538DDA}">
      <dsp:nvSpPr>
        <dsp:cNvPr id="0" name=""/>
        <dsp:cNvSpPr/>
      </dsp:nvSpPr>
      <dsp:spPr>
        <a:xfrm rot="5400000">
          <a:off x="2351651" y="1271326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5136E-DA01-4CF2-BC20-EE430FF48596}">
      <dsp:nvSpPr>
        <dsp:cNvPr id="0" name=""/>
        <dsp:cNvSpPr/>
      </dsp:nvSpPr>
      <dsp:spPr>
        <a:xfrm>
          <a:off x="2053759" y="24930"/>
          <a:ext cx="1892792" cy="132489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Primer estándar global intercambio a pedido</a:t>
          </a:r>
          <a:endParaRPr lang="es-AR" sz="1800" kern="1200" dirty="0"/>
        </a:p>
      </dsp:txBody>
      <dsp:txXfrm>
        <a:off x="2118447" y="89618"/>
        <a:ext cx="1763416" cy="1195517"/>
      </dsp:txXfrm>
    </dsp:sp>
    <dsp:sp modelId="{94461C3F-B3FA-42DD-A2F1-B1AD5C8746B9}">
      <dsp:nvSpPr>
        <dsp:cNvPr id="0" name=""/>
        <dsp:cNvSpPr/>
      </dsp:nvSpPr>
      <dsp:spPr>
        <a:xfrm>
          <a:off x="3946551" y="151288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300" kern="1200" dirty="0"/>
            <a:t>Implementación y revisión de pares desde 2009</a:t>
          </a:r>
          <a:endParaRPr lang="es-AR" sz="1300" kern="1200" dirty="0"/>
        </a:p>
      </dsp:txBody>
      <dsp:txXfrm>
        <a:off x="3946551" y="151288"/>
        <a:ext cx="1376636" cy="1070837"/>
      </dsp:txXfrm>
    </dsp:sp>
    <dsp:sp modelId="{6C56AE8F-FB39-447B-84D5-5DC8C77DD664}">
      <dsp:nvSpPr>
        <dsp:cNvPr id="0" name=""/>
        <dsp:cNvSpPr/>
      </dsp:nvSpPr>
      <dsp:spPr>
        <a:xfrm rot="5400000">
          <a:off x="3920977" y="2759619"/>
          <a:ext cx="1124378" cy="128006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E82C0-7EE3-491A-90A4-CDB431E3427D}">
      <dsp:nvSpPr>
        <dsp:cNvPr id="0" name=""/>
        <dsp:cNvSpPr/>
      </dsp:nvSpPr>
      <dsp:spPr>
        <a:xfrm>
          <a:off x="3623085" y="1513222"/>
          <a:ext cx="1892792" cy="132489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FATCA (USA)</a:t>
          </a:r>
          <a:endParaRPr lang="es-AR" sz="1800" kern="1200" dirty="0"/>
        </a:p>
      </dsp:txBody>
      <dsp:txXfrm>
        <a:off x="3687773" y="1577910"/>
        <a:ext cx="1763416" cy="1195517"/>
      </dsp:txXfrm>
    </dsp:sp>
    <dsp:sp modelId="{962AE833-6C61-437A-BDBD-6F5BA0E5A1DD}">
      <dsp:nvSpPr>
        <dsp:cNvPr id="0" name=""/>
        <dsp:cNvSpPr/>
      </dsp:nvSpPr>
      <dsp:spPr>
        <a:xfrm>
          <a:off x="5515877" y="1639581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300" kern="1200" dirty="0"/>
            <a:t>Se lanza en 2010</a:t>
          </a:r>
          <a:endParaRPr lang="es-AR" sz="1300" kern="1200" dirty="0"/>
        </a:p>
      </dsp:txBody>
      <dsp:txXfrm>
        <a:off x="5515877" y="1639581"/>
        <a:ext cx="1376636" cy="1070837"/>
      </dsp:txXfrm>
    </dsp:sp>
    <dsp:sp modelId="{C7CE5B72-A990-46CB-8000-3C62DAD9F701}">
      <dsp:nvSpPr>
        <dsp:cNvPr id="0" name=""/>
        <dsp:cNvSpPr/>
      </dsp:nvSpPr>
      <dsp:spPr>
        <a:xfrm>
          <a:off x="5192411" y="3001514"/>
          <a:ext cx="1892792" cy="132489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Plan </a:t>
          </a:r>
          <a:r>
            <a:rPr lang="es-ES" sz="1800" kern="1200" dirty="0" smtClean="0"/>
            <a:t>BEPS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 smtClean="0"/>
            <a:t>(15 acciones)</a:t>
          </a:r>
          <a:endParaRPr lang="es-AR" sz="1800" kern="1200" dirty="0"/>
        </a:p>
      </dsp:txBody>
      <dsp:txXfrm>
        <a:off x="5257099" y="3066202"/>
        <a:ext cx="1763416" cy="1195517"/>
      </dsp:txXfrm>
    </dsp:sp>
    <dsp:sp modelId="{74FCEC74-260F-4C0A-8EBA-98639BBD9AB8}">
      <dsp:nvSpPr>
        <dsp:cNvPr id="0" name=""/>
        <dsp:cNvSpPr/>
      </dsp:nvSpPr>
      <dsp:spPr>
        <a:xfrm>
          <a:off x="7085203" y="3127873"/>
          <a:ext cx="1376636" cy="1070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3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2013-2015</a:t>
          </a:r>
          <a:endParaRPr lang="es-AR" sz="13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sp:txBody>
      <dsp:txXfrm>
        <a:off x="7085203" y="3127873"/>
        <a:ext cx="1376636" cy="10708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2C17BD-180A-4B05-B7AC-2B7D36538DDA}">
      <dsp:nvSpPr>
        <dsp:cNvPr id="0" name=""/>
        <dsp:cNvSpPr/>
      </dsp:nvSpPr>
      <dsp:spPr>
        <a:xfrm rot="5400000">
          <a:off x="2179598" y="1417429"/>
          <a:ext cx="1253594" cy="142717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5136E-DA01-4CF2-BC20-EE430FF48596}">
      <dsp:nvSpPr>
        <dsp:cNvPr id="0" name=""/>
        <dsp:cNvSpPr/>
      </dsp:nvSpPr>
      <dsp:spPr>
        <a:xfrm>
          <a:off x="1847471" y="27795"/>
          <a:ext cx="2110314" cy="147715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Marco Inclusivo para implementar recomendaciones BEPS</a:t>
          </a:r>
          <a:endParaRPr lang="es-AR" sz="1500" kern="1200" dirty="0"/>
        </a:p>
      </dsp:txBody>
      <dsp:txXfrm>
        <a:off x="1919593" y="99917"/>
        <a:ext cx="1966070" cy="1332907"/>
      </dsp:txXfrm>
    </dsp:sp>
    <dsp:sp modelId="{94461C3F-B3FA-42DD-A2F1-B1AD5C8746B9}">
      <dsp:nvSpPr>
        <dsp:cNvPr id="0" name=""/>
        <dsp:cNvSpPr/>
      </dsp:nvSpPr>
      <dsp:spPr>
        <a:xfrm>
          <a:off x="3957786" y="168675"/>
          <a:ext cx="1534841" cy="119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200" kern="1200" dirty="0"/>
            <a:t>A partir de 2016</a:t>
          </a:r>
          <a:endParaRPr lang="es-AR" sz="1200" kern="1200" dirty="0"/>
        </a:p>
      </dsp:txBody>
      <dsp:txXfrm>
        <a:off x="3957786" y="168675"/>
        <a:ext cx="1534841" cy="1193899"/>
      </dsp:txXfrm>
    </dsp:sp>
    <dsp:sp modelId="{6C56AE8F-FB39-447B-84D5-5DC8C77DD664}">
      <dsp:nvSpPr>
        <dsp:cNvPr id="0" name=""/>
        <dsp:cNvSpPr/>
      </dsp:nvSpPr>
      <dsp:spPr>
        <a:xfrm rot="5400000">
          <a:off x="3929273" y="3076758"/>
          <a:ext cx="1253594" cy="142717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E82C0-7EE3-491A-90A4-CDB431E3427D}">
      <dsp:nvSpPr>
        <dsp:cNvPr id="0" name=""/>
        <dsp:cNvSpPr/>
      </dsp:nvSpPr>
      <dsp:spPr>
        <a:xfrm>
          <a:off x="3597146" y="1687124"/>
          <a:ext cx="2110314" cy="147715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Primer intercambio automático de cuentas financieras/CRS (segundo estándar global) </a:t>
          </a:r>
          <a:endParaRPr lang="es-AR" sz="1500" kern="1200" dirty="0"/>
        </a:p>
      </dsp:txBody>
      <dsp:txXfrm>
        <a:off x="3669268" y="1759246"/>
        <a:ext cx="1966070" cy="1332907"/>
      </dsp:txXfrm>
    </dsp:sp>
    <dsp:sp modelId="{962AE833-6C61-437A-BDBD-6F5BA0E5A1DD}">
      <dsp:nvSpPr>
        <dsp:cNvPr id="0" name=""/>
        <dsp:cNvSpPr/>
      </dsp:nvSpPr>
      <dsp:spPr>
        <a:xfrm>
          <a:off x="5707461" y="1828004"/>
          <a:ext cx="1534841" cy="119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200" kern="1200" dirty="0"/>
            <a:t>A partir de 2018</a:t>
          </a:r>
          <a:endParaRPr lang="es-AR" sz="1200" kern="1200" dirty="0"/>
        </a:p>
      </dsp:txBody>
      <dsp:txXfrm>
        <a:off x="5707461" y="1828004"/>
        <a:ext cx="1534841" cy="1193899"/>
      </dsp:txXfrm>
    </dsp:sp>
    <dsp:sp modelId="{C7CE5B72-A990-46CB-8000-3C62DAD9F701}">
      <dsp:nvSpPr>
        <dsp:cNvPr id="0" name=""/>
        <dsp:cNvSpPr/>
      </dsp:nvSpPr>
      <dsp:spPr>
        <a:xfrm>
          <a:off x="5346821" y="3346452"/>
          <a:ext cx="2110314" cy="147715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/>
            <a:t>Declaración de solución de los dos </a:t>
          </a:r>
          <a:r>
            <a:rPr lang="es-ES" sz="1500" kern="1200" dirty="0" smtClean="0"/>
            <a:t>pilares </a:t>
          </a:r>
          <a:r>
            <a:rPr lang="es-ES" sz="1500" kern="1200" dirty="0"/>
            <a:t>para abordar los desafíos tributarios de la economía digital</a:t>
          </a:r>
          <a:endParaRPr lang="es-AR" sz="1500" kern="1200" dirty="0"/>
        </a:p>
      </dsp:txBody>
      <dsp:txXfrm>
        <a:off x="5418943" y="3418574"/>
        <a:ext cx="1966070" cy="1332907"/>
      </dsp:txXfrm>
    </dsp:sp>
    <dsp:sp modelId="{74FCEC74-260F-4C0A-8EBA-98639BBD9AB8}">
      <dsp:nvSpPr>
        <dsp:cNvPr id="0" name=""/>
        <dsp:cNvSpPr/>
      </dsp:nvSpPr>
      <dsp:spPr>
        <a:xfrm>
          <a:off x="7457136" y="3487333"/>
          <a:ext cx="1534841" cy="11938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3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anose="020F0502020204030204"/>
              <a:ea typeface="+mn-ea"/>
              <a:cs typeface="+mn-cs"/>
            </a:rPr>
            <a:t>2021-en adelante</a:t>
          </a:r>
          <a:endParaRPr lang="es-AR" sz="13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sp:txBody>
      <dsp:txXfrm>
        <a:off x="7457136" y="3487333"/>
        <a:ext cx="1534841" cy="11938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842C7-6744-43F8-95E5-F893D533A705}">
      <dsp:nvSpPr>
        <dsp:cNvPr id="0" name=""/>
        <dsp:cNvSpPr/>
      </dsp:nvSpPr>
      <dsp:spPr>
        <a:xfrm>
          <a:off x="3286" y="166208"/>
          <a:ext cx="3203971" cy="684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900" kern="1200" dirty="0" smtClean="0"/>
            <a:t>Escala o volumen de negocios </a:t>
          </a:r>
          <a:r>
            <a:rPr lang="es-AR" sz="1900" kern="1200" dirty="0"/>
            <a:t>sin presencia física</a:t>
          </a:r>
        </a:p>
      </dsp:txBody>
      <dsp:txXfrm>
        <a:off x="3286" y="166208"/>
        <a:ext cx="3203971" cy="684897"/>
      </dsp:txXfrm>
    </dsp:sp>
    <dsp:sp modelId="{9FC75A8C-4264-4225-950C-81F934C5903C}">
      <dsp:nvSpPr>
        <dsp:cNvPr id="0" name=""/>
        <dsp:cNvSpPr/>
      </dsp:nvSpPr>
      <dsp:spPr>
        <a:xfrm>
          <a:off x="3286" y="851106"/>
          <a:ext cx="3203971" cy="365410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900" kern="1200" dirty="0"/>
            <a:t>La presencia física es baja o nula, con volúmenes de ventas muy importantes.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900" kern="1200" dirty="0"/>
            <a:t>Competencia desleal respecto de negocios con presencia física.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900" kern="1200" dirty="0"/>
            <a:t>Facilitación de conectividad en el país.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900" b="0" kern="1200" dirty="0"/>
            <a:t>Presencia económica significativa.</a:t>
          </a:r>
        </a:p>
      </dsp:txBody>
      <dsp:txXfrm>
        <a:off x="3286" y="851106"/>
        <a:ext cx="3203971" cy="3654109"/>
      </dsp:txXfrm>
    </dsp:sp>
    <dsp:sp modelId="{05499682-CC8B-4C56-A637-5ED7AFC905A3}">
      <dsp:nvSpPr>
        <dsp:cNvPr id="0" name=""/>
        <dsp:cNvSpPr/>
      </dsp:nvSpPr>
      <dsp:spPr>
        <a:xfrm>
          <a:off x="3655814" y="166208"/>
          <a:ext cx="3203971" cy="684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900" kern="1200" dirty="0"/>
            <a:t>Importancia de los activos intangibles</a:t>
          </a:r>
        </a:p>
      </dsp:txBody>
      <dsp:txXfrm>
        <a:off x="3655814" y="166208"/>
        <a:ext cx="3203971" cy="684897"/>
      </dsp:txXfrm>
    </dsp:sp>
    <dsp:sp modelId="{F2B1B762-2A02-4F24-9409-EE8514351893}">
      <dsp:nvSpPr>
        <dsp:cNvPr id="0" name=""/>
        <dsp:cNvSpPr/>
      </dsp:nvSpPr>
      <dsp:spPr>
        <a:xfrm>
          <a:off x="3655814" y="851106"/>
          <a:ext cx="3203971" cy="365410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900" kern="1200" dirty="0"/>
            <a:t>Intangibles de comercialización desarrollados a partir del atractivo del producto o servicio para los usuarios y consumidores, buen nombre, marca, reputación etc.</a:t>
          </a:r>
        </a:p>
      </dsp:txBody>
      <dsp:txXfrm>
        <a:off x="3655814" y="851106"/>
        <a:ext cx="3203971" cy="3654109"/>
      </dsp:txXfrm>
    </dsp:sp>
    <dsp:sp modelId="{B085E7E4-D401-4C8F-B0BD-565E2DCE0089}">
      <dsp:nvSpPr>
        <dsp:cNvPr id="0" name=""/>
        <dsp:cNvSpPr/>
      </dsp:nvSpPr>
      <dsp:spPr>
        <a:xfrm>
          <a:off x="7308342" y="166208"/>
          <a:ext cx="3203971" cy="684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900" kern="1200" dirty="0"/>
            <a:t>Participación de los usuarios y el valor de los datos</a:t>
          </a:r>
        </a:p>
      </dsp:txBody>
      <dsp:txXfrm>
        <a:off x="7308342" y="166208"/>
        <a:ext cx="3203971" cy="684897"/>
      </dsp:txXfrm>
    </dsp:sp>
    <dsp:sp modelId="{3A42812D-5759-44AB-83D2-480EB8CEAAC1}">
      <dsp:nvSpPr>
        <dsp:cNvPr id="0" name=""/>
        <dsp:cNvSpPr/>
      </dsp:nvSpPr>
      <dsp:spPr>
        <a:xfrm>
          <a:off x="7308342" y="851106"/>
          <a:ext cx="3203971" cy="365410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900" kern="1200" dirty="0"/>
            <a:t>Significativa presencia digital.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900" kern="1200" dirty="0"/>
            <a:t>Importancia de los datos cedidos por los usuarios: procesamiento (algoritmos) y monetización.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900" kern="1200" dirty="0"/>
            <a:t>Contenidos generados a partir del usuario y efectos en red.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900" kern="1200" dirty="0"/>
            <a:t>Por ej. en buscadores, redes sociales “gratuitas”.</a:t>
          </a:r>
        </a:p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AR" sz="1900" kern="1200" dirty="0"/>
        </a:p>
      </dsp:txBody>
      <dsp:txXfrm>
        <a:off x="7308342" y="851106"/>
        <a:ext cx="3203971" cy="36541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B5C6B7-733A-45F2-9090-8D923CC761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44846FBD-9359-78A9-7DAC-51D4CFA352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B5F5C5E-69A5-2851-9F40-0F35E40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FA90602-3FF8-AE0B-C5C2-2DA43860A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476B76A-E682-89BB-8B71-E749B4F2B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3237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9FB0DF2-B5E7-EA9F-C4EF-3F0509167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B5978531-6D1C-2A24-FE45-46032649CF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B8CB1D1-455B-777D-58A8-8047D3C3F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57D0B1B1-70EF-16BD-2BBA-3F714E37D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5449AABE-68FA-93AD-28FF-F6608B1E7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50869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0043F782-6EE9-322A-BB7E-32677696F3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E4E8415D-3BB8-55AD-97E0-0A2DCE560A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0BB01E62-2C28-288A-4689-90B32B87C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3E5EA4A-952D-46E3-B1C2-937F7FADC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1C1D998-8C00-0C4F-0472-410EACA7A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47628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708F39F-2D8D-5F84-73C8-69E21AE96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4CA0811C-57E8-8D1D-05E1-7D170969F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ED6F7D44-4BC7-65EB-05E0-291C6F1AB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CF4CA04-AE0B-1284-AE89-B5477D78C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F18F268-536E-F555-50F4-E08E39609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23081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22EE58C-7D9B-40D9-8360-5FA8E970B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D908466-B4BE-E580-8BDF-75329C225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4492DFD-2D49-1E67-25B8-227390794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0D40D35-C581-BCB7-D39D-A9E9EA821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DDD87EA-58FE-FAC0-040B-C3100308B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96556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A46C08A-AA62-7EEC-AAD5-664DA3008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3CEB6C99-60E9-76E0-BF42-8953A13040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F2E1FD3F-3F05-73A7-8425-072DBE8AF6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68FEDAAF-0729-4856-7841-97E142DC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74E26F61-6C4B-30C0-3FCF-55B33EE0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E489D1F1-4D89-4515-9360-1BFFB9F28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87026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C61F26A-01B8-75D8-D176-41F05B355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919154D-6958-0FD2-BCE5-9AEB1B6B93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7FCB92B8-23A1-87F4-0524-D00F103453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59DC8732-E966-A682-1591-8D7EC70801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E284DF93-FD06-A10B-C43B-581E394E26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51A1233F-365A-4849-491D-8EA0099C3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CA042120-8113-8059-FC0F-09F6FD565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0226A2B8-413D-EFEE-EDEE-21AD8A299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1483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A18714C-C26C-86A3-8967-EE9B492C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40253D1F-51C8-BF9D-7A55-CFBB82A30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8645679F-44BB-E018-4625-7E6E2FDE2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C12C08DA-8CD8-EE47-9EE9-32846E8E2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2255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B3EA0D4D-C756-7F19-FD22-8955D2536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5E6CF803-4C34-244C-024F-A601349C8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77F1B8ED-3EFB-F9FC-D1FE-C1B4718E8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22216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8D4E27B-1D60-8CA4-DF26-3A4726F16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35188E4A-6D0E-ED2A-42AA-E35A8DCF0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E4957866-9D50-89FC-F5C5-7D1E42489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87DFBCB0-443F-20A6-016A-D10270170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02B2E9B9-C03C-6FE0-2654-042626126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AEB72CD2-8F05-D59C-48E2-B42891775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57357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547C8D7-42C3-A424-833F-3D1AE428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2D240E88-8EAB-BE82-370F-F0A4AC28DB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1B59578-2100-2EBC-0A66-C04357141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8F1302BE-51D0-FD1E-ABE5-53B072E5D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32DA0FFD-6D67-BDC0-A5AA-4F6A2AEBC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85FAA0F-E9B1-108F-D8F0-28CE8C1DA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37122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C61DC208-31DF-DD00-EDDD-F6AB93DE8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5683A79-E292-A3AC-E2E4-FED705870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AD59648-87B8-0751-B365-F12AD70105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1463F-9BB4-4B4B-B98E-711E897BEF57}" type="datetimeFigureOut">
              <a:rPr lang="es-AR" smtClean="0"/>
              <a:t>26/10/2023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AB5E5E1-C81E-E235-0811-FCE23AC87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C643859-952B-BB5F-8126-6516A7076D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4AC19-2886-4242-B4D1-78E4B74653E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20366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at.org/ciatblog-hacia-una-arquitectura-fiscal-internacional-mas-estable-y-justa-perspectiva-para-los-paises-latinoamericanos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fip.gob.ar/convenios-internacionales/materia/documentos/Acuerdo-FATCA-Argentina-EEUU.pdf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s://servicioscf.afip.gob.ar/publico/sitio/contenido/novedad/ver.aspx?id=1861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213653F-E1FA-B529-7A5F-FDD042B37A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048" y="989582"/>
            <a:ext cx="11257903" cy="4724679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“El Tribunal Fiscal de la Nación frente al nuevo paradigma de la Tributación Internacional”</a:t>
            </a:r>
          </a:p>
          <a:p>
            <a:r>
              <a:rPr lang="es-ES" sz="1800" dirty="0"/>
              <a:t>Por Pablo Porporatto</a:t>
            </a:r>
          </a:p>
          <a:p>
            <a:endParaRPr lang="es-ES" u="sng" dirty="0" smtClean="0"/>
          </a:p>
          <a:p>
            <a:r>
              <a:rPr lang="es-ES" u="sng" dirty="0" smtClean="0"/>
              <a:t>Panel </a:t>
            </a:r>
            <a:r>
              <a:rPr lang="es-ES" u="sng" dirty="0"/>
              <a:t>3</a:t>
            </a:r>
            <a:r>
              <a:rPr lang="es-ES" dirty="0"/>
              <a:t>: TRIBUNAL FISCAL DE LA NACIÓN - Competencia Impositiva</a:t>
            </a:r>
          </a:p>
          <a:p>
            <a:endParaRPr lang="es-AR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BBE9CCEE-5EE9-2116-6760-B4F3F727C4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616" t="19677" r="29951" b="22330"/>
          <a:stretch/>
        </p:blipFill>
        <p:spPr>
          <a:xfrm>
            <a:off x="936025" y="3912433"/>
            <a:ext cx="3986063" cy="279823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DA1C9733-80B0-3E1D-3F9C-2EF79874C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4220" y="4100090"/>
            <a:ext cx="2419975" cy="241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938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DCFFDE9-AD86-C249-F40E-E0C77EE74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5184"/>
            <a:ext cx="10515600" cy="1325563"/>
          </a:xfrm>
        </p:spPr>
        <p:txBody>
          <a:bodyPr/>
          <a:lstStyle/>
          <a:p>
            <a:pPr algn="ctr"/>
            <a:r>
              <a:rPr lang="es-ES" sz="4400" b="1" dirty="0">
                <a:solidFill>
                  <a:schemeClr val="accent1"/>
                </a:solidFill>
              </a:rPr>
              <a:t>Un nuevo paradigma de la tributación internacional –cont.-</a:t>
            </a:r>
            <a:endParaRPr lang="es-AR" dirty="0">
              <a:solidFill>
                <a:schemeClr val="accent1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xmlns="" id="{34E941F6-07CD-A916-897B-F076BD2581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6268404"/>
              </p:ext>
            </p:extLst>
          </p:nvPr>
        </p:nvGraphicFramePr>
        <p:xfrm>
          <a:off x="838200" y="1825625"/>
          <a:ext cx="1083945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F5830299-A963-B5A9-39FB-0F42B58F1E1F}"/>
              </a:ext>
            </a:extLst>
          </p:cNvPr>
          <p:cNvSpPr txBox="1"/>
          <p:nvPr/>
        </p:nvSpPr>
        <p:spPr>
          <a:xfrm>
            <a:off x="9763125" y="5480487"/>
            <a:ext cx="2162176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Pilar I</a:t>
            </a:r>
          </a:p>
          <a:p>
            <a:pPr algn="ctr"/>
            <a:r>
              <a:rPr lang="es-E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Pilar II (impuesto mínimo)</a:t>
            </a:r>
          </a:p>
        </p:txBody>
      </p:sp>
    </p:spTree>
    <p:extLst>
      <p:ext uri="{BB962C8B-B14F-4D97-AF65-F5344CB8AC3E}">
        <p14:creationId xmlns:p14="http://schemas.microsoft.com/office/powerpoint/2010/main" val="3302178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0F5565-3961-48FB-8CF2-E15E48255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170" y="145256"/>
            <a:ext cx="10515600" cy="1325563"/>
          </a:xfrm>
        </p:spPr>
        <p:txBody>
          <a:bodyPr/>
          <a:lstStyle/>
          <a:p>
            <a:pPr algn="ctr"/>
            <a:r>
              <a:rPr lang="es-AR" b="1" dirty="0">
                <a:solidFill>
                  <a:schemeClr val="accent1"/>
                </a:solidFill>
              </a:rPr>
              <a:t>Retos tributarios de la economía digital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9A3A16ED-D8F5-4F23-90D5-38AD362C14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0675066"/>
              </p:ext>
            </p:extLst>
          </p:nvPr>
        </p:nvGraphicFramePr>
        <p:xfrm>
          <a:off x="914237" y="1446661"/>
          <a:ext cx="10515600" cy="4671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5471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65B68C-B34B-4FFB-A049-FB47749D5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9429" y="514661"/>
            <a:ext cx="10927829" cy="1325563"/>
          </a:xfrm>
        </p:spPr>
        <p:txBody>
          <a:bodyPr>
            <a:noAutofit/>
          </a:bodyPr>
          <a:lstStyle/>
          <a:p>
            <a:pPr algn="ctr"/>
            <a:r>
              <a:rPr lang="es-ES" sz="3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Declaración sobre la Solución de Dos Pilares para Abordar los Desafíos Fiscales que Surgen de la Digitalización de la Economía (2021) </a:t>
            </a:r>
            <a:endParaRPr lang="es-AR" sz="32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AFF7304-D8A0-42B6-B722-FC3EC7B7E1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36" t="27483" r="34108" b="30748"/>
          <a:stretch/>
        </p:blipFill>
        <p:spPr>
          <a:xfrm>
            <a:off x="3237723" y="2267339"/>
            <a:ext cx="5980922" cy="286449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C72D3371-1990-4161-8F9C-4DA6D49D174C}"/>
              </a:ext>
            </a:extLst>
          </p:cNvPr>
          <p:cNvSpPr txBox="1"/>
          <p:nvPr/>
        </p:nvSpPr>
        <p:spPr>
          <a:xfrm>
            <a:off x="1211814" y="5747859"/>
            <a:ext cx="100327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AR" dirty="0">
                <a:hlinkClick r:id="rId3"/>
              </a:rPr>
              <a:t>https://www.ciat.org/ciatblog-hacia-una-arquitectura-fiscal-internacional-mas-estable-y-justa-perspectiva-para-los-paises-latinoamericanos/</a:t>
            </a:r>
            <a:endParaRPr lang="es-AR" dirty="0"/>
          </a:p>
          <a:p>
            <a:pPr algn="ctr"/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647583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86E40689-DB9F-4130-B531-E057ABD5E3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52" t="14654" r="15303" b="9866"/>
          <a:stretch/>
        </p:blipFill>
        <p:spPr>
          <a:xfrm>
            <a:off x="497633" y="429569"/>
            <a:ext cx="11196734" cy="5998861"/>
          </a:xfrm>
        </p:spPr>
      </p:pic>
    </p:spTree>
    <p:extLst>
      <p:ext uri="{BB962C8B-B14F-4D97-AF65-F5344CB8AC3E}">
        <p14:creationId xmlns:p14="http://schemas.microsoft.com/office/powerpoint/2010/main" val="1300537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678D959-103F-42DC-8FE6-03D7B7C213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8" t="15102" r="30052" b="7347"/>
          <a:stretch/>
        </p:blipFill>
        <p:spPr>
          <a:xfrm>
            <a:off x="179882" y="741334"/>
            <a:ext cx="5801193" cy="491199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075" y="696364"/>
            <a:ext cx="5861155" cy="4911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99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B8E9BB3A-7FC7-4098-5140-C02170B55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4135202" y="-25315"/>
            <a:ext cx="26327202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altLang="es-AR" sz="15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inherit"/>
              </a:rPr>
              <a:t>Argentina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AR" altLang="es-A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xmlns="" id="{1E16AF9F-7F53-46FF-83BE-4549000D7C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312563"/>
              </p:ext>
            </p:extLst>
          </p:nvPr>
        </p:nvGraphicFramePr>
        <p:xfrm>
          <a:off x="5589392" y="3484701"/>
          <a:ext cx="5897874" cy="3054051"/>
        </p:xfrm>
        <a:graphic>
          <a:graphicData uri="http://schemas.openxmlformats.org/drawingml/2006/table">
            <a:tbl>
              <a:tblPr/>
              <a:tblGrid>
                <a:gridCol w="2948937">
                  <a:extLst>
                    <a:ext uri="{9D8B030D-6E8A-4147-A177-3AD203B41FA5}">
                      <a16:colId xmlns:a16="http://schemas.microsoft.com/office/drawing/2014/main" xmlns="" val="2009460354"/>
                    </a:ext>
                  </a:extLst>
                </a:gridCol>
                <a:gridCol w="2948937">
                  <a:extLst>
                    <a:ext uri="{9D8B030D-6E8A-4147-A177-3AD203B41FA5}">
                      <a16:colId xmlns:a16="http://schemas.microsoft.com/office/drawing/2014/main" xmlns="" val="1187163605"/>
                    </a:ext>
                  </a:extLst>
                </a:gridCol>
              </a:tblGrid>
              <a:tr h="423364"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effectLst/>
                        </a:rPr>
                        <a:t>Automatic exchange of information (AEOI)</a:t>
                      </a:r>
                    </a:p>
                  </a:txBody>
                  <a:tcPr marL="22860" marR="22860" marT="22860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19515033"/>
                  </a:ext>
                </a:extLst>
              </a:tr>
              <a:tr h="257700">
                <a:tc>
                  <a:txBody>
                    <a:bodyPr/>
                    <a:lstStyle/>
                    <a:p>
                      <a:r>
                        <a:rPr lang="es-AR">
                          <a:effectLst/>
                        </a:rPr>
                        <a:t>Commitment to AEOI (CRS)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>
                          <a:effectLst/>
                        </a:rPr>
                        <a:t>2017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74585763"/>
                  </a:ext>
                </a:extLst>
              </a:tr>
              <a:tr h="257700">
                <a:tc>
                  <a:txBody>
                    <a:bodyPr/>
                    <a:lstStyle/>
                    <a:p>
                      <a:r>
                        <a:rPr lang="es-AR" dirty="0">
                          <a:effectLst/>
                        </a:rPr>
                        <a:t>CRS MCAA </a:t>
                      </a:r>
                      <a:r>
                        <a:rPr lang="es-AR" dirty="0" err="1">
                          <a:effectLst/>
                        </a:rPr>
                        <a:t>signed</a:t>
                      </a:r>
                      <a:endParaRPr lang="es-AR" dirty="0">
                        <a:effectLst/>
                      </a:endParaRP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>
                          <a:effectLst/>
                        </a:rPr>
                        <a:t>yes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9091280"/>
                  </a:ext>
                </a:extLst>
              </a:tr>
              <a:tr h="478585"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Review of the AEOI legal frameworks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effectLst/>
                        </a:rPr>
                        <a:t>in place but needs improvement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14342"/>
                  </a:ext>
                </a:extLst>
              </a:tr>
              <a:tr h="699471"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Initial review of effectiveness in practice of AEOI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dirty="0" err="1">
                          <a:effectLst/>
                        </a:rPr>
                        <a:t>partially</a:t>
                      </a:r>
                      <a:r>
                        <a:rPr lang="es-AR" dirty="0">
                          <a:effectLst/>
                        </a:rPr>
                        <a:t> </a:t>
                      </a:r>
                      <a:r>
                        <a:rPr lang="es-AR" dirty="0" err="1">
                          <a:effectLst/>
                        </a:rPr>
                        <a:t>compliant</a:t>
                      </a:r>
                      <a:endParaRPr lang="es-AR" dirty="0">
                        <a:effectLst/>
                      </a:endParaRP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34821039"/>
                  </a:ext>
                </a:extLst>
              </a:tr>
              <a:tr h="478585">
                <a:tc>
                  <a:txBody>
                    <a:bodyPr/>
                    <a:lstStyle/>
                    <a:p>
                      <a:r>
                        <a:rPr lang="es-AR">
                          <a:effectLst/>
                        </a:rPr>
                        <a:t>Mutual Administrative Assistance Convention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dirty="0">
                          <a:effectLst/>
                        </a:rPr>
                        <a:t>in </a:t>
                      </a:r>
                      <a:r>
                        <a:rPr lang="es-AR" dirty="0" err="1">
                          <a:effectLst/>
                        </a:rPr>
                        <a:t>force</a:t>
                      </a:r>
                      <a:endParaRPr lang="es-AR" dirty="0">
                        <a:effectLst/>
                      </a:endParaRP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35244741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0814B68-AFF2-4917-62DD-C5100B816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718" y="560991"/>
            <a:ext cx="2452307" cy="163928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A00EC47F-EE21-3ED2-B8D3-8043C1CF8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517" y="44093"/>
            <a:ext cx="6247754" cy="3219479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39587452-39DF-9DFF-EA4C-2749F45C921B}"/>
              </a:ext>
            </a:extLst>
          </p:cNvPr>
          <p:cNvSpPr/>
          <p:nvPr/>
        </p:nvSpPr>
        <p:spPr>
          <a:xfrm>
            <a:off x="292608" y="2596896"/>
            <a:ext cx="4718304" cy="405158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Argentina</a:t>
            </a:r>
            <a:r>
              <a:rPr lang="es-ES" sz="2400" dirty="0"/>
              <a:t> </a:t>
            </a:r>
          </a:p>
          <a:p>
            <a:pPr algn="ctr"/>
            <a:endParaRPr lang="es-ES" sz="2400" dirty="0"/>
          </a:p>
          <a:p>
            <a:pPr algn="ctr"/>
            <a:r>
              <a:rPr lang="es-ES" sz="2400" dirty="0"/>
              <a:t>Es parte de G20,  miembro asociado al Comité de Asuntos Fiscales OCDE, del Foro Global de Transparencia e Intercambio de Información, de la Convención de Asistencia Administrativa Mutua en Asuntos Fiscales, del Marco Inclusivo para implementar BEPS y de la Declaración de Punta del Este.</a:t>
            </a: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4043716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B8E9BB3A-7FC7-4098-5140-C02170B55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4135202" y="-25315"/>
            <a:ext cx="26327202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AR" altLang="es-AR" sz="15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inherit"/>
              </a:rPr>
              <a:t>Argentina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AR" altLang="es-A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xmlns="" id="{864FEDD5-D8FB-A891-9128-AA2DDCA2F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632790"/>
              </p:ext>
            </p:extLst>
          </p:nvPr>
        </p:nvGraphicFramePr>
        <p:xfrm>
          <a:off x="571500" y="1655064"/>
          <a:ext cx="11049000" cy="4616227"/>
        </p:xfrm>
        <a:graphic>
          <a:graphicData uri="http://schemas.openxmlformats.org/drawingml/2006/table">
            <a:tbl>
              <a:tblPr/>
              <a:tblGrid>
                <a:gridCol w="5524500">
                  <a:extLst>
                    <a:ext uri="{9D8B030D-6E8A-4147-A177-3AD203B41FA5}">
                      <a16:colId xmlns:a16="http://schemas.microsoft.com/office/drawing/2014/main" xmlns="" val="2898213816"/>
                    </a:ext>
                  </a:extLst>
                </a:gridCol>
                <a:gridCol w="5524500">
                  <a:extLst>
                    <a:ext uri="{9D8B030D-6E8A-4147-A177-3AD203B41FA5}">
                      <a16:colId xmlns:a16="http://schemas.microsoft.com/office/drawing/2014/main" xmlns="" val="2269723255"/>
                    </a:ext>
                  </a:extLst>
                </a:gridCol>
              </a:tblGrid>
              <a:tr h="659461">
                <a:tc gridSpan="2">
                  <a:txBody>
                    <a:bodyPr/>
                    <a:lstStyle/>
                    <a:p>
                      <a:pPr algn="ctr"/>
                      <a:r>
                        <a:rPr lang="es-AR" sz="2000" b="1" dirty="0">
                          <a:effectLst/>
                        </a:rPr>
                        <a:t>BEPS</a:t>
                      </a:r>
                    </a:p>
                  </a:txBody>
                  <a:tcPr marL="22860" marR="22860" marT="22860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72139023"/>
                  </a:ext>
                </a:extLst>
              </a:tr>
              <a:tr h="401411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Inclusive Framework on BEPS membership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>
                          <a:effectLst/>
                        </a:rPr>
                        <a:t>yes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26471800"/>
                  </a:ext>
                </a:extLst>
              </a:tr>
              <a:tr h="745478"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Two-pillar plan to address the tax challenges arising from the </a:t>
                      </a:r>
                      <a:r>
                        <a:rPr lang="en-US" dirty="0" err="1">
                          <a:effectLst/>
                        </a:rPr>
                        <a:t>digitalisation</a:t>
                      </a:r>
                      <a:r>
                        <a:rPr lang="en-US" dirty="0">
                          <a:effectLst/>
                        </a:rPr>
                        <a:t> of the economy (October 2021)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>
                          <a:effectLst/>
                        </a:rPr>
                        <a:t>participates in agreement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2702602"/>
                  </a:ext>
                </a:extLst>
              </a:tr>
              <a:tr h="401411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Existence of harmful tax regimes (Action 5)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>
                          <a:effectLst/>
                        </a:rPr>
                        <a:t>not harmful (no harmful regime exists)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000816"/>
                  </a:ext>
                </a:extLst>
              </a:tr>
              <a:tr h="401411"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Exchange of information on tax rulings (Action 5)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>
                          <a:effectLst/>
                        </a:rPr>
                        <a:t>reviewed/no recommendations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6302238"/>
                  </a:ext>
                </a:extLst>
              </a:tr>
              <a:tr h="401411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Preventing treaty abuse (Action 6)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>
                          <a:effectLst/>
                        </a:rPr>
                        <a:t>2022 review completed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1094238"/>
                  </a:ext>
                </a:extLst>
              </a:tr>
              <a:tr h="401411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CbC – Domestic law (Action 13)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>
                          <a:effectLst/>
                        </a:rPr>
                        <a:t>legal framework in place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72737447"/>
                  </a:ext>
                </a:extLst>
              </a:tr>
              <a:tr h="401411">
                <a:tc>
                  <a:txBody>
                    <a:bodyPr/>
                    <a:lstStyle/>
                    <a:p>
                      <a:r>
                        <a:rPr lang="es-AR" dirty="0" err="1">
                          <a:effectLst/>
                        </a:rPr>
                        <a:t>CbC</a:t>
                      </a:r>
                      <a:r>
                        <a:rPr lang="es-AR" dirty="0">
                          <a:effectLst/>
                        </a:rPr>
                        <a:t> – </a:t>
                      </a:r>
                      <a:r>
                        <a:rPr lang="es-AR" dirty="0" err="1">
                          <a:effectLst/>
                        </a:rPr>
                        <a:t>Information</a:t>
                      </a:r>
                      <a:r>
                        <a:rPr lang="es-AR" dirty="0">
                          <a:effectLst/>
                        </a:rPr>
                        <a:t> </a:t>
                      </a:r>
                      <a:r>
                        <a:rPr lang="es-AR" dirty="0" err="1">
                          <a:effectLst/>
                        </a:rPr>
                        <a:t>exchange</a:t>
                      </a:r>
                      <a:r>
                        <a:rPr lang="es-AR" dirty="0">
                          <a:effectLst/>
                        </a:rPr>
                        <a:t> </a:t>
                      </a:r>
                      <a:r>
                        <a:rPr lang="es-AR" dirty="0" err="1">
                          <a:effectLst/>
                        </a:rPr>
                        <a:t>network</a:t>
                      </a:r>
                      <a:r>
                        <a:rPr lang="es-AR" dirty="0">
                          <a:effectLst/>
                        </a:rPr>
                        <a:t> (</a:t>
                      </a:r>
                      <a:r>
                        <a:rPr lang="es-AR" dirty="0" err="1">
                          <a:effectLst/>
                        </a:rPr>
                        <a:t>Action</a:t>
                      </a:r>
                      <a:r>
                        <a:rPr lang="es-AR" dirty="0">
                          <a:effectLst/>
                        </a:rPr>
                        <a:t> 13)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>
                          <a:effectLst/>
                        </a:rPr>
                        <a:t>activated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5123925"/>
                  </a:ext>
                </a:extLst>
              </a:tr>
              <a:tr h="401411">
                <a:tc>
                  <a:txBody>
                    <a:bodyPr/>
                    <a:lstStyle/>
                    <a:p>
                      <a:r>
                        <a:rPr lang="es-AR">
                          <a:effectLst/>
                        </a:rPr>
                        <a:t>Effective dispute resolution (Action 14)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>
                          <a:effectLst/>
                        </a:rPr>
                        <a:t>stage 2 reviewed &amp; recommendations made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70914"/>
                  </a:ext>
                </a:extLst>
              </a:tr>
              <a:tr h="401411">
                <a:tc>
                  <a:txBody>
                    <a:bodyPr/>
                    <a:lstStyle/>
                    <a:p>
                      <a:r>
                        <a:rPr lang="es-AR">
                          <a:effectLst/>
                        </a:rPr>
                        <a:t>Multilateral Instrument (Action 15)</a:t>
                      </a: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dirty="0" err="1">
                          <a:effectLst/>
                        </a:rPr>
                        <a:t>signed</a:t>
                      </a:r>
                      <a:endParaRPr lang="es-AR" dirty="0">
                        <a:effectLst/>
                      </a:endParaRPr>
                    </a:p>
                  </a:txBody>
                  <a:tcPr marL="22860" marR="22860" marT="22860" marB="228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3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83158750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7BCC1948-FA50-0876-6E40-3944E29D4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031" y="106600"/>
            <a:ext cx="2420281" cy="161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686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xmlns="" id="{9E3B8972-28D8-45A0-AFA0-812AD0B65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905" y="249086"/>
            <a:ext cx="2835299" cy="1106116"/>
          </a:xfrm>
        </p:spPr>
        <p:txBody>
          <a:bodyPr>
            <a:normAutofit fontScale="90000"/>
          </a:bodyPr>
          <a:lstStyle/>
          <a:p>
            <a:pPr algn="ctr"/>
            <a:r>
              <a:rPr lang="es-AR" dirty="0">
                <a:solidFill>
                  <a:schemeClr val="accent1"/>
                </a:solidFill>
              </a:rPr>
              <a:t>FATCA Argentina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B64B5CC8-6803-44E3-AE64-A03E5A7D8D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41" r="7964"/>
          <a:stretch/>
        </p:blipFill>
        <p:spPr>
          <a:xfrm>
            <a:off x="5714517" y="249086"/>
            <a:ext cx="5546464" cy="63598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739C1249-F827-429E-8196-A6160E2325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09" y="1546748"/>
            <a:ext cx="3517082" cy="1246666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F8F34916-5FB2-451E-9027-0DB963A48996}"/>
              </a:ext>
            </a:extLst>
          </p:cNvPr>
          <p:cNvSpPr txBox="1"/>
          <p:nvPr/>
        </p:nvSpPr>
        <p:spPr>
          <a:xfrm>
            <a:off x="364455" y="5397902"/>
            <a:ext cx="48047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AR" sz="1400" dirty="0">
                <a:hlinkClick r:id="rId4"/>
              </a:rPr>
              <a:t>https://servicioscf.afip.gob.ar/publico/sitio/contenido/novedad/ver.aspx?id=1861</a:t>
            </a:r>
            <a:endParaRPr lang="es-AR" sz="1400" dirty="0"/>
          </a:p>
          <a:p>
            <a:pPr algn="ctr"/>
            <a:endParaRPr lang="es-AR" sz="14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89BD87C-A22B-47FE-9132-B985AB8DD2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856" y="3068141"/>
            <a:ext cx="3877392" cy="217036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F17FFEED-06AD-46AD-BF3C-AE60053236AF}"/>
              </a:ext>
            </a:extLst>
          </p:cNvPr>
          <p:cNvSpPr txBox="1"/>
          <p:nvPr/>
        </p:nvSpPr>
        <p:spPr>
          <a:xfrm>
            <a:off x="-281969" y="6078199"/>
            <a:ext cx="609755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AR" sz="1400" dirty="0">
                <a:hlinkClick r:id="rId6"/>
              </a:rPr>
              <a:t>https://www.afip.gob.ar/convenios-internacionales/materia/documentos/Acuerdo-FATCA-Argentina-EEUU.pdf</a:t>
            </a:r>
            <a:endParaRPr lang="es-AR" sz="1400" dirty="0"/>
          </a:p>
          <a:p>
            <a:pPr algn="ctr"/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2165984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D944C291-D8B8-796F-9305-E9FFC5262A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463" t="19455" r="26780" b="24235"/>
          <a:stretch/>
        </p:blipFill>
        <p:spPr>
          <a:xfrm>
            <a:off x="1818425" y="45040"/>
            <a:ext cx="8850134" cy="6263169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D08491B4-1C45-C7B8-016D-1A8E080F6375}"/>
              </a:ext>
            </a:extLst>
          </p:cNvPr>
          <p:cNvSpPr txBox="1"/>
          <p:nvPr/>
        </p:nvSpPr>
        <p:spPr>
          <a:xfrm>
            <a:off x="4019550" y="6308209"/>
            <a:ext cx="4447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Transparencia Fiscal en América Latina (2023)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6690501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0195DC4A-5771-1D90-408D-E105D892A6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512" t="29860" r="28042" b="21583"/>
          <a:stretch/>
        </p:blipFill>
        <p:spPr>
          <a:xfrm>
            <a:off x="1469631" y="134644"/>
            <a:ext cx="9824237" cy="5904468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C0F1A827-7106-0358-8233-73C212153CA3}"/>
              </a:ext>
            </a:extLst>
          </p:cNvPr>
          <p:cNvSpPr txBox="1"/>
          <p:nvPr/>
        </p:nvSpPr>
        <p:spPr>
          <a:xfrm>
            <a:off x="4267200" y="6212959"/>
            <a:ext cx="4447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Transparencia Fiscal en América Latina (2023)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742833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323E797E-F9E0-C284-EF65-3530EBC83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239951"/>
            <a:ext cx="7372350" cy="637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396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13A71550-E826-DA75-34AA-264F524B35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233" t="35369" r="26780" b="18726"/>
          <a:stretch/>
        </p:blipFill>
        <p:spPr>
          <a:xfrm>
            <a:off x="1543022" y="509888"/>
            <a:ext cx="9786665" cy="5617346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E35F8B04-30D2-96A8-9633-F563620F3CB6}"/>
              </a:ext>
            </a:extLst>
          </p:cNvPr>
          <p:cNvSpPr txBox="1"/>
          <p:nvPr/>
        </p:nvSpPr>
        <p:spPr>
          <a:xfrm>
            <a:off x="4076700" y="6127234"/>
            <a:ext cx="4447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Transparencia Fiscal en América Latina (2023)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582589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4CC6623C-8917-F662-FAC2-778F708D77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34" t="52298" r="27112" b="22978"/>
          <a:stretch/>
        </p:blipFill>
        <p:spPr>
          <a:xfrm>
            <a:off x="2067950" y="0"/>
            <a:ext cx="8735166" cy="27084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A03C8E8F-FB97-CCB7-4A8D-5F860217BC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13" t="34434" r="28640" b="32945"/>
          <a:stretch/>
        </p:blipFill>
        <p:spPr>
          <a:xfrm>
            <a:off x="1777469" y="2798470"/>
            <a:ext cx="8735166" cy="355042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3069E1D1-4BDC-2772-4C53-D3FD7E8529AD}"/>
              </a:ext>
            </a:extLst>
          </p:cNvPr>
          <p:cNvSpPr txBox="1"/>
          <p:nvPr/>
        </p:nvSpPr>
        <p:spPr>
          <a:xfrm>
            <a:off x="4019550" y="6308209"/>
            <a:ext cx="4447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Transparencia Fiscal en América Latina (2023)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096362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BA79D0A8-7A0F-A87B-5098-5E22AA09E2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9" t="38950" r="27840" b="6483"/>
          <a:stretch/>
        </p:blipFill>
        <p:spPr>
          <a:xfrm>
            <a:off x="3522689" y="990512"/>
            <a:ext cx="8287740" cy="5089402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E00363F9-42B1-6F7F-D914-93D790088DBF}"/>
              </a:ext>
            </a:extLst>
          </p:cNvPr>
          <p:cNvSpPr txBox="1"/>
          <p:nvPr/>
        </p:nvSpPr>
        <p:spPr>
          <a:xfrm>
            <a:off x="5678441" y="6199665"/>
            <a:ext cx="1086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Base CIAT</a:t>
            </a:r>
            <a:endParaRPr lang="es-AR" dirty="0"/>
          </a:p>
        </p:txBody>
      </p:sp>
      <p:sp>
        <p:nvSpPr>
          <p:cNvPr id="2" name="AutoShape 2" descr="OCDE presenta resultados del Proyecto BEPS para frenar la elusión de  impuestos por las empresas multinacionales - Chile en el Exterior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687069"/>
            <a:ext cx="2887064" cy="330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Flecha abajo"/>
          <p:cNvSpPr/>
          <p:nvPr/>
        </p:nvSpPr>
        <p:spPr>
          <a:xfrm>
            <a:off x="5134131" y="344774"/>
            <a:ext cx="344773" cy="101933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8414670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E00363F9-42B1-6F7F-D914-93D790088DBF}"/>
              </a:ext>
            </a:extLst>
          </p:cNvPr>
          <p:cNvSpPr txBox="1"/>
          <p:nvPr/>
        </p:nvSpPr>
        <p:spPr>
          <a:xfrm>
            <a:off x="5009228" y="6285390"/>
            <a:ext cx="1086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Base CIAT</a:t>
            </a:r>
            <a:endParaRPr lang="es-AR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CCA47DAD-A524-6839-25FA-331F85B079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9" t="40388" r="31772" b="12362"/>
          <a:stretch/>
        </p:blipFill>
        <p:spPr>
          <a:xfrm>
            <a:off x="168999" y="922214"/>
            <a:ext cx="11854001" cy="501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9404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xmlns="" id="{62500E1E-5A74-8797-EAFD-87D8BE3AD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103" t="19864" r="31255" b="27950"/>
          <a:stretch/>
        </p:blipFill>
        <p:spPr>
          <a:xfrm>
            <a:off x="2322713" y="517231"/>
            <a:ext cx="7546573" cy="5302544"/>
          </a:xfr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FBE675F6-B761-7F83-C23E-D7EB6AB1268E}"/>
              </a:ext>
            </a:extLst>
          </p:cNvPr>
          <p:cNvSpPr txBox="1"/>
          <p:nvPr/>
        </p:nvSpPr>
        <p:spPr>
          <a:xfrm>
            <a:off x="4533295" y="6331909"/>
            <a:ext cx="3125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Informe de Gestión AFIP (2023)</a:t>
            </a:r>
            <a:endParaRPr lang="es-AR" dirty="0"/>
          </a:p>
        </p:txBody>
      </p:sp>
      <p:pic>
        <p:nvPicPr>
          <p:cNvPr id="2" name="Marcador de contenido 4">
            <a:extLst>
              <a:ext uri="{FF2B5EF4-FFF2-40B4-BE49-F238E27FC236}">
                <a16:creationId xmlns:a16="http://schemas.microsoft.com/office/drawing/2014/main" xmlns="" id="{C8C014CA-CAB4-6338-59DB-C4C15C367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03" t="92197" r="31255" b="5261"/>
          <a:stretch/>
        </p:blipFill>
        <p:spPr>
          <a:xfrm>
            <a:off x="2322713" y="5708736"/>
            <a:ext cx="7546573" cy="25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1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FBE675F6-B761-7F83-C23E-D7EB6AB1268E}"/>
              </a:ext>
            </a:extLst>
          </p:cNvPr>
          <p:cNvSpPr txBox="1"/>
          <p:nvPr/>
        </p:nvSpPr>
        <p:spPr>
          <a:xfrm>
            <a:off x="4731797" y="6072176"/>
            <a:ext cx="3125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Informe de Gestión AFIP (2023)</a:t>
            </a:r>
            <a:endParaRPr lang="es-AR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8A62D3A9-76E0-290F-9933-13E474DA4A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32" t="38230" r="16653" b="20462"/>
          <a:stretch/>
        </p:blipFill>
        <p:spPr>
          <a:xfrm>
            <a:off x="371392" y="1127464"/>
            <a:ext cx="11449215" cy="429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4934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8DF1458-2E05-3A92-2857-18059112D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127000"/>
            <a:ext cx="11325225" cy="1325563"/>
          </a:xfrm>
        </p:spPr>
        <p:txBody>
          <a:bodyPr>
            <a:normAutofit/>
          </a:bodyPr>
          <a:lstStyle/>
          <a:p>
            <a:pPr algn="ctr"/>
            <a:r>
              <a:rPr lang="es-ES" sz="4000" b="1" dirty="0">
                <a:solidFill>
                  <a:schemeClr val="accent1"/>
                </a:solidFill>
              </a:rPr>
              <a:t>Fallos recientes TFN de Fiscalidad Internacional</a:t>
            </a:r>
            <a:endParaRPr lang="es-AR" sz="4000" b="1" dirty="0">
              <a:solidFill>
                <a:schemeClr val="accent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8DDD3BB7-22AC-41F2-A1BE-A74F00C61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5" y="1504742"/>
            <a:ext cx="11363325" cy="517525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s-ES" b="1" dirty="0"/>
              <a:t>Abuso de convenio tributario: bonos de Austria. Impuesto sobre los Bienes Personales.</a:t>
            </a:r>
          </a:p>
          <a:p>
            <a:pPr lvl="1" algn="just"/>
            <a:r>
              <a:rPr lang="es-ES" dirty="0"/>
              <a:t>"Lutz, Juan Jacobo s/ recurso de apelación", Sala B, 23/05/2022. Confirma ajuste.</a:t>
            </a:r>
          </a:p>
          <a:p>
            <a:pPr lvl="1" algn="just"/>
            <a:endParaRPr lang="es-ES" dirty="0"/>
          </a:p>
          <a:p>
            <a:pPr algn="just"/>
            <a:r>
              <a:rPr lang="es-ES" b="1" dirty="0"/>
              <a:t>Establecimiento Permanente: caso Bélgica por servicios. Impuesto a las Ganancias.</a:t>
            </a:r>
          </a:p>
          <a:p>
            <a:pPr lvl="1" algn="just"/>
            <a:r>
              <a:rPr lang="es-ES" dirty="0"/>
              <a:t>“Solvay </a:t>
            </a:r>
            <a:r>
              <a:rPr lang="es-ES" dirty="0" err="1"/>
              <a:t>Indupa</a:t>
            </a:r>
            <a:r>
              <a:rPr lang="es-ES" dirty="0"/>
              <a:t> S.A.I.C. s/ apelación- impuesto a las ganancias”, Sala B, 20/05/2022. Revoca ajuste. Confirmado por la Cámara.</a:t>
            </a:r>
          </a:p>
          <a:p>
            <a:pPr lvl="1" algn="just"/>
            <a:endParaRPr lang="es-ES" dirty="0"/>
          </a:p>
          <a:p>
            <a:pPr algn="just"/>
            <a:r>
              <a:rPr lang="es-ES" b="1" dirty="0"/>
              <a:t>Intercambio de información con España y autoridad competente. Impuesto a las Ganancias.</a:t>
            </a:r>
          </a:p>
          <a:p>
            <a:pPr lvl="1" algn="just"/>
            <a:r>
              <a:rPr lang="es-ES" dirty="0"/>
              <a:t>“Calamaro, Andrés s/recurso de apelación”, Sala A, 05/09/2023. Confirma ajuste.</a:t>
            </a:r>
          </a:p>
          <a:p>
            <a:pPr lvl="1" algn="just"/>
            <a:endParaRPr lang="es-ES" dirty="0"/>
          </a:p>
          <a:p>
            <a:pPr algn="just"/>
            <a:r>
              <a:rPr lang="es-AR" b="1" dirty="0"/>
              <a:t>Deuda con la casa matriz: deducción de diferencias de cambio. Impuesto a las Ganancias.</a:t>
            </a:r>
          </a:p>
          <a:p>
            <a:pPr lvl="1" algn="just"/>
            <a:r>
              <a:rPr lang="es-AR" dirty="0"/>
              <a:t>Mary </a:t>
            </a:r>
            <a:r>
              <a:rPr lang="es-AR" dirty="0" err="1"/>
              <a:t>Kay</a:t>
            </a:r>
            <a:r>
              <a:rPr lang="es-AR" dirty="0"/>
              <a:t> </a:t>
            </a:r>
            <a:r>
              <a:rPr lang="es-AR" dirty="0" smtClean="0"/>
              <a:t>Cosméticos </a:t>
            </a:r>
            <a:r>
              <a:rPr lang="es-AR" dirty="0"/>
              <a:t>S.A., s/ Recurso de Apelación, Sala B, 23/02/23. Revoca ajuste.</a:t>
            </a:r>
          </a:p>
          <a:p>
            <a:pPr lvl="1" algn="just"/>
            <a:r>
              <a:rPr lang="es-AR" dirty="0"/>
              <a:t>Adidas s/ Rec. de Apelación, 27/12/22 Sala B. Revoca ajuste.</a:t>
            </a:r>
          </a:p>
          <a:p>
            <a:pPr marL="457200" lvl="1" indent="0" algn="just">
              <a:buNone/>
            </a:pP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0467373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8DF1458-2E05-3A92-2857-18059112D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127000"/>
            <a:ext cx="11325225" cy="1325563"/>
          </a:xfrm>
        </p:spPr>
        <p:txBody>
          <a:bodyPr>
            <a:normAutofit/>
          </a:bodyPr>
          <a:lstStyle/>
          <a:p>
            <a:pPr algn="ctr"/>
            <a:r>
              <a:rPr lang="es-ES" sz="4000" b="1" dirty="0">
                <a:solidFill>
                  <a:schemeClr val="accent1"/>
                </a:solidFill>
              </a:rPr>
              <a:t>Fallos recientes TFN de Fiscalidad </a:t>
            </a:r>
            <a:r>
              <a:rPr lang="es-ES" sz="4000" b="1" dirty="0" smtClean="0">
                <a:solidFill>
                  <a:schemeClr val="accent1"/>
                </a:solidFill>
              </a:rPr>
              <a:t>Internacional –cont.-</a:t>
            </a:r>
            <a:endParaRPr lang="es-AR" sz="4000" b="1" dirty="0">
              <a:solidFill>
                <a:schemeClr val="accent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8DDD3BB7-22AC-41F2-A1BE-A74F00C61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5" y="1339850"/>
            <a:ext cx="11363325" cy="5175250"/>
          </a:xfrm>
        </p:spPr>
        <p:txBody>
          <a:bodyPr>
            <a:normAutofit fontScale="92500" lnSpcReduction="10000"/>
          </a:bodyPr>
          <a:lstStyle/>
          <a:p>
            <a:pPr marL="457200" lvl="1" indent="0" algn="just">
              <a:buNone/>
            </a:pPr>
            <a:endParaRPr lang="es-AR" dirty="0"/>
          </a:p>
          <a:p>
            <a:pPr algn="just"/>
            <a:r>
              <a:rPr lang="es-AR" b="1" dirty="0"/>
              <a:t>Ingreso de fondos desde paraísos fiscales: aportes y préstamos desde Bermudas. Impuesto a las Ganancias/IVA.</a:t>
            </a:r>
          </a:p>
          <a:p>
            <a:pPr lvl="1" algn="just"/>
            <a:r>
              <a:rPr lang="es-AR" dirty="0" err="1"/>
              <a:t>Geopark</a:t>
            </a:r>
            <a:r>
              <a:rPr lang="es-AR" dirty="0"/>
              <a:t> Argentina </a:t>
            </a:r>
            <a:r>
              <a:rPr lang="es-AR" dirty="0" err="1"/>
              <a:t>Limited</a:t>
            </a:r>
            <a:r>
              <a:rPr lang="es-AR" dirty="0"/>
              <a:t> Sociedad Extranjera s/apelación“, Sala B, 19/11/22. Revoca ajuste</a:t>
            </a:r>
            <a:r>
              <a:rPr lang="es-AR" dirty="0" smtClean="0"/>
              <a:t>. Confirmado por la Cámara.</a:t>
            </a:r>
            <a:endParaRPr lang="es-AR" dirty="0"/>
          </a:p>
          <a:p>
            <a:pPr lvl="1" algn="just"/>
            <a:endParaRPr lang="es-AR" dirty="0"/>
          </a:p>
          <a:p>
            <a:pPr algn="just"/>
            <a:r>
              <a:rPr lang="es-AR" b="1" dirty="0"/>
              <a:t>Impuesto sobre los Bienes Personales: Acciones y participaciones. Convenio tributario con España. Sociedades españolas como titulares de las acciones de la sociedad argentina.</a:t>
            </a:r>
          </a:p>
          <a:p>
            <a:pPr lvl="1" algn="just"/>
            <a:r>
              <a:rPr lang="es-ES" dirty="0"/>
              <a:t>"Empresa Distribuidora La Plata s/apelación – Bienes Personales“, Sala B, 28/09/22.</a:t>
            </a:r>
            <a:endParaRPr lang="es-AR" dirty="0"/>
          </a:p>
          <a:p>
            <a:pPr algn="just"/>
            <a:endParaRPr lang="es-AR" dirty="0"/>
          </a:p>
          <a:p>
            <a:pPr algn="just"/>
            <a:r>
              <a:rPr lang="es-AR" b="1" dirty="0"/>
              <a:t>Precios de Transferencia: impugnación de comparables, ajustes de comparabilidad, etc.</a:t>
            </a:r>
          </a:p>
          <a:p>
            <a:pPr lvl="1" algn="just"/>
            <a:r>
              <a:rPr lang="es-AR" dirty="0"/>
              <a:t>Ford Argentina s/Rec. de Apelación, Sala B, 27/12/22. Revoca ajuste.</a:t>
            </a:r>
          </a:p>
        </p:txBody>
      </p:sp>
    </p:spTree>
    <p:extLst>
      <p:ext uri="{BB962C8B-B14F-4D97-AF65-F5344CB8AC3E}">
        <p14:creationId xmlns:p14="http://schemas.microsoft.com/office/powerpoint/2010/main" val="3602307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>
            <a:extLst>
              <a:ext uri="{FF2B5EF4-FFF2-40B4-BE49-F238E27FC236}">
                <a16:creationId xmlns="" xmlns:a16="http://schemas.microsoft.com/office/drawing/2014/main" id="{05146489-ADB2-4EEA-8693-255DF52C01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469" y="393362"/>
            <a:ext cx="12197469" cy="607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61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52FD082-DC17-4B54-95E6-051D32EF0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902" y="155201"/>
            <a:ext cx="10515600" cy="875846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Casos </a:t>
            </a:r>
            <a:r>
              <a:rPr lang="es-ES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relevantes</a:t>
            </a:r>
            <a:endParaRPr lang="es-AR" sz="3200" dirty="0">
              <a:solidFill>
                <a:schemeClr val="accent1"/>
              </a:solidFill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B3887C4-FE43-4A65-A498-3564E6C39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3845" y="1031047"/>
            <a:ext cx="3136641" cy="5225241"/>
          </a:xfrm>
        </p:spPr>
        <p:txBody>
          <a:bodyPr>
            <a:normAutofit/>
          </a:bodyPr>
          <a:lstStyle/>
          <a:p>
            <a:r>
              <a:rPr lang="es-AR" sz="1800" u="sng" kern="1200" dirty="0">
                <a:solidFill>
                  <a:srgbClr val="1F386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Apple (Irlanda)</a:t>
            </a:r>
            <a:r>
              <a:rPr lang="es-AR" sz="1800" kern="1200" dirty="0">
                <a:solidFill>
                  <a:srgbClr val="1F386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s-AR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cuestionamiento por el cual se exigía el pago de </a:t>
            </a:r>
            <a:r>
              <a:rPr lang="es-AR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€13 mil millones</a:t>
            </a:r>
            <a:r>
              <a:rPr lang="es-AR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que fue rechazado por el Tribunal Europeo en 2020, aunque se apeló esta última decisión.</a:t>
            </a:r>
            <a:endParaRPr lang="es-AR" dirty="0"/>
          </a:p>
          <a:p>
            <a:pPr marL="0" indent="0">
              <a:buNone/>
            </a:pPr>
            <a:endParaRPr lang="es-AR" dirty="0"/>
          </a:p>
          <a:p>
            <a:pPr marL="0" indent="0">
              <a:buNone/>
            </a:pPr>
            <a:endParaRPr lang="es-AR" dirty="0"/>
          </a:p>
          <a:p>
            <a:pPr marL="0" indent="0">
              <a:buNone/>
            </a:pPr>
            <a:endParaRPr lang="es-AR" dirty="0"/>
          </a:p>
          <a:p>
            <a:pPr algn="just"/>
            <a:r>
              <a:rPr lang="es-AR" sz="1800" u="sng" kern="1200" dirty="0">
                <a:solidFill>
                  <a:srgbClr val="1F3864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Amazon (Luxemburgo)</a:t>
            </a:r>
            <a:r>
              <a:rPr lang="es-AR" sz="1800" kern="1200" dirty="0">
                <a:solidFill>
                  <a:srgbClr val="1F3864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s-AR" sz="1800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cuyo cuestionamiento de la Comisión Europea alcanzó </a:t>
            </a:r>
            <a:r>
              <a:rPr lang="es-AR" sz="1800" b="1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€ 250 millones</a:t>
            </a:r>
            <a:r>
              <a:rPr lang="es-AR" sz="1800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que también fue rechazado por el Tribunal Europeo (2021) y se apeló.</a:t>
            </a:r>
            <a:endParaRPr lang="es-AR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AR" dirty="0"/>
          </a:p>
        </p:txBody>
      </p:sp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16C54809-FDE7-4F9D-8B9F-1013E5060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5275" y="3836489"/>
            <a:ext cx="5473962" cy="296571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BA77C859-AF0C-458B-AB76-E7D1A6936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275" y="790683"/>
            <a:ext cx="5473962" cy="2798742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="" xmlns:a16="http://schemas.microsoft.com/office/drawing/2014/main" id="{85CDE913-5AD5-424A-9547-92FABF922D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3845" y="6290899"/>
            <a:ext cx="3401863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94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69C58AE0-19CD-4F13-9F59-69455C288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971" y="649438"/>
            <a:ext cx="9872761" cy="555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29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="" xmlns:a16="http://schemas.microsoft.com/office/drawing/2014/main" id="{8EE94B97-03B0-2E1D-C777-EAD11161672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085975" y="235390"/>
            <a:ext cx="8486775" cy="638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618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contenido 4">
            <a:extLst>
              <a:ext uri="{FF2B5EF4-FFF2-40B4-BE49-F238E27FC236}">
                <a16:creationId xmlns="" xmlns:a16="http://schemas.microsoft.com/office/drawing/2014/main" id="{BDB6838A-43D6-5F5B-0860-0635B05AB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693" y="1418424"/>
            <a:ext cx="8501063" cy="5439576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="" xmlns:a16="http://schemas.microsoft.com/office/drawing/2014/main" id="{8897BA3C-21B7-A85A-E094-C1D75391405B}"/>
              </a:ext>
            </a:extLst>
          </p:cNvPr>
          <p:cNvSpPr txBox="1">
            <a:spLocks/>
          </p:cNvSpPr>
          <p:nvPr/>
        </p:nvSpPr>
        <p:spPr>
          <a:xfrm>
            <a:off x="200025" y="384175"/>
            <a:ext cx="11201400" cy="132556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Parábola de los seis sabios ciegos </a:t>
            </a:r>
            <a:br>
              <a:rPr lang="es-ES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el elefante (India)</a:t>
            </a:r>
          </a:p>
        </p:txBody>
      </p:sp>
    </p:spTree>
    <p:extLst>
      <p:ext uri="{BB962C8B-B14F-4D97-AF65-F5344CB8AC3E}">
        <p14:creationId xmlns:p14="http://schemas.microsoft.com/office/powerpoint/2010/main" val="1677021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960626" y="183642"/>
            <a:ext cx="2525395" cy="5247640"/>
          </a:xfrm>
          <a:custGeom>
            <a:avLst/>
            <a:gdLst/>
            <a:ahLst/>
            <a:cxnLst/>
            <a:rect l="l" t="t" r="r" b="b"/>
            <a:pathLst>
              <a:path w="2525395" h="5247640">
                <a:moveTo>
                  <a:pt x="0" y="420877"/>
                </a:moveTo>
                <a:lnTo>
                  <a:pt x="2832" y="371801"/>
                </a:lnTo>
                <a:lnTo>
                  <a:pt x="11117" y="324385"/>
                </a:lnTo>
                <a:lnTo>
                  <a:pt x="24540" y="278946"/>
                </a:lnTo>
                <a:lnTo>
                  <a:pt x="42784" y="235801"/>
                </a:lnTo>
                <a:lnTo>
                  <a:pt x="65534" y="195265"/>
                </a:lnTo>
                <a:lnTo>
                  <a:pt x="92473" y="157654"/>
                </a:lnTo>
                <a:lnTo>
                  <a:pt x="123285" y="123285"/>
                </a:lnTo>
                <a:lnTo>
                  <a:pt x="157654" y="92473"/>
                </a:lnTo>
                <a:lnTo>
                  <a:pt x="195265" y="65534"/>
                </a:lnTo>
                <a:lnTo>
                  <a:pt x="235801" y="42784"/>
                </a:lnTo>
                <a:lnTo>
                  <a:pt x="278946" y="24540"/>
                </a:lnTo>
                <a:lnTo>
                  <a:pt x="324385" y="11117"/>
                </a:lnTo>
                <a:lnTo>
                  <a:pt x="371801" y="2832"/>
                </a:lnTo>
                <a:lnTo>
                  <a:pt x="420878" y="0"/>
                </a:lnTo>
                <a:lnTo>
                  <a:pt x="2104390" y="0"/>
                </a:lnTo>
                <a:lnTo>
                  <a:pt x="2153466" y="2832"/>
                </a:lnTo>
                <a:lnTo>
                  <a:pt x="2200882" y="11117"/>
                </a:lnTo>
                <a:lnTo>
                  <a:pt x="2246321" y="24540"/>
                </a:lnTo>
                <a:lnTo>
                  <a:pt x="2289466" y="42784"/>
                </a:lnTo>
                <a:lnTo>
                  <a:pt x="2330002" y="65534"/>
                </a:lnTo>
                <a:lnTo>
                  <a:pt x="2367613" y="92473"/>
                </a:lnTo>
                <a:lnTo>
                  <a:pt x="2401982" y="123285"/>
                </a:lnTo>
                <a:lnTo>
                  <a:pt x="2432794" y="157654"/>
                </a:lnTo>
                <a:lnTo>
                  <a:pt x="2459733" y="195265"/>
                </a:lnTo>
                <a:lnTo>
                  <a:pt x="2482483" y="235801"/>
                </a:lnTo>
                <a:lnTo>
                  <a:pt x="2500727" y="278946"/>
                </a:lnTo>
                <a:lnTo>
                  <a:pt x="2514150" y="324385"/>
                </a:lnTo>
                <a:lnTo>
                  <a:pt x="2522435" y="371801"/>
                </a:lnTo>
                <a:lnTo>
                  <a:pt x="2525268" y="420877"/>
                </a:lnTo>
                <a:lnTo>
                  <a:pt x="2525268" y="4826254"/>
                </a:lnTo>
                <a:lnTo>
                  <a:pt x="2522435" y="4875330"/>
                </a:lnTo>
                <a:lnTo>
                  <a:pt x="2514150" y="4922746"/>
                </a:lnTo>
                <a:lnTo>
                  <a:pt x="2500727" y="4968185"/>
                </a:lnTo>
                <a:lnTo>
                  <a:pt x="2482483" y="5011330"/>
                </a:lnTo>
                <a:lnTo>
                  <a:pt x="2459733" y="5051866"/>
                </a:lnTo>
                <a:lnTo>
                  <a:pt x="2432794" y="5089477"/>
                </a:lnTo>
                <a:lnTo>
                  <a:pt x="2401982" y="5123846"/>
                </a:lnTo>
                <a:lnTo>
                  <a:pt x="2367613" y="5154658"/>
                </a:lnTo>
                <a:lnTo>
                  <a:pt x="2330002" y="5181597"/>
                </a:lnTo>
                <a:lnTo>
                  <a:pt x="2289466" y="5204347"/>
                </a:lnTo>
                <a:lnTo>
                  <a:pt x="2246321" y="5222591"/>
                </a:lnTo>
                <a:lnTo>
                  <a:pt x="2200882" y="5236014"/>
                </a:lnTo>
                <a:lnTo>
                  <a:pt x="2153466" y="5244299"/>
                </a:lnTo>
                <a:lnTo>
                  <a:pt x="2104390" y="5247132"/>
                </a:lnTo>
                <a:lnTo>
                  <a:pt x="420878" y="5247132"/>
                </a:lnTo>
                <a:lnTo>
                  <a:pt x="371801" y="5244299"/>
                </a:lnTo>
                <a:lnTo>
                  <a:pt x="324385" y="5236014"/>
                </a:lnTo>
                <a:lnTo>
                  <a:pt x="278946" y="5222591"/>
                </a:lnTo>
                <a:lnTo>
                  <a:pt x="235801" y="5204347"/>
                </a:lnTo>
                <a:lnTo>
                  <a:pt x="195265" y="5181597"/>
                </a:lnTo>
                <a:lnTo>
                  <a:pt x="157654" y="5154658"/>
                </a:lnTo>
                <a:lnTo>
                  <a:pt x="123285" y="5123846"/>
                </a:lnTo>
                <a:lnTo>
                  <a:pt x="92473" y="5089477"/>
                </a:lnTo>
                <a:lnTo>
                  <a:pt x="65534" y="5051866"/>
                </a:lnTo>
                <a:lnTo>
                  <a:pt x="42784" y="5011330"/>
                </a:lnTo>
                <a:lnTo>
                  <a:pt x="24540" y="4968185"/>
                </a:lnTo>
                <a:lnTo>
                  <a:pt x="11117" y="4922746"/>
                </a:lnTo>
                <a:lnTo>
                  <a:pt x="2832" y="4875330"/>
                </a:lnTo>
                <a:lnTo>
                  <a:pt x="0" y="4826254"/>
                </a:lnTo>
                <a:lnTo>
                  <a:pt x="0" y="420877"/>
                </a:lnTo>
                <a:close/>
              </a:path>
            </a:pathLst>
          </a:custGeom>
          <a:ln w="38100">
            <a:solidFill>
              <a:srgbClr val="3131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81173" y="334771"/>
            <a:ext cx="18846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35" dirty="0">
                <a:solidFill>
                  <a:srgbClr val="000000"/>
                </a:solidFill>
                <a:latin typeface="Tahoma"/>
                <a:cs typeface="Tahoma"/>
              </a:rPr>
              <a:t>Cooperación</a:t>
            </a:r>
            <a:r>
              <a:rPr sz="1800" b="1" spc="-120" dirty="0">
                <a:solidFill>
                  <a:srgbClr val="000000"/>
                </a:solidFill>
                <a:latin typeface="Tahoma"/>
                <a:cs typeface="Tahoma"/>
              </a:rPr>
              <a:t> 1.0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62301" y="883411"/>
            <a:ext cx="168719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-25" dirty="0">
                <a:latin typeface="Verdana"/>
                <a:cs typeface="Verdana"/>
              </a:rPr>
              <a:t>Intercambio </a:t>
            </a:r>
            <a:r>
              <a:rPr sz="1600" spc="-20" dirty="0">
                <a:latin typeface="Verdana"/>
                <a:cs typeface="Verdana"/>
              </a:rPr>
              <a:t> información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90" dirty="0">
                <a:latin typeface="Verdana"/>
                <a:cs typeface="Verdana"/>
              </a:rPr>
              <a:t>a  </a:t>
            </a:r>
            <a:r>
              <a:rPr sz="1600" spc="-50" dirty="0">
                <a:latin typeface="Verdana"/>
                <a:cs typeface="Verdana"/>
              </a:rPr>
              <a:t>r</a:t>
            </a:r>
            <a:r>
              <a:rPr sz="1600" spc="-80" dirty="0">
                <a:latin typeface="Verdana"/>
                <a:cs typeface="Verdana"/>
              </a:rPr>
              <a:t>e</a:t>
            </a:r>
            <a:r>
              <a:rPr sz="1600" spc="15" dirty="0">
                <a:latin typeface="Verdana"/>
                <a:cs typeface="Verdana"/>
              </a:rPr>
              <a:t>q</a:t>
            </a:r>
            <a:r>
              <a:rPr sz="1600" spc="25" dirty="0">
                <a:latin typeface="Verdana"/>
                <a:cs typeface="Verdana"/>
              </a:rPr>
              <a:t>u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80" dirty="0">
                <a:latin typeface="Verdana"/>
                <a:cs typeface="Verdana"/>
              </a:rPr>
              <a:t>ri</a:t>
            </a:r>
            <a:r>
              <a:rPr sz="1600" spc="-220" dirty="0">
                <a:latin typeface="Verdana"/>
                <a:cs typeface="Verdana"/>
              </a:rPr>
              <a:t>m</a:t>
            </a:r>
            <a:r>
              <a:rPr sz="1600" spc="-120" dirty="0">
                <a:latin typeface="Verdana"/>
                <a:cs typeface="Verdana"/>
              </a:rPr>
              <a:t>i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80" dirty="0">
                <a:latin typeface="Verdana"/>
                <a:cs typeface="Verdana"/>
              </a:rPr>
              <a:t>n</a:t>
            </a:r>
            <a:r>
              <a:rPr sz="1600" spc="-65" dirty="0">
                <a:latin typeface="Verdana"/>
                <a:cs typeface="Verdana"/>
              </a:rPr>
              <a:t>t</a:t>
            </a:r>
            <a:r>
              <a:rPr sz="1600" spc="70" dirty="0">
                <a:latin typeface="Verdana"/>
                <a:cs typeface="Verdana"/>
              </a:rPr>
              <a:t>o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62301" y="1859025"/>
            <a:ext cx="184277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-295" dirty="0">
                <a:latin typeface="Verdana"/>
                <a:cs typeface="Verdana"/>
              </a:rPr>
              <a:t>I</a:t>
            </a:r>
            <a:r>
              <a:rPr sz="1600" spc="-80" dirty="0">
                <a:latin typeface="Verdana"/>
                <a:cs typeface="Verdana"/>
              </a:rPr>
              <a:t>n</a:t>
            </a:r>
            <a:r>
              <a:rPr sz="1600" spc="-65" dirty="0">
                <a:latin typeface="Verdana"/>
                <a:cs typeface="Verdana"/>
              </a:rPr>
              <a:t>t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30" dirty="0">
                <a:latin typeface="Verdana"/>
                <a:cs typeface="Verdana"/>
              </a:rPr>
              <a:t>rcam</a:t>
            </a:r>
            <a:r>
              <a:rPr sz="1600" spc="35" dirty="0">
                <a:latin typeface="Verdana"/>
                <a:cs typeface="Verdana"/>
              </a:rPr>
              <a:t>b</a:t>
            </a:r>
            <a:r>
              <a:rPr sz="1600" spc="-120" dirty="0">
                <a:latin typeface="Verdana"/>
                <a:cs typeface="Verdana"/>
              </a:rPr>
              <a:t>i</a:t>
            </a:r>
            <a:r>
              <a:rPr sz="1600" spc="70" dirty="0">
                <a:latin typeface="Verdana"/>
                <a:cs typeface="Verdana"/>
              </a:rPr>
              <a:t>o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65" dirty="0">
                <a:latin typeface="Verdana"/>
                <a:cs typeface="Verdana"/>
              </a:rPr>
              <a:t>de  </a:t>
            </a:r>
            <a:r>
              <a:rPr sz="1600" spc="-15" dirty="0">
                <a:latin typeface="Verdana"/>
                <a:cs typeface="Verdana"/>
              </a:rPr>
              <a:t>información </a:t>
            </a:r>
            <a:r>
              <a:rPr sz="1600" spc="-10" dirty="0">
                <a:latin typeface="Verdana"/>
                <a:cs typeface="Verdana"/>
              </a:rPr>
              <a:t> </a:t>
            </a:r>
            <a:r>
              <a:rPr sz="1600" spc="10" dirty="0">
                <a:latin typeface="Verdana"/>
                <a:cs typeface="Verdana"/>
              </a:rPr>
              <a:t>espontáneo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62301" y="2834767"/>
            <a:ext cx="15163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-295" dirty="0">
                <a:latin typeface="Verdana"/>
                <a:cs typeface="Verdana"/>
              </a:rPr>
              <a:t>I</a:t>
            </a:r>
            <a:r>
              <a:rPr sz="1600" spc="-80" dirty="0">
                <a:latin typeface="Verdana"/>
                <a:cs typeface="Verdana"/>
              </a:rPr>
              <a:t>n</a:t>
            </a:r>
            <a:r>
              <a:rPr sz="1600" spc="-65" dirty="0">
                <a:latin typeface="Verdana"/>
                <a:cs typeface="Verdana"/>
              </a:rPr>
              <a:t>t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30" dirty="0">
                <a:latin typeface="Verdana"/>
                <a:cs typeface="Verdana"/>
              </a:rPr>
              <a:t>rcam</a:t>
            </a:r>
            <a:r>
              <a:rPr sz="1600" spc="35" dirty="0">
                <a:latin typeface="Verdana"/>
                <a:cs typeface="Verdana"/>
              </a:rPr>
              <a:t>b</a:t>
            </a:r>
            <a:r>
              <a:rPr sz="1600" spc="-120" dirty="0">
                <a:latin typeface="Verdana"/>
                <a:cs typeface="Verdana"/>
              </a:rPr>
              <a:t>i</a:t>
            </a:r>
            <a:r>
              <a:rPr sz="1600" spc="50" dirty="0">
                <a:latin typeface="Verdana"/>
                <a:cs typeface="Verdana"/>
              </a:rPr>
              <a:t>o  </a:t>
            </a:r>
            <a:r>
              <a:rPr sz="1600" spc="15" dirty="0">
                <a:latin typeface="Verdana"/>
                <a:cs typeface="Verdana"/>
              </a:rPr>
              <a:t>automático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828794" y="183642"/>
            <a:ext cx="2589530" cy="5247640"/>
          </a:xfrm>
          <a:custGeom>
            <a:avLst/>
            <a:gdLst/>
            <a:ahLst/>
            <a:cxnLst/>
            <a:rect l="l" t="t" r="r" b="b"/>
            <a:pathLst>
              <a:path w="2589529" h="5247640">
                <a:moveTo>
                  <a:pt x="0" y="431545"/>
                </a:moveTo>
                <a:lnTo>
                  <a:pt x="2531" y="384516"/>
                </a:lnTo>
                <a:lnTo>
                  <a:pt x="9951" y="338956"/>
                </a:lnTo>
                <a:lnTo>
                  <a:pt x="21996" y="295127"/>
                </a:lnTo>
                <a:lnTo>
                  <a:pt x="38403" y="253293"/>
                </a:lnTo>
                <a:lnTo>
                  <a:pt x="58909" y="213717"/>
                </a:lnTo>
                <a:lnTo>
                  <a:pt x="83251" y="176662"/>
                </a:lnTo>
                <a:lnTo>
                  <a:pt x="111165" y="142390"/>
                </a:lnTo>
                <a:lnTo>
                  <a:pt x="142390" y="111165"/>
                </a:lnTo>
                <a:lnTo>
                  <a:pt x="176662" y="83251"/>
                </a:lnTo>
                <a:lnTo>
                  <a:pt x="213717" y="58909"/>
                </a:lnTo>
                <a:lnTo>
                  <a:pt x="253293" y="38403"/>
                </a:lnTo>
                <a:lnTo>
                  <a:pt x="295127" y="21996"/>
                </a:lnTo>
                <a:lnTo>
                  <a:pt x="338956" y="9951"/>
                </a:lnTo>
                <a:lnTo>
                  <a:pt x="384516" y="2531"/>
                </a:lnTo>
                <a:lnTo>
                  <a:pt x="431545" y="0"/>
                </a:lnTo>
                <a:lnTo>
                  <a:pt x="2157729" y="0"/>
                </a:lnTo>
                <a:lnTo>
                  <a:pt x="2204759" y="2531"/>
                </a:lnTo>
                <a:lnTo>
                  <a:pt x="2250319" y="9951"/>
                </a:lnTo>
                <a:lnTo>
                  <a:pt x="2294148" y="21996"/>
                </a:lnTo>
                <a:lnTo>
                  <a:pt x="2335982" y="38403"/>
                </a:lnTo>
                <a:lnTo>
                  <a:pt x="2375558" y="58909"/>
                </a:lnTo>
                <a:lnTo>
                  <a:pt x="2412613" y="83251"/>
                </a:lnTo>
                <a:lnTo>
                  <a:pt x="2446885" y="111165"/>
                </a:lnTo>
                <a:lnTo>
                  <a:pt x="2478110" y="142390"/>
                </a:lnTo>
                <a:lnTo>
                  <a:pt x="2506024" y="176662"/>
                </a:lnTo>
                <a:lnTo>
                  <a:pt x="2530366" y="213717"/>
                </a:lnTo>
                <a:lnTo>
                  <a:pt x="2550872" y="253293"/>
                </a:lnTo>
                <a:lnTo>
                  <a:pt x="2567279" y="295127"/>
                </a:lnTo>
                <a:lnTo>
                  <a:pt x="2579324" y="338956"/>
                </a:lnTo>
                <a:lnTo>
                  <a:pt x="2586744" y="384516"/>
                </a:lnTo>
                <a:lnTo>
                  <a:pt x="2589276" y="431545"/>
                </a:lnTo>
                <a:lnTo>
                  <a:pt x="2589276" y="4815585"/>
                </a:lnTo>
                <a:lnTo>
                  <a:pt x="2586744" y="4862615"/>
                </a:lnTo>
                <a:lnTo>
                  <a:pt x="2579324" y="4908175"/>
                </a:lnTo>
                <a:lnTo>
                  <a:pt x="2567279" y="4952004"/>
                </a:lnTo>
                <a:lnTo>
                  <a:pt x="2550872" y="4993838"/>
                </a:lnTo>
                <a:lnTo>
                  <a:pt x="2530366" y="5033414"/>
                </a:lnTo>
                <a:lnTo>
                  <a:pt x="2506024" y="5070469"/>
                </a:lnTo>
                <a:lnTo>
                  <a:pt x="2478110" y="5104741"/>
                </a:lnTo>
                <a:lnTo>
                  <a:pt x="2446885" y="5135966"/>
                </a:lnTo>
                <a:lnTo>
                  <a:pt x="2412613" y="5163880"/>
                </a:lnTo>
                <a:lnTo>
                  <a:pt x="2375558" y="5188222"/>
                </a:lnTo>
                <a:lnTo>
                  <a:pt x="2335982" y="5208728"/>
                </a:lnTo>
                <a:lnTo>
                  <a:pt x="2294148" y="5225135"/>
                </a:lnTo>
                <a:lnTo>
                  <a:pt x="2250319" y="5237180"/>
                </a:lnTo>
                <a:lnTo>
                  <a:pt x="2204759" y="5244600"/>
                </a:lnTo>
                <a:lnTo>
                  <a:pt x="2157729" y="5247132"/>
                </a:lnTo>
                <a:lnTo>
                  <a:pt x="431545" y="5247132"/>
                </a:lnTo>
                <a:lnTo>
                  <a:pt x="384516" y="5244600"/>
                </a:lnTo>
                <a:lnTo>
                  <a:pt x="338956" y="5237180"/>
                </a:lnTo>
                <a:lnTo>
                  <a:pt x="295127" y="5225135"/>
                </a:lnTo>
                <a:lnTo>
                  <a:pt x="253293" y="5208728"/>
                </a:lnTo>
                <a:lnTo>
                  <a:pt x="213717" y="5188222"/>
                </a:lnTo>
                <a:lnTo>
                  <a:pt x="176662" y="5163880"/>
                </a:lnTo>
                <a:lnTo>
                  <a:pt x="142390" y="5135966"/>
                </a:lnTo>
                <a:lnTo>
                  <a:pt x="111165" y="5104741"/>
                </a:lnTo>
                <a:lnTo>
                  <a:pt x="83251" y="5070469"/>
                </a:lnTo>
                <a:lnTo>
                  <a:pt x="58909" y="5033414"/>
                </a:lnTo>
                <a:lnTo>
                  <a:pt x="38403" y="4993838"/>
                </a:lnTo>
                <a:lnTo>
                  <a:pt x="21996" y="4952004"/>
                </a:lnTo>
                <a:lnTo>
                  <a:pt x="9951" y="4908175"/>
                </a:lnTo>
                <a:lnTo>
                  <a:pt x="2531" y="4862615"/>
                </a:lnTo>
                <a:lnTo>
                  <a:pt x="0" y="4815585"/>
                </a:lnTo>
                <a:lnTo>
                  <a:pt x="0" y="431545"/>
                </a:lnTo>
                <a:close/>
              </a:path>
            </a:pathLst>
          </a:custGeom>
          <a:ln w="38100">
            <a:solidFill>
              <a:srgbClr val="3131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181727" y="337820"/>
            <a:ext cx="18846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35" dirty="0">
                <a:latin typeface="Tahoma"/>
                <a:cs typeface="Tahoma"/>
              </a:rPr>
              <a:t>Cooperación</a:t>
            </a:r>
            <a:r>
              <a:rPr sz="1800" b="1" spc="-114" dirty="0">
                <a:latin typeface="Tahoma"/>
                <a:cs typeface="Tahoma"/>
              </a:rPr>
              <a:t> </a:t>
            </a:r>
            <a:r>
              <a:rPr sz="1800" b="1" spc="-120" dirty="0">
                <a:latin typeface="Tahoma"/>
                <a:cs typeface="Tahoma"/>
              </a:rPr>
              <a:t>2.0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33898" y="886155"/>
            <a:ext cx="1809114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100" dirty="0">
                <a:latin typeface="Verdana"/>
                <a:cs typeface="Verdana"/>
              </a:rPr>
              <a:t>A</a:t>
            </a:r>
            <a:r>
              <a:rPr sz="1600" spc="-225" dirty="0">
                <a:latin typeface="Verdana"/>
                <a:cs typeface="Verdana"/>
              </a:rPr>
              <a:t>s</a:t>
            </a:r>
            <a:r>
              <a:rPr sz="1600" spc="-110" dirty="0">
                <a:latin typeface="Verdana"/>
                <a:cs typeface="Verdana"/>
              </a:rPr>
              <a:t>i</a:t>
            </a:r>
            <a:r>
              <a:rPr sz="1600" spc="-180" dirty="0">
                <a:latin typeface="Verdana"/>
                <a:cs typeface="Verdana"/>
              </a:rPr>
              <a:t>s</a:t>
            </a:r>
            <a:r>
              <a:rPr sz="1600" spc="-140" dirty="0">
                <a:latin typeface="Verdana"/>
                <a:cs typeface="Verdana"/>
              </a:rPr>
              <a:t>t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85" dirty="0">
                <a:latin typeface="Verdana"/>
                <a:cs typeface="Verdana"/>
              </a:rPr>
              <a:t>n</a:t>
            </a:r>
            <a:r>
              <a:rPr sz="1600" spc="65" dirty="0">
                <a:latin typeface="Verdana"/>
                <a:cs typeface="Verdana"/>
              </a:rPr>
              <a:t>c</a:t>
            </a:r>
            <a:r>
              <a:rPr sz="1600" spc="-5" dirty="0">
                <a:latin typeface="Verdana"/>
                <a:cs typeface="Verdana"/>
              </a:rPr>
              <a:t>i</a:t>
            </a:r>
            <a:r>
              <a:rPr sz="1600" spc="5" dirty="0">
                <a:latin typeface="Verdana"/>
                <a:cs typeface="Verdana"/>
              </a:rPr>
              <a:t>a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30" dirty="0">
                <a:latin typeface="Verdana"/>
                <a:cs typeface="Verdana"/>
              </a:rPr>
              <a:t>n  </a:t>
            </a:r>
            <a:r>
              <a:rPr sz="1600" spc="10" dirty="0">
                <a:latin typeface="Verdana"/>
                <a:cs typeface="Verdana"/>
              </a:rPr>
              <a:t>cobran</a:t>
            </a:r>
            <a:r>
              <a:rPr sz="1600" spc="5" dirty="0">
                <a:latin typeface="Verdana"/>
                <a:cs typeface="Verdana"/>
              </a:rPr>
              <a:t>z</a:t>
            </a:r>
            <a:r>
              <a:rPr sz="1600" spc="125" dirty="0">
                <a:latin typeface="Verdana"/>
                <a:cs typeface="Verdana"/>
              </a:rPr>
              <a:t>a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-95" dirty="0">
                <a:latin typeface="Verdana"/>
                <a:cs typeface="Verdana"/>
              </a:rPr>
              <a:t>y</a:t>
            </a:r>
            <a:r>
              <a:rPr sz="1600" spc="-110" dirty="0">
                <a:latin typeface="Verdana"/>
                <a:cs typeface="Verdana"/>
              </a:rPr>
              <a:t> </a:t>
            </a:r>
            <a:r>
              <a:rPr sz="1600" spc="15" dirty="0">
                <a:latin typeface="Verdana"/>
                <a:cs typeface="Verdana"/>
              </a:rPr>
              <a:t>en  </a:t>
            </a:r>
            <a:r>
              <a:rPr sz="1600" spc="-25" dirty="0">
                <a:latin typeface="Verdana"/>
                <a:cs typeface="Verdana"/>
              </a:rPr>
              <a:t>no</a:t>
            </a:r>
            <a:r>
              <a:rPr sz="1600" spc="-35" dirty="0">
                <a:latin typeface="Verdana"/>
                <a:cs typeface="Verdana"/>
              </a:rPr>
              <a:t>t</a:t>
            </a:r>
            <a:r>
              <a:rPr sz="1600" spc="-120" dirty="0">
                <a:latin typeface="Verdana"/>
                <a:cs typeface="Verdana"/>
              </a:rPr>
              <a:t>i</a:t>
            </a:r>
            <a:r>
              <a:rPr sz="1600" spc="-105" dirty="0">
                <a:latin typeface="Verdana"/>
                <a:cs typeface="Verdana"/>
              </a:rPr>
              <a:t>f</a:t>
            </a:r>
            <a:r>
              <a:rPr sz="1600" spc="-75" dirty="0">
                <a:latin typeface="Verdana"/>
                <a:cs typeface="Verdana"/>
              </a:rPr>
              <a:t>i</a:t>
            </a:r>
            <a:r>
              <a:rPr sz="1600" spc="100" dirty="0">
                <a:latin typeface="Verdana"/>
                <a:cs typeface="Verdana"/>
              </a:rPr>
              <a:t>caci</a:t>
            </a:r>
            <a:r>
              <a:rPr sz="1600" spc="15" dirty="0">
                <a:latin typeface="Verdana"/>
                <a:cs typeface="Verdana"/>
              </a:rPr>
              <a:t>ón</a:t>
            </a:r>
            <a:r>
              <a:rPr sz="1600" spc="-100" dirty="0">
                <a:latin typeface="Verdana"/>
                <a:cs typeface="Verdana"/>
              </a:rPr>
              <a:t> </a:t>
            </a:r>
            <a:r>
              <a:rPr sz="1600" spc="65" dirty="0">
                <a:latin typeface="Verdana"/>
                <a:cs typeface="Verdana"/>
              </a:rPr>
              <a:t>de  </a:t>
            </a:r>
            <a:r>
              <a:rPr sz="1600" spc="25" dirty="0">
                <a:latin typeface="Verdana"/>
                <a:cs typeface="Verdana"/>
              </a:rPr>
              <a:t>actuaciones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33898" y="2105913"/>
            <a:ext cx="2166620" cy="1442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-45" dirty="0">
                <a:latin typeface="Verdana"/>
                <a:cs typeface="Verdana"/>
              </a:rPr>
              <a:t>Auditorías </a:t>
            </a:r>
            <a:r>
              <a:rPr sz="1600" spc="-40" dirty="0">
                <a:latin typeface="Verdana"/>
                <a:cs typeface="Verdana"/>
              </a:rPr>
              <a:t> </a:t>
            </a:r>
            <a:r>
              <a:rPr sz="1600" spc="125" dirty="0">
                <a:latin typeface="Verdana"/>
                <a:cs typeface="Verdana"/>
              </a:rPr>
              <a:t>c</a:t>
            </a:r>
            <a:r>
              <a:rPr sz="1600" spc="140" dirty="0">
                <a:latin typeface="Verdana"/>
                <a:cs typeface="Verdana"/>
              </a:rPr>
              <a:t>o</a:t>
            </a:r>
            <a:r>
              <a:rPr sz="1600" spc="-85" dirty="0">
                <a:latin typeface="Verdana"/>
                <a:cs typeface="Verdana"/>
              </a:rPr>
              <a:t>nju</a:t>
            </a:r>
            <a:r>
              <a:rPr sz="1600" spc="-110" dirty="0">
                <a:latin typeface="Verdana"/>
                <a:cs typeface="Verdana"/>
              </a:rPr>
              <a:t>n</a:t>
            </a:r>
            <a:r>
              <a:rPr sz="1600" spc="-105" dirty="0">
                <a:latin typeface="Verdana"/>
                <a:cs typeface="Verdana"/>
              </a:rPr>
              <a:t>t</a:t>
            </a:r>
            <a:r>
              <a:rPr sz="1600" spc="-90" dirty="0">
                <a:latin typeface="Verdana"/>
                <a:cs typeface="Verdana"/>
              </a:rPr>
              <a:t>as/</a:t>
            </a:r>
            <a:r>
              <a:rPr sz="1600" spc="-85" dirty="0">
                <a:latin typeface="Verdana"/>
                <a:cs typeface="Verdana"/>
              </a:rPr>
              <a:t>s</a:t>
            </a:r>
            <a:r>
              <a:rPr sz="1600" spc="-45" dirty="0">
                <a:latin typeface="Verdana"/>
                <a:cs typeface="Verdana"/>
              </a:rPr>
              <a:t>i</a:t>
            </a:r>
            <a:r>
              <a:rPr sz="1600" spc="-140" dirty="0">
                <a:latin typeface="Verdana"/>
                <a:cs typeface="Verdana"/>
              </a:rPr>
              <a:t>m</a:t>
            </a:r>
            <a:r>
              <a:rPr sz="1600" spc="-114" dirty="0">
                <a:latin typeface="Verdana"/>
                <a:cs typeface="Verdana"/>
              </a:rPr>
              <a:t>u</a:t>
            </a:r>
            <a:r>
              <a:rPr sz="1600" spc="-40" dirty="0">
                <a:latin typeface="Verdana"/>
                <a:cs typeface="Verdana"/>
              </a:rPr>
              <a:t>l</a:t>
            </a:r>
            <a:r>
              <a:rPr sz="1600" spc="-105" dirty="0">
                <a:latin typeface="Verdana"/>
                <a:cs typeface="Verdana"/>
              </a:rPr>
              <a:t>t</a:t>
            </a:r>
            <a:r>
              <a:rPr sz="1600" spc="30" dirty="0">
                <a:latin typeface="Verdana"/>
                <a:cs typeface="Verdana"/>
              </a:rPr>
              <a:t>án  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55" dirty="0">
                <a:latin typeface="Verdana"/>
                <a:cs typeface="Verdana"/>
              </a:rPr>
              <a:t>a</a:t>
            </a:r>
            <a:r>
              <a:rPr sz="1600" spc="-40" dirty="0">
                <a:latin typeface="Verdana"/>
                <a:cs typeface="Verdana"/>
              </a:rPr>
              <a:t>s</a:t>
            </a:r>
            <a:r>
              <a:rPr sz="1600" spc="-30" dirty="0">
                <a:latin typeface="Verdana"/>
                <a:cs typeface="Verdana"/>
              </a:rPr>
              <a:t>/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40" dirty="0">
                <a:latin typeface="Verdana"/>
                <a:cs typeface="Verdana"/>
              </a:rPr>
              <a:t>n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120" dirty="0">
                <a:latin typeface="Verdana"/>
                <a:cs typeface="Verdana"/>
              </a:rPr>
              <a:t>l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165" dirty="0">
                <a:latin typeface="Verdana"/>
                <a:cs typeface="Verdana"/>
              </a:rPr>
              <a:t>x</a:t>
            </a:r>
            <a:r>
              <a:rPr sz="1600" spc="-125" dirty="0">
                <a:latin typeface="Verdana"/>
                <a:cs typeface="Verdana"/>
              </a:rPr>
              <a:t>t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114" dirty="0">
                <a:latin typeface="Verdana"/>
                <a:cs typeface="Verdana"/>
              </a:rPr>
              <a:t>rior</a:t>
            </a:r>
            <a:endParaRPr sz="1600">
              <a:latin typeface="Verdana"/>
              <a:cs typeface="Verdana"/>
            </a:endParaRPr>
          </a:p>
          <a:p>
            <a:pPr marL="299085" marR="204470" indent="-287020">
              <a:lnSpc>
                <a:spcPct val="100000"/>
              </a:lnSpc>
              <a:spcBef>
                <a:spcPts val="156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70" dirty="0">
                <a:latin typeface="Verdana"/>
                <a:cs typeface="Verdana"/>
              </a:rPr>
              <a:t>Acceso </a:t>
            </a:r>
            <a:r>
              <a:rPr sz="1600" spc="-5" dirty="0">
                <a:latin typeface="Verdana"/>
                <a:cs typeface="Verdana"/>
              </a:rPr>
              <a:t>al </a:t>
            </a:r>
            <a:r>
              <a:rPr sz="1600" dirty="0">
                <a:latin typeface="Verdana"/>
                <a:cs typeface="Verdana"/>
              </a:rPr>
              <a:t> </a:t>
            </a:r>
            <a:r>
              <a:rPr sz="1600" spc="-60" dirty="0">
                <a:latin typeface="Verdana"/>
                <a:cs typeface="Verdana"/>
              </a:rPr>
              <a:t>B</a:t>
            </a:r>
            <a:r>
              <a:rPr sz="1600" spc="-55" dirty="0">
                <a:latin typeface="Verdana"/>
                <a:cs typeface="Verdana"/>
              </a:rPr>
              <a:t>e</a:t>
            </a:r>
            <a:r>
              <a:rPr sz="1600" spc="20" dirty="0">
                <a:latin typeface="Verdana"/>
                <a:cs typeface="Verdana"/>
              </a:rPr>
              <a:t>n</a:t>
            </a:r>
            <a:r>
              <a:rPr sz="1600" spc="10" dirty="0">
                <a:latin typeface="Verdana"/>
                <a:cs typeface="Verdana"/>
              </a:rPr>
              <a:t>e</a:t>
            </a:r>
            <a:r>
              <a:rPr sz="1600" spc="-105" dirty="0">
                <a:latin typeface="Verdana"/>
                <a:cs typeface="Verdana"/>
              </a:rPr>
              <a:t>f</a:t>
            </a:r>
            <a:r>
              <a:rPr sz="1600" spc="-75" dirty="0">
                <a:latin typeface="Verdana"/>
                <a:cs typeface="Verdana"/>
              </a:rPr>
              <a:t>i</a:t>
            </a:r>
            <a:r>
              <a:rPr sz="1600" spc="65" dirty="0">
                <a:latin typeface="Verdana"/>
                <a:cs typeface="Verdana"/>
              </a:rPr>
              <a:t>cia</a:t>
            </a:r>
            <a:r>
              <a:rPr sz="1600" spc="-85" dirty="0">
                <a:latin typeface="Verdana"/>
                <a:cs typeface="Verdana"/>
              </a:rPr>
              <a:t>rio</a:t>
            </a:r>
            <a:r>
              <a:rPr sz="1600" spc="-80" dirty="0">
                <a:latin typeface="Verdana"/>
                <a:cs typeface="Verdana"/>
              </a:rPr>
              <a:t> </a:t>
            </a:r>
            <a:r>
              <a:rPr sz="1600" spc="-160" dirty="0">
                <a:latin typeface="Verdana"/>
                <a:cs typeface="Verdana"/>
              </a:rPr>
              <a:t>F</a:t>
            </a:r>
            <a:r>
              <a:rPr sz="1600" spc="-120" dirty="0">
                <a:latin typeface="Verdana"/>
                <a:cs typeface="Verdana"/>
              </a:rPr>
              <a:t>i</a:t>
            </a:r>
            <a:r>
              <a:rPr sz="1600" spc="-10" dirty="0">
                <a:latin typeface="Verdana"/>
                <a:cs typeface="Verdana"/>
              </a:rPr>
              <a:t>nal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776209" y="177545"/>
            <a:ext cx="2588260" cy="5224780"/>
          </a:xfrm>
          <a:custGeom>
            <a:avLst/>
            <a:gdLst/>
            <a:ahLst/>
            <a:cxnLst/>
            <a:rect l="l" t="t" r="r" b="b"/>
            <a:pathLst>
              <a:path w="2588259" h="5224780">
                <a:moveTo>
                  <a:pt x="0" y="431291"/>
                </a:moveTo>
                <a:lnTo>
                  <a:pt x="2530" y="384288"/>
                </a:lnTo>
                <a:lnTo>
                  <a:pt x="9945" y="338752"/>
                </a:lnTo>
                <a:lnTo>
                  <a:pt x="21982" y="294948"/>
                </a:lnTo>
                <a:lnTo>
                  <a:pt x="38378" y="253138"/>
                </a:lnTo>
                <a:lnTo>
                  <a:pt x="58871" y="213585"/>
                </a:lnTo>
                <a:lnTo>
                  <a:pt x="83198" y="176552"/>
                </a:lnTo>
                <a:lnTo>
                  <a:pt x="111095" y="142301"/>
                </a:lnTo>
                <a:lnTo>
                  <a:pt x="142301" y="111095"/>
                </a:lnTo>
                <a:lnTo>
                  <a:pt x="176552" y="83198"/>
                </a:lnTo>
                <a:lnTo>
                  <a:pt x="213585" y="58871"/>
                </a:lnTo>
                <a:lnTo>
                  <a:pt x="253138" y="38378"/>
                </a:lnTo>
                <a:lnTo>
                  <a:pt x="294948" y="21982"/>
                </a:lnTo>
                <a:lnTo>
                  <a:pt x="338752" y="9945"/>
                </a:lnTo>
                <a:lnTo>
                  <a:pt x="384288" y="2530"/>
                </a:lnTo>
                <a:lnTo>
                  <a:pt x="431292" y="0"/>
                </a:lnTo>
                <a:lnTo>
                  <a:pt x="2156460" y="0"/>
                </a:lnTo>
                <a:lnTo>
                  <a:pt x="2203463" y="2530"/>
                </a:lnTo>
                <a:lnTo>
                  <a:pt x="2248999" y="9945"/>
                </a:lnTo>
                <a:lnTo>
                  <a:pt x="2292803" y="21982"/>
                </a:lnTo>
                <a:lnTo>
                  <a:pt x="2334613" y="38378"/>
                </a:lnTo>
                <a:lnTo>
                  <a:pt x="2374166" y="58871"/>
                </a:lnTo>
                <a:lnTo>
                  <a:pt x="2411199" y="83198"/>
                </a:lnTo>
                <a:lnTo>
                  <a:pt x="2445450" y="111095"/>
                </a:lnTo>
                <a:lnTo>
                  <a:pt x="2476656" y="142301"/>
                </a:lnTo>
                <a:lnTo>
                  <a:pt x="2504553" y="176552"/>
                </a:lnTo>
                <a:lnTo>
                  <a:pt x="2528880" y="213585"/>
                </a:lnTo>
                <a:lnTo>
                  <a:pt x="2549373" y="253138"/>
                </a:lnTo>
                <a:lnTo>
                  <a:pt x="2565769" y="294948"/>
                </a:lnTo>
                <a:lnTo>
                  <a:pt x="2577806" y="338752"/>
                </a:lnTo>
                <a:lnTo>
                  <a:pt x="2585221" y="384288"/>
                </a:lnTo>
                <a:lnTo>
                  <a:pt x="2587752" y="431291"/>
                </a:lnTo>
                <a:lnTo>
                  <a:pt x="2587752" y="4792980"/>
                </a:lnTo>
                <a:lnTo>
                  <a:pt x="2585221" y="4839983"/>
                </a:lnTo>
                <a:lnTo>
                  <a:pt x="2577806" y="4885519"/>
                </a:lnTo>
                <a:lnTo>
                  <a:pt x="2565769" y="4929323"/>
                </a:lnTo>
                <a:lnTo>
                  <a:pt x="2549373" y="4971133"/>
                </a:lnTo>
                <a:lnTo>
                  <a:pt x="2528880" y="5010686"/>
                </a:lnTo>
                <a:lnTo>
                  <a:pt x="2504553" y="5047719"/>
                </a:lnTo>
                <a:lnTo>
                  <a:pt x="2476656" y="5081970"/>
                </a:lnTo>
                <a:lnTo>
                  <a:pt x="2445450" y="5113176"/>
                </a:lnTo>
                <a:lnTo>
                  <a:pt x="2411199" y="5141073"/>
                </a:lnTo>
                <a:lnTo>
                  <a:pt x="2374166" y="5165400"/>
                </a:lnTo>
                <a:lnTo>
                  <a:pt x="2334613" y="5185893"/>
                </a:lnTo>
                <a:lnTo>
                  <a:pt x="2292803" y="5202289"/>
                </a:lnTo>
                <a:lnTo>
                  <a:pt x="2248999" y="5214326"/>
                </a:lnTo>
                <a:lnTo>
                  <a:pt x="2203463" y="5221741"/>
                </a:lnTo>
                <a:lnTo>
                  <a:pt x="2156460" y="5224272"/>
                </a:lnTo>
                <a:lnTo>
                  <a:pt x="431292" y="5224272"/>
                </a:lnTo>
                <a:lnTo>
                  <a:pt x="384288" y="5221741"/>
                </a:lnTo>
                <a:lnTo>
                  <a:pt x="338752" y="5214326"/>
                </a:lnTo>
                <a:lnTo>
                  <a:pt x="294948" y="5202289"/>
                </a:lnTo>
                <a:lnTo>
                  <a:pt x="253138" y="5185893"/>
                </a:lnTo>
                <a:lnTo>
                  <a:pt x="213585" y="5165400"/>
                </a:lnTo>
                <a:lnTo>
                  <a:pt x="176552" y="5141073"/>
                </a:lnTo>
                <a:lnTo>
                  <a:pt x="142301" y="5113176"/>
                </a:lnTo>
                <a:lnTo>
                  <a:pt x="111095" y="5081970"/>
                </a:lnTo>
                <a:lnTo>
                  <a:pt x="83198" y="5047719"/>
                </a:lnTo>
                <a:lnTo>
                  <a:pt x="58871" y="5010686"/>
                </a:lnTo>
                <a:lnTo>
                  <a:pt x="38378" y="4971133"/>
                </a:lnTo>
                <a:lnTo>
                  <a:pt x="21982" y="4929323"/>
                </a:lnTo>
                <a:lnTo>
                  <a:pt x="9945" y="4885519"/>
                </a:lnTo>
                <a:lnTo>
                  <a:pt x="2530" y="4839983"/>
                </a:lnTo>
                <a:lnTo>
                  <a:pt x="0" y="4792980"/>
                </a:lnTo>
                <a:lnTo>
                  <a:pt x="0" y="431291"/>
                </a:lnTo>
                <a:close/>
              </a:path>
            </a:pathLst>
          </a:custGeom>
          <a:ln w="38100">
            <a:solidFill>
              <a:srgbClr val="3131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8128761" y="331723"/>
            <a:ext cx="18846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35" dirty="0">
                <a:latin typeface="Tahoma"/>
                <a:cs typeface="Tahoma"/>
              </a:rPr>
              <a:t>Cooperación</a:t>
            </a:r>
            <a:r>
              <a:rPr sz="1800" b="1" spc="-120" dirty="0">
                <a:latin typeface="Tahoma"/>
                <a:cs typeface="Tahoma"/>
              </a:rPr>
              <a:t> 3.0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980680" y="880617"/>
            <a:ext cx="19323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80" dirty="0">
                <a:latin typeface="Verdana"/>
                <a:cs typeface="Verdana"/>
              </a:rPr>
              <a:t>Compa</a:t>
            </a:r>
            <a:r>
              <a:rPr sz="1600" spc="-155" dirty="0">
                <a:latin typeface="Verdana"/>
                <a:cs typeface="Verdana"/>
              </a:rPr>
              <a:t>r</a:t>
            </a:r>
            <a:r>
              <a:rPr sz="1600" spc="-160" dirty="0">
                <a:latin typeface="Verdana"/>
                <a:cs typeface="Verdana"/>
              </a:rPr>
              <a:t>t</a:t>
            </a:r>
            <a:r>
              <a:rPr sz="1600" spc="-120" dirty="0">
                <a:latin typeface="Verdana"/>
                <a:cs typeface="Verdana"/>
              </a:rPr>
              <a:t>i</a:t>
            </a:r>
            <a:r>
              <a:rPr sz="1600" spc="-204" dirty="0">
                <a:latin typeface="Verdana"/>
                <a:cs typeface="Verdana"/>
              </a:rPr>
              <a:t>r</a:t>
            </a:r>
            <a:r>
              <a:rPr sz="1600" spc="-100" dirty="0">
                <a:latin typeface="Verdana"/>
                <a:cs typeface="Verdana"/>
              </a:rPr>
              <a:t> </a:t>
            </a:r>
            <a:r>
              <a:rPr sz="1600" spc="105" dirty="0">
                <a:latin typeface="Verdana"/>
                <a:cs typeface="Verdana"/>
              </a:rPr>
              <a:t>ba</a:t>
            </a:r>
            <a:r>
              <a:rPr sz="1600" spc="-105" dirty="0">
                <a:latin typeface="Verdana"/>
                <a:cs typeface="Verdana"/>
              </a:rPr>
              <a:t>ses  </a:t>
            </a:r>
            <a:r>
              <a:rPr sz="1600" spc="85" dirty="0">
                <a:latin typeface="Verdana"/>
                <a:cs typeface="Verdana"/>
              </a:rPr>
              <a:t>de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-10" dirty="0">
                <a:latin typeface="Verdana"/>
                <a:cs typeface="Verdana"/>
              </a:rPr>
              <a:t>datos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980680" y="1612137"/>
            <a:ext cx="206756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10" dirty="0">
                <a:latin typeface="Verdana"/>
                <a:cs typeface="Verdana"/>
              </a:rPr>
              <a:t>Red </a:t>
            </a:r>
            <a:r>
              <a:rPr sz="1600" spc="85" dirty="0">
                <a:latin typeface="Verdana"/>
                <a:cs typeface="Verdana"/>
              </a:rPr>
              <a:t>de </a:t>
            </a:r>
            <a:r>
              <a:rPr sz="1600" spc="-35" dirty="0">
                <a:latin typeface="Verdana"/>
                <a:cs typeface="Verdana"/>
              </a:rPr>
              <a:t>redes </a:t>
            </a:r>
            <a:r>
              <a:rPr sz="1600" spc="-30" dirty="0">
                <a:latin typeface="Verdana"/>
                <a:cs typeface="Verdana"/>
              </a:rPr>
              <a:t> </a:t>
            </a:r>
            <a:r>
              <a:rPr sz="1600" spc="65" dirty="0">
                <a:latin typeface="Verdana"/>
                <a:cs typeface="Verdana"/>
              </a:rPr>
              <a:t>g</a:t>
            </a:r>
            <a:r>
              <a:rPr sz="1600" spc="20" dirty="0">
                <a:latin typeface="Verdana"/>
                <a:cs typeface="Verdana"/>
              </a:rPr>
              <a:t>ub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35" dirty="0">
                <a:latin typeface="Verdana"/>
                <a:cs typeface="Verdana"/>
              </a:rPr>
              <a:t>rnamen</a:t>
            </a:r>
            <a:r>
              <a:rPr sz="1600" spc="-40" dirty="0">
                <a:latin typeface="Verdana"/>
                <a:cs typeface="Verdana"/>
              </a:rPr>
              <a:t>t</a:t>
            </a:r>
            <a:r>
              <a:rPr sz="1600" dirty="0">
                <a:latin typeface="Verdana"/>
                <a:cs typeface="Verdana"/>
              </a:rPr>
              <a:t>a</a:t>
            </a:r>
            <a:r>
              <a:rPr sz="1600" spc="15" dirty="0">
                <a:latin typeface="Verdana"/>
                <a:cs typeface="Verdana"/>
              </a:rPr>
              <a:t>l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215" dirty="0">
                <a:latin typeface="Verdana"/>
                <a:cs typeface="Verdana"/>
              </a:rPr>
              <a:t>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980680" y="2344038"/>
            <a:ext cx="18497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100" dirty="0">
                <a:latin typeface="Verdana"/>
                <a:cs typeface="Verdana"/>
              </a:rPr>
              <a:t>Coop</a:t>
            </a:r>
            <a:r>
              <a:rPr sz="1600" spc="85" dirty="0">
                <a:latin typeface="Verdana"/>
                <a:cs typeface="Verdana"/>
              </a:rPr>
              <a:t>e</a:t>
            </a:r>
            <a:r>
              <a:rPr sz="1600" dirty="0">
                <a:latin typeface="Verdana"/>
                <a:cs typeface="Verdana"/>
              </a:rPr>
              <a:t>rac</a:t>
            </a:r>
            <a:r>
              <a:rPr sz="1600" spc="5" dirty="0">
                <a:latin typeface="Verdana"/>
                <a:cs typeface="Verdana"/>
              </a:rPr>
              <a:t>i</a:t>
            </a:r>
            <a:r>
              <a:rPr sz="1600" spc="40" dirty="0">
                <a:latin typeface="Verdana"/>
                <a:cs typeface="Verdana"/>
              </a:rPr>
              <a:t>on</a:t>
            </a:r>
            <a:r>
              <a:rPr sz="1600" spc="25" dirty="0">
                <a:latin typeface="Verdana"/>
                <a:cs typeface="Verdana"/>
              </a:rPr>
              <a:t>e</a:t>
            </a:r>
            <a:r>
              <a:rPr sz="1600" spc="-170" dirty="0">
                <a:latin typeface="Verdana"/>
                <a:cs typeface="Verdana"/>
              </a:rPr>
              <a:t>s  </a:t>
            </a:r>
            <a:r>
              <a:rPr sz="1600" spc="-55" dirty="0">
                <a:latin typeface="Verdana"/>
                <a:cs typeface="Verdana"/>
              </a:rPr>
              <a:t>multilaterales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980680" y="3075558"/>
            <a:ext cx="180340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600" spc="-25" dirty="0">
                <a:latin typeface="Verdana"/>
                <a:cs typeface="Verdana"/>
              </a:rPr>
              <a:t>Compartir </a:t>
            </a:r>
            <a:r>
              <a:rPr sz="1600" spc="-20" dirty="0">
                <a:latin typeface="Verdana"/>
                <a:cs typeface="Verdana"/>
              </a:rPr>
              <a:t> información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75" dirty="0">
                <a:latin typeface="Verdana"/>
                <a:cs typeface="Verdana"/>
              </a:rPr>
              <a:t>e</a:t>
            </a:r>
            <a:r>
              <a:rPr sz="1600" spc="-30" dirty="0">
                <a:latin typeface="Verdana"/>
                <a:cs typeface="Verdana"/>
              </a:rPr>
              <a:t>n  </a:t>
            </a:r>
            <a:r>
              <a:rPr sz="1600" spc="-10" dirty="0">
                <a:latin typeface="Verdana"/>
                <a:cs typeface="Verdana"/>
              </a:rPr>
              <a:t>tiempo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-50" dirty="0">
                <a:latin typeface="Verdana"/>
                <a:cs typeface="Verdana"/>
              </a:rPr>
              <a:t>real.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960626" y="5570982"/>
            <a:ext cx="8403590" cy="1104900"/>
          </a:xfrm>
          <a:custGeom>
            <a:avLst/>
            <a:gdLst/>
            <a:ahLst/>
            <a:cxnLst/>
            <a:rect l="l" t="t" r="r" b="b"/>
            <a:pathLst>
              <a:path w="8403590" h="1104900">
                <a:moveTo>
                  <a:pt x="0" y="184150"/>
                </a:moveTo>
                <a:lnTo>
                  <a:pt x="6576" y="135196"/>
                </a:lnTo>
                <a:lnTo>
                  <a:pt x="25136" y="91206"/>
                </a:lnTo>
                <a:lnTo>
                  <a:pt x="53927" y="53936"/>
                </a:lnTo>
                <a:lnTo>
                  <a:pt x="91195" y="25142"/>
                </a:lnTo>
                <a:lnTo>
                  <a:pt x="135187" y="6578"/>
                </a:lnTo>
                <a:lnTo>
                  <a:pt x="184150" y="0"/>
                </a:lnTo>
                <a:lnTo>
                  <a:pt x="8219185" y="0"/>
                </a:lnTo>
                <a:lnTo>
                  <a:pt x="8268148" y="6578"/>
                </a:lnTo>
                <a:lnTo>
                  <a:pt x="8312140" y="25142"/>
                </a:lnTo>
                <a:lnTo>
                  <a:pt x="8349408" y="53936"/>
                </a:lnTo>
                <a:lnTo>
                  <a:pt x="8378199" y="91206"/>
                </a:lnTo>
                <a:lnTo>
                  <a:pt x="8396759" y="135196"/>
                </a:lnTo>
                <a:lnTo>
                  <a:pt x="8403336" y="184150"/>
                </a:lnTo>
                <a:lnTo>
                  <a:pt x="8403336" y="920750"/>
                </a:lnTo>
                <a:lnTo>
                  <a:pt x="8396759" y="969703"/>
                </a:lnTo>
                <a:lnTo>
                  <a:pt x="8378199" y="1013693"/>
                </a:lnTo>
                <a:lnTo>
                  <a:pt x="8349408" y="1050963"/>
                </a:lnTo>
                <a:lnTo>
                  <a:pt x="8312140" y="1079757"/>
                </a:lnTo>
                <a:lnTo>
                  <a:pt x="8268148" y="1098321"/>
                </a:lnTo>
                <a:lnTo>
                  <a:pt x="8219185" y="1104900"/>
                </a:lnTo>
                <a:lnTo>
                  <a:pt x="184150" y="1104900"/>
                </a:lnTo>
                <a:lnTo>
                  <a:pt x="135187" y="1098321"/>
                </a:lnTo>
                <a:lnTo>
                  <a:pt x="91195" y="1079757"/>
                </a:lnTo>
                <a:lnTo>
                  <a:pt x="53927" y="1050963"/>
                </a:lnTo>
                <a:lnTo>
                  <a:pt x="25136" y="1013693"/>
                </a:lnTo>
                <a:lnTo>
                  <a:pt x="6576" y="969703"/>
                </a:lnTo>
                <a:lnTo>
                  <a:pt x="0" y="920750"/>
                </a:lnTo>
                <a:lnTo>
                  <a:pt x="0" y="184150"/>
                </a:lnTo>
                <a:close/>
              </a:path>
            </a:pathLst>
          </a:custGeom>
          <a:ln w="38100">
            <a:solidFill>
              <a:srgbClr val="3131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2227326" y="3767709"/>
            <a:ext cx="7872095" cy="26396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105785" marR="3044190" indent="-28702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105785" algn="l"/>
                <a:tab pos="3106420" algn="l"/>
              </a:tabLst>
            </a:pPr>
            <a:r>
              <a:rPr sz="1600" spc="-160" dirty="0">
                <a:latin typeface="Verdana"/>
                <a:cs typeface="Verdana"/>
              </a:rPr>
              <a:t>U</a:t>
            </a:r>
            <a:r>
              <a:rPr sz="1600" spc="-70" dirty="0">
                <a:latin typeface="Verdana"/>
                <a:cs typeface="Verdana"/>
              </a:rPr>
              <a:t>s</a:t>
            </a:r>
            <a:r>
              <a:rPr sz="1600" spc="-80" dirty="0">
                <a:latin typeface="Verdana"/>
                <a:cs typeface="Verdana"/>
              </a:rPr>
              <a:t>o</a:t>
            </a:r>
            <a:r>
              <a:rPr sz="1600" spc="-85" dirty="0">
                <a:latin typeface="Verdana"/>
                <a:cs typeface="Verdana"/>
              </a:rPr>
              <a:t> </a:t>
            </a:r>
            <a:r>
              <a:rPr sz="1600" spc="65" dirty="0">
                <a:latin typeface="Verdana"/>
                <a:cs typeface="Verdana"/>
              </a:rPr>
              <a:t>de  </a:t>
            </a:r>
            <a:r>
              <a:rPr sz="1600" spc="-120" dirty="0">
                <a:latin typeface="Verdana"/>
                <a:cs typeface="Verdana"/>
              </a:rPr>
              <a:t>i</a:t>
            </a:r>
            <a:r>
              <a:rPr sz="1600" spc="-15" dirty="0">
                <a:latin typeface="Verdana"/>
                <a:cs typeface="Verdana"/>
              </a:rPr>
              <a:t>nformac</a:t>
            </a:r>
            <a:r>
              <a:rPr sz="1600" dirty="0">
                <a:latin typeface="Verdana"/>
                <a:cs typeface="Verdana"/>
              </a:rPr>
              <a:t>i</a:t>
            </a:r>
            <a:r>
              <a:rPr sz="1600" spc="15" dirty="0">
                <a:latin typeface="Verdana"/>
                <a:cs typeface="Verdana"/>
              </a:rPr>
              <a:t>ón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105" dirty="0">
                <a:latin typeface="Verdana"/>
                <a:cs typeface="Verdana"/>
              </a:rPr>
              <a:t>pa</a:t>
            </a:r>
            <a:r>
              <a:rPr sz="1600" spc="-35" dirty="0">
                <a:latin typeface="Verdana"/>
                <a:cs typeface="Verdana"/>
              </a:rPr>
              <a:t>ra  </a:t>
            </a:r>
            <a:r>
              <a:rPr sz="1600" spc="-10" dirty="0">
                <a:latin typeface="Verdana"/>
                <a:cs typeface="Verdana"/>
              </a:rPr>
              <a:t>o</a:t>
            </a:r>
            <a:r>
              <a:rPr sz="1600" spc="-25" dirty="0">
                <a:latin typeface="Verdana"/>
                <a:cs typeface="Verdana"/>
              </a:rPr>
              <a:t>t</a:t>
            </a:r>
            <a:r>
              <a:rPr sz="1600" spc="-114" dirty="0">
                <a:latin typeface="Verdana"/>
                <a:cs typeface="Verdana"/>
              </a:rPr>
              <a:t>ros</a:t>
            </a:r>
            <a:r>
              <a:rPr sz="1600" spc="-95" dirty="0">
                <a:latin typeface="Verdana"/>
                <a:cs typeface="Verdana"/>
              </a:rPr>
              <a:t> </a:t>
            </a:r>
            <a:r>
              <a:rPr sz="1600" spc="-105" dirty="0">
                <a:latin typeface="Verdana"/>
                <a:cs typeface="Verdana"/>
              </a:rPr>
              <a:t>f</a:t>
            </a:r>
            <a:r>
              <a:rPr sz="1600" spc="-75" dirty="0">
                <a:latin typeface="Verdana"/>
                <a:cs typeface="Verdana"/>
              </a:rPr>
              <a:t>i</a:t>
            </a:r>
            <a:r>
              <a:rPr sz="1600" spc="20" dirty="0">
                <a:latin typeface="Verdana"/>
                <a:cs typeface="Verdana"/>
              </a:rPr>
              <a:t>n</a:t>
            </a:r>
            <a:r>
              <a:rPr sz="1600" spc="10" dirty="0">
                <a:latin typeface="Verdana"/>
                <a:cs typeface="Verdana"/>
              </a:rPr>
              <a:t>e</a:t>
            </a:r>
            <a:r>
              <a:rPr sz="1600" spc="-215" dirty="0">
                <a:latin typeface="Verdana"/>
                <a:cs typeface="Verdana"/>
              </a:rPr>
              <a:t>s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1550" dirty="0">
              <a:latin typeface="Verdana"/>
              <a:cs typeface="Verdana"/>
            </a:endParaRPr>
          </a:p>
          <a:p>
            <a:pPr marL="286385" marR="3693160" indent="-286385" algn="r">
              <a:lnSpc>
                <a:spcPct val="100000"/>
              </a:lnSpc>
              <a:buFont typeface="Arial"/>
              <a:buChar char="•"/>
              <a:tabLst>
                <a:tab pos="286385" algn="l"/>
                <a:tab pos="3106420" algn="l"/>
              </a:tabLst>
            </a:pPr>
            <a:r>
              <a:rPr sz="1600" spc="-180" dirty="0">
                <a:latin typeface="Verdana"/>
                <a:cs typeface="Verdana"/>
              </a:rPr>
              <a:t>Es</a:t>
            </a:r>
            <a:r>
              <a:rPr sz="1600" spc="-135" dirty="0">
                <a:latin typeface="Verdana"/>
                <a:cs typeface="Verdana"/>
              </a:rPr>
              <a:t>t</a:t>
            </a:r>
            <a:r>
              <a:rPr sz="1600" spc="-10" dirty="0">
                <a:latin typeface="Verdana"/>
                <a:cs typeface="Verdana"/>
              </a:rPr>
              <a:t>ándares</a:t>
            </a:r>
            <a:endParaRPr sz="1600" dirty="0">
              <a:latin typeface="Verdana"/>
              <a:cs typeface="Verdana"/>
            </a:endParaRPr>
          </a:p>
          <a:p>
            <a:pPr marR="3693795" algn="r">
              <a:lnSpc>
                <a:spcPct val="100000"/>
              </a:lnSpc>
            </a:pPr>
            <a:r>
              <a:rPr sz="1600" spc="-45" dirty="0">
                <a:latin typeface="Verdana"/>
                <a:cs typeface="Verdana"/>
              </a:rPr>
              <a:t>mundiales.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9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000" dirty="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1800" b="1" spc="-40" dirty="0">
                <a:solidFill>
                  <a:schemeClr val="accent1"/>
                </a:solidFill>
                <a:latin typeface="Tahoma"/>
                <a:cs typeface="Tahoma"/>
              </a:rPr>
              <a:t>PASADO</a:t>
            </a:r>
            <a:r>
              <a:rPr sz="1800" b="1" spc="-15" dirty="0">
                <a:solidFill>
                  <a:schemeClr val="accent1"/>
                </a:solidFill>
                <a:latin typeface="Tahoma"/>
                <a:cs typeface="Tahoma"/>
              </a:rPr>
              <a:t>, </a:t>
            </a:r>
            <a:r>
              <a:rPr sz="1800" b="1" spc="-204" dirty="0">
                <a:solidFill>
                  <a:schemeClr val="accent1"/>
                </a:solidFill>
                <a:latin typeface="Tahoma"/>
                <a:cs typeface="Tahoma"/>
              </a:rPr>
              <a:t>PRESENT</a:t>
            </a:r>
            <a:r>
              <a:rPr sz="1800" b="1" spc="-185" dirty="0">
                <a:solidFill>
                  <a:schemeClr val="accent1"/>
                </a:solidFill>
                <a:latin typeface="Tahoma"/>
                <a:cs typeface="Tahoma"/>
              </a:rPr>
              <a:t>E</a:t>
            </a:r>
            <a:r>
              <a:rPr sz="1800" b="1" spc="-15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-95" dirty="0">
                <a:solidFill>
                  <a:schemeClr val="accent1"/>
                </a:solidFill>
                <a:latin typeface="Tahoma"/>
                <a:cs typeface="Tahoma"/>
              </a:rPr>
              <a:t>Y</a:t>
            </a:r>
            <a:r>
              <a:rPr sz="1800" b="1" spc="-40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-175" dirty="0">
                <a:solidFill>
                  <a:schemeClr val="accent1"/>
                </a:solidFill>
                <a:latin typeface="Tahoma"/>
                <a:cs typeface="Tahoma"/>
              </a:rPr>
              <a:t>FUTURO</a:t>
            </a:r>
            <a:r>
              <a:rPr sz="1800" b="1" spc="-25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-160" dirty="0">
                <a:solidFill>
                  <a:schemeClr val="accent1"/>
                </a:solidFill>
                <a:latin typeface="Tahoma"/>
                <a:cs typeface="Tahoma"/>
              </a:rPr>
              <a:t>D</a:t>
            </a:r>
            <a:r>
              <a:rPr sz="1800" b="1" spc="-125" dirty="0">
                <a:solidFill>
                  <a:schemeClr val="accent1"/>
                </a:solidFill>
                <a:latin typeface="Tahoma"/>
                <a:cs typeface="Tahoma"/>
              </a:rPr>
              <a:t>E</a:t>
            </a:r>
            <a:r>
              <a:rPr sz="1800" b="1" spc="-25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-70" dirty="0">
                <a:solidFill>
                  <a:schemeClr val="accent1"/>
                </a:solidFill>
                <a:latin typeface="Tahoma"/>
                <a:cs typeface="Tahoma"/>
              </a:rPr>
              <a:t>LA</a:t>
            </a:r>
            <a:endParaRPr sz="1800" dirty="0">
              <a:solidFill>
                <a:schemeClr val="accent1"/>
              </a:solidFill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sz="1800" b="1" spc="-15" dirty="0">
                <a:solidFill>
                  <a:schemeClr val="accent1"/>
                </a:solidFill>
                <a:latin typeface="Tahoma"/>
                <a:cs typeface="Tahoma"/>
              </a:rPr>
              <a:t>COOPERACIÓN</a:t>
            </a:r>
            <a:r>
              <a:rPr sz="1800" b="1" spc="-10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125" dirty="0">
                <a:solidFill>
                  <a:schemeClr val="accent1"/>
                </a:solidFill>
                <a:latin typeface="Tahoma"/>
                <a:cs typeface="Tahoma"/>
              </a:rPr>
              <a:t>O</a:t>
            </a:r>
            <a:r>
              <a:rPr sz="1800" b="1" spc="-35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-135" dirty="0">
                <a:solidFill>
                  <a:schemeClr val="accent1"/>
                </a:solidFill>
                <a:latin typeface="Tahoma"/>
                <a:cs typeface="Tahoma"/>
              </a:rPr>
              <a:t>ASISTENCIA</a:t>
            </a:r>
            <a:r>
              <a:rPr sz="1800" b="1" spc="-20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-150" dirty="0">
                <a:solidFill>
                  <a:schemeClr val="accent1"/>
                </a:solidFill>
                <a:latin typeface="Tahoma"/>
                <a:cs typeface="Tahoma"/>
              </a:rPr>
              <a:t>ADMINISTRATIVA</a:t>
            </a:r>
            <a:r>
              <a:rPr sz="1800" b="1" spc="-10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-120" dirty="0">
                <a:solidFill>
                  <a:schemeClr val="accent1"/>
                </a:solidFill>
                <a:latin typeface="Tahoma"/>
                <a:cs typeface="Tahoma"/>
              </a:rPr>
              <a:t>EN</a:t>
            </a:r>
            <a:r>
              <a:rPr sz="1800" b="1" spc="-10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-135" dirty="0">
                <a:solidFill>
                  <a:schemeClr val="accent1"/>
                </a:solidFill>
                <a:latin typeface="Tahoma"/>
                <a:cs typeface="Tahoma"/>
              </a:rPr>
              <a:t>MATERIA</a:t>
            </a:r>
            <a:r>
              <a:rPr sz="1800" b="1" spc="-20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sz="1800" b="1" spc="-215" dirty="0">
                <a:solidFill>
                  <a:schemeClr val="accent1"/>
                </a:solidFill>
                <a:latin typeface="Tahoma"/>
                <a:cs typeface="Tahoma"/>
              </a:rPr>
              <a:t>TRIBUTARIA</a:t>
            </a:r>
            <a:endParaRPr sz="1800" dirty="0">
              <a:solidFill>
                <a:schemeClr val="accent1"/>
              </a:solidFill>
              <a:latin typeface="Tahoma"/>
              <a:cs typeface="Tahoma"/>
            </a:endParaRPr>
          </a:p>
        </p:txBody>
      </p: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67116" y="3927347"/>
            <a:ext cx="1804416" cy="125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8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DCFFDE9-AD86-C249-F40E-E0C77EE74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sz="4400" b="1" dirty="0">
                <a:solidFill>
                  <a:schemeClr val="accent1"/>
                </a:solidFill>
              </a:rPr>
              <a:t>Un nuevo paradigma de la tributación internacional</a:t>
            </a:r>
            <a:endParaRPr lang="es-AR" dirty="0">
              <a:solidFill>
                <a:schemeClr val="accent1"/>
              </a:solidFill>
            </a:endParaRP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xmlns="" id="{34E941F6-07CD-A916-897B-F076BD2581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881410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F5830299-A963-B5A9-39FB-0F42B58F1E1F}"/>
              </a:ext>
            </a:extLst>
          </p:cNvPr>
          <p:cNvSpPr txBox="1"/>
          <p:nvPr/>
        </p:nvSpPr>
        <p:spPr>
          <a:xfrm>
            <a:off x="9217222" y="5018114"/>
            <a:ext cx="1984178" cy="92333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Coherencia</a:t>
            </a:r>
          </a:p>
          <a:p>
            <a:pPr algn="ctr"/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Sustancia</a:t>
            </a:r>
          </a:p>
          <a:p>
            <a:pPr algn="ctr"/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Transparencia</a:t>
            </a:r>
            <a:endParaRPr lang="es-A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89899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8889</TotalTime>
  <Words>978</Words>
  <Application>Microsoft Office PowerPoint</Application>
  <PresentationFormat>Personalizado</PresentationFormat>
  <Paragraphs>136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8" baseType="lpstr">
      <vt:lpstr>Tema de Office</vt:lpstr>
      <vt:lpstr>Presentación de PowerPoint</vt:lpstr>
      <vt:lpstr>Presentación de PowerPoint</vt:lpstr>
      <vt:lpstr>Presentación de PowerPoint</vt:lpstr>
      <vt:lpstr>Casos relevantes</vt:lpstr>
      <vt:lpstr>Presentación de PowerPoint</vt:lpstr>
      <vt:lpstr>Presentación de PowerPoint</vt:lpstr>
      <vt:lpstr>Presentación de PowerPoint</vt:lpstr>
      <vt:lpstr>Cooperación 1.0</vt:lpstr>
      <vt:lpstr>Un nuevo paradigma de la tributación internacional</vt:lpstr>
      <vt:lpstr>Un nuevo paradigma de la tributación internacional –cont.-</vt:lpstr>
      <vt:lpstr>Retos tributarios de la economía digital </vt:lpstr>
      <vt:lpstr>Declaración sobre la Solución de Dos Pilares para Abordar los Desafíos Fiscales que Surgen de la Digitalización de la Economía (2021) </vt:lpstr>
      <vt:lpstr>Presentación de PowerPoint</vt:lpstr>
      <vt:lpstr>Presentación de PowerPoint</vt:lpstr>
      <vt:lpstr>Presentación de PowerPoint</vt:lpstr>
      <vt:lpstr>Presentación de PowerPoint</vt:lpstr>
      <vt:lpstr>FATCA Argentina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Fallos recientes TFN de Fiscalidad Internacional</vt:lpstr>
      <vt:lpstr>Fallos recientes TFN de Fiscalidad Internacional –cont.-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pablo porporatto</dc:creator>
  <cp:lastModifiedBy>Template</cp:lastModifiedBy>
  <cp:revision>46</cp:revision>
  <dcterms:created xsi:type="dcterms:W3CDTF">2023-10-19T00:27:01Z</dcterms:created>
  <dcterms:modified xsi:type="dcterms:W3CDTF">2023-10-26T17:00:03Z</dcterms:modified>
</cp:coreProperties>
</file>