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59" r:id="rId3"/>
    <p:sldId id="257" r:id="rId4"/>
    <p:sldId id="268" r:id="rId5"/>
    <p:sldId id="260" r:id="rId6"/>
    <p:sldId id="270" r:id="rId7"/>
    <p:sldId id="262" r:id="rId8"/>
    <p:sldId id="269" r:id="rId9"/>
    <p:sldId id="264" r:id="rId10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45E320C0-6ABC-4DE6-A578-B61CB7CA8316}">
          <p14:sldIdLst>
            <p14:sldId id="256"/>
          </p14:sldIdLst>
        </p14:section>
        <p14:section name="Sección sin título" id="{DB05D69B-8BBA-4310-AAB4-8FA18DA58608}">
          <p14:sldIdLst>
            <p14:sldId id="259"/>
            <p14:sldId id="257"/>
            <p14:sldId id="268"/>
            <p14:sldId id="260"/>
            <p14:sldId id="270"/>
            <p14:sldId id="262"/>
            <p14:sldId id="269"/>
            <p14:sldId id="26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14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AR"/>
              <a:t>Sentencias de Fondo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A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C337-493C-902C-E3EC51009B5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C337-493C-902C-E3EC51009B5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C337-493C-902C-E3EC51009B5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C337-493C-902C-E3EC51009B57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A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Hoja1!$A$2:$A$5</c:f>
              <c:strCache>
                <c:ptCount val="4"/>
                <c:pt idx="0">
                  <c:v>Favorables</c:v>
                </c:pt>
                <c:pt idx="1">
                  <c:v>Favorables Parciales</c:v>
                </c:pt>
                <c:pt idx="2">
                  <c:v>Desfavorables</c:v>
                </c:pt>
                <c:pt idx="3">
                  <c:v>Desfavorables Parciales</c:v>
                </c:pt>
              </c:strCache>
            </c:strRef>
          </c:cat>
          <c:val>
            <c:numRef>
              <c:f>Hoja1!$B$2:$B$5</c:f>
              <c:numCache>
                <c:formatCode>General</c:formatCode>
                <c:ptCount val="4"/>
                <c:pt idx="0">
                  <c:v>209</c:v>
                </c:pt>
                <c:pt idx="1">
                  <c:v>76</c:v>
                </c:pt>
                <c:pt idx="2">
                  <c:v>209</c:v>
                </c:pt>
                <c:pt idx="3">
                  <c:v>126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02-441A-B63D-B56F502DEF21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249063172154105"/>
          <c:y val="0.37033578706586168"/>
          <c:w val="0.25966623021627605"/>
          <c:h val="0.2549701386659960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A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A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AR"/>
              <a:t>Cuestiones procesales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AR"/>
        </a:p>
      </c:txPr>
    </c:title>
    <c:autoTitleDeleted val="0"/>
    <c:view3D>
      <c:rotX val="5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Ventas</c:v>
                </c:pt>
              </c:strCache>
            </c:strRef>
          </c:tx>
          <c:explosion val="1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AC69-44B8-B828-0E98BC5F196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AC69-44B8-B828-0E98BC5F196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AC69-44B8-B828-0E98BC5F196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AC69-44B8-B828-0E98BC5F1965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9-AC69-44B8-B828-0E98BC5F1965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B-AC69-44B8-B828-0E98BC5F1965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s-AR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Hoja1!$A$2:$A$7</c:f>
              <c:strCache>
                <c:ptCount val="6"/>
                <c:pt idx="0">
                  <c:v>Recursos de Reconsideración</c:v>
                </c:pt>
                <c:pt idx="1">
                  <c:v>Planes de Pagos</c:v>
                </c:pt>
                <c:pt idx="2">
                  <c:v>Aprueba Liquidación</c:v>
                </c:pt>
                <c:pt idx="3">
                  <c:v>Desaprueba Liquidación</c:v>
                </c:pt>
                <c:pt idx="4">
                  <c:v>Cuestiones Previas /Aclaratoria /Reposición /etc</c:v>
                </c:pt>
                <c:pt idx="5">
                  <c:v>Continúa Trámite</c:v>
                </c:pt>
              </c:strCache>
            </c:strRef>
          </c:cat>
          <c:val>
            <c:numRef>
              <c:f>Hoja1!$B$2:$B$7</c:f>
              <c:numCache>
                <c:formatCode>General</c:formatCode>
                <c:ptCount val="6"/>
                <c:pt idx="0">
                  <c:v>10</c:v>
                </c:pt>
                <c:pt idx="1">
                  <c:v>159</c:v>
                </c:pt>
                <c:pt idx="2">
                  <c:v>90</c:v>
                </c:pt>
                <c:pt idx="3">
                  <c:v>4</c:v>
                </c:pt>
                <c:pt idx="4">
                  <c:v>54</c:v>
                </c:pt>
                <c:pt idx="5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FAE-4662-81F7-2364D3B4F86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s-AR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es-A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55292B9-7372-4A7E-A0C6-84F9F605DB9E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AR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AR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3844E74-FA70-493E-9CEF-C28FE0BECF33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193922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844E74-FA70-493E-9CEF-C28FE0BECF33}" type="slidenum">
              <a:rPr lang="es-AR" smtClean="0"/>
              <a:t>7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730087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503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n panorámic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488636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406129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53038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0823496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64700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s-ES" smtClean="0"/>
              <a:t>Editar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659790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787562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98724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718536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1048731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8121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856308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480304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62217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22759873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98041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C12079A-ACC8-4868-A30B-2EF75BDAC268}" type="datetimeFigureOut">
              <a:rPr lang="es-AR" smtClean="0"/>
              <a:t>25/10/2023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E8CD9F49-B2C7-470C-9CC9-1349A6735687}" type="slidenum">
              <a:rPr lang="es-AR" smtClean="0"/>
              <a:t>‹Nº›</a:t>
            </a:fld>
            <a:endParaRPr lang="es-AR"/>
          </a:p>
        </p:txBody>
      </p:sp>
    </p:spTree>
    <p:extLst>
      <p:ext uri="{BB962C8B-B14F-4D97-AF65-F5344CB8AC3E}">
        <p14:creationId xmlns:p14="http://schemas.microsoft.com/office/powerpoint/2010/main" val="37011317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983150" y="694591"/>
            <a:ext cx="8001000" cy="2971801"/>
          </a:xfrm>
        </p:spPr>
        <p:txBody>
          <a:bodyPr>
            <a:normAutofit fontScale="90000"/>
          </a:bodyPr>
          <a:lstStyle/>
          <a:p>
            <a:pPr algn="just"/>
            <a:r>
              <a:rPr lang="es-AR" b="1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“La importancia de la jurisprudencia del tribunal fiscal en la visión de la agencia de recaudación”</a:t>
            </a:r>
            <a:endParaRPr lang="es-AR" b="1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360985" y="4088422"/>
            <a:ext cx="6901961" cy="2365131"/>
          </a:xfrm>
        </p:spPr>
        <p:txBody>
          <a:bodyPr>
            <a:normAutofit/>
          </a:bodyPr>
          <a:lstStyle/>
          <a:p>
            <a:pPr>
              <a:lnSpc>
                <a:spcPts val="2880"/>
              </a:lnSpc>
            </a:pPr>
            <a:r>
              <a:rPr lang="es-AR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Jornadas de Tribunales Fiscales, 26 y 27 de Octubre de 2023, Asociación </a:t>
            </a:r>
            <a:r>
              <a:rPr lang="es-AR" sz="2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Argentina de Estudios Fiscales AAEF</a:t>
            </a:r>
          </a:p>
          <a:p>
            <a:pPr algn="r"/>
            <a:r>
              <a:rPr lang="es-AR" sz="24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Dra. Romina Góngora.-</a:t>
            </a:r>
            <a:endParaRPr lang="es-AR" sz="24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967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202224"/>
            <a:ext cx="11246949" cy="1310054"/>
          </a:xfrm>
        </p:spPr>
        <p:txBody>
          <a:bodyPr/>
          <a:lstStyle/>
          <a:p>
            <a:pPr algn="ctr"/>
            <a:r>
              <a:rPr lang="es-AR" b="1" dirty="0" smtClean="0"/>
              <a:t>INTRODUCCIÓN </a:t>
            </a:r>
            <a:endParaRPr lang="es-AR" b="1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684211" y="1239715"/>
            <a:ext cx="11000765" cy="4754685"/>
          </a:xfrm>
        </p:spPr>
        <p:txBody>
          <a:bodyPr>
            <a:normAutofit fontScale="92500" lnSpcReduction="20000"/>
          </a:bodyPr>
          <a:lstStyle/>
          <a:p>
            <a:pPr algn="just"/>
            <a:endParaRPr lang="es-AR" dirty="0" smtClean="0"/>
          </a:p>
          <a:p>
            <a:pPr algn="just"/>
            <a:endParaRPr lang="es-AR" dirty="0"/>
          </a:p>
          <a:p>
            <a:pPr marL="342900" indent="-342900" algn="just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s-AR" sz="2400" b="1" dirty="0" smtClean="0">
                <a:latin typeface="Arial Black" panose="020B0A04020102020204" pitchFamily="34" charset="0"/>
              </a:rPr>
              <a:t>Agencia de Recaudación de la Provincia de Buenos Aires (</a:t>
            </a:r>
            <a:r>
              <a:rPr lang="es-AR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ARBA</a:t>
            </a:r>
            <a:r>
              <a:rPr lang="es-AR" sz="2400" b="1" dirty="0" smtClean="0">
                <a:latin typeface="Arial Black" panose="020B0A04020102020204" pitchFamily="34" charset="0"/>
              </a:rPr>
              <a:t>). Marco legal.</a:t>
            </a:r>
          </a:p>
          <a:p>
            <a:pPr marL="342900" indent="-342900" algn="just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s-AR" sz="2400" b="1" dirty="0" smtClean="0">
                <a:latin typeface="Arial Black" panose="020B0A04020102020204" pitchFamily="34" charset="0"/>
              </a:rPr>
              <a:t>El denominado </a:t>
            </a:r>
            <a:r>
              <a:rPr lang="es-AR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“contencioso tributario”</a:t>
            </a:r>
            <a:r>
              <a:rPr lang="es-AR" sz="2400" b="1" dirty="0" smtClean="0">
                <a:latin typeface="Arial Black" panose="020B0A04020102020204" pitchFamily="34" charset="0"/>
              </a:rPr>
              <a:t>. </a:t>
            </a:r>
          </a:p>
          <a:p>
            <a:pPr marL="342900" indent="-342900" algn="just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s-AR" sz="2400" b="1" dirty="0" smtClean="0">
                <a:latin typeface="Arial Black" panose="020B0A04020102020204" pitchFamily="34" charset="0"/>
              </a:rPr>
              <a:t>Tribunal Fiscal de Apelación de la Provincia de Buenos Aires (</a:t>
            </a:r>
            <a:r>
              <a:rPr lang="es-AR" sz="2400" b="1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TFABA</a:t>
            </a:r>
            <a:r>
              <a:rPr lang="es-AR" sz="2400" b="1" dirty="0" smtClean="0">
                <a:latin typeface="Arial Black" panose="020B0A04020102020204" pitchFamily="34" charset="0"/>
              </a:rPr>
              <a:t>). Marco Legal. </a:t>
            </a:r>
          </a:p>
          <a:p>
            <a:pPr marL="342900" indent="-342900" algn="just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s-AR" sz="2400" b="1" dirty="0" smtClean="0">
                <a:latin typeface="Arial Black" panose="020B0A04020102020204" pitchFamily="34" charset="0"/>
              </a:rPr>
              <a:t>Jurisprudencia del TFA. Relevancia para la Agencia de Recaudación. </a:t>
            </a:r>
          </a:p>
          <a:p>
            <a:pPr algn="just"/>
            <a:endParaRPr lang="es-AR" sz="2400" dirty="0" smtClean="0">
              <a:latin typeface="Arial Black" panose="020B0A04020102020204" pitchFamily="34" charset="0"/>
            </a:endParaRPr>
          </a:p>
          <a:p>
            <a:pPr algn="just"/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255673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334108"/>
            <a:ext cx="10058400" cy="1011115"/>
          </a:xfrm>
        </p:spPr>
        <p:txBody>
          <a:bodyPr>
            <a:normAutofit fontScale="90000"/>
          </a:bodyPr>
          <a:lstStyle/>
          <a:p>
            <a:pPr algn="ctr"/>
            <a:r>
              <a:rPr lang="es-AR" b="1" dirty="0" smtClean="0">
                <a:latin typeface="Arial" panose="020B0604020202020204" pitchFamily="34" charset="0"/>
                <a:cs typeface="Arial" panose="020B0604020202020204" pitchFamily="34" charset="0"/>
              </a:rPr>
              <a:t>Código fiscal de la provincia de buenos aires</a:t>
            </a:r>
            <a:endParaRPr lang="es-A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580292" y="1345223"/>
            <a:ext cx="11262946" cy="5161085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70000"/>
              </a:lnSpc>
              <a:spcAft>
                <a:spcPts val="800"/>
              </a:spcAft>
            </a:pPr>
            <a:r>
              <a:rPr lang="es-AR" b="1" dirty="0"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“ARTÍCULO 115. Contra las resoluciones de la Autoridad de Aplicación, que </a:t>
            </a:r>
            <a:r>
              <a:rPr lang="es-AR" b="1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determinen gravámenes, impongan multas, liquiden intereses, rechacen repeticiones de impuestos o denieguen exenciones</a:t>
            </a:r>
            <a:r>
              <a:rPr lang="es-AR" b="1" dirty="0"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el contribuyente o responsable podrá interponer dentro de los quince (15) días de notificado, en forma excluyente, uno de los siguientes recursos: a) Reconsideración ante la Autoridad de Aplicación. </a:t>
            </a:r>
            <a:r>
              <a:rPr lang="es-AR" b="1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b) Apelación ante el Tribunal Fiscal, en aquellos casos en que el monto de la obligación fiscal determinada, de la multa aplicada o el del gravamen intentado repetir, supere la cantidad de pesos doscientos mil ($200.000). </a:t>
            </a:r>
            <a:r>
              <a:rPr lang="es-AR" b="1" dirty="0"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(Inciso sustituido por Ley 15.391 (B.O. 29/12/2022) Vigente 01/01/2023) </a:t>
            </a:r>
          </a:p>
          <a:p>
            <a:pPr algn="just">
              <a:lnSpc>
                <a:spcPct val="170000"/>
              </a:lnSpc>
              <a:spcAft>
                <a:spcPts val="800"/>
              </a:spcAft>
            </a:pPr>
            <a:r>
              <a:rPr lang="es-AR" b="1" dirty="0"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los supuestos que la </a:t>
            </a:r>
            <a:r>
              <a:rPr lang="es-AR" b="1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resolución determine y sancione en forma conjunta</a:t>
            </a:r>
            <a:r>
              <a:rPr lang="es-AR" b="1" dirty="0"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el monto a considerar para abrir la competencia del Tribunal será el de la suma de ambos conceptos. </a:t>
            </a:r>
          </a:p>
          <a:p>
            <a:pPr algn="just">
              <a:lnSpc>
                <a:spcPct val="170000"/>
              </a:lnSpc>
              <a:spcAft>
                <a:spcPts val="800"/>
              </a:spcAft>
            </a:pPr>
            <a:r>
              <a:rPr lang="es-AR" b="1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 serán computables</a:t>
            </a:r>
            <a:r>
              <a:rPr lang="es-AR" b="1" dirty="0"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a los efectos de este artículo, los </a:t>
            </a:r>
            <a:r>
              <a:rPr lang="es-AR" b="1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recargos e intereses </a:t>
            </a:r>
            <a:r>
              <a:rPr lang="es-AR" b="1" dirty="0"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previstos en este Código. </a:t>
            </a:r>
            <a:r>
              <a:rPr lang="es-AR" b="1" dirty="0" smtClean="0">
                <a:latin typeface="Arial Black" panose="020B0A040201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(…)</a:t>
            </a:r>
            <a:endParaRPr lang="es-AR" b="1" dirty="0">
              <a:latin typeface="Arial Black" panose="020B0A040201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3240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2" y="334108"/>
            <a:ext cx="10058400" cy="1011115"/>
          </a:xfrm>
        </p:spPr>
        <p:txBody>
          <a:bodyPr>
            <a:normAutofit fontScale="90000"/>
          </a:bodyPr>
          <a:lstStyle/>
          <a:p>
            <a:pPr algn="ctr"/>
            <a:r>
              <a:rPr lang="es-AR" b="1" dirty="0" smtClean="0">
                <a:latin typeface="Arial" panose="020B0604020202020204" pitchFamily="34" charset="0"/>
                <a:cs typeface="Arial" panose="020B0604020202020204" pitchFamily="34" charset="0"/>
              </a:rPr>
              <a:t>Código fiscal de la provincia de buenos aires</a:t>
            </a:r>
            <a:endParaRPr lang="es-AR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>
          <a:xfrm>
            <a:off x="844062" y="1345223"/>
            <a:ext cx="9996853" cy="5161085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AR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ARTÍCULO 115 continuación: (…)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AR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Cuando no haya determinación de monto subsistirá la opción del recurso de reconsideración ante la Autoridad de Aplicación o el de apelación ante el Tribunal Fiscal.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AR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no manifestarse en forma expresa </a:t>
            </a:r>
            <a:r>
              <a:rPr lang="es-AR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que se recurre por reconsideración, </a:t>
            </a:r>
            <a:r>
              <a:rPr lang="es-AR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entenderá que el contribuyente ha optado por el recurso de apelación </a:t>
            </a:r>
            <a:r>
              <a:rPr lang="es-AR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ante el Tribunal Fiscal de darse las condiciones del monto mínimo establecido en este inciso”.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AR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ARTÍCULO 117. La interposición de los recursos de reconsideración o de apelación, </a:t>
            </a:r>
            <a:r>
              <a:rPr lang="es-AR" u="sng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suspende la obligación de pago</a:t>
            </a:r>
            <a:r>
              <a:rPr lang="es-AR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pero no interrumpe el curso de los intereses previstos en el artículo 96</a:t>
            </a:r>
            <a:r>
              <a:rPr lang="es-AR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 tal efecto será requisito de admisión, de cualquiera de los recursos mencionados, que el contribuyente regularice su situación fiscal en relación a los importes que se le reclaman y respecto de los cuales preste su conformidad.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AR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“ARTÍCULO 139. Si la Autoridad de Aplicación no dicta resolución en los términos establecidos precedentemente, se considerará que existe </a:t>
            </a:r>
            <a:r>
              <a:rPr lang="es-AR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denegatoria tácita</a:t>
            </a:r>
            <a:r>
              <a:rPr lang="es-AR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autorizándose al contribuyente o responsable a </a:t>
            </a:r>
            <a:r>
              <a:rPr lang="es-AR" dirty="0">
                <a:solidFill>
                  <a:srgbClr val="FF0000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hacer uso de los recursos del artículo 115</a:t>
            </a:r>
            <a:r>
              <a:rPr lang="es-AR" dirty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 su elección.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es-AR" dirty="0"/>
          </a:p>
        </p:txBody>
      </p:sp>
    </p:spTree>
    <p:extLst>
      <p:ext uri="{BB962C8B-B14F-4D97-AF65-F5344CB8AC3E}">
        <p14:creationId xmlns:p14="http://schemas.microsoft.com/office/powerpoint/2010/main" val="3480151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3" y="0"/>
            <a:ext cx="10058400" cy="1389185"/>
          </a:xfrm>
        </p:spPr>
        <p:txBody>
          <a:bodyPr/>
          <a:lstStyle/>
          <a:p>
            <a:pPr algn="ctr"/>
            <a:r>
              <a:rPr lang="es-AR" b="1" dirty="0" smtClean="0"/>
              <a:t>La sentencia del tfaba. Etapa de ejecución</a:t>
            </a:r>
            <a:endParaRPr lang="es-AR" b="1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684211" y="1389185"/>
            <a:ext cx="11299703" cy="5389684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AR" sz="2600" b="1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Tribunal Fiscal de Apelación cuenta con la posibilidad de: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AR" sz="2600" b="1" dirty="0" smtClean="0">
                <a:solidFill>
                  <a:srgbClr val="FFCCFF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Confirmar</a:t>
            </a:r>
            <a:r>
              <a:rPr lang="es-AR" sz="2600" b="1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s-AR" sz="2600" b="1" dirty="0" smtClean="0">
                <a:solidFill>
                  <a:srgbClr val="FFCCFF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anular</a:t>
            </a:r>
            <a:r>
              <a:rPr lang="es-AR" sz="2600" b="1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</a:t>
            </a:r>
            <a:r>
              <a:rPr lang="es-AR" sz="2600" b="1" dirty="0" smtClean="0">
                <a:solidFill>
                  <a:srgbClr val="FFCCFF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revocar total o parcialmente </a:t>
            </a:r>
            <a:r>
              <a:rPr lang="es-AR" sz="2600" b="1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acto apelado.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AR" sz="2600" b="1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También puede </a:t>
            </a:r>
            <a:r>
              <a:rPr lang="es-AR" sz="2600" b="1" dirty="0" smtClean="0">
                <a:solidFill>
                  <a:srgbClr val="FFCCFF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ordenar a la Agencia la reliquidación del crédito fiscal</a:t>
            </a:r>
            <a:r>
              <a:rPr lang="es-AR" sz="2600" b="1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Se abre la etapa de ejecución de sentencia en cuyo marco se mantiene la jurisdicción del Tribunal.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AR" sz="2600" b="1" dirty="0" smtClean="0">
                <a:solidFill>
                  <a:srgbClr val="FFCCFF"/>
                </a:solidFill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 costas</a:t>
            </a:r>
            <a:r>
              <a:rPr lang="es-AR" sz="2600" b="1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AR" sz="2600" b="1" u="sng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Ejemplo estadístico</a:t>
            </a:r>
            <a:r>
              <a:rPr lang="es-AR" sz="2600" b="1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Período 2021/2023. Total 937 sentencias. Temas: gravabilidad, encuadre de actividad, base imponible, CM, exención, nulidad, demanda de repetición, multas por omisión y defraudación, responsabilidad solidaria, régimen de agentes de recaudación y prescripción. Aclaración: Criterios en relación al ajuste.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s-AR" sz="2600" b="1" dirty="0" smtClean="0">
                <a:latin typeface="Arial Black" panose="020B0A040201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Cuestiones procesales: tienen un impacto inmediato. Temas: recurso de reconsideración, plan de pago, aprueba o desaprueba liquidación, cuestión previa, aclaratoria, reposición, incompetencia, continúa trámite, etc.  </a:t>
            </a:r>
            <a:endParaRPr lang="es-AR" sz="26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9371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Gráfico 5"/>
          <p:cNvGraphicFramePr/>
          <p:nvPr>
            <p:extLst>
              <p:ext uri="{D42A27DB-BD31-4B8C-83A1-F6EECF244321}">
                <p14:modId xmlns:p14="http://schemas.microsoft.com/office/powerpoint/2010/main" val="3944443719"/>
              </p:ext>
            </p:extLst>
          </p:nvPr>
        </p:nvGraphicFramePr>
        <p:xfrm>
          <a:off x="1283677" y="351692"/>
          <a:ext cx="9715499" cy="5900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57203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Gráfico 7"/>
          <p:cNvGraphicFramePr/>
          <p:nvPr>
            <p:extLst>
              <p:ext uri="{D42A27DB-BD31-4B8C-83A1-F6EECF244321}">
                <p14:modId xmlns:p14="http://schemas.microsoft.com/office/powerpoint/2010/main" val="589010436"/>
              </p:ext>
            </p:extLst>
          </p:nvPr>
        </p:nvGraphicFramePr>
        <p:xfrm>
          <a:off x="1161918" y="395654"/>
          <a:ext cx="10030690" cy="5665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07742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684213" y="0"/>
            <a:ext cx="10058400" cy="1389185"/>
          </a:xfrm>
        </p:spPr>
        <p:txBody>
          <a:bodyPr/>
          <a:lstStyle/>
          <a:p>
            <a:pPr algn="ctr"/>
            <a:r>
              <a:rPr lang="es-AR" b="1" dirty="0" smtClean="0"/>
              <a:t>ARBA frente a las sentencias del tfaba</a:t>
            </a:r>
            <a:endParaRPr lang="es-AR" b="1" dirty="0"/>
          </a:p>
        </p:txBody>
      </p:sp>
      <p:sp>
        <p:nvSpPr>
          <p:cNvPr id="7" name="Marcador de texto 6"/>
          <p:cNvSpPr>
            <a:spLocks noGrp="1"/>
          </p:cNvSpPr>
          <p:nvPr>
            <p:ph type="body" idx="1"/>
          </p:nvPr>
        </p:nvSpPr>
        <p:spPr>
          <a:xfrm>
            <a:off x="684211" y="1389185"/>
            <a:ext cx="11299703" cy="4605215"/>
          </a:xfrm>
        </p:spPr>
        <p:txBody>
          <a:bodyPr>
            <a:norm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s-ES" b="1" dirty="0" smtClean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jurisprudencia </a:t>
            </a:r>
            <a:r>
              <a:rPr lang="es-ES" b="1" dirty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del TFABA es un Insumo útil para:</a:t>
            </a:r>
            <a:endParaRPr lang="es-AR" sz="18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Evaluar la necesidad de solicitar aclaratoria (plazo 5 días).</a:t>
            </a:r>
            <a:endParaRPr lang="es-AR" sz="18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Analizar la revisión judicial.</a:t>
            </a:r>
            <a:endParaRPr lang="es-AR" sz="18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Analizar la viabilidad de solicitar un Acuerdo Plenario.</a:t>
            </a:r>
            <a:endParaRPr lang="es-AR" sz="18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Conveniencia o no de criterios técnicos.</a:t>
            </a:r>
            <a:endParaRPr lang="es-AR" sz="18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Analizar resultados en TFABA y resultados del trabajo del Organismo. </a:t>
            </a:r>
            <a:endParaRPr lang="es-AR" sz="18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Conocer criterios de las </a:t>
            </a:r>
            <a:r>
              <a:rPr lang="es-ES" b="1" dirty="0" smtClean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salas. Conveniencia </a:t>
            </a:r>
            <a:r>
              <a:rPr lang="es-ES" b="1" dirty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ofrecer planes de pago al apelante.</a:t>
            </a:r>
            <a:endParaRPr lang="es-AR" sz="18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Tomar conocimiento de criterios doctrinarios.</a:t>
            </a:r>
            <a:endParaRPr lang="es-AR" sz="18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Actualizar en forma permanente al personal de la Agencia.</a:t>
            </a:r>
            <a:endParaRPr lang="es-AR" sz="18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es-ES" b="1" dirty="0">
                <a:latin typeface="Arial Black" panose="020B0A040201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Toma de conocimiento inmediato por parte de la Gerencia de Cobranzas. Base del proceso de cobro.  </a:t>
            </a:r>
            <a:endParaRPr lang="es-AR" sz="1800" b="1" dirty="0">
              <a:latin typeface="Arial Black" panose="020B0A040201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97388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10588" y="773723"/>
            <a:ext cx="11246950" cy="3875453"/>
          </a:xfrm>
        </p:spPr>
        <p:txBody>
          <a:bodyPr>
            <a:normAutofit fontScale="90000"/>
          </a:bodyPr>
          <a:lstStyle/>
          <a:p>
            <a:r>
              <a:rPr lang="es-AR" b="1" dirty="0" smtClean="0">
                <a:latin typeface="Arial Black" panose="020B0A04020102020204" pitchFamily="34" charset="0"/>
              </a:rPr>
              <a:t>Reflexiones finales … </a:t>
            </a:r>
            <a:br>
              <a:rPr lang="es-AR" b="1" dirty="0" smtClean="0">
                <a:latin typeface="Arial Black" panose="020B0A04020102020204" pitchFamily="34" charset="0"/>
              </a:rPr>
            </a:br>
            <a:r>
              <a:rPr lang="es-AR" b="1" dirty="0">
                <a:latin typeface="Arial Black" panose="020B0A04020102020204" pitchFamily="34" charset="0"/>
              </a:rPr>
              <a:t/>
            </a:r>
            <a:br>
              <a:rPr lang="es-AR" b="1" dirty="0">
                <a:latin typeface="Arial Black" panose="020B0A04020102020204" pitchFamily="34" charset="0"/>
              </a:rPr>
            </a:br>
            <a:r>
              <a:rPr lang="es-AR" b="1" dirty="0" smtClean="0">
                <a:latin typeface="Arial Black" panose="020B0A04020102020204" pitchFamily="34" charset="0"/>
              </a:rPr>
              <a:t/>
            </a:r>
            <a:br>
              <a:rPr lang="es-AR" b="1" dirty="0" smtClean="0">
                <a:latin typeface="Arial Black" panose="020B0A04020102020204" pitchFamily="34" charset="0"/>
              </a:rPr>
            </a:br>
            <a:r>
              <a:rPr lang="es-AR" b="1" dirty="0"/>
              <a:t/>
            </a:r>
            <a:br>
              <a:rPr lang="es-AR" b="1" dirty="0"/>
            </a:br>
            <a:r>
              <a:rPr lang="es-AR" b="1" dirty="0" smtClean="0"/>
              <a:t/>
            </a:r>
            <a:br>
              <a:rPr lang="es-AR" b="1" dirty="0" smtClean="0"/>
            </a:br>
            <a:r>
              <a:rPr lang="es-AR" b="1" dirty="0" smtClean="0"/>
              <a:t/>
            </a:r>
            <a:br>
              <a:rPr lang="es-AR" b="1" dirty="0" smtClean="0"/>
            </a:br>
            <a:endParaRPr lang="es-AR" b="1" dirty="0"/>
          </a:p>
        </p:txBody>
      </p:sp>
      <p:sp>
        <p:nvSpPr>
          <p:cNvPr id="3" name="Título 1"/>
          <p:cNvSpPr txBox="1">
            <a:spLocks/>
          </p:cNvSpPr>
          <p:nvPr/>
        </p:nvSpPr>
        <p:spPr>
          <a:xfrm>
            <a:off x="-1554896" y="2455985"/>
            <a:ext cx="11246950" cy="3875453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 cap="all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r"/>
            <a:r>
              <a:rPr lang="es-AR" b="1" dirty="0" smtClean="0"/>
              <a:t/>
            </a:r>
            <a:br>
              <a:rPr lang="es-AR" b="1" dirty="0" smtClean="0"/>
            </a:br>
            <a:r>
              <a:rPr lang="es-AR" b="1" dirty="0" smtClean="0"/>
              <a:t/>
            </a:r>
            <a:br>
              <a:rPr lang="es-AR" b="1" dirty="0" smtClean="0"/>
            </a:br>
            <a:r>
              <a:rPr lang="es-AR" b="1" dirty="0" smtClean="0"/>
              <a:t/>
            </a:r>
            <a:br>
              <a:rPr lang="es-AR" b="1" dirty="0" smtClean="0"/>
            </a:br>
            <a:r>
              <a:rPr lang="es-AR" b="1" dirty="0" smtClean="0"/>
              <a:t/>
            </a:r>
            <a:br>
              <a:rPr lang="es-AR" b="1" dirty="0" smtClean="0"/>
            </a:br>
            <a:r>
              <a:rPr lang="es-AR" b="1" dirty="0" smtClean="0"/>
              <a:t/>
            </a:r>
            <a:br>
              <a:rPr lang="es-AR" b="1" dirty="0" smtClean="0"/>
            </a:br>
            <a:r>
              <a:rPr lang="es-AR" b="1" dirty="0" smtClean="0"/>
              <a:t/>
            </a:r>
            <a:br>
              <a:rPr lang="es-AR" b="1" dirty="0" smtClean="0"/>
            </a:br>
            <a:r>
              <a:rPr lang="es-AR" b="1" dirty="0" smtClean="0">
                <a:latin typeface="Arial Black" panose="020B0A04020102020204" pitchFamily="34" charset="0"/>
              </a:rPr>
              <a:t>Muchas gracias!</a:t>
            </a:r>
            <a:br>
              <a:rPr lang="es-AR" b="1" dirty="0" smtClean="0">
                <a:latin typeface="Arial Black" panose="020B0A04020102020204" pitchFamily="34" charset="0"/>
              </a:rPr>
            </a:br>
            <a:endParaRPr lang="es-AR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411171"/>
      </p:ext>
    </p:extLst>
  </p:cSld>
  <p:clrMapOvr>
    <a:masterClrMapping/>
  </p:clrMapOvr>
</p:sld>
</file>

<file path=ppt/theme/theme1.xml><?xml version="1.0" encoding="utf-8"?>
<a:theme xmlns:a="http://schemas.openxmlformats.org/drawingml/2006/main" name="Sector">
  <a:themeElements>
    <a:clrScheme name="Sector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ctor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ctor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764</Words>
  <Application>Microsoft Office PowerPoint</Application>
  <PresentationFormat>Panorámica</PresentationFormat>
  <Paragraphs>43</Paragraphs>
  <Slides>9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7" baseType="lpstr">
      <vt:lpstr>Arial</vt:lpstr>
      <vt:lpstr>Arial Black</vt:lpstr>
      <vt:lpstr>Calibri</vt:lpstr>
      <vt:lpstr>Century Gothic</vt:lpstr>
      <vt:lpstr>Times New Roman</vt:lpstr>
      <vt:lpstr>Wingdings</vt:lpstr>
      <vt:lpstr>Wingdings 3</vt:lpstr>
      <vt:lpstr>Sector</vt:lpstr>
      <vt:lpstr>“La importancia de la jurisprudencia del tribunal fiscal en la visión de la agencia de recaudación”</vt:lpstr>
      <vt:lpstr>INTRODUCCIÓN </vt:lpstr>
      <vt:lpstr>Código fiscal de la provincia de buenos aires</vt:lpstr>
      <vt:lpstr>Código fiscal de la provincia de buenos aires</vt:lpstr>
      <vt:lpstr>La sentencia del tfaba. Etapa de ejecución</vt:lpstr>
      <vt:lpstr>Presentación de PowerPoint</vt:lpstr>
      <vt:lpstr>Presentación de PowerPoint</vt:lpstr>
      <vt:lpstr>ARBA frente a las sentencias del tfaba</vt:lpstr>
      <vt:lpstr>Reflexiones finales …   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“La importancia de la jurisprudencia del tribunal fiscal en la visión de la agencia de recaudación”</dc:title>
  <dc:creator>Romina Soledad Gongora de Fazio</dc:creator>
  <cp:lastModifiedBy>Romina Soledad Gongora de Fazio</cp:lastModifiedBy>
  <cp:revision>20</cp:revision>
  <cp:lastPrinted>2023-10-25T19:17:22Z</cp:lastPrinted>
  <dcterms:created xsi:type="dcterms:W3CDTF">2023-10-24T18:15:44Z</dcterms:created>
  <dcterms:modified xsi:type="dcterms:W3CDTF">2023-10-25T19:19:22Z</dcterms:modified>
</cp:coreProperties>
</file>