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4"/>
  </p:sldMasterIdLst>
  <p:notesMasterIdLst>
    <p:notesMasterId r:id="rId9"/>
  </p:notesMasterIdLst>
  <p:sldIdLst>
    <p:sldId id="982" r:id="rId5"/>
    <p:sldId id="2147470044" r:id="rId6"/>
    <p:sldId id="2147470040" r:id="rId7"/>
    <p:sldId id="2147470046"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9974"/>
    <a:srgbClr val="F1B3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6B4D50-8A98-4D94-9A5A-B88E6002A9CB}" v="3" dt="2026-05-27T01:38:49.4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0" d="100"/>
          <a:sy n="60" d="100"/>
        </p:scale>
        <p:origin x="908" y="1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3FB353-5ABE-4F72-850D-E5F99D752BAF}" type="datetimeFigureOut">
              <a:rPr lang="es-AR" smtClean="0"/>
              <a:t>26/5/2026</a:t>
            </a:fld>
            <a:endParaRPr lang="es-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49E796-1B41-4DEF-B331-7D7CE452B3B6}" type="slidenum">
              <a:rPr lang="es-AR" smtClean="0"/>
              <a:t>‹#›</a:t>
            </a:fld>
            <a:endParaRPr lang="es-AR"/>
          </a:p>
        </p:txBody>
      </p:sp>
    </p:spTree>
    <p:extLst>
      <p:ext uri="{BB962C8B-B14F-4D97-AF65-F5344CB8AC3E}">
        <p14:creationId xmlns:p14="http://schemas.microsoft.com/office/powerpoint/2010/main" val="3456265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fld id="{5B43D19E-BFDB-4C92-8EDD-32EDDA8F41DF}" type="slidenum">
              <a:rPr lang="en-GB" smtClean="0"/>
              <a:pPr/>
              <a:t>1</a:t>
            </a:fld>
            <a:endParaRPr lang="en-GB" dirty="0"/>
          </a:p>
        </p:txBody>
      </p:sp>
    </p:spTree>
    <p:extLst>
      <p:ext uri="{BB962C8B-B14F-4D97-AF65-F5344CB8AC3E}">
        <p14:creationId xmlns:p14="http://schemas.microsoft.com/office/powerpoint/2010/main" val="1607913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533EC61-A8F8-44B1-8D8A-A3961B550AB6}" type="datetimeFigureOut">
              <a:rPr lang="es-AR" smtClean="0"/>
              <a:t>26/5/2026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27D92BC9-F944-47B0-BD7D-C03665C0DEEA}" type="slidenum">
              <a:rPr lang="es-AR" smtClean="0"/>
              <a:t>‹#›</a:t>
            </a:fld>
            <a:endParaRPr lang="es-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028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33EC61-A8F8-44B1-8D8A-A3961B550AB6}" type="datetimeFigureOut">
              <a:rPr lang="es-AR" smtClean="0"/>
              <a:t>26/5/2026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3552001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33EC61-A8F8-44B1-8D8A-A3961B550AB6}" type="datetimeFigureOut">
              <a:rPr lang="es-AR" smtClean="0"/>
              <a:t>26/5/2026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2893198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Standard slide_Quote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607F99-5C2B-4FC6-A3DF-23E011C8426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5952" y="6327648"/>
            <a:ext cx="536672" cy="411480"/>
          </a:xfrm>
          <a:prstGeom prst="rect">
            <a:avLst/>
          </a:prstGeom>
        </p:spPr>
      </p:pic>
      <p:sp>
        <p:nvSpPr>
          <p:cNvPr id="2" name="Date Placeholder 1">
            <a:extLst>
              <a:ext uri="{FF2B5EF4-FFF2-40B4-BE49-F238E27FC236}">
                <a16:creationId xmlns:a16="http://schemas.microsoft.com/office/drawing/2014/main" id="{B8A3025C-3438-4F2B-8F2C-C1B75E95834B}"/>
              </a:ext>
            </a:extLst>
          </p:cNvPr>
          <p:cNvSpPr>
            <a:spLocks noGrp="1"/>
          </p:cNvSpPr>
          <p:nvPr>
            <p:ph type="dt" sz="half" idx="10"/>
          </p:nvPr>
        </p:nvSpPr>
        <p:spPr/>
        <p:txBody>
          <a:bodyPr/>
          <a:lstStyle/>
          <a:p>
            <a:fld id="{CAE98AB9-6E37-47C1-9D85-4203001C89FC}" type="datetime3">
              <a:rPr lang="en-US" smtClean="0"/>
              <a:t>26 May 2026</a:t>
            </a:fld>
            <a:endParaRPr lang="en-IN" dirty="0"/>
          </a:p>
        </p:txBody>
      </p:sp>
      <p:sp>
        <p:nvSpPr>
          <p:cNvPr id="3" name="Footer Placeholder 2">
            <a:extLst>
              <a:ext uri="{FF2B5EF4-FFF2-40B4-BE49-F238E27FC236}">
                <a16:creationId xmlns:a16="http://schemas.microsoft.com/office/drawing/2014/main" id="{464889EE-A272-4972-94F8-C2BB4522732C}"/>
              </a:ext>
            </a:extLst>
          </p:cNvPr>
          <p:cNvSpPr>
            <a:spLocks noGrp="1"/>
          </p:cNvSpPr>
          <p:nvPr>
            <p:ph type="ftr" sz="quarter" idx="11"/>
          </p:nvPr>
        </p:nvSpPr>
        <p:spPr/>
        <p:txBody>
          <a:bodyPr/>
          <a:lstStyle/>
          <a:p>
            <a:r>
              <a:rPr lang="en-IN"/>
              <a:t>Presentation title</a:t>
            </a:r>
            <a:endParaRPr lang="en-IN" dirty="0"/>
          </a:p>
        </p:txBody>
      </p:sp>
      <p:sp>
        <p:nvSpPr>
          <p:cNvPr id="5" name="Slide Number Placeholder 4">
            <a:extLst>
              <a:ext uri="{FF2B5EF4-FFF2-40B4-BE49-F238E27FC236}">
                <a16:creationId xmlns:a16="http://schemas.microsoft.com/office/drawing/2014/main" id="{F997A7D4-D39D-42B7-9480-78FE2F6F90D3}"/>
              </a:ext>
            </a:extLst>
          </p:cNvPr>
          <p:cNvSpPr>
            <a:spLocks noGrp="1"/>
          </p:cNvSpPr>
          <p:nvPr>
            <p:ph type="sldNum" sz="quarter" idx="12"/>
          </p:nvPr>
        </p:nvSpPr>
        <p:spPr>
          <a:xfrm>
            <a:off x="609601" y="6516456"/>
            <a:ext cx="884088" cy="180000"/>
          </a:xfrm>
          <a:prstGeom prst="rect">
            <a:avLst/>
          </a:prstGeom>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34415146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sz="2400">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70E64C6A-78AE-4547-94F4-A7E658DB2EFB}"/>
              </a:ext>
            </a:extLst>
          </p:cNvPr>
          <p:cNvSpPr>
            <a:spLocks noChangeShapeType="1"/>
          </p:cNvSpPr>
          <p:nvPr userDrawn="1"/>
        </p:nvSpPr>
        <p:spPr bwMode="auto">
          <a:xfrm>
            <a:off x="609602" y="907750"/>
            <a:ext cx="11011709"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dirty="0">
              <a:solidFill>
                <a:schemeClr val="bg1"/>
              </a:solidFill>
            </a:endParaRPr>
          </a:p>
        </p:txBody>
      </p:sp>
      <p:sp>
        <p:nvSpPr>
          <p:cNvPr id="7" name="Slide Number Placeholder 6">
            <a:extLst>
              <a:ext uri="{FF2B5EF4-FFF2-40B4-BE49-F238E27FC236}">
                <a16:creationId xmlns:a16="http://schemas.microsoft.com/office/drawing/2014/main" id="{DC0E1552-BF13-453D-A76C-3B49D9C85708}"/>
              </a:ext>
            </a:extLst>
          </p:cNvPr>
          <p:cNvSpPr>
            <a:spLocks noGrp="1"/>
          </p:cNvSpPr>
          <p:nvPr>
            <p:ph type="sldNum" sz="quarter" idx="12"/>
          </p:nvPr>
        </p:nvSpPr>
        <p:spPr>
          <a:xfrm>
            <a:off x="609601" y="6516456"/>
            <a:ext cx="884088" cy="180000"/>
          </a:xfrm>
          <a:prstGeom prst="rect">
            <a:avLst/>
          </a:prstGeom>
        </p:spPr>
        <p:txBody>
          <a:bodyPr/>
          <a:lstStyle/>
          <a:p>
            <a:r>
              <a:rPr lang="en-GB"/>
              <a:t>Page </a:t>
            </a:r>
            <a:fld id="{F1BC30E3-FFE5-4B91-AA19-87A149EBB9EE}" type="slidenum">
              <a:rPr smtClean="0"/>
              <a:pPr/>
              <a:t>‹#›</a:t>
            </a:fld>
            <a:endParaRPr dirty="0"/>
          </a:p>
        </p:txBody>
      </p:sp>
      <p:sp>
        <p:nvSpPr>
          <p:cNvPr id="8" name="Text Placeholder 2">
            <a:extLst>
              <a:ext uri="{FF2B5EF4-FFF2-40B4-BE49-F238E27FC236}">
                <a16:creationId xmlns:a16="http://schemas.microsoft.com/office/drawing/2014/main" id="{0FC3EC46-D295-425C-8ED2-70D3C94626A0}"/>
              </a:ext>
            </a:extLst>
          </p:cNvPr>
          <p:cNvSpPr>
            <a:spLocks noGrp="1"/>
          </p:cNvSpPr>
          <p:nvPr>
            <p:ph idx="1"/>
          </p:nvPr>
        </p:nvSpPr>
        <p:spPr>
          <a:xfrm>
            <a:off x="609601" y="1137920"/>
            <a:ext cx="10972800" cy="4947920"/>
          </a:xfrm>
          <a:prstGeom prst="rect">
            <a:avLst/>
          </a:prstGeom>
        </p:spPr>
        <p:txBody>
          <a:bodyPr vert="horz" lIns="0" tIns="0" rIns="0" bIns="0" rtlCol="0" anchor="t" anchorCtr="0">
            <a:noAutofit/>
          </a:bodyPr>
          <a:lstStyle>
            <a:lvl1pPr>
              <a:defRPr sz="2000"/>
            </a:lvl1pPr>
            <a:lvl2pPr>
              <a:defRPr sz="1800"/>
            </a:lvl2pPr>
            <a:lvl3pPr>
              <a:defRPr sz="1600"/>
            </a:lvl3pPr>
            <a:lvl4pPr>
              <a:defRPr sz="14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3335893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33EC61-A8F8-44B1-8D8A-A3961B550AB6}" type="datetimeFigureOut">
              <a:rPr lang="es-AR" smtClean="0"/>
              <a:t>26/5/2026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1744574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533EC61-A8F8-44B1-8D8A-A3961B550AB6}" type="datetimeFigureOut">
              <a:rPr lang="es-AR" smtClean="0"/>
              <a:t>26/5/2026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27D92BC9-F944-47B0-BD7D-C03665C0DEEA}" type="slidenum">
              <a:rPr lang="es-AR" smtClean="0"/>
              <a:t>‹#›</a:t>
            </a:fld>
            <a:endParaRPr lang="es-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0303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533EC61-A8F8-44B1-8D8A-A3961B550AB6}" type="datetimeFigureOut">
              <a:rPr lang="es-AR" smtClean="0"/>
              <a:t>26/5/2026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3142321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533EC61-A8F8-44B1-8D8A-A3961B550AB6}" type="datetimeFigureOut">
              <a:rPr lang="es-AR" smtClean="0"/>
              <a:t>26/5/2026</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432158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533EC61-A8F8-44B1-8D8A-A3961B550AB6}" type="datetimeFigureOut">
              <a:rPr lang="es-AR" smtClean="0"/>
              <a:t>26/5/2026</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3857419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533EC61-A8F8-44B1-8D8A-A3961B550AB6}" type="datetimeFigureOut">
              <a:rPr lang="es-AR" smtClean="0"/>
              <a:t>26/5/2026</a:t>
            </a:fld>
            <a:endParaRPr lang="es-A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s-AR"/>
          </a:p>
        </p:txBody>
      </p:sp>
      <p:sp>
        <p:nvSpPr>
          <p:cNvPr id="9" name="Slide Number Placeholder 8"/>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96127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533EC61-A8F8-44B1-8D8A-A3961B550AB6}" type="datetimeFigureOut">
              <a:rPr lang="es-AR" smtClean="0"/>
              <a:t>26/5/2026</a:t>
            </a:fld>
            <a:endParaRPr lang="es-A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s-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7D92BC9-F944-47B0-BD7D-C03665C0DEEA}" type="slidenum">
              <a:rPr lang="es-AR" smtClean="0"/>
              <a:t>‹#›</a:t>
            </a:fld>
            <a:endParaRPr lang="es-AR"/>
          </a:p>
        </p:txBody>
      </p:sp>
    </p:spTree>
    <p:extLst>
      <p:ext uri="{BB962C8B-B14F-4D97-AF65-F5344CB8AC3E}">
        <p14:creationId xmlns:p14="http://schemas.microsoft.com/office/powerpoint/2010/main" val="1227198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533EC61-A8F8-44B1-8D8A-A3961B550AB6}" type="datetimeFigureOut">
              <a:rPr lang="es-AR" smtClean="0"/>
              <a:t>26/5/2026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27D92BC9-F944-47B0-BD7D-C03665C0DEEA}" type="slidenum">
              <a:rPr lang="es-AR" smtClean="0"/>
              <a:t>‹#›</a:t>
            </a:fld>
            <a:endParaRPr lang="es-AR"/>
          </a:p>
        </p:txBody>
      </p:sp>
    </p:spTree>
    <p:extLst>
      <p:ext uri="{BB962C8B-B14F-4D97-AF65-F5344CB8AC3E}">
        <p14:creationId xmlns:p14="http://schemas.microsoft.com/office/powerpoint/2010/main" val="3953209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AR"/>
          </a:p>
        </p:txBody>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AR"/>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533EC61-A8F8-44B1-8D8A-A3961B550AB6}" type="datetimeFigureOut">
              <a:rPr lang="es-AR" smtClean="0"/>
              <a:t>26/5/2026</a:t>
            </a:fld>
            <a:endParaRPr lang="es-A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s-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7D92BC9-F944-47B0-BD7D-C03665C0DEEA}" type="slidenum">
              <a:rPr lang="es-AR" smtClean="0"/>
              <a:t>‹#›</a:t>
            </a:fld>
            <a:endParaRPr lang="es-A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409892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5" r:id="rId12"/>
    <p:sldLayoutId id="2147483698"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hemeOverride" Target="../theme/themeOverride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F6525A-0C60-003C-0E38-8D9EEC17B4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object 3">
            <a:extLst>
              <a:ext uri="{FF2B5EF4-FFF2-40B4-BE49-F238E27FC236}">
                <a16:creationId xmlns:a16="http://schemas.microsoft.com/office/drawing/2014/main" id="{14750B6A-DAC3-4742-9697-6FCFC369AB08}"/>
              </a:ext>
            </a:extLst>
          </p:cNvPr>
          <p:cNvSpPr/>
          <p:nvPr/>
        </p:nvSpPr>
        <p:spPr>
          <a:xfrm>
            <a:off x="362893" y="774112"/>
            <a:ext cx="3907693" cy="2442267"/>
          </a:xfrm>
          <a:custGeom>
            <a:avLst/>
            <a:gdLst/>
            <a:ahLst/>
            <a:cxnLst/>
            <a:rect l="l" t="t" r="r" b="b"/>
            <a:pathLst>
              <a:path w="3776979" h="2958465">
                <a:moveTo>
                  <a:pt x="3776472" y="1745437"/>
                </a:moveTo>
                <a:lnTo>
                  <a:pt x="0" y="1745437"/>
                </a:lnTo>
                <a:lnTo>
                  <a:pt x="0" y="2958084"/>
                </a:lnTo>
                <a:lnTo>
                  <a:pt x="3776472" y="2958084"/>
                </a:lnTo>
                <a:lnTo>
                  <a:pt x="3776472" y="1745437"/>
                </a:lnTo>
                <a:close/>
              </a:path>
              <a:path w="3776979" h="2958465">
                <a:moveTo>
                  <a:pt x="3776472" y="0"/>
                </a:moveTo>
                <a:lnTo>
                  <a:pt x="63" y="667194"/>
                </a:lnTo>
                <a:lnTo>
                  <a:pt x="14" y="774683"/>
                </a:lnTo>
                <a:lnTo>
                  <a:pt x="190" y="882395"/>
                </a:lnTo>
                <a:lnTo>
                  <a:pt x="344" y="936318"/>
                </a:lnTo>
                <a:lnTo>
                  <a:pt x="533" y="990275"/>
                </a:lnTo>
                <a:lnTo>
                  <a:pt x="987" y="1098267"/>
                </a:lnTo>
                <a:lnTo>
                  <a:pt x="2009" y="1314363"/>
                </a:lnTo>
                <a:lnTo>
                  <a:pt x="2464" y="1422355"/>
                </a:lnTo>
                <a:lnTo>
                  <a:pt x="2653" y="1476313"/>
                </a:lnTo>
                <a:lnTo>
                  <a:pt x="2807" y="1530236"/>
                </a:lnTo>
                <a:lnTo>
                  <a:pt x="2933" y="1745437"/>
                </a:lnTo>
                <a:lnTo>
                  <a:pt x="3773373" y="1745437"/>
                </a:lnTo>
                <a:lnTo>
                  <a:pt x="3776472" y="0"/>
                </a:lnTo>
                <a:close/>
              </a:path>
            </a:pathLst>
          </a:custGeom>
          <a:solidFill>
            <a:schemeClr val="accent1">
              <a:lumMod val="40000"/>
              <a:lumOff val="60000"/>
            </a:schemeClr>
          </a:solidFill>
        </p:spPr>
        <p:txBody>
          <a:bodyPr wrap="square" lIns="0" tIns="0" rIns="0" bIns="0" rtlCol="0"/>
          <a:lstStyle/>
          <a:p>
            <a:endParaRPr sz="1799" dirty="0"/>
          </a:p>
        </p:txBody>
      </p:sp>
      <p:sp>
        <p:nvSpPr>
          <p:cNvPr id="23" name="object 11">
            <a:extLst>
              <a:ext uri="{FF2B5EF4-FFF2-40B4-BE49-F238E27FC236}">
                <a16:creationId xmlns:a16="http://schemas.microsoft.com/office/drawing/2014/main" id="{0938B8BE-671F-41A7-A139-AAD114D6DE64}"/>
              </a:ext>
            </a:extLst>
          </p:cNvPr>
          <p:cNvSpPr txBox="1"/>
          <p:nvPr/>
        </p:nvSpPr>
        <p:spPr>
          <a:xfrm>
            <a:off x="584907" y="1718582"/>
            <a:ext cx="3685679" cy="1369606"/>
          </a:xfrm>
          <a:prstGeom prst="rect">
            <a:avLst/>
          </a:prstGeom>
        </p:spPr>
        <p:txBody>
          <a:bodyPr vert="horz" wrap="square" lIns="0" tIns="0" rIns="0" bIns="0" rtlCol="0">
            <a:spAutoFit/>
          </a:bodyPr>
          <a:lstStyle/>
          <a:p>
            <a:pPr>
              <a:spcAft>
                <a:spcPts val="600"/>
              </a:spcAft>
              <a:buClr>
                <a:schemeClr val="accent2"/>
              </a:buClr>
              <a:buSzPct val="70000"/>
            </a:pPr>
            <a:r>
              <a:rPr lang="en-IN" sz="2000" b="1" dirty="0" err="1"/>
              <a:t>Régimen</a:t>
            </a:r>
            <a:r>
              <a:rPr lang="en-IN" sz="2000" b="1" dirty="0"/>
              <a:t> </a:t>
            </a:r>
            <a:r>
              <a:rPr lang="en-IN" sz="2000" b="1" dirty="0" err="1"/>
              <a:t>Cambiario</a:t>
            </a:r>
            <a:r>
              <a:rPr lang="en-IN" sz="2000" b="1" dirty="0"/>
              <a:t> </a:t>
            </a:r>
            <a:r>
              <a:rPr lang="en-IN" sz="2000" b="1" dirty="0" err="1"/>
              <a:t>en</a:t>
            </a:r>
            <a:r>
              <a:rPr lang="en-IN" sz="2000" b="1" dirty="0"/>
              <a:t> Argentina</a:t>
            </a:r>
          </a:p>
          <a:p>
            <a:pPr>
              <a:spcAft>
                <a:spcPts val="600"/>
              </a:spcAft>
              <a:buClr>
                <a:schemeClr val="accent2"/>
              </a:buClr>
              <a:buSzPct val="70000"/>
            </a:pPr>
            <a:r>
              <a:rPr lang="en-IN" b="1" dirty="0"/>
              <a:t>Sabrina Maiorano</a:t>
            </a:r>
          </a:p>
          <a:p>
            <a:pPr>
              <a:spcAft>
                <a:spcPts val="600"/>
              </a:spcAft>
              <a:buClr>
                <a:schemeClr val="accent2"/>
              </a:buClr>
              <a:buSzPct val="70000"/>
            </a:pPr>
            <a:r>
              <a:rPr lang="en-IN" sz="1600" b="1" dirty="0"/>
              <a:t>27 de mayo de 2026</a:t>
            </a:r>
          </a:p>
          <a:p>
            <a:pPr>
              <a:spcAft>
                <a:spcPts val="600"/>
              </a:spcAft>
              <a:buClr>
                <a:schemeClr val="accent2"/>
              </a:buClr>
              <a:buSzPct val="70000"/>
            </a:pPr>
            <a:endParaRPr lang="en-IN" sz="2000" b="1" dirty="0"/>
          </a:p>
        </p:txBody>
      </p:sp>
    </p:spTree>
    <p:extLst>
      <p:ext uri="{BB962C8B-B14F-4D97-AF65-F5344CB8AC3E}">
        <p14:creationId xmlns:p14="http://schemas.microsoft.com/office/powerpoint/2010/main" val="555580809"/>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1E57EA5-B8AA-953B-67D8-C344E3DC26D7}"/>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5F2B079-4365-8357-04AE-7B1AA202AA1D}"/>
              </a:ext>
            </a:extLst>
          </p:cNvPr>
          <p:cNvSpPr>
            <a:spLocks noGrp="1"/>
          </p:cNvSpPr>
          <p:nvPr>
            <p:ph type="sldNum" sz="quarter" idx="12"/>
          </p:nvPr>
        </p:nvSpPr>
        <p:spPr/>
        <p:txBody>
          <a:bodyPr/>
          <a:lstStyle/>
          <a:p>
            <a:r>
              <a:rPr lang="en-GB"/>
              <a:t>Page </a:t>
            </a:r>
            <a:fld id="{F1BC30E3-FFE5-4B91-AA19-87A149EBB9EE}" type="slidenum">
              <a:rPr smtClean="0"/>
              <a:pPr/>
              <a:t>2</a:t>
            </a:fld>
            <a:endParaRPr/>
          </a:p>
        </p:txBody>
      </p:sp>
      <p:sp>
        <p:nvSpPr>
          <p:cNvPr id="2" name="Title 1">
            <a:extLst>
              <a:ext uri="{FF2B5EF4-FFF2-40B4-BE49-F238E27FC236}">
                <a16:creationId xmlns:a16="http://schemas.microsoft.com/office/drawing/2014/main" id="{6FB24357-187E-D825-B293-81E9126FB331}"/>
              </a:ext>
            </a:extLst>
          </p:cNvPr>
          <p:cNvSpPr>
            <a:spLocks noGrp="1"/>
          </p:cNvSpPr>
          <p:nvPr>
            <p:ph type="title" idx="4294967295"/>
          </p:nvPr>
        </p:nvSpPr>
        <p:spPr>
          <a:xfrm>
            <a:off x="0" y="293688"/>
            <a:ext cx="10972800" cy="590550"/>
          </a:xfrm>
        </p:spPr>
        <p:txBody>
          <a:bodyPr vert="horz" lIns="91440" tIns="45720" rIns="91440" bIns="45720" rtlCol="0" anchor="b">
            <a:normAutofit fontScale="90000"/>
          </a:bodyPr>
          <a:lstStyle/>
          <a:p>
            <a:br>
              <a:rPr lang="es-MX" sz="4800">
                <a:solidFill>
                  <a:schemeClr val="tx1">
                    <a:lumMod val="75000"/>
                    <a:lumOff val="25000"/>
                  </a:schemeClr>
                </a:solidFill>
              </a:rPr>
            </a:br>
            <a:br>
              <a:rPr lang="es-MX" sz="4800">
                <a:solidFill>
                  <a:schemeClr val="tx1">
                    <a:lumMod val="75000"/>
                    <a:lumOff val="25000"/>
                  </a:schemeClr>
                </a:solidFill>
              </a:rPr>
            </a:br>
            <a:endParaRPr lang="es-MX" sz="4800" dirty="0">
              <a:solidFill>
                <a:schemeClr val="tx1">
                  <a:lumMod val="75000"/>
                  <a:lumOff val="25000"/>
                </a:schemeClr>
              </a:solidFill>
            </a:endParaRPr>
          </a:p>
        </p:txBody>
      </p:sp>
      <p:sp>
        <p:nvSpPr>
          <p:cNvPr id="6" name="Content Placeholder 5">
            <a:extLst>
              <a:ext uri="{FF2B5EF4-FFF2-40B4-BE49-F238E27FC236}">
                <a16:creationId xmlns:a16="http://schemas.microsoft.com/office/drawing/2014/main" id="{61BF4797-32D2-397F-68E9-984D959088C1}"/>
              </a:ext>
            </a:extLst>
          </p:cNvPr>
          <p:cNvSpPr>
            <a:spLocks noGrp="1"/>
          </p:cNvSpPr>
          <p:nvPr>
            <p:ph idx="4294967295"/>
          </p:nvPr>
        </p:nvSpPr>
        <p:spPr>
          <a:xfrm>
            <a:off x="538480" y="1073150"/>
            <a:ext cx="10434320" cy="5065713"/>
          </a:xfrm>
        </p:spPr>
        <p:txBody>
          <a:bodyPr/>
          <a:lstStyle/>
          <a:p>
            <a:r>
              <a:rPr lang="es-MX" dirty="0"/>
              <a:t>El sistema cambiario mantiene las siguientes reglas generales: </a:t>
            </a:r>
          </a:p>
          <a:p>
            <a:endParaRPr lang="es-MX" dirty="0"/>
          </a:p>
          <a:p>
            <a:endParaRPr lang="es-MX" dirty="0"/>
          </a:p>
          <a:p>
            <a:endParaRPr lang="es-MX" dirty="0"/>
          </a:p>
          <a:p>
            <a:endParaRPr lang="es-MX" dirty="0"/>
          </a:p>
          <a:p>
            <a:endParaRPr lang="es-MX" dirty="0"/>
          </a:p>
          <a:p>
            <a:endParaRPr lang="es-MX" dirty="0"/>
          </a:p>
          <a:p>
            <a:endParaRPr lang="es-MX" dirty="0"/>
          </a:p>
          <a:p>
            <a:endParaRPr lang="es-MX" dirty="0"/>
          </a:p>
          <a:p>
            <a:endParaRPr lang="es-MX" dirty="0"/>
          </a:p>
          <a:p>
            <a:endParaRPr lang="es-MX" dirty="0"/>
          </a:p>
          <a:p>
            <a:endParaRPr lang="es-MX" dirty="0"/>
          </a:p>
        </p:txBody>
      </p:sp>
      <p:graphicFrame>
        <p:nvGraphicFramePr>
          <p:cNvPr id="8" name="Table 7">
            <a:extLst>
              <a:ext uri="{FF2B5EF4-FFF2-40B4-BE49-F238E27FC236}">
                <a16:creationId xmlns:a16="http://schemas.microsoft.com/office/drawing/2014/main" id="{7CA32927-4E17-1F2E-7F80-669A96F82284}"/>
              </a:ext>
            </a:extLst>
          </p:cNvPr>
          <p:cNvGraphicFramePr>
            <a:graphicFrameLocks noGrp="1"/>
          </p:cNvGraphicFramePr>
          <p:nvPr>
            <p:extLst>
              <p:ext uri="{D42A27DB-BD31-4B8C-83A1-F6EECF244321}">
                <p14:modId xmlns:p14="http://schemas.microsoft.com/office/powerpoint/2010/main" val="2233085409"/>
              </p:ext>
            </p:extLst>
          </p:nvPr>
        </p:nvGraphicFramePr>
        <p:xfrm>
          <a:off x="609599" y="1502919"/>
          <a:ext cx="11043921" cy="4729047"/>
        </p:xfrm>
        <a:graphic>
          <a:graphicData uri="http://schemas.openxmlformats.org/drawingml/2006/table">
            <a:tbl>
              <a:tblPr firstRow="1" bandRow="1">
                <a:tableStyleId>{073A0DAA-6AF3-43AB-8588-CEC1D06C72B9}</a:tableStyleId>
              </a:tblPr>
              <a:tblGrid>
                <a:gridCol w="3538484">
                  <a:extLst>
                    <a:ext uri="{9D8B030D-6E8A-4147-A177-3AD203B41FA5}">
                      <a16:colId xmlns:a16="http://schemas.microsoft.com/office/drawing/2014/main" val="3077289149"/>
                    </a:ext>
                  </a:extLst>
                </a:gridCol>
                <a:gridCol w="7505437">
                  <a:extLst>
                    <a:ext uri="{9D8B030D-6E8A-4147-A177-3AD203B41FA5}">
                      <a16:colId xmlns:a16="http://schemas.microsoft.com/office/drawing/2014/main" val="3618817725"/>
                    </a:ext>
                  </a:extLst>
                </a:gridCol>
              </a:tblGrid>
              <a:tr h="370647">
                <a:tc>
                  <a:txBody>
                    <a:bodyPr/>
                    <a:lstStyle/>
                    <a:p>
                      <a:pPr algn="ctr"/>
                      <a:r>
                        <a:rPr lang="es-AR" sz="1600" dirty="0"/>
                        <a:t>Concepto</a:t>
                      </a:r>
                    </a:p>
                  </a:txBody>
                  <a:tcPr marL="91392" marR="91392" marT="45696" marB="45696"/>
                </a:tc>
                <a:tc>
                  <a:txBody>
                    <a:bodyPr/>
                    <a:lstStyle/>
                    <a:p>
                      <a:pPr algn="ctr"/>
                      <a:r>
                        <a:rPr lang="es-AR" sz="1600" dirty="0"/>
                        <a:t>Comentarios</a:t>
                      </a:r>
                    </a:p>
                  </a:txBody>
                  <a:tcPr marL="91392" marR="91392" marT="45696" marB="45696"/>
                </a:tc>
                <a:extLst>
                  <a:ext uri="{0D108BD9-81ED-4DB2-BD59-A6C34878D82A}">
                    <a16:rowId xmlns:a16="http://schemas.microsoft.com/office/drawing/2014/main" val="380447340"/>
                  </a:ext>
                </a:extLst>
              </a:tr>
              <a:tr h="578819">
                <a:tc>
                  <a:txBody>
                    <a:bodyPr/>
                    <a:lstStyle/>
                    <a:p>
                      <a:pPr algn="ctr"/>
                      <a:r>
                        <a:rPr lang="es-AR" sz="1600" b="1" dirty="0"/>
                        <a:t>Exportaciones de bienes</a:t>
                      </a:r>
                    </a:p>
                  </a:txBody>
                  <a:tcPr marL="91392" marR="91392" marT="45696" marB="45696" anchor="ctr" anchorCtr="1"/>
                </a:tc>
                <a:tc>
                  <a:txBody>
                    <a:bodyPr/>
                    <a:lstStyle/>
                    <a:p>
                      <a:pPr algn="ctr"/>
                      <a:r>
                        <a:rPr lang="es-AR" sz="1600" dirty="0"/>
                        <a:t>Se mantiene el requisito de ingresar y liquidar las divisas (plazos: en general 30, 60, 180, 365 días desde la exportación). Hay algunos capítulos que tienen extensiones de plazos expresamente contempladas por la normativa.</a:t>
                      </a:r>
                    </a:p>
                  </a:txBody>
                  <a:tcPr marL="91392" marR="91392" marT="45696" marB="45696" anchor="ctr" anchorCtr="1"/>
                </a:tc>
                <a:extLst>
                  <a:ext uri="{0D108BD9-81ED-4DB2-BD59-A6C34878D82A}">
                    <a16:rowId xmlns:a16="http://schemas.microsoft.com/office/drawing/2014/main" val="2726763496"/>
                  </a:ext>
                </a:extLst>
              </a:tr>
              <a:tr h="578819">
                <a:tc>
                  <a:txBody>
                    <a:bodyPr/>
                    <a:lstStyle/>
                    <a:p>
                      <a:pPr algn="ctr"/>
                      <a:r>
                        <a:rPr lang="es-AR" sz="1600" b="1" dirty="0"/>
                        <a:t>Exportaciones de servicios</a:t>
                      </a:r>
                    </a:p>
                  </a:txBody>
                  <a:tcPr marL="91392" marR="91392" marT="45696" marB="45696" anchor="ctr" anchorCtr="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AR" sz="1600" dirty="0"/>
                        <a:t>Para las personas jurídicas, se mantiene el requisito de ingresar y liquidar las divisas dentro de los 20 días desde su percepción. En el caso de las personas humanas, se exceptúa la liquidación manteniéndose la obligación de ingreso en los plazos normativos.</a:t>
                      </a:r>
                    </a:p>
                  </a:txBody>
                  <a:tcPr marL="91392" marR="91392" marT="45696" marB="45696" anchor="ctr" anchorCtr="1"/>
                </a:tc>
                <a:extLst>
                  <a:ext uri="{0D108BD9-81ED-4DB2-BD59-A6C34878D82A}">
                    <a16:rowId xmlns:a16="http://schemas.microsoft.com/office/drawing/2014/main" val="1064764447"/>
                  </a:ext>
                </a:extLst>
              </a:tr>
              <a:tr h="57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AR" sz="1600" b="1" dirty="0"/>
                        <a:t>Préstamos y aportes de capital</a:t>
                      </a:r>
                    </a:p>
                  </a:txBody>
                  <a:tcPr marL="91392" marR="91392" marT="45696" marB="45696" anchor="ctr" anchorCtr="1"/>
                </a:tc>
                <a:tc>
                  <a:txBody>
                    <a:bodyPr/>
                    <a:lstStyle/>
                    <a:p>
                      <a:pPr algn="ctr"/>
                      <a:r>
                        <a:rPr lang="es-AR" sz="1600" dirty="0"/>
                        <a:t>Se mantiene el requisito de ingreso y liquidación a través del mercado oficial de cambios, para tener acceso a su repago por la misma vía.</a:t>
                      </a:r>
                    </a:p>
                  </a:txBody>
                  <a:tcPr marL="91392" marR="91392" marT="45696" marB="45696" anchor="ctr" anchorCtr="1"/>
                </a:tc>
                <a:extLst>
                  <a:ext uri="{0D108BD9-81ED-4DB2-BD59-A6C34878D82A}">
                    <a16:rowId xmlns:a16="http://schemas.microsoft.com/office/drawing/2014/main" val="933310269"/>
                  </a:ext>
                </a:extLst>
              </a:tr>
              <a:tr h="1066245">
                <a:tc>
                  <a:txBody>
                    <a:bodyPr/>
                    <a:lstStyle/>
                    <a:p>
                      <a:pPr algn="ctr"/>
                      <a:r>
                        <a:rPr lang="es-AR" sz="1600" b="1" dirty="0"/>
                        <a:t>Mercado de bonos (MEP/CCL) </a:t>
                      </a:r>
                    </a:p>
                  </a:txBody>
                  <a:tcPr marL="91392" marR="91392" marT="45696" marB="45696" anchor="ctr" anchorCtr="1"/>
                </a:tc>
                <a:tc>
                  <a:txBody>
                    <a:bodyPr/>
                    <a:lstStyle/>
                    <a:p>
                      <a:pPr algn="ctr"/>
                      <a:r>
                        <a:rPr lang="es-AR" sz="1600" dirty="0"/>
                        <a:t>Es una operatoria legal y alternativa al mercado oficial de cambios (MULC). Para personas jurídicas se mantiene la limitación para acceder al MULC si operó en mercado de capitales 90 días anteriores y restricción para hacerlo 90 días posteriores. Para personas humanas restricción de compra de títulos valores con liquidación en moneda extranjera por 90 días desde que accedió al MULC.</a:t>
                      </a:r>
                    </a:p>
                  </a:txBody>
                  <a:tcPr marL="91392" marR="91392" marT="45696" marB="45696" anchor="ctr" anchorCtr="1"/>
                </a:tc>
                <a:extLst>
                  <a:ext uri="{0D108BD9-81ED-4DB2-BD59-A6C34878D82A}">
                    <a16:rowId xmlns:a16="http://schemas.microsoft.com/office/drawing/2014/main" val="2704266346"/>
                  </a:ext>
                </a:extLst>
              </a:tr>
              <a:tr h="822532">
                <a:tc>
                  <a:txBody>
                    <a:bodyPr/>
                    <a:lstStyle/>
                    <a:p>
                      <a:pPr algn="ctr"/>
                      <a:r>
                        <a:rPr lang="es-AR" sz="1600" b="1" dirty="0"/>
                        <a:t>Compensaciones</a:t>
                      </a:r>
                    </a:p>
                  </a:txBody>
                  <a:tcPr marL="91392" marR="91392" marT="45696" marB="45696" anchor="ctr" anchorCtr="1"/>
                </a:tc>
                <a:tc>
                  <a:txBody>
                    <a:bodyPr/>
                    <a:lstStyle/>
                    <a:p>
                      <a:pPr algn="ctr"/>
                      <a:r>
                        <a:rPr lang="es-AR" sz="1600" dirty="0"/>
                        <a:t>Mecanismo alternativo de cancelación de obligaciones con el exterior. Requiere el cumplimiento de requisitos de fondo y de forma. No aplica para exportaciones de bienes, pero puede evaluarse para servicios.  </a:t>
                      </a:r>
                    </a:p>
                  </a:txBody>
                  <a:tcPr marL="91392" marR="91392" marT="45696" marB="45696" anchor="ctr" anchorCtr="1"/>
                </a:tc>
                <a:extLst>
                  <a:ext uri="{0D108BD9-81ED-4DB2-BD59-A6C34878D82A}">
                    <a16:rowId xmlns:a16="http://schemas.microsoft.com/office/drawing/2014/main" val="2412042656"/>
                  </a:ext>
                </a:extLst>
              </a:tr>
            </a:tbl>
          </a:graphicData>
        </a:graphic>
      </p:graphicFrame>
      <p:sp>
        <p:nvSpPr>
          <p:cNvPr id="7" name="Title 2">
            <a:extLst>
              <a:ext uri="{FF2B5EF4-FFF2-40B4-BE49-F238E27FC236}">
                <a16:creationId xmlns:a16="http://schemas.microsoft.com/office/drawing/2014/main" id="{C96FE466-E88B-9EA6-3B6B-1629FDA486F3}"/>
              </a:ext>
            </a:extLst>
          </p:cNvPr>
          <p:cNvSpPr txBox="1">
            <a:spLocks/>
          </p:cNvSpPr>
          <p:nvPr/>
        </p:nvSpPr>
        <p:spPr bwMode="gray">
          <a:xfrm>
            <a:off x="609599" y="161544"/>
            <a:ext cx="9066850" cy="583412"/>
          </a:xfrm>
          <a:prstGeom prst="rect">
            <a:avLst/>
          </a:prstGeom>
        </p:spPr>
        <p:txBody>
          <a:bodyPr vert="horz" lIns="91440" tIns="45720" rIns="91440" bIns="45720" rtlCol="0" anchor="b">
            <a:normAutofit fontScale="97500"/>
          </a:bodyPr>
          <a:lstStyle>
            <a:lvl1pPr algn="l" defTabSz="914400" rtl="0" eaLnBrk="1" latinLnBrk="0" hangingPunct="1">
              <a:lnSpc>
                <a:spcPct val="85000"/>
              </a:lnSpc>
              <a:spcBef>
                <a:spcPct val="0"/>
              </a:spcBef>
              <a:buNone/>
              <a:defRPr sz="2400" kern="1200" spc="-50" baseline="0">
                <a:solidFill>
                  <a:schemeClr val="bg1"/>
                </a:solidFill>
                <a:latin typeface="+mj-lt"/>
                <a:ea typeface="+mj-ea"/>
                <a:cs typeface="+mj-cs"/>
              </a:defRPr>
            </a:lvl1pPr>
          </a:lstStyle>
          <a:p>
            <a:r>
              <a:rPr lang="en-IN" sz="3200" b="1" dirty="0" err="1">
                <a:solidFill>
                  <a:schemeClr val="tx1"/>
                </a:solidFill>
              </a:rPr>
              <a:t>Régimen</a:t>
            </a:r>
            <a:r>
              <a:rPr lang="en-IN" sz="3200" b="1" dirty="0">
                <a:solidFill>
                  <a:schemeClr val="tx1"/>
                </a:solidFill>
              </a:rPr>
              <a:t> </a:t>
            </a:r>
            <a:r>
              <a:rPr lang="en-IN" sz="3200" b="1" dirty="0" err="1">
                <a:solidFill>
                  <a:schemeClr val="tx1"/>
                </a:solidFill>
              </a:rPr>
              <a:t>Cambiario</a:t>
            </a:r>
            <a:r>
              <a:rPr lang="en-IN" sz="3200" b="1" dirty="0">
                <a:solidFill>
                  <a:schemeClr val="tx1"/>
                </a:solidFill>
              </a:rPr>
              <a:t> </a:t>
            </a:r>
            <a:r>
              <a:rPr lang="en-IN" sz="3200" b="1" dirty="0" err="1">
                <a:solidFill>
                  <a:schemeClr val="tx1"/>
                </a:solidFill>
              </a:rPr>
              <a:t>en</a:t>
            </a:r>
            <a:r>
              <a:rPr lang="en-IN" sz="3200" b="1" dirty="0">
                <a:solidFill>
                  <a:schemeClr val="tx1"/>
                </a:solidFill>
              </a:rPr>
              <a:t> Argentina</a:t>
            </a:r>
          </a:p>
        </p:txBody>
      </p:sp>
    </p:spTree>
    <p:extLst>
      <p:ext uri="{BB962C8B-B14F-4D97-AF65-F5344CB8AC3E}">
        <p14:creationId xmlns:p14="http://schemas.microsoft.com/office/powerpoint/2010/main" val="2131563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9D4B479-2684-5B61-66B8-4B858653F3E7}"/>
              </a:ext>
            </a:extLst>
          </p:cNvPr>
          <p:cNvSpPr>
            <a:spLocks noGrp="1"/>
          </p:cNvSpPr>
          <p:nvPr>
            <p:ph type="sldNum" sz="quarter" idx="12"/>
          </p:nvPr>
        </p:nvSpPr>
        <p:spPr/>
        <p:txBody>
          <a:bodyPr/>
          <a:lstStyle/>
          <a:p>
            <a:r>
              <a:rPr lang="en-GB"/>
              <a:t>Page </a:t>
            </a:r>
            <a:fld id="{F1BC30E3-FFE5-4B91-AA19-87A149EBB9EE}" type="slidenum">
              <a:rPr smtClean="0"/>
              <a:pPr/>
              <a:t>3</a:t>
            </a:fld>
            <a:endParaRPr/>
          </a:p>
        </p:txBody>
      </p:sp>
      <p:sp>
        <p:nvSpPr>
          <p:cNvPr id="2" name="Title 1">
            <a:extLst>
              <a:ext uri="{FF2B5EF4-FFF2-40B4-BE49-F238E27FC236}">
                <a16:creationId xmlns:a16="http://schemas.microsoft.com/office/drawing/2014/main" id="{B43FC8E1-CC60-3DDE-06A4-774FDD5D8048}"/>
              </a:ext>
            </a:extLst>
          </p:cNvPr>
          <p:cNvSpPr>
            <a:spLocks noGrp="1"/>
          </p:cNvSpPr>
          <p:nvPr>
            <p:ph type="title" idx="4294967295"/>
          </p:nvPr>
        </p:nvSpPr>
        <p:spPr>
          <a:xfrm>
            <a:off x="0" y="293688"/>
            <a:ext cx="10972800" cy="590550"/>
          </a:xfrm>
        </p:spPr>
        <p:txBody>
          <a:bodyPr>
            <a:normAutofit fontScale="90000"/>
          </a:bodyPr>
          <a:lstStyle/>
          <a:p>
            <a:br>
              <a:rPr lang="es-MX" sz="2399" b="1" dirty="0">
                <a:latin typeface="EYInterstate Regular" panose="02000503020000020004" pitchFamily="2" charset="0"/>
              </a:rPr>
            </a:br>
            <a:br>
              <a:rPr lang="es-MX" sz="2399" b="1" dirty="0">
                <a:latin typeface="EYInterstate Regular" panose="02000503020000020004" pitchFamily="2" charset="0"/>
              </a:rPr>
            </a:br>
            <a:endParaRPr lang="es-MX" b="1" dirty="0"/>
          </a:p>
        </p:txBody>
      </p:sp>
      <p:sp>
        <p:nvSpPr>
          <p:cNvPr id="6" name="Content Placeholder 5">
            <a:extLst>
              <a:ext uri="{FF2B5EF4-FFF2-40B4-BE49-F238E27FC236}">
                <a16:creationId xmlns:a16="http://schemas.microsoft.com/office/drawing/2014/main" id="{6D5A406E-C1A3-ED1C-FF48-F1D32443AB64}"/>
              </a:ext>
            </a:extLst>
          </p:cNvPr>
          <p:cNvSpPr>
            <a:spLocks noGrp="1"/>
          </p:cNvSpPr>
          <p:nvPr>
            <p:ph idx="4294967295"/>
          </p:nvPr>
        </p:nvSpPr>
        <p:spPr>
          <a:xfrm>
            <a:off x="609598" y="1108075"/>
            <a:ext cx="10363201" cy="4953000"/>
          </a:xfrm>
        </p:spPr>
        <p:txBody>
          <a:bodyPr/>
          <a:lstStyle/>
          <a:p>
            <a:r>
              <a:rPr lang="es-MX" dirty="0"/>
              <a:t>El sistema cambiario mantiene las siguientes reglas generales: </a:t>
            </a:r>
          </a:p>
          <a:p>
            <a:endParaRPr lang="es-MX" dirty="0"/>
          </a:p>
          <a:p>
            <a:endParaRPr lang="es-MX" dirty="0"/>
          </a:p>
        </p:txBody>
      </p:sp>
      <p:graphicFrame>
        <p:nvGraphicFramePr>
          <p:cNvPr id="7" name="Table 6">
            <a:extLst>
              <a:ext uri="{FF2B5EF4-FFF2-40B4-BE49-F238E27FC236}">
                <a16:creationId xmlns:a16="http://schemas.microsoft.com/office/drawing/2014/main" id="{87A4D28A-56B4-83F6-E2FC-8E572C15CF60}"/>
              </a:ext>
            </a:extLst>
          </p:cNvPr>
          <p:cNvGraphicFramePr>
            <a:graphicFrameLocks noGrp="1"/>
          </p:cNvGraphicFramePr>
          <p:nvPr>
            <p:extLst>
              <p:ext uri="{D42A27DB-BD31-4B8C-83A1-F6EECF244321}">
                <p14:modId xmlns:p14="http://schemas.microsoft.com/office/powerpoint/2010/main" val="3961660852"/>
              </p:ext>
            </p:extLst>
          </p:nvPr>
        </p:nvGraphicFramePr>
        <p:xfrm>
          <a:off x="609602" y="1625012"/>
          <a:ext cx="10972800" cy="3872106"/>
        </p:xfrm>
        <a:graphic>
          <a:graphicData uri="http://schemas.openxmlformats.org/drawingml/2006/table">
            <a:tbl>
              <a:tblPr firstRow="1" bandRow="1">
                <a:tableStyleId>{073A0DAA-6AF3-43AB-8588-CEC1D06C72B9}</a:tableStyleId>
              </a:tblPr>
              <a:tblGrid>
                <a:gridCol w="3344811">
                  <a:extLst>
                    <a:ext uri="{9D8B030D-6E8A-4147-A177-3AD203B41FA5}">
                      <a16:colId xmlns:a16="http://schemas.microsoft.com/office/drawing/2014/main" val="3077289149"/>
                    </a:ext>
                  </a:extLst>
                </a:gridCol>
                <a:gridCol w="7627989">
                  <a:extLst>
                    <a:ext uri="{9D8B030D-6E8A-4147-A177-3AD203B41FA5}">
                      <a16:colId xmlns:a16="http://schemas.microsoft.com/office/drawing/2014/main" val="3618817725"/>
                    </a:ext>
                  </a:extLst>
                </a:gridCol>
              </a:tblGrid>
              <a:tr h="336618">
                <a:tc>
                  <a:txBody>
                    <a:bodyPr/>
                    <a:lstStyle/>
                    <a:p>
                      <a:pPr algn="ctr"/>
                      <a:r>
                        <a:rPr lang="es-AR" sz="1600" dirty="0"/>
                        <a:t>Concepto</a:t>
                      </a:r>
                    </a:p>
                  </a:txBody>
                  <a:tcPr marL="91392" marR="91392" marT="45696" marB="45696"/>
                </a:tc>
                <a:tc>
                  <a:txBody>
                    <a:bodyPr/>
                    <a:lstStyle/>
                    <a:p>
                      <a:pPr algn="ctr"/>
                      <a:r>
                        <a:rPr lang="en-US" sz="1600" dirty="0"/>
                        <a:t>C</a:t>
                      </a:r>
                      <a:r>
                        <a:rPr lang="es-AR" sz="1600" dirty="0" err="1"/>
                        <a:t>omentarios</a:t>
                      </a:r>
                      <a:endParaRPr lang="es-AR" sz="1600" dirty="0"/>
                    </a:p>
                  </a:txBody>
                  <a:tcPr marL="91392" marR="91392" marT="45696" marB="45696"/>
                </a:tc>
                <a:extLst>
                  <a:ext uri="{0D108BD9-81ED-4DB2-BD59-A6C34878D82A}">
                    <a16:rowId xmlns:a16="http://schemas.microsoft.com/office/drawing/2014/main" val="380447340"/>
                  </a:ext>
                </a:extLst>
              </a:tr>
              <a:tr h="525907">
                <a:tc>
                  <a:txBody>
                    <a:bodyPr/>
                    <a:lstStyle/>
                    <a:p>
                      <a:pPr algn="ctr"/>
                      <a:r>
                        <a:rPr lang="es-AR" sz="1600" b="1" dirty="0"/>
                        <a:t>Pago de utilidades y dividendos</a:t>
                      </a:r>
                    </a:p>
                  </a:txBody>
                  <a:tcPr marL="91392" marR="91392" marT="45696" marB="45696"/>
                </a:tc>
                <a:tc>
                  <a:txBody>
                    <a:bodyPr/>
                    <a:lstStyle/>
                    <a:p>
                      <a:pPr algn="ctr"/>
                      <a:r>
                        <a:rPr lang="es-AR" sz="1600" dirty="0"/>
                        <a:t>Sin requisito de autorización previa para ejercicios fiscales iniciados a partir del 01/01/2015</a:t>
                      </a:r>
                    </a:p>
                  </a:txBody>
                  <a:tcPr marL="91392" marR="91392" marT="45696" marB="45696"/>
                </a:tc>
                <a:extLst>
                  <a:ext uri="{0D108BD9-81ED-4DB2-BD59-A6C34878D82A}">
                    <a16:rowId xmlns:a16="http://schemas.microsoft.com/office/drawing/2014/main" val="2726763496"/>
                  </a:ext>
                </a:extLst>
              </a:tr>
              <a:tr h="747360">
                <a:tc>
                  <a:txBody>
                    <a:bodyPr/>
                    <a:lstStyle/>
                    <a:p>
                      <a:pPr algn="ctr"/>
                      <a:r>
                        <a:rPr lang="es-AR" sz="1600" b="1" dirty="0"/>
                        <a:t>Pago de servicios personas jurídicas</a:t>
                      </a:r>
                    </a:p>
                  </a:txBody>
                  <a:tcPr marL="91392" marR="91392" marT="45696" marB="45696"/>
                </a:tc>
                <a:tc>
                  <a:txBody>
                    <a:bodyPr/>
                    <a:lstStyle/>
                    <a:p>
                      <a:pPr algn="ctr"/>
                      <a:r>
                        <a:rPr lang="es-AR" sz="1600" dirty="0"/>
                        <a:t>En el caso de sujetos vinculados, se admite el pago a partir de 90 días desde su finalización o devengamiento. En el caso de sujetos no vinculados se puede pagar sin plazo específico a partir de la finalización o devengamiento.</a:t>
                      </a:r>
                    </a:p>
                  </a:txBody>
                  <a:tcPr marL="91392" marR="91392" marT="45696" marB="45696"/>
                </a:tc>
                <a:extLst>
                  <a:ext uri="{0D108BD9-81ED-4DB2-BD59-A6C34878D82A}">
                    <a16:rowId xmlns:a16="http://schemas.microsoft.com/office/drawing/2014/main" val="1064764447"/>
                  </a:ext>
                </a:extLst>
              </a:tr>
              <a:tr h="52567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err="1"/>
                        <a:t>Transferencias</a:t>
                      </a:r>
                      <a:r>
                        <a:rPr lang="en-US" sz="1600" b="1" dirty="0"/>
                        <a:t> de divisas entre </a:t>
                      </a:r>
                      <a:r>
                        <a:rPr lang="en-US" sz="1600" b="1" dirty="0" err="1"/>
                        <a:t>cuentas</a:t>
                      </a:r>
                      <a:r>
                        <a:rPr lang="en-US" sz="1600" b="1" dirty="0"/>
                        <a:t> </a:t>
                      </a:r>
                      <a:r>
                        <a:rPr lang="en-US" sz="1600" b="1" dirty="0" err="1"/>
                        <a:t>propias</a:t>
                      </a:r>
                      <a:r>
                        <a:rPr lang="en-US" sz="1600" b="1" dirty="0"/>
                        <a:t> de personas </a:t>
                      </a:r>
                      <a:r>
                        <a:rPr lang="en-US" sz="1600" b="1" dirty="0" err="1"/>
                        <a:t>humanas</a:t>
                      </a:r>
                      <a:endParaRPr lang="es-AR" sz="1600" b="1" dirty="0"/>
                    </a:p>
                  </a:txBody>
                  <a:tcPr marL="91392" marR="91392" marT="45696" marB="45696"/>
                </a:tc>
                <a:tc>
                  <a:txBody>
                    <a:bodyPr/>
                    <a:lstStyle/>
                    <a:p>
                      <a:pPr algn="ctr"/>
                      <a:r>
                        <a:rPr lang="en-US" sz="1600" dirty="0"/>
                        <a:t>A </a:t>
                      </a:r>
                      <a:r>
                        <a:rPr lang="en-US" sz="1600" dirty="0" err="1"/>
                        <a:t>partir</a:t>
                      </a:r>
                      <a:r>
                        <a:rPr lang="en-US" sz="1600" dirty="0"/>
                        <a:t> del 10/4/26 para </a:t>
                      </a:r>
                      <a:r>
                        <a:rPr lang="en-US" sz="1600" dirty="0" err="1"/>
                        <a:t>cursar</a:t>
                      </a:r>
                      <a:r>
                        <a:rPr lang="en-US" sz="1600" dirty="0"/>
                        <a:t> </a:t>
                      </a:r>
                      <a:r>
                        <a:rPr lang="en-US" sz="1600" dirty="0" err="1"/>
                        <a:t>transferencias</a:t>
                      </a:r>
                      <a:r>
                        <a:rPr lang="en-US" sz="1600" dirty="0"/>
                        <a:t> de divisas entre </a:t>
                      </a:r>
                      <a:r>
                        <a:rPr lang="en-US" sz="1600" dirty="0" err="1"/>
                        <a:t>cuentas</a:t>
                      </a:r>
                      <a:r>
                        <a:rPr lang="en-US" sz="1600" dirty="0"/>
                        <a:t> </a:t>
                      </a:r>
                      <a:r>
                        <a:rPr lang="en-US" sz="1600" dirty="0" err="1"/>
                        <a:t>propias</a:t>
                      </a:r>
                      <a:r>
                        <a:rPr lang="en-US" sz="1600" dirty="0"/>
                        <a:t> de personas </a:t>
                      </a:r>
                      <a:r>
                        <a:rPr lang="en-US" sz="1600" dirty="0" err="1"/>
                        <a:t>humanas</a:t>
                      </a:r>
                      <a:r>
                        <a:rPr lang="en-US" sz="1600" dirty="0"/>
                        <a:t> los </a:t>
                      </a:r>
                      <a:r>
                        <a:rPr lang="en-US" sz="1600" dirty="0" err="1"/>
                        <a:t>bancos</a:t>
                      </a:r>
                      <a:r>
                        <a:rPr lang="en-US" sz="1600" dirty="0"/>
                        <a:t> </a:t>
                      </a:r>
                      <a:r>
                        <a:rPr lang="en-US" sz="1600" dirty="0" err="1"/>
                        <a:t>deben</a:t>
                      </a:r>
                      <a:r>
                        <a:rPr lang="en-US" sz="1600" dirty="0"/>
                        <a:t> registrar la </a:t>
                      </a:r>
                      <a:r>
                        <a:rPr lang="en-US" sz="1600" dirty="0" err="1"/>
                        <a:t>operación</a:t>
                      </a:r>
                      <a:r>
                        <a:rPr lang="en-US" sz="1600" dirty="0"/>
                        <a:t> un nuevo Sistema online </a:t>
                      </a:r>
                      <a:r>
                        <a:rPr lang="en-US" sz="1600" dirty="0" err="1"/>
                        <a:t>que</a:t>
                      </a:r>
                      <a:r>
                        <a:rPr lang="en-US" sz="1600" dirty="0"/>
                        <a:t> </a:t>
                      </a:r>
                      <a:r>
                        <a:rPr lang="en-US" sz="1600" dirty="0" err="1"/>
                        <a:t>el</a:t>
                      </a:r>
                      <a:r>
                        <a:rPr lang="en-US" sz="1600" dirty="0"/>
                        <a:t> BCRA </a:t>
                      </a:r>
                      <a:r>
                        <a:rPr lang="en-US" sz="1600" dirty="0" err="1"/>
                        <a:t>creó</a:t>
                      </a:r>
                      <a:r>
                        <a:rPr lang="en-US" sz="1600" dirty="0"/>
                        <a:t> al </a:t>
                      </a:r>
                      <a:r>
                        <a:rPr lang="en-US" sz="1600" dirty="0" err="1"/>
                        <a:t>efecto</a:t>
                      </a:r>
                      <a:r>
                        <a:rPr lang="en-US" sz="1600" dirty="0"/>
                        <a:t>. </a:t>
                      </a:r>
                      <a:r>
                        <a:rPr lang="en-US" sz="1600" dirty="0" err="1"/>
                        <a:t>Adicionalmente</a:t>
                      </a:r>
                      <a:r>
                        <a:rPr lang="en-US" sz="1600" dirty="0"/>
                        <a:t>, se </a:t>
                      </a:r>
                      <a:r>
                        <a:rPr lang="en-US" sz="1600" dirty="0" err="1"/>
                        <a:t>debe</a:t>
                      </a:r>
                      <a:r>
                        <a:rPr lang="en-US" sz="1600" dirty="0"/>
                        <a:t> </a:t>
                      </a:r>
                      <a:r>
                        <a:rPr lang="en-US" sz="1600" dirty="0" err="1"/>
                        <a:t>firmar</a:t>
                      </a:r>
                      <a:r>
                        <a:rPr lang="en-US" sz="1600" dirty="0"/>
                        <a:t> la DDJJ </a:t>
                      </a:r>
                      <a:r>
                        <a:rPr lang="en-US" sz="1600" dirty="0" err="1"/>
                        <a:t>en</a:t>
                      </a:r>
                      <a:r>
                        <a:rPr lang="en-US" sz="1600" dirty="0"/>
                        <a:t> la </a:t>
                      </a:r>
                      <a:r>
                        <a:rPr lang="en-US" sz="1600" dirty="0" err="1"/>
                        <a:t>que</a:t>
                      </a:r>
                      <a:r>
                        <a:rPr lang="en-US" sz="1600" dirty="0"/>
                        <a:t> se </a:t>
                      </a:r>
                      <a:r>
                        <a:rPr lang="en-US" sz="1600" dirty="0" err="1"/>
                        <a:t>compromete</a:t>
                      </a:r>
                      <a:r>
                        <a:rPr lang="en-US" sz="1600" dirty="0"/>
                        <a:t> </a:t>
                      </a:r>
                      <a:r>
                        <a:rPr lang="en-US" sz="1600" dirty="0" err="1"/>
                        <a:t>por</a:t>
                      </a:r>
                      <a:r>
                        <a:rPr lang="en-US" sz="1600" dirty="0"/>
                        <a:t> 90 días a no </a:t>
                      </a:r>
                      <a:r>
                        <a:rPr lang="en-US" sz="1600" dirty="0" err="1"/>
                        <a:t>concertar</a:t>
                      </a:r>
                      <a:r>
                        <a:rPr lang="en-US" sz="1600" dirty="0"/>
                        <a:t> </a:t>
                      </a:r>
                      <a:r>
                        <a:rPr lang="en-US" sz="1600" dirty="0" err="1"/>
                        <a:t>compra</a:t>
                      </a:r>
                      <a:r>
                        <a:rPr lang="en-US" sz="1600" dirty="0"/>
                        <a:t> de </a:t>
                      </a:r>
                      <a:r>
                        <a:rPr lang="en-US" sz="1600" dirty="0" err="1"/>
                        <a:t>títulos</a:t>
                      </a:r>
                      <a:r>
                        <a:rPr lang="en-US" sz="1600" dirty="0"/>
                        <a:t> </a:t>
                      </a:r>
                      <a:r>
                        <a:rPr lang="en-US" sz="1600" dirty="0" err="1"/>
                        <a:t>valores</a:t>
                      </a:r>
                      <a:r>
                        <a:rPr lang="en-US" sz="1600" dirty="0"/>
                        <a:t> con </a:t>
                      </a:r>
                      <a:r>
                        <a:rPr lang="en-US" sz="1600" dirty="0" err="1"/>
                        <a:t>liquidación</a:t>
                      </a:r>
                      <a:r>
                        <a:rPr lang="en-US" sz="1600" dirty="0"/>
                        <a:t> </a:t>
                      </a:r>
                      <a:r>
                        <a:rPr lang="en-US" sz="1600" dirty="0" err="1"/>
                        <a:t>en</a:t>
                      </a:r>
                      <a:r>
                        <a:rPr lang="en-US" sz="1600" dirty="0"/>
                        <a:t> </a:t>
                      </a:r>
                      <a:r>
                        <a:rPr lang="en-US" sz="1600" dirty="0" err="1"/>
                        <a:t>moneda</a:t>
                      </a:r>
                      <a:r>
                        <a:rPr lang="en-US" sz="1600" dirty="0"/>
                        <a:t> </a:t>
                      </a:r>
                      <a:r>
                        <a:rPr lang="en-US" sz="1600" dirty="0" err="1"/>
                        <a:t>extranjera</a:t>
                      </a:r>
                      <a:r>
                        <a:rPr lang="en-US" sz="1600" dirty="0"/>
                        <a:t>.</a:t>
                      </a:r>
                      <a:endParaRPr lang="es-AR" sz="1600" dirty="0"/>
                    </a:p>
                  </a:txBody>
                  <a:tcPr marL="91392" marR="91392" marT="45696" marB="45696"/>
                </a:tc>
                <a:extLst>
                  <a:ext uri="{0D108BD9-81ED-4DB2-BD59-A6C34878D82A}">
                    <a16:rowId xmlns:a16="http://schemas.microsoft.com/office/drawing/2014/main" val="933310269"/>
                  </a:ext>
                </a:extLst>
              </a:tr>
              <a:tr h="747015">
                <a:tc>
                  <a:txBody>
                    <a:bodyPr/>
                    <a:lstStyle/>
                    <a:p>
                      <a:pPr algn="ctr"/>
                      <a:r>
                        <a:rPr lang="es-AR" sz="1600" b="1" dirty="0"/>
                        <a:t>Pago de importaciones de bienes</a:t>
                      </a:r>
                    </a:p>
                  </a:txBody>
                  <a:tcPr marL="91392" marR="91392" marT="45696" marB="45696"/>
                </a:tc>
                <a:tc>
                  <a:txBody>
                    <a:bodyPr/>
                    <a:lstStyle/>
                    <a:p>
                      <a:pPr algn="ctr"/>
                      <a:r>
                        <a:rPr lang="es-AR" sz="1600" dirty="0"/>
                        <a:t>Se admite el pago desde el ingreso de los bienes. En el caso de los pagos anticipados de bienes de capital se permitirá el pago siempre que no supere el 30% del valor FOB del bien a importar y la suma de los pagos anticipados y a la vista no superen el 80% del valor FOB de los bienes a importar.</a:t>
                      </a:r>
                    </a:p>
                  </a:txBody>
                  <a:tcPr marL="91392" marR="91392" marT="45696" marB="45696"/>
                </a:tc>
                <a:extLst>
                  <a:ext uri="{0D108BD9-81ED-4DB2-BD59-A6C34878D82A}">
                    <a16:rowId xmlns:a16="http://schemas.microsoft.com/office/drawing/2014/main" val="2704266346"/>
                  </a:ext>
                </a:extLst>
              </a:tr>
            </a:tbl>
          </a:graphicData>
        </a:graphic>
      </p:graphicFrame>
      <p:sp>
        <p:nvSpPr>
          <p:cNvPr id="10" name="Title 2">
            <a:extLst>
              <a:ext uri="{FF2B5EF4-FFF2-40B4-BE49-F238E27FC236}">
                <a16:creationId xmlns:a16="http://schemas.microsoft.com/office/drawing/2014/main" id="{DA834889-5F91-D276-0467-7C208C41C7C6}"/>
              </a:ext>
            </a:extLst>
          </p:cNvPr>
          <p:cNvSpPr txBox="1">
            <a:spLocks/>
          </p:cNvSpPr>
          <p:nvPr/>
        </p:nvSpPr>
        <p:spPr bwMode="gray">
          <a:xfrm>
            <a:off x="609599" y="161544"/>
            <a:ext cx="9066850" cy="583412"/>
          </a:xfrm>
          <a:prstGeom prst="rect">
            <a:avLst/>
          </a:prstGeom>
        </p:spPr>
        <p:txBody>
          <a:bodyPr vert="horz" lIns="91440" tIns="45720" rIns="91440" bIns="45720" rtlCol="0" anchor="b">
            <a:normAutofit fontScale="97500"/>
          </a:bodyPr>
          <a:lstStyle>
            <a:lvl1pPr algn="l" defTabSz="914400" rtl="0" eaLnBrk="1" latinLnBrk="0" hangingPunct="1">
              <a:lnSpc>
                <a:spcPct val="85000"/>
              </a:lnSpc>
              <a:spcBef>
                <a:spcPct val="0"/>
              </a:spcBef>
              <a:buNone/>
              <a:defRPr sz="2400" kern="1200" spc="-50" baseline="0">
                <a:solidFill>
                  <a:schemeClr val="bg1"/>
                </a:solidFill>
                <a:latin typeface="+mj-lt"/>
                <a:ea typeface="+mj-ea"/>
                <a:cs typeface="+mj-cs"/>
              </a:defRPr>
            </a:lvl1pPr>
          </a:lstStyle>
          <a:p>
            <a:r>
              <a:rPr lang="en-IN" sz="3200" b="1" dirty="0" err="1">
                <a:solidFill>
                  <a:schemeClr val="tx1"/>
                </a:solidFill>
              </a:rPr>
              <a:t>Régimen</a:t>
            </a:r>
            <a:r>
              <a:rPr lang="en-IN" sz="3200" b="1" dirty="0">
                <a:solidFill>
                  <a:schemeClr val="tx1"/>
                </a:solidFill>
              </a:rPr>
              <a:t> </a:t>
            </a:r>
            <a:r>
              <a:rPr lang="en-IN" sz="3200" b="1" dirty="0" err="1">
                <a:solidFill>
                  <a:schemeClr val="tx1"/>
                </a:solidFill>
              </a:rPr>
              <a:t>Cambiario</a:t>
            </a:r>
            <a:r>
              <a:rPr lang="en-IN" sz="3200" b="1" dirty="0">
                <a:solidFill>
                  <a:schemeClr val="tx1"/>
                </a:solidFill>
              </a:rPr>
              <a:t> </a:t>
            </a:r>
            <a:r>
              <a:rPr lang="en-IN" sz="3200" b="1" dirty="0" err="1">
                <a:solidFill>
                  <a:schemeClr val="tx1"/>
                </a:solidFill>
              </a:rPr>
              <a:t>en</a:t>
            </a:r>
            <a:r>
              <a:rPr lang="en-IN" sz="3200" b="1" dirty="0">
                <a:solidFill>
                  <a:schemeClr val="tx1"/>
                </a:solidFill>
              </a:rPr>
              <a:t> Argentina</a:t>
            </a:r>
          </a:p>
        </p:txBody>
      </p:sp>
    </p:spTree>
    <p:extLst>
      <p:ext uri="{BB962C8B-B14F-4D97-AF65-F5344CB8AC3E}">
        <p14:creationId xmlns:p14="http://schemas.microsoft.com/office/powerpoint/2010/main" val="3576770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1CD006F-3A55-280F-E53F-A78D4A8B812A}"/>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478940E-354B-4C99-2063-2A64A7218C66}"/>
              </a:ext>
            </a:extLst>
          </p:cNvPr>
          <p:cNvSpPr>
            <a:spLocks noGrp="1"/>
          </p:cNvSpPr>
          <p:nvPr>
            <p:ph type="sldNum" sz="quarter" idx="12"/>
          </p:nvPr>
        </p:nvSpPr>
        <p:spPr/>
        <p:txBody>
          <a:bodyPr/>
          <a:lstStyle/>
          <a:p>
            <a:r>
              <a:rPr lang="en-GB"/>
              <a:t>Page </a:t>
            </a:r>
            <a:fld id="{F1BC30E3-FFE5-4B91-AA19-87A149EBB9EE}" type="slidenum">
              <a:rPr smtClean="0"/>
              <a:pPr/>
              <a:t>4</a:t>
            </a:fld>
            <a:endParaRPr/>
          </a:p>
        </p:txBody>
      </p:sp>
      <p:sp>
        <p:nvSpPr>
          <p:cNvPr id="2" name="Title 1">
            <a:extLst>
              <a:ext uri="{FF2B5EF4-FFF2-40B4-BE49-F238E27FC236}">
                <a16:creationId xmlns:a16="http://schemas.microsoft.com/office/drawing/2014/main" id="{A720014E-C455-3B5C-4B01-7F18790ED917}"/>
              </a:ext>
            </a:extLst>
          </p:cNvPr>
          <p:cNvSpPr>
            <a:spLocks noGrp="1"/>
          </p:cNvSpPr>
          <p:nvPr>
            <p:ph type="title" idx="4294967295"/>
          </p:nvPr>
        </p:nvSpPr>
        <p:spPr>
          <a:xfrm>
            <a:off x="0" y="293688"/>
            <a:ext cx="10972800" cy="590550"/>
          </a:xfrm>
        </p:spPr>
        <p:txBody>
          <a:bodyPr>
            <a:normAutofit fontScale="90000"/>
          </a:bodyPr>
          <a:lstStyle/>
          <a:p>
            <a:br>
              <a:rPr lang="es-MX" sz="2399" b="1" dirty="0">
                <a:latin typeface="EYInterstate Regular" panose="02000503020000020004" pitchFamily="2" charset="0"/>
              </a:rPr>
            </a:br>
            <a:br>
              <a:rPr lang="es-MX" sz="2399" b="1" dirty="0">
                <a:latin typeface="EYInterstate Regular" panose="02000503020000020004" pitchFamily="2" charset="0"/>
              </a:rPr>
            </a:br>
            <a:endParaRPr lang="es-MX" b="1" dirty="0"/>
          </a:p>
        </p:txBody>
      </p:sp>
      <p:sp>
        <p:nvSpPr>
          <p:cNvPr id="6" name="Content Placeholder 5">
            <a:extLst>
              <a:ext uri="{FF2B5EF4-FFF2-40B4-BE49-F238E27FC236}">
                <a16:creationId xmlns:a16="http://schemas.microsoft.com/office/drawing/2014/main" id="{EC7DA9F9-BE05-EB3C-E0CF-FA163C12A766}"/>
              </a:ext>
            </a:extLst>
          </p:cNvPr>
          <p:cNvSpPr>
            <a:spLocks noGrp="1"/>
          </p:cNvSpPr>
          <p:nvPr>
            <p:ph idx="4294967295"/>
          </p:nvPr>
        </p:nvSpPr>
        <p:spPr>
          <a:xfrm>
            <a:off x="609598" y="1108075"/>
            <a:ext cx="10363201" cy="4953000"/>
          </a:xfrm>
        </p:spPr>
        <p:txBody>
          <a:bodyPr/>
          <a:lstStyle/>
          <a:p>
            <a:r>
              <a:rPr lang="es-MX" dirty="0"/>
              <a:t>El sistema cambiario mantiene las siguientes reglas generales: </a:t>
            </a:r>
          </a:p>
          <a:p>
            <a:endParaRPr lang="es-MX" dirty="0"/>
          </a:p>
          <a:p>
            <a:endParaRPr lang="es-MX" dirty="0"/>
          </a:p>
        </p:txBody>
      </p:sp>
      <p:graphicFrame>
        <p:nvGraphicFramePr>
          <p:cNvPr id="7" name="Table 6">
            <a:extLst>
              <a:ext uri="{FF2B5EF4-FFF2-40B4-BE49-F238E27FC236}">
                <a16:creationId xmlns:a16="http://schemas.microsoft.com/office/drawing/2014/main" id="{0F21F211-6172-B013-A719-BFEE5FD13FB1}"/>
              </a:ext>
            </a:extLst>
          </p:cNvPr>
          <p:cNvGraphicFramePr>
            <a:graphicFrameLocks noGrp="1"/>
          </p:cNvGraphicFramePr>
          <p:nvPr>
            <p:extLst>
              <p:ext uri="{D42A27DB-BD31-4B8C-83A1-F6EECF244321}">
                <p14:modId xmlns:p14="http://schemas.microsoft.com/office/powerpoint/2010/main" val="177129013"/>
              </p:ext>
            </p:extLst>
          </p:nvPr>
        </p:nvGraphicFramePr>
        <p:xfrm>
          <a:off x="609600" y="1775637"/>
          <a:ext cx="10972800" cy="2866410"/>
        </p:xfrm>
        <a:graphic>
          <a:graphicData uri="http://schemas.openxmlformats.org/drawingml/2006/table">
            <a:tbl>
              <a:tblPr firstRow="1" bandRow="1">
                <a:tableStyleId>{073A0DAA-6AF3-43AB-8588-CEC1D06C72B9}</a:tableStyleId>
              </a:tblPr>
              <a:tblGrid>
                <a:gridCol w="3344811">
                  <a:extLst>
                    <a:ext uri="{9D8B030D-6E8A-4147-A177-3AD203B41FA5}">
                      <a16:colId xmlns:a16="http://schemas.microsoft.com/office/drawing/2014/main" val="3077289149"/>
                    </a:ext>
                  </a:extLst>
                </a:gridCol>
                <a:gridCol w="7627989">
                  <a:extLst>
                    <a:ext uri="{9D8B030D-6E8A-4147-A177-3AD203B41FA5}">
                      <a16:colId xmlns:a16="http://schemas.microsoft.com/office/drawing/2014/main" val="3618817725"/>
                    </a:ext>
                  </a:extLst>
                </a:gridCol>
              </a:tblGrid>
              <a:tr h="336618">
                <a:tc>
                  <a:txBody>
                    <a:bodyPr/>
                    <a:lstStyle/>
                    <a:p>
                      <a:pPr algn="ctr"/>
                      <a:r>
                        <a:rPr lang="es-AR" sz="1600" dirty="0"/>
                        <a:t>Concepto</a:t>
                      </a:r>
                    </a:p>
                  </a:txBody>
                  <a:tcPr marL="91392" marR="91392" marT="45696" marB="45696"/>
                </a:tc>
                <a:tc>
                  <a:txBody>
                    <a:bodyPr/>
                    <a:lstStyle/>
                    <a:p>
                      <a:pPr algn="ctr"/>
                      <a:r>
                        <a:rPr lang="en-US" sz="1600" dirty="0"/>
                        <a:t>C</a:t>
                      </a:r>
                      <a:r>
                        <a:rPr lang="es-AR" sz="1600" dirty="0" err="1"/>
                        <a:t>omentarios</a:t>
                      </a:r>
                      <a:endParaRPr lang="es-AR" sz="1600" dirty="0"/>
                    </a:p>
                  </a:txBody>
                  <a:tcPr marL="91392" marR="91392" marT="45696" marB="45696"/>
                </a:tc>
                <a:extLst>
                  <a:ext uri="{0D108BD9-81ED-4DB2-BD59-A6C34878D82A}">
                    <a16:rowId xmlns:a16="http://schemas.microsoft.com/office/drawing/2014/main" val="380447340"/>
                  </a:ext>
                </a:extLst>
              </a:tr>
              <a:tr h="1189691">
                <a:tc>
                  <a:txBody>
                    <a:bodyPr/>
                    <a:lstStyle/>
                    <a:p>
                      <a:pPr algn="ctr"/>
                      <a:r>
                        <a:rPr lang="es-AR" sz="1600" b="1" dirty="0"/>
                        <a:t>Préstamos financieros (sujetos vinculados)</a:t>
                      </a:r>
                    </a:p>
                  </a:txBody>
                  <a:tcPr marL="91392" marR="91392" marT="45696" marB="45696"/>
                </a:tc>
                <a:tc>
                  <a:txBody>
                    <a:bodyPr/>
                    <a:lstStyle/>
                    <a:p>
                      <a:pPr algn="ctr"/>
                      <a:r>
                        <a:rPr lang="es-AR" sz="1600" dirty="0"/>
                        <a:t>El requisito general es que se requiere autorización previa para el pago de capital e intereses de préstamos financieros entre partes vinculadas. Sin embargo, la normativa establece algunas excepciones entre las cuales están: </a:t>
                      </a:r>
                    </a:p>
                    <a:p>
                      <a:pPr marL="400050" indent="-400050" algn="ctr">
                        <a:buAutoNum type="romanLcParenR"/>
                      </a:pPr>
                      <a:r>
                        <a:rPr lang="es-AR" sz="1600" dirty="0"/>
                        <a:t>préstamo con vida promedio no inferior a 6 meses y los fondos ingresados y liquidados a partir del 21/4/25; </a:t>
                      </a:r>
                    </a:p>
                    <a:p>
                      <a:pPr marL="400050" indent="-400050" algn="ctr">
                        <a:buAutoNum type="romanLcParenR"/>
                      </a:pPr>
                      <a:r>
                        <a:rPr lang="es-AR" sz="1600" dirty="0"/>
                        <a:t>préstamo con vida promedio no inferior a 2 años y los fondos ingresados y liquidados entre el 2/10/20 y el 20/4/25; </a:t>
                      </a:r>
                    </a:p>
                    <a:p>
                      <a:pPr marL="400050" indent="-400050" algn="ctr">
                        <a:buAutoNum type="romanLcParenR"/>
                      </a:pPr>
                      <a:r>
                        <a:rPr lang="es-AR" sz="1600" dirty="0"/>
                        <a:t>cuando se pago a través de una liquidación simultánea de otro préstamo con vida promedio no inferior a 4 años y con 3 años de gracia de pago de capital. Se podrán pagar los intereses compensatorios devengados a partir del 1/1/25.</a:t>
                      </a:r>
                    </a:p>
                  </a:txBody>
                  <a:tcPr marL="91392" marR="91392" marT="45696" marB="45696"/>
                </a:tc>
                <a:extLst>
                  <a:ext uri="{0D108BD9-81ED-4DB2-BD59-A6C34878D82A}">
                    <a16:rowId xmlns:a16="http://schemas.microsoft.com/office/drawing/2014/main" val="2412042656"/>
                  </a:ext>
                </a:extLst>
              </a:tr>
            </a:tbl>
          </a:graphicData>
        </a:graphic>
      </p:graphicFrame>
      <p:sp>
        <p:nvSpPr>
          <p:cNvPr id="10" name="Title 2">
            <a:extLst>
              <a:ext uri="{FF2B5EF4-FFF2-40B4-BE49-F238E27FC236}">
                <a16:creationId xmlns:a16="http://schemas.microsoft.com/office/drawing/2014/main" id="{A55FFA11-AA10-9F9B-7EC7-80411D15A1F1}"/>
              </a:ext>
            </a:extLst>
          </p:cNvPr>
          <p:cNvSpPr txBox="1">
            <a:spLocks/>
          </p:cNvSpPr>
          <p:nvPr/>
        </p:nvSpPr>
        <p:spPr bwMode="gray">
          <a:xfrm>
            <a:off x="609599" y="161544"/>
            <a:ext cx="9066850" cy="583412"/>
          </a:xfrm>
          <a:prstGeom prst="rect">
            <a:avLst/>
          </a:prstGeom>
        </p:spPr>
        <p:txBody>
          <a:bodyPr vert="horz" lIns="91440" tIns="45720" rIns="91440" bIns="45720" rtlCol="0" anchor="b">
            <a:normAutofit fontScale="97500"/>
          </a:bodyPr>
          <a:lstStyle>
            <a:lvl1pPr algn="l" defTabSz="914400" rtl="0" eaLnBrk="1" latinLnBrk="0" hangingPunct="1">
              <a:lnSpc>
                <a:spcPct val="85000"/>
              </a:lnSpc>
              <a:spcBef>
                <a:spcPct val="0"/>
              </a:spcBef>
              <a:buNone/>
              <a:defRPr sz="2400" kern="1200" spc="-50" baseline="0">
                <a:solidFill>
                  <a:schemeClr val="bg1"/>
                </a:solidFill>
                <a:latin typeface="+mj-lt"/>
                <a:ea typeface="+mj-ea"/>
                <a:cs typeface="+mj-cs"/>
              </a:defRPr>
            </a:lvl1pPr>
          </a:lstStyle>
          <a:p>
            <a:r>
              <a:rPr lang="en-IN" sz="3200" b="1" dirty="0" err="1">
                <a:solidFill>
                  <a:schemeClr val="tx1"/>
                </a:solidFill>
              </a:rPr>
              <a:t>Régimen</a:t>
            </a:r>
            <a:r>
              <a:rPr lang="en-IN" sz="3200" b="1" dirty="0">
                <a:solidFill>
                  <a:schemeClr val="tx1"/>
                </a:solidFill>
              </a:rPr>
              <a:t> </a:t>
            </a:r>
            <a:r>
              <a:rPr lang="en-IN" sz="3200" b="1" dirty="0" err="1">
                <a:solidFill>
                  <a:schemeClr val="tx1"/>
                </a:solidFill>
              </a:rPr>
              <a:t>Cambiario</a:t>
            </a:r>
            <a:r>
              <a:rPr lang="en-IN" sz="3200" b="1" dirty="0">
                <a:solidFill>
                  <a:schemeClr val="tx1"/>
                </a:solidFill>
              </a:rPr>
              <a:t> </a:t>
            </a:r>
            <a:r>
              <a:rPr lang="en-IN" sz="3200" b="1" dirty="0" err="1">
                <a:solidFill>
                  <a:schemeClr val="tx1"/>
                </a:solidFill>
              </a:rPr>
              <a:t>en</a:t>
            </a:r>
            <a:r>
              <a:rPr lang="en-IN" sz="3200" b="1" dirty="0">
                <a:solidFill>
                  <a:schemeClr val="tx1"/>
                </a:solidFill>
              </a:rPr>
              <a:t> Argentina</a:t>
            </a:r>
          </a:p>
        </p:txBody>
      </p:sp>
    </p:spTree>
    <p:extLst>
      <p:ext uri="{BB962C8B-B14F-4D97-AF65-F5344CB8AC3E}">
        <p14:creationId xmlns:p14="http://schemas.microsoft.com/office/powerpoint/2010/main" val="152369699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themeOverride>
</file>

<file path=ppt/theme/themeOverride2.xml><?xml version="1.0" encoding="utf-8"?>
<a:themeOverride xmlns:a="http://schemas.openxmlformats.org/drawingml/2006/main">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afef5f8c-6561-465e-8a4d-2248f2215ee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F6AA4571889A74F8D506C4818D16A3D" ma:contentTypeVersion="17" ma:contentTypeDescription="Create a new document." ma:contentTypeScope="" ma:versionID="4e8cd3f5ff2e256f2bbe53a8d4d80104">
  <xsd:schema xmlns:xsd="http://www.w3.org/2001/XMLSchema" xmlns:xs="http://www.w3.org/2001/XMLSchema" xmlns:p="http://schemas.microsoft.com/office/2006/metadata/properties" xmlns:ns3="5e2de7ec-7cea-4b2a-b620-c1e73cb4a403" xmlns:ns4="afef5f8c-6561-465e-8a4d-2248f2215ee0" targetNamespace="http://schemas.microsoft.com/office/2006/metadata/properties" ma:root="true" ma:fieldsID="050b8c07ca6c7e278caf7b8b43c1f316" ns3:_="" ns4:_="">
    <xsd:import namespace="5e2de7ec-7cea-4b2a-b620-c1e73cb4a403"/>
    <xsd:import namespace="afef5f8c-6561-465e-8a4d-2248f2215ee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DateTaken" minOccurs="0"/>
                <xsd:element ref="ns4:MediaServiceAutoTags" minOccurs="0"/>
                <xsd:element ref="ns4:MediaServiceGenerationTime" minOccurs="0"/>
                <xsd:element ref="ns4:MediaServiceEventHashCode" minOccurs="0"/>
                <xsd:element ref="ns4:MediaServiceOCR" minOccurs="0"/>
                <xsd:element ref="ns4:MediaLengthInSeconds" minOccurs="0"/>
                <xsd:element ref="ns4:_activity" minOccurs="0"/>
                <xsd:element ref="ns4:MediaServiceObjectDetectorVersions" minOccurs="0"/>
                <xsd:element ref="ns4:MediaServiceSearchPropertie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2de7ec-7cea-4b2a-b620-c1e73cb4a40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ef5f8c-6561-465e-8a4d-2248f2215ee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B72D6E-629D-4B6A-891B-B20F33D895CA}">
  <ds:schemaRefs>
    <ds:schemaRef ds:uri="http://schemas.microsoft.com/sharepoint/v3/contenttype/forms"/>
  </ds:schemaRefs>
</ds:datastoreItem>
</file>

<file path=customXml/itemProps2.xml><?xml version="1.0" encoding="utf-8"?>
<ds:datastoreItem xmlns:ds="http://schemas.openxmlformats.org/officeDocument/2006/customXml" ds:itemID="{7BC2F6B5-FFA3-4360-9848-33725C363529}">
  <ds:schemaRefs>
    <ds:schemaRef ds:uri="http://schemas.microsoft.com/office/2006/documentManagement/types"/>
    <ds:schemaRef ds:uri="http://purl.org/dc/terms/"/>
    <ds:schemaRef ds:uri="http://www.w3.org/XML/1998/namespace"/>
    <ds:schemaRef ds:uri="http://schemas.openxmlformats.org/package/2006/metadata/core-properties"/>
    <ds:schemaRef ds:uri="afef5f8c-6561-465e-8a4d-2248f2215ee0"/>
    <ds:schemaRef ds:uri="5e2de7ec-7cea-4b2a-b620-c1e73cb4a403"/>
    <ds:schemaRef ds:uri="http://schemas.microsoft.com/office/infopath/2007/PartnerControls"/>
    <ds:schemaRef ds:uri="http://schemas.microsoft.com/office/2006/metadata/properties"/>
    <ds:schemaRef ds:uri="http://purl.org/dc/dcmitype/"/>
    <ds:schemaRef ds:uri="http://purl.org/dc/elements/1.1/"/>
  </ds:schemaRefs>
</ds:datastoreItem>
</file>

<file path=customXml/itemProps3.xml><?xml version="1.0" encoding="utf-8"?>
<ds:datastoreItem xmlns:ds="http://schemas.openxmlformats.org/officeDocument/2006/customXml" ds:itemID="{C0CF7AAF-6ED3-421E-8131-DD7E6C9A70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2de7ec-7cea-4b2a-b620-c1e73cb4a403"/>
    <ds:schemaRef ds:uri="afef5f8c-6561-465e-8a4d-2248f2215e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5599</TotalTime>
  <Words>636</Words>
  <Application>Microsoft Office PowerPoint</Application>
  <PresentationFormat>Widescreen</PresentationFormat>
  <Paragraphs>54</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Calibri</vt:lpstr>
      <vt:lpstr>Calibri Light</vt:lpstr>
      <vt:lpstr>EYInterstate Regular</vt:lpstr>
      <vt:lpstr>Retrospect</vt:lpstr>
      <vt:lpstr>PowerPoint Presentation</vt:lpstr>
      <vt:lpstr>  </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Sabrina Maiorano</dc:creator>
  <cp:lastModifiedBy>Sabrina Maiorano</cp:lastModifiedBy>
  <cp:revision>59</cp:revision>
  <dcterms:created xsi:type="dcterms:W3CDTF">2020-07-20T20:20:25Z</dcterms:created>
  <dcterms:modified xsi:type="dcterms:W3CDTF">2026-05-27T12:34:25Z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0x0101009F6AA4571889A74F8D506C4818D16A3D</vt:lpwstr>
  </property>
  <property fmtid="{D5CDD505-2E9C-101B-9397-08002B2CF9AE}" pid="3" name="WppReportDate">
    <vt:lpwstr/>
  </property>
  <property fmtid="{D5CDD505-2E9C-101B-9397-08002B2CF9AE}" pid="4" name="WppReportVersion">
    <vt:lpwstr>Version 1.0</vt:lpwstr>
  </property>
  <property fmtid="{D5CDD505-2E9C-101B-9397-08002B2CF9AE}" pid="5" name="WppReportDraft">
    <vt:lpwstr>(Draft)</vt:lpwstr>
  </property>
  <property fmtid="{D5CDD505-2E9C-101B-9397-08002B2CF9AE}" pid="6" name="WppReportCurrencySymbol">
    <vt:lpwstr>$</vt:lpwstr>
  </property>
  <property fmtid="{D5CDD505-2E9C-101B-9397-08002B2CF9AE}" pid="7" name="WppReportDashboardTitleText">
    <vt:lpwstr>Dashboard</vt:lpwstr>
  </property>
  <property fmtid="{D5CDD505-2E9C-101B-9397-08002B2CF9AE}" pid="8" name="WppReportShortPageNumberFormat">
    <vt:lpwstr>Page &lt;#&gt;</vt:lpwstr>
  </property>
  <property fmtid="{D5CDD505-2E9C-101B-9397-08002B2CF9AE}" pid="9" name="WppReportLongPageNumberFormat">
    <vt:lpwstr>Page &lt;#&gt; of &lt;PageCount&gt;</vt:lpwstr>
  </property>
  <property fmtid="{D5CDD505-2E9C-101B-9397-08002B2CF9AE}" pid="10" name="WppReportTocTitleText">
    <vt:lpwstr>Table of contents</vt:lpwstr>
  </property>
  <property fmtid="{D5CDD505-2E9C-101B-9397-08002B2CF9AE}" pid="11" name="WppReportIsTocUpdateRecommended">
    <vt:bool>true</vt:bool>
  </property>
  <property fmtid="{D5CDD505-2E9C-101B-9397-08002B2CF9AE}" pid="12" name="WppReportPropertiesLastWrittenToDocument">
    <vt:filetime>2023-05-31T03:21:22Z</vt:filetime>
  </property>
</Properties>
</file>