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317" r:id="rId18"/>
    <p:sldId id="272" r:id="rId19"/>
    <p:sldId id="273" r:id="rId20"/>
    <p:sldId id="274" r:id="rId21"/>
    <p:sldId id="275" r:id="rId22"/>
    <p:sldId id="316"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Lst>
  <p:sldSz cx="12192000" cy="6858000"/>
  <p:notesSz cx="6858000" cy="9144000"/>
  <p:embeddedFontLst>
    <p:embeddedFont>
      <p:font typeface="Dancing Script" panose="020B0604020202020204" charset="0"/>
      <p:regular r:id="rId65"/>
      <p:bold r:id="rId66"/>
    </p:embeddedFont>
    <p:embeddedFont>
      <p:font typeface="Calibri" panose="020F0502020204030204" pitchFamily="34" charset="0"/>
      <p:regular r:id="rId67"/>
      <p:bold r:id="rId68"/>
      <p:italic r:id="rId69"/>
      <p:boldItalic r:id="rId7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1" roundtripDataSignature="AMtx7miXgJuFamAq/lcIGzKHDONry6V7R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AB07AC9-FD0B-4CCD-8B03-55BDE095C987}">
  <a:tblStyle styleId="{EAB07AC9-FD0B-4CCD-8B03-55BDE095C987}"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67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2.fntdata"/><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font" Target="fonts/font5.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6.fntdata"/><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1.fntdata"/><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df8a1eb5e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3" name="Google Shape;163;g3df8a1eb5e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df8a1eb5e7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0" name="Google Shape;170;g3df8a1eb5e7_0_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df8a1eb5e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7" name="Google Shape;177;g3df8a1eb5e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df8a1eb5e7_0_1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1" name="Google Shape;201;g3df8a1eb5e7_0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df8a1eb5e7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8" name="Google Shape;208;g3df8a1eb5e7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df8a1eb5e7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3df8a1eb5e7_0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df8a1eb5e7_0_1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8" name="Google Shape;238;g3df8a1eb5e7_0_1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3df8a1eb5e7_0_2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4" name="Google Shape;364;g3df8a1eb5e7_0_2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55272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0" name="Google Shape;25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7" name="Google Shape;25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4" name="Google Shape;26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1" name="Google Shape;27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3df8a1eb5e7_0_2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4" name="Google Shape;364;g3df8a1eb5e7_0_2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92049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8" name="Google Shape;27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5" name="Google Shape;28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2" name="Google Shape;29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9" name="Google Shape;29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6" name="Google Shape;30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6" name="Google Shape;33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3" name="Google Shape;34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0" name="Google Shape;350;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7" name="Google Shape;35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3df8a1eb5e7_0_2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4" name="Google Shape;364;g3df8a1eb5e7_0_2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3df8a1eb5e7_0_2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1" name="Google Shape;371;g3df8a1eb5e7_0_2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3df8a1eb5e7_0_2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9" name="Google Shape;379;g3df8a1eb5e7_0_2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3df8a1eb5e7_0_2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6" name="Google Shape;386;g3df8a1eb5e7_0_2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3df8a1eb5e7_0_3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0" name="Google Shape;410;g3df8a1eb5e7_0_3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3df8a1eb5e7_0_3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7" name="Google Shape;417;g3df8a1eb5e7_0_3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3df8a1eb5e7_0_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6" name="Google Shape;426;g3df8a1eb5e7_0_3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3df8a1eb5e7_0_3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6" name="Google Shape;436;g3df8a1eb5e7_0_3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g3df8a1eb5e7_0_3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1" name="Google Shape;451;g3df8a1eb5e7_0_3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3df8a1eb5e7_0_3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8" name="Google Shape;458;g3df8a1eb5e7_0_3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g3df8a1eb5e7_0_3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0" name="Google Shape;470;g3df8a1eb5e7_0_3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g3df8a1eb5e7_0_3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5" name="Google Shape;485;g3df8a1eb5e7_0_3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3" name="Google Shape;50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10" name="Google Shape;510;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18" name="Google Shape;51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0" name="Google Shape;54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8" name="Google Shape;558;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6" name="Google Shape;566;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 name="Google Shape;11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3" name="Google Shape;573;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9" name="Google Shape;599;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06" name="Google Shape;606;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1"/>
        <p:cNvGrpSpPr/>
        <p:nvPr/>
      </p:nvGrpSpPr>
      <p:grpSpPr>
        <a:xfrm>
          <a:off x="0" y="0"/>
          <a:ext cx="0" cy="0"/>
          <a:chOff x="0" y="0"/>
          <a:chExt cx="0" cy="0"/>
        </a:xfrm>
      </p:grpSpPr>
      <p:sp>
        <p:nvSpPr>
          <p:cNvPr id="612" name="Google Shape;612;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13" name="Google Shape;613;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Google Shape;626;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7" name="Google Shape;627;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Google Shape;642;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43" name="Google Shape;643;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1" name="Google Shape;651;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9"/>
        <p:cNvGrpSpPr/>
        <p:nvPr/>
      </p:nvGrpSpPr>
      <p:grpSpPr>
        <a:xfrm>
          <a:off x="0" y="0"/>
          <a:ext cx="0" cy="0"/>
          <a:chOff x="0" y="0"/>
          <a:chExt cx="0" cy="0"/>
        </a:xfrm>
      </p:grpSpPr>
      <p:sp>
        <p:nvSpPr>
          <p:cNvPr id="670" name="Google Shape;670;p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1" name="Google Shape;671;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Google Shape;677;p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8" name="Google Shape;678;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3df8a1eb5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9" name="Google Shape;119;g3df8a1eb5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3"/>
        <p:cNvGrpSpPr/>
        <p:nvPr/>
      </p:nvGrpSpPr>
      <p:grpSpPr>
        <a:xfrm>
          <a:off x="0" y="0"/>
          <a:ext cx="0" cy="0"/>
          <a:chOff x="0" y="0"/>
          <a:chExt cx="0" cy="0"/>
        </a:xfrm>
      </p:grpSpPr>
      <p:sp>
        <p:nvSpPr>
          <p:cNvPr id="684" name="Google Shape;684;p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85" name="Google Shape;685;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93" name="Google Shape;693;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5"/>
        <p:cNvGrpSpPr/>
        <p:nvPr/>
      </p:nvGrpSpPr>
      <p:grpSpPr>
        <a:xfrm>
          <a:off x="0" y="0"/>
          <a:ext cx="0" cy="0"/>
          <a:chOff x="0" y="0"/>
          <a:chExt cx="0" cy="0"/>
        </a:xfrm>
      </p:grpSpPr>
      <p:sp>
        <p:nvSpPr>
          <p:cNvPr id="726" name="Google Shape;726;p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7" name="Google Shape;727;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df8a1eb5e7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6" name="Google Shape;126;g3df8a1eb5e7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f8a1eb5e7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1" name="Google Shape;141;g3df8a1eb5e7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f8a1eb5e7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8" name="Google Shape;148;g3df8a1eb5e7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1"/>
        <p:cNvGrpSpPr/>
        <p:nvPr/>
      </p:nvGrpSpPr>
      <p:grpSpPr>
        <a:xfrm>
          <a:off x="0" y="0"/>
          <a:ext cx="0" cy="0"/>
          <a:chOff x="0" y="0"/>
          <a:chExt cx="0" cy="0"/>
        </a:xfrm>
      </p:grpSpPr>
      <p:sp>
        <p:nvSpPr>
          <p:cNvPr id="12" name="Google Shape;12;p3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3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68"/>
        <p:cNvGrpSpPr/>
        <p:nvPr/>
      </p:nvGrpSpPr>
      <p:grpSpPr>
        <a:xfrm>
          <a:off x="0" y="0"/>
          <a:ext cx="0" cy="0"/>
          <a:chOff x="0" y="0"/>
          <a:chExt cx="0" cy="0"/>
        </a:xfrm>
      </p:grpSpPr>
      <p:sp>
        <p:nvSpPr>
          <p:cNvPr id="69" name="Google Shape;69;p4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4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74"/>
        <p:cNvGrpSpPr/>
        <p:nvPr/>
      </p:nvGrpSpPr>
      <p:grpSpPr>
        <a:xfrm>
          <a:off x="0" y="0"/>
          <a:ext cx="0" cy="0"/>
          <a:chOff x="0" y="0"/>
          <a:chExt cx="0" cy="0"/>
        </a:xfrm>
      </p:grpSpPr>
      <p:sp>
        <p:nvSpPr>
          <p:cNvPr id="75" name="Google Shape;75;p4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4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7"/>
        <p:cNvGrpSpPr/>
        <p:nvPr/>
      </p:nvGrpSpPr>
      <p:grpSpPr>
        <a:xfrm>
          <a:off x="0" y="0"/>
          <a:ext cx="0" cy="0"/>
          <a:chOff x="0" y="0"/>
          <a:chExt cx="0" cy="0"/>
        </a:xfrm>
      </p:grpSpPr>
      <p:sp>
        <p:nvSpPr>
          <p:cNvPr id="18" name="Google Shape;18;p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4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23"/>
        <p:cNvGrpSpPr/>
        <p:nvPr/>
      </p:nvGrpSpPr>
      <p:grpSpPr>
        <a:xfrm>
          <a:off x="0" y="0"/>
          <a:ext cx="0" cy="0"/>
          <a:chOff x="0" y="0"/>
          <a:chExt cx="0" cy="0"/>
        </a:xfrm>
      </p:grpSpPr>
      <p:sp>
        <p:nvSpPr>
          <p:cNvPr id="24" name="Google Shape;24;p4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4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29"/>
        <p:cNvGrpSpPr/>
        <p:nvPr/>
      </p:nvGrpSpPr>
      <p:grpSpPr>
        <a:xfrm>
          <a:off x="0" y="0"/>
          <a:ext cx="0" cy="0"/>
          <a:chOff x="0" y="0"/>
          <a:chExt cx="0" cy="0"/>
        </a:xfrm>
      </p:grpSpPr>
      <p:sp>
        <p:nvSpPr>
          <p:cNvPr id="30" name="Google Shape;30;p4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4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4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36"/>
        <p:cNvGrpSpPr/>
        <p:nvPr/>
      </p:nvGrpSpPr>
      <p:grpSpPr>
        <a:xfrm>
          <a:off x="0" y="0"/>
          <a:ext cx="0" cy="0"/>
          <a:chOff x="0" y="0"/>
          <a:chExt cx="0" cy="0"/>
        </a:xfrm>
      </p:grpSpPr>
      <p:sp>
        <p:nvSpPr>
          <p:cNvPr id="37" name="Google Shape;37;p43"/>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43"/>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4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43"/>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43"/>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45"/>
        <p:cNvGrpSpPr/>
        <p:nvPr/>
      </p:nvGrpSpPr>
      <p:grpSpPr>
        <a:xfrm>
          <a:off x="0" y="0"/>
          <a:ext cx="0" cy="0"/>
          <a:chOff x="0" y="0"/>
          <a:chExt cx="0" cy="0"/>
        </a:xfrm>
      </p:grpSpPr>
      <p:sp>
        <p:nvSpPr>
          <p:cNvPr id="46" name="Google Shape;46;p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0"/>
        <p:cNvGrpSpPr/>
        <p:nvPr/>
      </p:nvGrpSpPr>
      <p:grpSpPr>
        <a:xfrm>
          <a:off x="0" y="0"/>
          <a:ext cx="0" cy="0"/>
          <a:chOff x="0" y="0"/>
          <a:chExt cx="0" cy="0"/>
        </a:xfrm>
      </p:grpSpPr>
      <p:sp>
        <p:nvSpPr>
          <p:cNvPr id="51" name="Google Shape;51;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54"/>
        <p:cNvGrpSpPr/>
        <p:nvPr/>
      </p:nvGrpSpPr>
      <p:grpSpPr>
        <a:xfrm>
          <a:off x="0" y="0"/>
          <a:ext cx="0" cy="0"/>
          <a:chOff x="0" y="0"/>
          <a:chExt cx="0" cy="0"/>
        </a:xfrm>
      </p:grpSpPr>
      <p:sp>
        <p:nvSpPr>
          <p:cNvPr id="55" name="Google Shape;55;p4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4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4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61"/>
        <p:cNvGrpSpPr/>
        <p:nvPr/>
      </p:nvGrpSpPr>
      <p:grpSpPr>
        <a:xfrm>
          <a:off x="0" y="0"/>
          <a:ext cx="0" cy="0"/>
          <a:chOff x="0" y="0"/>
          <a:chExt cx="0" cy="0"/>
        </a:xfrm>
      </p:grpSpPr>
      <p:sp>
        <p:nvSpPr>
          <p:cNvPr id="62" name="Google Shape;62;p4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47"/>
          <p:cNvSpPr>
            <a:spLocks noGrp="1"/>
          </p:cNvSpPr>
          <p:nvPr>
            <p:ph type="pic" idx="2"/>
          </p:nvPr>
        </p:nvSpPr>
        <p:spPr>
          <a:xfrm>
            <a:off x="5183188" y="987425"/>
            <a:ext cx="6172200" cy="4873625"/>
          </a:xfrm>
          <a:prstGeom prst="rect">
            <a:avLst/>
          </a:prstGeom>
          <a:noFill/>
          <a:ln>
            <a:noFill/>
          </a:ln>
        </p:spPr>
      </p:sp>
      <p:sp>
        <p:nvSpPr>
          <p:cNvPr id="64" name="Google Shape;64;p4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3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txBox="1"/>
          <p:nvPr/>
        </p:nvSpPr>
        <p:spPr>
          <a:xfrm>
            <a:off x="-1" y="1276156"/>
            <a:ext cx="12192000" cy="584775"/>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3200" b="1" i="0" u="none" strike="noStrike" cap="none">
                <a:solidFill>
                  <a:schemeClr val="lt1"/>
                </a:solidFill>
                <a:latin typeface="Times New Roman"/>
                <a:ea typeface="Times New Roman"/>
                <a:cs typeface="Times New Roman"/>
                <a:sym typeface="Times New Roman"/>
              </a:rPr>
              <a:t>Vías Procesales estratégicas en el Derecho Tributario Argentino</a:t>
            </a:r>
            <a:endParaRPr/>
          </a:p>
        </p:txBody>
      </p:sp>
      <p:sp>
        <p:nvSpPr>
          <p:cNvPr id="85" name="Google Shape;85;p1"/>
          <p:cNvSpPr txBox="1"/>
          <p:nvPr/>
        </p:nvSpPr>
        <p:spPr>
          <a:xfrm>
            <a:off x="94004" y="3221765"/>
            <a:ext cx="12192000" cy="193899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4000" b="1" i="0" u="none" strike="noStrike" cap="none">
                <a:solidFill>
                  <a:srgbClr val="7E5867"/>
                </a:solidFill>
                <a:latin typeface="Times New Roman"/>
                <a:ea typeface="Times New Roman"/>
                <a:cs typeface="Times New Roman"/>
                <a:sym typeface="Times New Roman"/>
              </a:rPr>
              <a:t>Mecanismos alternativos </a:t>
            </a:r>
            <a:endParaRPr/>
          </a:p>
          <a:p>
            <a:pPr marL="0" marR="0" lvl="0" indent="0" algn="ctr" rtl="0">
              <a:spcBef>
                <a:spcPts val="0"/>
              </a:spcBef>
              <a:spcAft>
                <a:spcPts val="0"/>
              </a:spcAft>
              <a:buNone/>
            </a:pPr>
            <a:r>
              <a:rPr lang="es-AR" sz="4000" b="1" i="0" u="none" strike="noStrike" cap="none">
                <a:solidFill>
                  <a:srgbClr val="7E5867"/>
                </a:solidFill>
                <a:latin typeface="Times New Roman"/>
                <a:ea typeface="Times New Roman"/>
                <a:cs typeface="Times New Roman"/>
                <a:sym typeface="Times New Roman"/>
              </a:rPr>
              <a:t>de Resolución de Conflictos y acciones en el ámbito del Derecho Internacional Tributario  </a:t>
            </a:r>
            <a:endParaRPr sz="4000" b="0" i="0" u="none" strike="noStrike" cap="none">
              <a:solidFill>
                <a:srgbClr val="7E5867"/>
              </a:solidFill>
              <a:latin typeface="Times New Roman"/>
              <a:ea typeface="Times New Roman"/>
              <a:cs typeface="Times New Roman"/>
              <a:sym typeface="Times New Roman"/>
            </a:endParaRPr>
          </a:p>
        </p:txBody>
      </p:sp>
      <p:sp>
        <p:nvSpPr>
          <p:cNvPr id="86" name="Google Shape;86;p1"/>
          <p:cNvSpPr txBox="1"/>
          <p:nvPr/>
        </p:nvSpPr>
        <p:spPr>
          <a:xfrm>
            <a:off x="3716708" y="2324865"/>
            <a:ext cx="4758583"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200" b="0" i="0" u="none" strike="noStrike" cap="none">
                <a:solidFill>
                  <a:srgbClr val="7E5867"/>
                </a:solidFill>
                <a:latin typeface="Times New Roman"/>
                <a:ea typeface="Times New Roman"/>
                <a:cs typeface="Times New Roman"/>
                <a:sym typeface="Times New Roman"/>
              </a:rPr>
              <a:t>Segunda reunión: 12 de mayo de 2026</a:t>
            </a:r>
            <a:endParaRPr/>
          </a:p>
        </p:txBody>
      </p:sp>
      <p:sp>
        <p:nvSpPr>
          <p:cNvPr id="87" name="Google Shape;87;p1"/>
          <p:cNvSpPr txBox="1"/>
          <p:nvPr/>
        </p:nvSpPr>
        <p:spPr>
          <a:xfrm>
            <a:off x="3091797" y="5626770"/>
            <a:ext cx="6196413"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200" b="0" i="0" u="none" strike="noStrike" cap="none">
                <a:solidFill>
                  <a:srgbClr val="7E5867"/>
                </a:solidFill>
                <a:latin typeface="Times New Roman"/>
                <a:ea typeface="Times New Roman"/>
                <a:cs typeface="Times New Roman"/>
                <a:sym typeface="Times New Roman"/>
              </a:rPr>
              <a:t>Valentina Castro – Luciano Cativa – Carlos Protto</a:t>
            </a:r>
            <a:endParaRPr sz="2200" b="0" i="0" u="none" strike="noStrike" cap="none">
              <a:solidFill>
                <a:srgbClr val="7E5867"/>
              </a:solidFill>
              <a:latin typeface="Times New Roman"/>
              <a:ea typeface="Times New Roman"/>
              <a:cs typeface="Times New Roman"/>
              <a:sym typeface="Times New Roman"/>
            </a:endParaRPr>
          </a:p>
        </p:txBody>
      </p:sp>
      <p:pic>
        <p:nvPicPr>
          <p:cNvPr id="88" name="Google Shape;88;p1"/>
          <p:cNvPicPr preferRelativeResize="0"/>
          <p:nvPr/>
        </p:nvPicPr>
        <p:blipFill rotWithShape="1">
          <a:blip r:embed="rId3">
            <a:alphaModFix/>
          </a:blip>
          <a:srcRect/>
          <a:stretch/>
        </p:blipFill>
        <p:spPr>
          <a:xfrm>
            <a:off x="3819525" y="91651"/>
            <a:ext cx="4753437" cy="68979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g3df8a1eb5e7_0_115"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166" name="Google Shape;166;g3df8a1eb5e7_0_115"/>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Objeto y oportunidad de presentación</a:t>
            </a:r>
            <a:endParaRPr/>
          </a:p>
        </p:txBody>
      </p:sp>
      <p:sp>
        <p:nvSpPr>
          <p:cNvPr id="167" name="Google Shape;167;g3df8a1eb5e7_0_115"/>
          <p:cNvSpPr txBox="1"/>
          <p:nvPr/>
        </p:nvSpPr>
        <p:spPr>
          <a:xfrm>
            <a:off x="548655" y="1828800"/>
            <a:ext cx="11064600" cy="47922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es-AR" sz="2800" b="1" i="0" u="none" strike="noStrike" cap="none">
                <a:solidFill>
                  <a:srgbClr val="7E5867"/>
                </a:solidFill>
                <a:latin typeface="Times New Roman"/>
                <a:ea typeface="Times New Roman"/>
                <a:cs typeface="Times New Roman"/>
                <a:sym typeface="Times New Roman"/>
              </a:rPr>
              <a:t>Objeto (Art. 1 RG 4497)</a:t>
            </a:r>
            <a:endParaRPr sz="2000"/>
          </a:p>
          <a:p>
            <a:pPr marL="0" marR="0" lvl="0" indent="0" algn="l" rtl="0">
              <a:spcBef>
                <a:spcPts val="600"/>
              </a:spcBef>
              <a:spcAft>
                <a:spcPts val="0"/>
              </a:spcAft>
              <a:buNone/>
            </a:pPr>
            <a:r>
              <a:rPr lang="es-AR" sz="2400" b="1" i="0" u="none" strike="noStrike" cap="none">
                <a:solidFill>
                  <a:srgbClr val="7E5867"/>
                </a:solidFill>
                <a:latin typeface="Times New Roman"/>
                <a:ea typeface="Times New Roman"/>
                <a:cs typeface="Times New Roman"/>
                <a:sym typeface="Times New Roman"/>
              </a:rPr>
              <a:t>➢ </a:t>
            </a:r>
            <a:r>
              <a:rPr lang="es-AR" sz="2400" b="0" i="0" u="none" strike="noStrike" cap="none">
                <a:solidFill>
                  <a:srgbClr val="202020"/>
                </a:solidFill>
                <a:latin typeface="Times New Roman"/>
                <a:ea typeface="Times New Roman"/>
                <a:cs typeface="Times New Roman"/>
                <a:sym typeface="Times New Roman"/>
              </a:rPr>
              <a:t>Determinación de impuestos o recursos de la seguridad social cuya recaudación está a cargo de ARCA.</a:t>
            </a:r>
            <a:endParaRPr sz="2000"/>
          </a:p>
          <a:p>
            <a:pPr marL="0" marR="0" lvl="0" indent="0" algn="l" rtl="0">
              <a:spcBef>
                <a:spcPts val="400"/>
              </a:spcBef>
              <a:spcAft>
                <a:spcPts val="0"/>
              </a:spcAft>
              <a:buNone/>
            </a:pPr>
            <a:r>
              <a:rPr lang="es-AR" sz="2400" b="1" i="0" u="none" strike="noStrike" cap="none">
                <a:solidFill>
                  <a:srgbClr val="7E5867"/>
                </a:solidFill>
                <a:latin typeface="Times New Roman"/>
                <a:ea typeface="Times New Roman"/>
                <a:cs typeface="Times New Roman"/>
                <a:sym typeface="Times New Roman"/>
              </a:rPr>
              <a:t>➢ </a:t>
            </a:r>
            <a:r>
              <a:rPr lang="es-AR" sz="2400" b="0" i="0" u="none" strike="noStrike" cap="none">
                <a:solidFill>
                  <a:srgbClr val="202020"/>
                </a:solidFill>
                <a:latin typeface="Times New Roman"/>
                <a:ea typeface="Times New Roman"/>
                <a:cs typeface="Times New Roman"/>
                <a:sym typeface="Times New Roman"/>
              </a:rPr>
              <a:t>Situaciones de hecho concretas o proyectos de inversión.</a:t>
            </a:r>
            <a:endParaRPr sz="2000"/>
          </a:p>
          <a:p>
            <a:pPr marL="0" marR="0" lvl="0" indent="0" algn="l" rtl="0">
              <a:spcBef>
                <a:spcPts val="400"/>
              </a:spcBef>
              <a:spcAft>
                <a:spcPts val="0"/>
              </a:spcAft>
              <a:buNone/>
            </a:pPr>
            <a:r>
              <a:rPr lang="es-AR" sz="2400" b="1" i="0" u="none" strike="noStrike" cap="none">
                <a:solidFill>
                  <a:srgbClr val="7E5867"/>
                </a:solidFill>
                <a:latin typeface="Times New Roman"/>
                <a:ea typeface="Times New Roman"/>
                <a:cs typeface="Times New Roman"/>
                <a:sym typeface="Times New Roman"/>
              </a:rPr>
              <a:t>➢ </a:t>
            </a:r>
            <a:r>
              <a:rPr lang="es-AR" sz="2400" b="0" i="0" u="none" strike="noStrike" cap="none">
                <a:solidFill>
                  <a:srgbClr val="202020"/>
                </a:solidFill>
                <a:latin typeface="Times New Roman"/>
                <a:ea typeface="Times New Roman"/>
                <a:cs typeface="Times New Roman"/>
                <a:sym typeface="Times New Roman"/>
              </a:rPr>
              <a:t>Interés propio y directo del consultante.</a:t>
            </a:r>
            <a:endParaRPr sz="2000"/>
          </a:p>
          <a:p>
            <a:pPr marL="0" marR="0" lvl="0" indent="0" algn="l" rtl="0">
              <a:spcBef>
                <a:spcPts val="400"/>
              </a:spcBef>
              <a:spcAft>
                <a:spcPts val="0"/>
              </a:spcAft>
              <a:buNone/>
            </a:pPr>
            <a:r>
              <a:rPr lang="es-AR" sz="2400" b="1" i="0" u="none" strike="noStrike" cap="none">
                <a:solidFill>
                  <a:srgbClr val="7E5867"/>
                </a:solidFill>
                <a:latin typeface="Times New Roman"/>
                <a:ea typeface="Times New Roman"/>
                <a:cs typeface="Times New Roman"/>
                <a:sym typeface="Times New Roman"/>
              </a:rPr>
              <a:t>➢ </a:t>
            </a:r>
            <a:r>
              <a:rPr lang="es-AR" sz="2400" b="0" i="0" u="none" strike="noStrike" cap="none">
                <a:solidFill>
                  <a:srgbClr val="202020"/>
                </a:solidFill>
                <a:latin typeface="Times New Roman"/>
                <a:ea typeface="Times New Roman"/>
                <a:cs typeface="Times New Roman"/>
                <a:sym typeface="Times New Roman"/>
              </a:rPr>
              <a:t>Quedan fuera las cuestiones de liquidación: retenciones, percepciones, anticipos, pagos a cuenta, diferimientos.</a:t>
            </a:r>
            <a:endParaRPr sz="2000"/>
          </a:p>
          <a:p>
            <a:pPr marL="0" marR="0" lvl="0" indent="0" algn="l" rtl="0">
              <a:spcBef>
                <a:spcPts val="1200"/>
              </a:spcBef>
              <a:spcAft>
                <a:spcPts val="0"/>
              </a:spcAft>
              <a:buNone/>
            </a:pPr>
            <a:r>
              <a:rPr lang="es-AR" sz="2800" b="1" i="0" u="none" strike="noStrike" cap="none">
                <a:solidFill>
                  <a:srgbClr val="7E5867"/>
                </a:solidFill>
                <a:latin typeface="Times New Roman"/>
                <a:ea typeface="Times New Roman"/>
                <a:cs typeface="Times New Roman"/>
                <a:sym typeface="Times New Roman"/>
              </a:rPr>
              <a:t>Oportunidad (Art. 5 inc. a RG 4497)</a:t>
            </a:r>
            <a:endParaRPr sz="2400"/>
          </a:p>
          <a:p>
            <a:pPr marL="0" marR="0" lvl="0" indent="0" algn="l" rtl="0">
              <a:spcBef>
                <a:spcPts val="600"/>
              </a:spcBef>
              <a:spcAft>
                <a:spcPts val="0"/>
              </a:spcAft>
              <a:buNone/>
            </a:pPr>
            <a:r>
              <a:rPr lang="es-AR" sz="2400" b="1" i="0" u="none" strike="noStrike" cap="none">
                <a:solidFill>
                  <a:srgbClr val="7E5867"/>
                </a:solidFill>
                <a:latin typeface="Times New Roman"/>
                <a:ea typeface="Times New Roman"/>
                <a:cs typeface="Times New Roman"/>
                <a:sym typeface="Times New Roman"/>
              </a:rPr>
              <a:t>➢ </a:t>
            </a:r>
            <a:r>
              <a:rPr lang="es-AR" sz="2400" b="0" i="0" u="none" strike="noStrike" cap="none">
                <a:solidFill>
                  <a:srgbClr val="202020"/>
                </a:solidFill>
                <a:latin typeface="Times New Roman"/>
                <a:ea typeface="Times New Roman"/>
                <a:cs typeface="Times New Roman"/>
                <a:sym typeface="Times New Roman"/>
              </a:rPr>
              <a:t>Antes de producirse el hecho imponible, o</a:t>
            </a:r>
            <a:endParaRPr sz="2000"/>
          </a:p>
          <a:p>
            <a:pPr marL="0" marR="0" lvl="0" indent="0" algn="l" rtl="0">
              <a:spcBef>
                <a:spcPts val="400"/>
              </a:spcBef>
              <a:spcAft>
                <a:spcPts val="0"/>
              </a:spcAft>
              <a:buNone/>
            </a:pPr>
            <a:r>
              <a:rPr lang="es-AR" sz="2400" b="1" i="0" u="none" strike="noStrike" cap="none">
                <a:solidFill>
                  <a:srgbClr val="7E5867"/>
                </a:solidFill>
                <a:latin typeface="Times New Roman"/>
                <a:ea typeface="Times New Roman"/>
                <a:cs typeface="Times New Roman"/>
                <a:sym typeface="Times New Roman"/>
              </a:rPr>
              <a:t>➢ </a:t>
            </a:r>
            <a:r>
              <a:rPr lang="es-AR" sz="2400" b="0" i="0" u="none" strike="noStrike" cap="none">
                <a:solidFill>
                  <a:srgbClr val="202020"/>
                </a:solidFill>
                <a:latin typeface="Times New Roman"/>
                <a:ea typeface="Times New Roman"/>
                <a:cs typeface="Times New Roman"/>
                <a:sym typeface="Times New Roman"/>
              </a:rPr>
              <a:t>Con antelación a la fecha de vencimiento de la presentación de la DDJJ del período en que tal hecho debe declararse.</a:t>
            </a:r>
            <a:endParaRPr sz="20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pic>
        <p:nvPicPr>
          <p:cNvPr id="172" name="Google Shape;172;g3df8a1eb5e7_0_121"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173" name="Google Shape;173;g3df8a1eb5e7_0_121"/>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Casos excluidos (Art. 3 RG 4497)</a:t>
            </a:r>
            <a:endParaRPr/>
          </a:p>
        </p:txBody>
      </p:sp>
      <p:graphicFrame>
        <p:nvGraphicFramePr>
          <p:cNvPr id="174" name="Google Shape;174;g3df8a1eb5e7_0_121"/>
          <p:cNvGraphicFramePr/>
          <p:nvPr/>
        </p:nvGraphicFramePr>
        <p:xfrm>
          <a:off x="365770" y="1828800"/>
          <a:ext cx="3000000" cy="3000000"/>
        </p:xfrm>
        <a:graphic>
          <a:graphicData uri="http://schemas.openxmlformats.org/drawingml/2006/table">
            <a:tbl>
              <a:tblPr firstRow="1" bandRow="1">
                <a:noFill/>
                <a:tableStyleId>{EAB07AC9-FD0B-4CCD-8B03-55BDE095C987}</a:tableStyleId>
              </a:tblPr>
              <a:tblGrid>
                <a:gridCol w="731550">
                  <a:extLst>
                    <a:ext uri="{9D8B030D-6E8A-4147-A177-3AD203B41FA5}">
                      <a16:colId xmlns:a16="http://schemas.microsoft.com/office/drawing/2014/main" val="20000"/>
                    </a:ext>
                  </a:extLst>
                </a:gridCol>
                <a:gridCol w="7772600">
                  <a:extLst>
                    <a:ext uri="{9D8B030D-6E8A-4147-A177-3AD203B41FA5}">
                      <a16:colId xmlns:a16="http://schemas.microsoft.com/office/drawing/2014/main" val="20001"/>
                    </a:ext>
                  </a:extLst>
                </a:gridCol>
                <a:gridCol w="2926150">
                  <a:extLst>
                    <a:ext uri="{9D8B030D-6E8A-4147-A177-3AD203B41FA5}">
                      <a16:colId xmlns:a16="http://schemas.microsoft.com/office/drawing/2014/main" val="20002"/>
                    </a:ext>
                  </a:extLst>
                </a:gridCol>
              </a:tblGrid>
              <a:tr h="841250">
                <a:tc>
                  <a:txBody>
                    <a:bodyPr/>
                    <a:lstStyle/>
                    <a:p>
                      <a:pPr marL="0" marR="0" lvl="0" indent="0" algn="l" rtl="0">
                        <a:spcBef>
                          <a:spcPts val="0"/>
                        </a:spcBef>
                        <a:spcAft>
                          <a:spcPts val="0"/>
                        </a:spcAft>
                        <a:buNone/>
                      </a:pPr>
                      <a:r>
                        <a:rPr lang="es-AR" sz="2100" b="1" i="0" u="none" strike="noStrike" cap="none">
                          <a:solidFill>
                            <a:srgbClr val="FFFFFF"/>
                          </a:solidFill>
                          <a:latin typeface="Times New Roman"/>
                          <a:ea typeface="Times New Roman"/>
                          <a:cs typeface="Times New Roman"/>
                          <a:sym typeface="Times New Roman"/>
                        </a:rPr>
                        <a:t>Inc.</a:t>
                      </a:r>
                      <a:endParaRPr sz="21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7E5867"/>
                    </a:solidFill>
                  </a:tcPr>
                </a:tc>
                <a:tc>
                  <a:txBody>
                    <a:bodyPr/>
                    <a:lstStyle/>
                    <a:p>
                      <a:pPr marL="0" marR="0" lvl="0" indent="0" algn="l" rtl="0">
                        <a:spcBef>
                          <a:spcPts val="0"/>
                        </a:spcBef>
                        <a:spcAft>
                          <a:spcPts val="0"/>
                        </a:spcAft>
                        <a:buNone/>
                      </a:pPr>
                      <a:r>
                        <a:rPr lang="es-AR" sz="2100" b="1" i="0" u="none" strike="noStrike" cap="none">
                          <a:solidFill>
                            <a:srgbClr val="FFFFFF"/>
                          </a:solidFill>
                          <a:latin typeface="Times New Roman"/>
                          <a:ea typeface="Times New Roman"/>
                          <a:cs typeface="Times New Roman"/>
                          <a:sym typeface="Times New Roman"/>
                        </a:rPr>
                        <a:t>Supuesto excluido</a:t>
                      </a:r>
                      <a:endParaRPr sz="21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7E5867"/>
                    </a:solidFill>
                  </a:tcPr>
                </a:tc>
                <a:tc>
                  <a:txBody>
                    <a:bodyPr/>
                    <a:lstStyle/>
                    <a:p>
                      <a:pPr marL="0" marR="0" lvl="0" indent="0" algn="l" rtl="0">
                        <a:spcBef>
                          <a:spcPts val="0"/>
                        </a:spcBef>
                        <a:spcAft>
                          <a:spcPts val="0"/>
                        </a:spcAft>
                        <a:buNone/>
                      </a:pPr>
                      <a:r>
                        <a:rPr lang="es-AR" sz="2100" b="1" i="0" u="none" strike="noStrike" cap="none">
                          <a:solidFill>
                            <a:srgbClr val="FFFFFF"/>
                          </a:solidFill>
                          <a:latin typeface="Times New Roman"/>
                          <a:ea typeface="Times New Roman"/>
                          <a:cs typeface="Times New Roman"/>
                          <a:sym typeface="Times New Roman"/>
                        </a:rPr>
                        <a:t>Origen</a:t>
                      </a:r>
                      <a:endParaRPr sz="21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7E5867"/>
                    </a:solidFill>
                  </a:tcPr>
                </a:tc>
                <a:extLst>
                  <a:ext uri="{0D108BD9-81ED-4DB2-BD59-A6C34878D82A}">
                    <a16:rowId xmlns:a16="http://schemas.microsoft.com/office/drawing/2014/main" val="10000"/>
                  </a:ext>
                </a:extLst>
              </a:tr>
              <a:tr h="841250">
                <a:tc>
                  <a:txBody>
                    <a:bodyPr/>
                    <a:lstStyle/>
                    <a:p>
                      <a:pPr marL="0" marR="0" lvl="0" indent="0" algn="l" rtl="0">
                        <a:spcBef>
                          <a:spcPts val="0"/>
                        </a:spcBef>
                        <a:spcAft>
                          <a:spcPts val="0"/>
                        </a:spcAft>
                        <a:buNone/>
                      </a:pPr>
                      <a:r>
                        <a:rPr lang="es-AR" sz="2200" b="0" i="0" u="none" strike="noStrike" cap="none">
                          <a:solidFill>
                            <a:srgbClr val="202020"/>
                          </a:solidFill>
                          <a:latin typeface="Times New Roman"/>
                          <a:ea typeface="Times New Roman"/>
                          <a:cs typeface="Times New Roman"/>
                          <a:sym typeface="Times New Roman"/>
                        </a:rPr>
                        <a:t>a)</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2200" b="0" i="0" u="none" strike="noStrike" cap="none">
                          <a:solidFill>
                            <a:srgbClr val="202020"/>
                          </a:solidFill>
                          <a:latin typeface="Times New Roman"/>
                          <a:ea typeface="Times New Roman"/>
                          <a:cs typeface="Times New Roman"/>
                          <a:sym typeface="Times New Roman"/>
                        </a:rPr>
                        <a:t>Hechos imponibles comprendidos en convenios o acuerdos vigentes para evitar la doble imposición internacional.</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2200" b="0" i="0" u="none" strike="noStrike" cap="none">
                          <a:solidFill>
                            <a:srgbClr val="202020"/>
                          </a:solidFill>
                          <a:latin typeface="Times New Roman"/>
                          <a:ea typeface="Times New Roman"/>
                          <a:cs typeface="Times New Roman"/>
                          <a:sym typeface="Times New Roman"/>
                        </a:rPr>
                        <a:t>RG 858/2000</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extLst>
                  <a:ext uri="{0D108BD9-81ED-4DB2-BD59-A6C34878D82A}">
                    <a16:rowId xmlns:a16="http://schemas.microsoft.com/office/drawing/2014/main" val="10001"/>
                  </a:ext>
                </a:extLst>
              </a:tr>
              <a:tr h="841250">
                <a:tc>
                  <a:txBody>
                    <a:bodyPr/>
                    <a:lstStyle/>
                    <a:p>
                      <a:pPr marL="0" marR="0" lvl="0" indent="0" algn="l" rtl="0">
                        <a:spcBef>
                          <a:spcPts val="0"/>
                        </a:spcBef>
                        <a:spcAft>
                          <a:spcPts val="0"/>
                        </a:spcAft>
                        <a:buNone/>
                      </a:pPr>
                      <a:r>
                        <a:rPr lang="es-AR" sz="2200" b="0" i="0" u="none" strike="noStrike" cap="none">
                          <a:solidFill>
                            <a:srgbClr val="202020"/>
                          </a:solidFill>
                          <a:latin typeface="Times New Roman"/>
                          <a:ea typeface="Times New Roman"/>
                          <a:cs typeface="Times New Roman"/>
                          <a:sym typeface="Times New Roman"/>
                        </a:rPr>
                        <a:t>b)</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2200" b="0" i="0" u="none" strike="noStrike" cap="none">
                          <a:solidFill>
                            <a:srgbClr val="202020"/>
                          </a:solidFill>
                          <a:latin typeface="Times New Roman"/>
                          <a:ea typeface="Times New Roman"/>
                          <a:cs typeface="Times New Roman"/>
                          <a:sym typeface="Times New Roman"/>
                        </a:rPr>
                        <a:t>Aplicación o interpretación de regímenes de retención y/o percepción establecidos por ARCA, salvo casos expresamente previstos.</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2200" b="0" i="0" u="none" strike="noStrike" cap="none">
                          <a:solidFill>
                            <a:srgbClr val="202020"/>
                          </a:solidFill>
                          <a:latin typeface="Times New Roman"/>
                          <a:ea typeface="Times New Roman"/>
                          <a:cs typeface="Times New Roman"/>
                          <a:sym typeface="Times New Roman"/>
                        </a:rPr>
                        <a:t>RG 1948/2005</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841250">
                <a:tc>
                  <a:txBody>
                    <a:bodyPr/>
                    <a:lstStyle/>
                    <a:p>
                      <a:pPr marL="0" marR="0" lvl="0" indent="0" algn="l" rtl="0">
                        <a:spcBef>
                          <a:spcPts val="0"/>
                        </a:spcBef>
                        <a:spcAft>
                          <a:spcPts val="0"/>
                        </a:spcAft>
                        <a:buNone/>
                      </a:pPr>
                      <a:r>
                        <a:rPr lang="es-AR" sz="2200" b="0" i="0" u="none" strike="noStrike" cap="none">
                          <a:solidFill>
                            <a:srgbClr val="202020"/>
                          </a:solidFill>
                          <a:latin typeface="Times New Roman"/>
                          <a:ea typeface="Times New Roman"/>
                          <a:cs typeface="Times New Roman"/>
                          <a:sym typeface="Times New Roman"/>
                        </a:rPr>
                        <a:t>c)</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2200" b="0" i="0" u="none" strike="noStrike" cap="none">
                          <a:solidFill>
                            <a:srgbClr val="202020"/>
                          </a:solidFill>
                          <a:latin typeface="Times New Roman"/>
                          <a:ea typeface="Times New Roman"/>
                          <a:cs typeface="Times New Roman"/>
                          <a:sym typeface="Times New Roman"/>
                        </a:rPr>
                        <a:t>Fiscalización en curso, determinación de oficio o de deuda en trámite, recurso pendiente, o resolución administrativa o fallo firme. </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2200" b="0" i="0" u="none" strike="noStrike" cap="none">
                          <a:solidFill>
                            <a:srgbClr val="202020"/>
                          </a:solidFill>
                          <a:latin typeface="Times New Roman"/>
                          <a:ea typeface="Times New Roman"/>
                          <a:cs typeface="Times New Roman"/>
                          <a:sym typeface="Times New Roman"/>
                        </a:rPr>
                        <a:t>RG 1948/2005</a:t>
                      </a:r>
                      <a:endParaRPr sz="2200">
                        <a:solidFill>
                          <a:srgbClr val="202020"/>
                        </a:solidFill>
                        <a:latin typeface="Times New Roman"/>
                        <a:ea typeface="Times New Roman"/>
                        <a:cs typeface="Times New Roman"/>
                        <a:sym typeface="Times New Roman"/>
                      </a:endParaRPr>
                    </a:p>
                    <a:p>
                      <a:pPr marL="0" marR="0" lvl="0" indent="0" algn="l" rtl="0">
                        <a:spcBef>
                          <a:spcPts val="0"/>
                        </a:spcBef>
                        <a:spcAft>
                          <a:spcPts val="0"/>
                        </a:spcAft>
                        <a:buNone/>
                      </a:pPr>
                      <a:r>
                        <a:rPr lang="es-AR" sz="2200" b="0" i="0" u="none" strike="noStrike" cap="none">
                          <a:solidFill>
                            <a:srgbClr val="202020"/>
                          </a:solidFill>
                          <a:latin typeface="Times New Roman"/>
                          <a:ea typeface="Times New Roman"/>
                          <a:cs typeface="Times New Roman"/>
                          <a:sym typeface="Times New Roman"/>
                        </a:rPr>
                        <a:t>RG 4123/2017</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extLst>
                  <a:ext uri="{0D108BD9-81ED-4DB2-BD59-A6C34878D82A}">
                    <a16:rowId xmlns:a16="http://schemas.microsoft.com/office/drawing/2014/main" val="10003"/>
                  </a:ext>
                </a:extLst>
              </a:tr>
              <a:tr h="841250">
                <a:tc>
                  <a:txBody>
                    <a:bodyPr/>
                    <a:lstStyle/>
                    <a:p>
                      <a:pPr marL="0" marR="0" lvl="0" indent="0" algn="l" rtl="0">
                        <a:spcBef>
                          <a:spcPts val="0"/>
                        </a:spcBef>
                        <a:spcAft>
                          <a:spcPts val="0"/>
                        </a:spcAft>
                        <a:buNone/>
                      </a:pPr>
                      <a:r>
                        <a:rPr lang="es-AR" sz="2200" b="0" i="0" u="none" strike="noStrike" cap="none">
                          <a:solidFill>
                            <a:srgbClr val="202020"/>
                          </a:solidFill>
                          <a:latin typeface="Times New Roman"/>
                          <a:ea typeface="Times New Roman"/>
                          <a:cs typeface="Times New Roman"/>
                          <a:sym typeface="Times New Roman"/>
                        </a:rPr>
                        <a:t>d)</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2200" b="0" i="0" u="none" strike="noStrike" cap="none">
                          <a:solidFill>
                            <a:srgbClr val="202020"/>
                          </a:solidFill>
                          <a:latin typeface="Times New Roman"/>
                          <a:ea typeface="Times New Roman"/>
                          <a:cs typeface="Times New Roman"/>
                          <a:sym typeface="Times New Roman"/>
                        </a:rPr>
                        <a:t>Determinaciones Conjuntas de Precios de Operaciones Internacionales (DCPOI – art. 217 LPT).</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2200" b="0" i="0" u="none" strike="noStrike" cap="none">
                          <a:solidFill>
                            <a:srgbClr val="202020"/>
                          </a:solidFill>
                          <a:latin typeface="Times New Roman"/>
                          <a:ea typeface="Times New Roman"/>
                          <a:cs typeface="Times New Roman"/>
                          <a:sym typeface="Times New Roman"/>
                        </a:rPr>
                        <a:t>RG 4497/2019</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179" name="Google Shape;179;g3df8a1eb5e7_0_127"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180" name="Google Shape;180;g3df8a1eb5e7_0_127"/>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800" b="1" i="0" u="none" strike="noStrike" cap="none">
                <a:solidFill>
                  <a:srgbClr val="FFFFFF"/>
                </a:solidFill>
                <a:latin typeface="Times New Roman"/>
                <a:ea typeface="Times New Roman"/>
                <a:cs typeface="Times New Roman"/>
                <a:sym typeface="Times New Roman"/>
              </a:rPr>
              <a:t>Procedimiento</a:t>
            </a:r>
            <a:endParaRPr sz="1600"/>
          </a:p>
        </p:txBody>
      </p:sp>
      <p:sp>
        <p:nvSpPr>
          <p:cNvPr id="181" name="Google Shape;181;g3df8a1eb5e7_0_127"/>
          <p:cNvSpPr/>
          <p:nvPr/>
        </p:nvSpPr>
        <p:spPr>
          <a:xfrm>
            <a:off x="365770" y="182880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900" b="1" i="0" u="none" strike="noStrike" cap="none">
                <a:solidFill>
                  <a:srgbClr val="FFFFFF"/>
                </a:solidFill>
                <a:latin typeface="Times New Roman"/>
                <a:ea typeface="Times New Roman"/>
                <a:cs typeface="Times New Roman"/>
                <a:sym typeface="Times New Roman"/>
              </a:rPr>
              <a:t>1</a:t>
            </a:r>
            <a:endParaRPr sz="1900"/>
          </a:p>
        </p:txBody>
      </p:sp>
      <p:sp>
        <p:nvSpPr>
          <p:cNvPr id="182" name="Google Shape;182;g3df8a1eb5e7_0_127"/>
          <p:cNvSpPr/>
          <p:nvPr/>
        </p:nvSpPr>
        <p:spPr>
          <a:xfrm>
            <a:off x="868703" y="1828800"/>
            <a:ext cx="4983600" cy="12345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183" name="Google Shape;183;g3df8a1eb5e7_0_127"/>
          <p:cNvSpPr txBox="1"/>
          <p:nvPr/>
        </p:nvSpPr>
        <p:spPr>
          <a:xfrm>
            <a:off x="960192" y="1781795"/>
            <a:ext cx="4800600" cy="12828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000" b="1" i="0" u="none" strike="noStrike" cap="none">
                <a:solidFill>
                  <a:srgbClr val="7E5867"/>
                </a:solidFill>
                <a:latin typeface="Times New Roman"/>
                <a:ea typeface="Times New Roman"/>
                <a:cs typeface="Times New Roman"/>
                <a:sym typeface="Times New Roman"/>
              </a:rPr>
              <a:t>Presentación con DFE</a:t>
            </a:r>
            <a:endParaRPr sz="1900"/>
          </a:p>
          <a:p>
            <a:pPr marL="0" marR="0" lvl="0" indent="0" algn="l" rtl="0">
              <a:spcBef>
                <a:spcPts val="200"/>
              </a:spcBef>
              <a:spcAft>
                <a:spcPts val="0"/>
              </a:spcAft>
              <a:buNone/>
            </a:pPr>
            <a:r>
              <a:rPr lang="es-AR" sz="1800" b="0" i="0" u="none" strike="noStrike" cap="none">
                <a:solidFill>
                  <a:srgbClr val="202020"/>
                </a:solidFill>
                <a:latin typeface="Times New Roman"/>
                <a:ea typeface="Times New Roman"/>
                <a:cs typeface="Times New Roman"/>
                <a:sym typeface="Times New Roman"/>
              </a:rPr>
              <a:t>Ante la dependencia de inscripción o domicilio. </a:t>
            </a:r>
            <a:r>
              <a:rPr lang="es-AR" sz="1800">
                <a:solidFill>
                  <a:srgbClr val="202020"/>
                </a:solidFill>
                <a:latin typeface="Times New Roman"/>
                <a:ea typeface="Times New Roman"/>
                <a:cs typeface="Times New Roman"/>
                <a:sym typeface="Times New Roman"/>
              </a:rPr>
              <a:t>Presentación Digital</a:t>
            </a:r>
            <a:r>
              <a:rPr lang="es-AR" sz="1800" b="0" i="0" u="none" strike="noStrike" cap="none">
                <a:solidFill>
                  <a:srgbClr val="202020"/>
                </a:solidFill>
                <a:latin typeface="Times New Roman"/>
                <a:ea typeface="Times New Roman"/>
                <a:cs typeface="Times New Roman"/>
                <a:sym typeface="Times New Roman"/>
              </a:rPr>
              <a:t>. </a:t>
            </a:r>
            <a:endParaRPr sz="1800" b="0" i="0" u="none" strike="noStrike" cap="none">
              <a:solidFill>
                <a:srgbClr val="202020"/>
              </a:solidFill>
              <a:latin typeface="Times New Roman"/>
              <a:ea typeface="Times New Roman"/>
              <a:cs typeface="Times New Roman"/>
              <a:sym typeface="Times New Roman"/>
            </a:endParaRPr>
          </a:p>
          <a:p>
            <a:pPr marL="0" marR="0" lvl="0" indent="0" algn="l" rtl="0">
              <a:spcBef>
                <a:spcPts val="200"/>
              </a:spcBef>
              <a:spcAft>
                <a:spcPts val="0"/>
              </a:spcAft>
              <a:buNone/>
            </a:pPr>
            <a:r>
              <a:rPr lang="es-AR" sz="1800" b="0" i="0" u="none" strike="noStrike" cap="none">
                <a:solidFill>
                  <a:srgbClr val="202020"/>
                </a:solidFill>
                <a:latin typeface="Times New Roman"/>
                <a:ea typeface="Times New Roman"/>
                <a:cs typeface="Times New Roman"/>
                <a:sym typeface="Times New Roman"/>
              </a:rPr>
              <a:t>Documentación +DDJJ de no exclusión.</a:t>
            </a:r>
            <a:endParaRPr sz="1900"/>
          </a:p>
        </p:txBody>
      </p:sp>
      <p:sp>
        <p:nvSpPr>
          <p:cNvPr id="184" name="Google Shape;184;g3df8a1eb5e7_0_127"/>
          <p:cNvSpPr/>
          <p:nvPr/>
        </p:nvSpPr>
        <p:spPr>
          <a:xfrm>
            <a:off x="6263807" y="182880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900" b="1" i="0" u="none" strike="noStrike" cap="none">
                <a:solidFill>
                  <a:srgbClr val="FFFFFF"/>
                </a:solidFill>
                <a:latin typeface="Times New Roman"/>
                <a:ea typeface="Times New Roman"/>
                <a:cs typeface="Times New Roman"/>
                <a:sym typeface="Times New Roman"/>
              </a:rPr>
              <a:t>2</a:t>
            </a:r>
            <a:endParaRPr sz="1900"/>
          </a:p>
        </p:txBody>
      </p:sp>
      <p:sp>
        <p:nvSpPr>
          <p:cNvPr id="185" name="Google Shape;185;g3df8a1eb5e7_0_127"/>
          <p:cNvSpPr/>
          <p:nvPr/>
        </p:nvSpPr>
        <p:spPr>
          <a:xfrm>
            <a:off x="6766740" y="1828800"/>
            <a:ext cx="4983600" cy="12345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186" name="Google Shape;186;g3df8a1eb5e7_0_127"/>
          <p:cNvSpPr txBox="1"/>
          <p:nvPr/>
        </p:nvSpPr>
        <p:spPr>
          <a:xfrm>
            <a:off x="6903904" y="1874520"/>
            <a:ext cx="4800600" cy="9798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000" b="1" i="0" u="none" strike="noStrike" cap="none">
                <a:solidFill>
                  <a:srgbClr val="7E5867"/>
                </a:solidFill>
                <a:latin typeface="Times New Roman"/>
                <a:ea typeface="Times New Roman"/>
                <a:cs typeface="Times New Roman"/>
                <a:sym typeface="Times New Roman"/>
              </a:rPr>
              <a:t>Verificación de requisitos</a:t>
            </a:r>
            <a:endParaRPr sz="1900"/>
          </a:p>
          <a:p>
            <a:pPr marL="0" marR="0" lvl="0" indent="0" algn="l" rtl="0">
              <a:spcBef>
                <a:spcPts val="200"/>
              </a:spcBef>
              <a:spcAft>
                <a:spcPts val="0"/>
              </a:spcAft>
              <a:buNone/>
            </a:pPr>
            <a:r>
              <a:rPr lang="es-AR" sz="1800" b="0" i="0" u="none" strike="noStrike" cap="none">
                <a:solidFill>
                  <a:srgbClr val="202020"/>
                </a:solidFill>
                <a:latin typeface="Times New Roman"/>
                <a:ea typeface="Times New Roman"/>
                <a:cs typeface="Times New Roman"/>
                <a:sym typeface="Times New Roman"/>
              </a:rPr>
              <a:t>ARCA puede requerir documentación complementaria (5 días).</a:t>
            </a:r>
            <a:endParaRPr sz="1900"/>
          </a:p>
        </p:txBody>
      </p:sp>
      <p:sp>
        <p:nvSpPr>
          <p:cNvPr id="187" name="Google Shape;187;g3df8a1eb5e7_0_127"/>
          <p:cNvSpPr/>
          <p:nvPr/>
        </p:nvSpPr>
        <p:spPr>
          <a:xfrm>
            <a:off x="365770" y="324612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900" b="1" i="0" u="none" strike="noStrike" cap="none">
                <a:solidFill>
                  <a:srgbClr val="FFFFFF"/>
                </a:solidFill>
                <a:latin typeface="Times New Roman"/>
                <a:ea typeface="Times New Roman"/>
                <a:cs typeface="Times New Roman"/>
                <a:sym typeface="Times New Roman"/>
              </a:rPr>
              <a:t>3</a:t>
            </a:r>
            <a:endParaRPr sz="1900"/>
          </a:p>
        </p:txBody>
      </p:sp>
      <p:sp>
        <p:nvSpPr>
          <p:cNvPr id="188" name="Google Shape;188;g3df8a1eb5e7_0_127"/>
          <p:cNvSpPr/>
          <p:nvPr/>
        </p:nvSpPr>
        <p:spPr>
          <a:xfrm>
            <a:off x="868703" y="3246120"/>
            <a:ext cx="4983600" cy="12345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189" name="Google Shape;189;g3df8a1eb5e7_0_127"/>
          <p:cNvSpPr txBox="1"/>
          <p:nvPr/>
        </p:nvSpPr>
        <p:spPr>
          <a:xfrm>
            <a:off x="1005867" y="3291840"/>
            <a:ext cx="4800600" cy="7029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000" b="1" i="0" u="none" strike="noStrike" cap="none">
                <a:solidFill>
                  <a:srgbClr val="7E5867"/>
                </a:solidFill>
                <a:latin typeface="Times New Roman"/>
                <a:ea typeface="Times New Roman"/>
                <a:cs typeface="Times New Roman"/>
                <a:sym typeface="Times New Roman"/>
              </a:rPr>
              <a:t>Admisibilidad formal o rechazo (Art. 8)</a:t>
            </a:r>
            <a:endParaRPr sz="1900"/>
          </a:p>
          <a:p>
            <a:pPr marL="0" marR="0" lvl="0" indent="0" algn="l" rtl="0">
              <a:spcBef>
                <a:spcPts val="200"/>
              </a:spcBef>
              <a:spcAft>
                <a:spcPts val="0"/>
              </a:spcAft>
              <a:buNone/>
            </a:pPr>
            <a:r>
              <a:rPr lang="es-AR" sz="1800" b="0" i="0" u="none" strike="noStrike" cap="none">
                <a:solidFill>
                  <a:srgbClr val="202020"/>
                </a:solidFill>
                <a:latin typeface="Times New Roman"/>
                <a:ea typeface="Times New Roman"/>
                <a:cs typeface="Times New Roman"/>
                <a:sym typeface="Times New Roman"/>
              </a:rPr>
              <a:t>Acto procedimental expreso. Notificación al DFE.</a:t>
            </a:r>
            <a:endParaRPr sz="1900"/>
          </a:p>
        </p:txBody>
      </p:sp>
      <p:sp>
        <p:nvSpPr>
          <p:cNvPr id="190" name="Google Shape;190;g3df8a1eb5e7_0_127"/>
          <p:cNvSpPr/>
          <p:nvPr/>
        </p:nvSpPr>
        <p:spPr>
          <a:xfrm>
            <a:off x="6263807" y="324612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900" b="1" i="0" u="none" strike="noStrike" cap="none">
                <a:solidFill>
                  <a:srgbClr val="FFFFFF"/>
                </a:solidFill>
                <a:latin typeface="Times New Roman"/>
                <a:ea typeface="Times New Roman"/>
                <a:cs typeface="Times New Roman"/>
                <a:sym typeface="Times New Roman"/>
              </a:rPr>
              <a:t>4</a:t>
            </a:r>
            <a:endParaRPr sz="1900"/>
          </a:p>
        </p:txBody>
      </p:sp>
      <p:sp>
        <p:nvSpPr>
          <p:cNvPr id="191" name="Google Shape;191;g3df8a1eb5e7_0_127"/>
          <p:cNvSpPr/>
          <p:nvPr/>
        </p:nvSpPr>
        <p:spPr>
          <a:xfrm>
            <a:off x="6766740" y="3246120"/>
            <a:ext cx="4983600" cy="12345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192" name="Google Shape;192;g3df8a1eb5e7_0_127"/>
          <p:cNvSpPr txBox="1"/>
          <p:nvPr/>
        </p:nvSpPr>
        <p:spPr>
          <a:xfrm>
            <a:off x="6903904" y="3291840"/>
            <a:ext cx="4800600" cy="12570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000" b="1" i="0" u="none" strike="noStrike" cap="none">
                <a:solidFill>
                  <a:srgbClr val="7E5867"/>
                </a:solidFill>
                <a:latin typeface="Times New Roman"/>
                <a:ea typeface="Times New Roman"/>
                <a:cs typeface="Times New Roman"/>
                <a:sym typeface="Times New Roman"/>
              </a:rPr>
              <a:t>Plazo de 90 días corridos</a:t>
            </a:r>
            <a:endParaRPr sz="1900"/>
          </a:p>
          <a:p>
            <a:pPr marL="0" marR="0" lvl="0" indent="0" algn="l" rtl="0">
              <a:spcBef>
                <a:spcPts val="200"/>
              </a:spcBef>
              <a:spcAft>
                <a:spcPts val="0"/>
              </a:spcAft>
              <a:buNone/>
            </a:pPr>
            <a:r>
              <a:rPr lang="es-AR" sz="1800" b="0" i="0" u="none" strike="noStrike" cap="none">
                <a:solidFill>
                  <a:srgbClr val="202020"/>
                </a:solidFill>
                <a:latin typeface="Times New Roman"/>
                <a:ea typeface="Times New Roman"/>
                <a:cs typeface="Times New Roman"/>
                <a:sym typeface="Times New Roman"/>
              </a:rPr>
              <a:t>Contados desde la notificación de la admisibilidad. Suspensiones: información suplementaria u otros organismos.</a:t>
            </a:r>
            <a:endParaRPr sz="1900"/>
          </a:p>
        </p:txBody>
      </p:sp>
      <p:sp>
        <p:nvSpPr>
          <p:cNvPr id="193" name="Google Shape;193;g3df8a1eb5e7_0_127"/>
          <p:cNvSpPr/>
          <p:nvPr/>
        </p:nvSpPr>
        <p:spPr>
          <a:xfrm>
            <a:off x="365770" y="466344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900" b="1" i="0" u="none" strike="noStrike" cap="none">
                <a:solidFill>
                  <a:srgbClr val="FFFFFF"/>
                </a:solidFill>
                <a:latin typeface="Times New Roman"/>
                <a:ea typeface="Times New Roman"/>
                <a:cs typeface="Times New Roman"/>
                <a:sym typeface="Times New Roman"/>
              </a:rPr>
              <a:t>5</a:t>
            </a:r>
            <a:endParaRPr sz="1900"/>
          </a:p>
        </p:txBody>
      </p:sp>
      <p:sp>
        <p:nvSpPr>
          <p:cNvPr id="194" name="Google Shape;194;g3df8a1eb5e7_0_127"/>
          <p:cNvSpPr/>
          <p:nvPr/>
        </p:nvSpPr>
        <p:spPr>
          <a:xfrm>
            <a:off x="868703" y="4663440"/>
            <a:ext cx="4983600" cy="12345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195" name="Google Shape;195;g3df8a1eb5e7_0_127"/>
          <p:cNvSpPr txBox="1"/>
          <p:nvPr/>
        </p:nvSpPr>
        <p:spPr>
          <a:xfrm>
            <a:off x="1005867" y="4709160"/>
            <a:ext cx="4800600" cy="9798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000" b="1" i="0" u="none" strike="noStrike" cap="none">
                <a:solidFill>
                  <a:srgbClr val="7E5867"/>
                </a:solidFill>
                <a:latin typeface="Times New Roman"/>
                <a:ea typeface="Times New Roman"/>
                <a:cs typeface="Times New Roman"/>
                <a:sym typeface="Times New Roman"/>
              </a:rPr>
              <a:t>Respuesta fundada de ARCA</a:t>
            </a:r>
            <a:endParaRPr sz="1900"/>
          </a:p>
          <a:p>
            <a:pPr marL="0" marR="0" lvl="0" indent="0" algn="l" rtl="0">
              <a:spcBef>
                <a:spcPts val="200"/>
              </a:spcBef>
              <a:spcAft>
                <a:spcPts val="0"/>
              </a:spcAft>
              <a:buNone/>
            </a:pPr>
            <a:r>
              <a:rPr lang="es-AR" sz="1800" b="0" i="0" u="none" strike="noStrike" cap="none">
                <a:solidFill>
                  <a:srgbClr val="202020"/>
                </a:solidFill>
                <a:latin typeface="Times New Roman"/>
                <a:ea typeface="Times New Roman"/>
                <a:cs typeface="Times New Roman"/>
                <a:sym typeface="Times New Roman"/>
              </a:rPr>
              <a:t>Vincula a las partes mientras no se alteren las circunstancias.</a:t>
            </a:r>
            <a:endParaRPr sz="1900"/>
          </a:p>
        </p:txBody>
      </p:sp>
      <p:sp>
        <p:nvSpPr>
          <p:cNvPr id="196" name="Google Shape;196;g3df8a1eb5e7_0_127"/>
          <p:cNvSpPr/>
          <p:nvPr/>
        </p:nvSpPr>
        <p:spPr>
          <a:xfrm>
            <a:off x="6263807" y="466344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900" b="1" i="0" u="none" strike="noStrike" cap="none">
                <a:solidFill>
                  <a:srgbClr val="FFFFFF"/>
                </a:solidFill>
                <a:latin typeface="Times New Roman"/>
                <a:ea typeface="Times New Roman"/>
                <a:cs typeface="Times New Roman"/>
                <a:sym typeface="Times New Roman"/>
              </a:rPr>
              <a:t>6</a:t>
            </a:r>
            <a:endParaRPr sz="1900"/>
          </a:p>
        </p:txBody>
      </p:sp>
      <p:sp>
        <p:nvSpPr>
          <p:cNvPr id="197" name="Google Shape;197;g3df8a1eb5e7_0_127"/>
          <p:cNvSpPr/>
          <p:nvPr/>
        </p:nvSpPr>
        <p:spPr>
          <a:xfrm>
            <a:off x="6766740" y="4663440"/>
            <a:ext cx="4983600" cy="12345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198" name="Google Shape;198;g3df8a1eb5e7_0_127"/>
          <p:cNvSpPr txBox="1"/>
          <p:nvPr/>
        </p:nvSpPr>
        <p:spPr>
          <a:xfrm>
            <a:off x="6903904" y="4709160"/>
            <a:ext cx="4800600" cy="9798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000" b="1" i="0" u="none" strike="noStrike" cap="none">
                <a:solidFill>
                  <a:srgbClr val="7E5867"/>
                </a:solidFill>
                <a:latin typeface="Times New Roman"/>
                <a:ea typeface="Times New Roman"/>
                <a:cs typeface="Times New Roman"/>
                <a:sym typeface="Times New Roman"/>
              </a:rPr>
              <a:t>Recurso al ME (Art. 14)</a:t>
            </a:r>
            <a:endParaRPr sz="1900"/>
          </a:p>
          <a:p>
            <a:pPr marL="0" marR="0" lvl="0" indent="0" algn="l" rtl="0">
              <a:spcBef>
                <a:spcPts val="200"/>
              </a:spcBef>
              <a:spcAft>
                <a:spcPts val="0"/>
              </a:spcAft>
              <a:buNone/>
            </a:pPr>
            <a:r>
              <a:rPr lang="es-AR" sz="1800" b="0" i="0" u="none" strike="noStrike" cap="none">
                <a:solidFill>
                  <a:srgbClr val="202020"/>
                </a:solidFill>
                <a:latin typeface="Times New Roman"/>
                <a:ea typeface="Times New Roman"/>
                <a:cs typeface="Times New Roman"/>
                <a:sym typeface="Times New Roman"/>
              </a:rPr>
              <a:t>10 días hábiles. Efecto devolutivo. Ante el funcionario que dictó el acto.</a:t>
            </a:r>
            <a:endParaRPr sz="19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Google Shape;203;g3df8a1eb5e7_0_150"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204" name="Google Shape;204;g3df8a1eb5e7_0_150"/>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Efectos y obligaciones del consultante (Arts. 2 y 13 RG 4497)</a:t>
            </a:r>
            <a:endParaRPr/>
          </a:p>
        </p:txBody>
      </p:sp>
      <p:sp>
        <p:nvSpPr>
          <p:cNvPr id="205" name="Google Shape;205;g3df8a1eb5e7_0_150"/>
          <p:cNvSpPr txBox="1"/>
          <p:nvPr/>
        </p:nvSpPr>
        <p:spPr>
          <a:xfrm>
            <a:off x="548655" y="1828800"/>
            <a:ext cx="11064600" cy="48537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es-AR" sz="2300" b="1" i="0" u="none" strike="noStrike" cap="none">
                <a:solidFill>
                  <a:srgbClr val="7E5867"/>
                </a:solidFill>
                <a:latin typeface="Times New Roman"/>
                <a:ea typeface="Times New Roman"/>
                <a:cs typeface="Times New Roman"/>
                <a:sym typeface="Times New Roman"/>
              </a:rPr>
              <a:t>➢ </a:t>
            </a:r>
            <a:r>
              <a:rPr lang="es-AR" sz="2300" b="0" i="0" u="none" strike="noStrike" cap="none">
                <a:solidFill>
                  <a:srgbClr val="202020"/>
                </a:solidFill>
                <a:latin typeface="Times New Roman"/>
                <a:ea typeface="Times New Roman"/>
                <a:cs typeface="Times New Roman"/>
                <a:sym typeface="Times New Roman"/>
              </a:rPr>
              <a:t>Efecto vinculante con cláusula de inalterabilidad: vincula al consultante y a ARCA en tanto no se hubieran alterado las circunstancias, antecedentes y datos suministrados.</a:t>
            </a:r>
            <a:endParaRPr sz="1900"/>
          </a:p>
          <a:p>
            <a:pPr marL="0" marR="0" lvl="0" indent="0" algn="l" rtl="0">
              <a:spcBef>
                <a:spcPts val="800"/>
              </a:spcBef>
              <a:spcAft>
                <a:spcPts val="0"/>
              </a:spcAft>
              <a:buNone/>
            </a:pPr>
            <a:r>
              <a:rPr lang="es-AR" sz="2300" b="1" i="0" u="none" strike="noStrike" cap="none">
                <a:solidFill>
                  <a:srgbClr val="7E5867"/>
                </a:solidFill>
                <a:latin typeface="Times New Roman"/>
                <a:ea typeface="Times New Roman"/>
                <a:cs typeface="Times New Roman"/>
                <a:sym typeface="Times New Roman"/>
              </a:rPr>
              <a:t>➢ </a:t>
            </a:r>
            <a:r>
              <a:rPr lang="es-AR" sz="2300" b="0" i="0" u="none" strike="noStrike" cap="none">
                <a:solidFill>
                  <a:srgbClr val="202020"/>
                </a:solidFill>
                <a:latin typeface="Times New Roman"/>
                <a:ea typeface="Times New Roman"/>
                <a:cs typeface="Times New Roman"/>
                <a:sym typeface="Times New Roman"/>
              </a:rPr>
              <a:t>No suspensión de plazos: el consultante sigue sujeto a acciones de determinación, cobro, intereses y sanciones.</a:t>
            </a:r>
            <a:endParaRPr sz="1900"/>
          </a:p>
          <a:p>
            <a:pPr marL="0" marR="0" lvl="0" indent="0" algn="l" rtl="0">
              <a:spcBef>
                <a:spcPts val="800"/>
              </a:spcBef>
              <a:spcAft>
                <a:spcPts val="0"/>
              </a:spcAft>
              <a:buNone/>
            </a:pPr>
            <a:r>
              <a:rPr lang="es-AR" sz="2300" b="1" i="0" u="none" strike="noStrike" cap="none">
                <a:solidFill>
                  <a:srgbClr val="7E5867"/>
                </a:solidFill>
                <a:latin typeface="Times New Roman"/>
                <a:ea typeface="Times New Roman"/>
                <a:cs typeface="Times New Roman"/>
                <a:sym typeface="Times New Roman"/>
              </a:rPr>
              <a:t>➢ </a:t>
            </a:r>
            <a:r>
              <a:rPr lang="es-AR" sz="2300" b="0" i="0" u="none" strike="noStrike" cap="none">
                <a:solidFill>
                  <a:srgbClr val="202020"/>
                </a:solidFill>
                <a:latin typeface="Times New Roman"/>
                <a:ea typeface="Times New Roman"/>
                <a:cs typeface="Times New Roman"/>
                <a:sym typeface="Times New Roman"/>
              </a:rPr>
              <a:t>Obligación de acatar estrictamente el criterio técnico-jurídico de la respuesta o, en su caso, de la resolución del Ministerio de </a:t>
            </a:r>
            <a:r>
              <a:rPr lang="es-AR" sz="2300">
                <a:solidFill>
                  <a:srgbClr val="202020"/>
                </a:solidFill>
                <a:latin typeface="Times New Roman"/>
                <a:ea typeface="Times New Roman"/>
                <a:cs typeface="Times New Roman"/>
                <a:sym typeface="Times New Roman"/>
              </a:rPr>
              <a:t>Economía</a:t>
            </a:r>
            <a:r>
              <a:rPr lang="es-AR" sz="2300" b="0" i="0" u="none" strike="noStrike" cap="none">
                <a:solidFill>
                  <a:srgbClr val="202020"/>
                </a:solidFill>
                <a:latin typeface="Times New Roman"/>
                <a:ea typeface="Times New Roman"/>
                <a:cs typeface="Times New Roman"/>
                <a:sym typeface="Times New Roman"/>
              </a:rPr>
              <a:t>.</a:t>
            </a:r>
            <a:endParaRPr sz="1900"/>
          </a:p>
          <a:p>
            <a:pPr marL="0" marR="0" lvl="0" indent="0" algn="l" rtl="0">
              <a:spcBef>
                <a:spcPts val="800"/>
              </a:spcBef>
              <a:spcAft>
                <a:spcPts val="0"/>
              </a:spcAft>
              <a:buNone/>
            </a:pPr>
            <a:r>
              <a:rPr lang="es-AR" sz="2300" b="1" i="0" u="none" strike="noStrike" cap="none">
                <a:solidFill>
                  <a:srgbClr val="7E5867"/>
                </a:solidFill>
                <a:latin typeface="Times New Roman"/>
                <a:ea typeface="Times New Roman"/>
                <a:cs typeface="Times New Roman"/>
                <a:sym typeface="Times New Roman"/>
              </a:rPr>
              <a:t>➢ </a:t>
            </a:r>
            <a:r>
              <a:rPr lang="es-AR" sz="2300" b="0" i="0" u="none" strike="noStrike" cap="none">
                <a:solidFill>
                  <a:srgbClr val="202020"/>
                </a:solidFill>
                <a:latin typeface="Times New Roman"/>
                <a:ea typeface="Times New Roman"/>
                <a:cs typeface="Times New Roman"/>
                <a:sym typeface="Times New Roman"/>
              </a:rPr>
              <a:t>Aplicación extendida del criterio: a todos los períodos fiscales vencidos no prescriptos y a los que venzan con posterioridad.</a:t>
            </a:r>
            <a:endParaRPr sz="1900"/>
          </a:p>
          <a:p>
            <a:pPr marL="0" marR="0" lvl="0" indent="0" algn="l" rtl="0">
              <a:spcBef>
                <a:spcPts val="800"/>
              </a:spcBef>
              <a:spcAft>
                <a:spcPts val="0"/>
              </a:spcAft>
              <a:buNone/>
            </a:pPr>
            <a:r>
              <a:rPr lang="es-AR" sz="2300" b="1" i="0" u="none" strike="noStrike" cap="none">
                <a:solidFill>
                  <a:srgbClr val="7E5867"/>
                </a:solidFill>
                <a:latin typeface="Times New Roman"/>
                <a:ea typeface="Times New Roman"/>
                <a:cs typeface="Times New Roman"/>
                <a:sym typeface="Times New Roman"/>
              </a:rPr>
              <a:t>➢ </a:t>
            </a:r>
            <a:r>
              <a:rPr lang="es-AR" sz="2300" b="0" i="0" u="none" strike="noStrike" cap="none">
                <a:solidFill>
                  <a:srgbClr val="202020"/>
                </a:solidFill>
                <a:latin typeface="Times New Roman"/>
                <a:ea typeface="Times New Roman"/>
                <a:cs typeface="Times New Roman"/>
                <a:sym typeface="Times New Roman"/>
              </a:rPr>
              <a:t>Publicidad: las respuestas firmes se publican en la Biblioteca Electrónica y/o Boletín Impositivo, con supresión de la identidad del consultante.</a:t>
            </a:r>
            <a:endParaRPr sz="1900"/>
          </a:p>
          <a:p>
            <a:pPr marL="0" marR="0" lvl="0" indent="0" algn="l" rtl="0">
              <a:spcBef>
                <a:spcPts val="800"/>
              </a:spcBef>
              <a:spcAft>
                <a:spcPts val="0"/>
              </a:spcAft>
              <a:buNone/>
            </a:pPr>
            <a:r>
              <a:rPr lang="es-AR" sz="2300" b="1" i="0" u="none" strike="noStrike" cap="none">
                <a:solidFill>
                  <a:srgbClr val="7E5867"/>
                </a:solidFill>
                <a:latin typeface="Times New Roman"/>
                <a:ea typeface="Times New Roman"/>
                <a:cs typeface="Times New Roman"/>
                <a:sym typeface="Times New Roman"/>
              </a:rPr>
              <a:t>➢ </a:t>
            </a:r>
            <a:r>
              <a:rPr lang="es-AR" sz="2300" b="0" i="0" u="none" strike="noStrike" cap="none">
                <a:solidFill>
                  <a:srgbClr val="202020"/>
                </a:solidFill>
                <a:latin typeface="Times New Roman"/>
                <a:ea typeface="Times New Roman"/>
                <a:cs typeface="Times New Roman"/>
                <a:sym typeface="Times New Roman"/>
              </a:rPr>
              <a:t>Incumplimiento: constituye circunstancia agravante a los fines de la graduación de las sanciones.</a:t>
            </a:r>
            <a:endParaRPr sz="19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0" name="Google Shape;210;g3df8a1eb5e7_0_156"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211" name="Google Shape;211;g3df8a1eb5e7_0_156"/>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Vías recursivas e impugnación judicial (Art. 14 RG 4497)</a:t>
            </a:r>
            <a:endParaRPr/>
          </a:p>
        </p:txBody>
      </p:sp>
      <p:sp>
        <p:nvSpPr>
          <p:cNvPr id="212" name="Google Shape;212;g3df8a1eb5e7_0_156"/>
          <p:cNvSpPr/>
          <p:nvPr/>
        </p:nvSpPr>
        <p:spPr>
          <a:xfrm>
            <a:off x="457212" y="2011680"/>
            <a:ext cx="3108900" cy="640200"/>
          </a:xfrm>
          <a:prstGeom prst="roundRect">
            <a:avLst>
              <a:gd name="adj" fmla="val 16667"/>
            </a:avLst>
          </a:prstGeom>
          <a:solidFill>
            <a:srgbClr val="7E5867"/>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s-AR" sz="1800" b="1" i="0" u="none" strike="noStrike" cap="none">
                <a:solidFill>
                  <a:srgbClr val="FFFFFF"/>
                </a:solidFill>
                <a:latin typeface="Times New Roman"/>
                <a:ea typeface="Times New Roman"/>
                <a:cs typeface="Times New Roman"/>
                <a:sym typeface="Times New Roman"/>
              </a:rPr>
              <a:t>Respuesta AFIP</a:t>
            </a:r>
            <a:endParaRPr sz="1900"/>
          </a:p>
        </p:txBody>
      </p:sp>
      <p:sp>
        <p:nvSpPr>
          <p:cNvPr id="213" name="Google Shape;213;g3df8a1eb5e7_0_156"/>
          <p:cNvSpPr/>
          <p:nvPr/>
        </p:nvSpPr>
        <p:spPr>
          <a:xfrm>
            <a:off x="4526401" y="2011680"/>
            <a:ext cx="3108900" cy="640200"/>
          </a:xfrm>
          <a:prstGeom prst="roundRect">
            <a:avLst>
              <a:gd name="adj" fmla="val 16667"/>
            </a:avLst>
          </a:prstGeom>
          <a:solidFill>
            <a:srgbClr val="7E5867"/>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s-AR" sz="1700" b="1" i="0" u="none" strike="noStrike" cap="none">
                <a:solidFill>
                  <a:srgbClr val="FFFFFF"/>
                </a:solidFill>
                <a:latin typeface="Times New Roman"/>
                <a:ea typeface="Times New Roman"/>
                <a:cs typeface="Times New Roman"/>
                <a:sym typeface="Times New Roman"/>
              </a:rPr>
              <a:t>Recurso al ME</a:t>
            </a:r>
            <a:br>
              <a:rPr lang="es-AR" sz="1700" b="1" i="0" u="none" strike="noStrike" cap="none">
                <a:solidFill>
                  <a:srgbClr val="FFFFFF"/>
                </a:solidFill>
                <a:latin typeface="Times New Roman"/>
                <a:ea typeface="Times New Roman"/>
                <a:cs typeface="Times New Roman"/>
                <a:sym typeface="Times New Roman"/>
              </a:rPr>
            </a:br>
            <a:r>
              <a:rPr lang="es-AR" sz="1700" b="1" i="0" u="none" strike="noStrike" cap="none">
                <a:solidFill>
                  <a:srgbClr val="FFFFFF"/>
                </a:solidFill>
                <a:latin typeface="Times New Roman"/>
                <a:ea typeface="Times New Roman"/>
                <a:cs typeface="Times New Roman"/>
                <a:sym typeface="Times New Roman"/>
              </a:rPr>
              <a:t>(10 días, efecto devolutivo)</a:t>
            </a:r>
            <a:endParaRPr sz="1800"/>
          </a:p>
        </p:txBody>
      </p:sp>
      <p:sp>
        <p:nvSpPr>
          <p:cNvPr id="214" name="Google Shape;214;g3df8a1eb5e7_0_156"/>
          <p:cNvSpPr/>
          <p:nvPr/>
        </p:nvSpPr>
        <p:spPr>
          <a:xfrm>
            <a:off x="8595589" y="2011680"/>
            <a:ext cx="3108900" cy="640200"/>
          </a:xfrm>
          <a:prstGeom prst="roundRect">
            <a:avLst>
              <a:gd name="adj" fmla="val 16667"/>
            </a:avLst>
          </a:prstGeom>
          <a:solidFill>
            <a:srgbClr val="7E5867"/>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s-AR" sz="1900" b="1" i="0" u="none" strike="noStrike" cap="none">
                <a:solidFill>
                  <a:srgbClr val="FFFFFF"/>
                </a:solidFill>
                <a:latin typeface="Times New Roman"/>
                <a:ea typeface="Times New Roman"/>
                <a:cs typeface="Times New Roman"/>
                <a:sym typeface="Times New Roman"/>
              </a:rPr>
              <a:t>Resolución ME</a:t>
            </a:r>
            <a:endParaRPr sz="2000"/>
          </a:p>
        </p:txBody>
      </p:sp>
      <p:cxnSp>
        <p:nvCxnSpPr>
          <p:cNvPr id="215" name="Google Shape;215;g3df8a1eb5e7_0_156"/>
          <p:cNvCxnSpPr/>
          <p:nvPr/>
        </p:nvCxnSpPr>
        <p:spPr>
          <a:xfrm>
            <a:off x="3566255" y="2331720"/>
            <a:ext cx="960000" cy="600"/>
          </a:xfrm>
          <a:prstGeom prst="bentConnector3">
            <a:avLst>
              <a:gd name="adj1" fmla="val 50000"/>
            </a:avLst>
          </a:prstGeom>
          <a:noFill/>
          <a:ln w="25400" cap="flat" cmpd="sng">
            <a:solidFill>
              <a:srgbClr val="7E5867"/>
            </a:solidFill>
            <a:prstDash val="solid"/>
            <a:round/>
            <a:headEnd type="none" w="sm" len="sm"/>
            <a:tailEnd type="none" w="sm" len="sm"/>
          </a:ln>
          <a:effectLst>
            <a:outerShdw blurRad="40000" dist="20000" dir="5400000" rotWithShape="0">
              <a:srgbClr val="000000">
                <a:alpha val="38040"/>
              </a:srgbClr>
            </a:outerShdw>
          </a:effectLst>
        </p:spPr>
      </p:cxnSp>
      <p:cxnSp>
        <p:nvCxnSpPr>
          <p:cNvPr id="216" name="Google Shape;216;g3df8a1eb5e7_0_156"/>
          <p:cNvCxnSpPr/>
          <p:nvPr/>
        </p:nvCxnSpPr>
        <p:spPr>
          <a:xfrm>
            <a:off x="7635444" y="2331720"/>
            <a:ext cx="960000" cy="600"/>
          </a:xfrm>
          <a:prstGeom prst="bentConnector3">
            <a:avLst>
              <a:gd name="adj1" fmla="val 50000"/>
            </a:avLst>
          </a:prstGeom>
          <a:noFill/>
          <a:ln w="25400" cap="flat" cmpd="sng">
            <a:solidFill>
              <a:srgbClr val="7E5867"/>
            </a:solidFill>
            <a:prstDash val="solid"/>
            <a:round/>
            <a:headEnd type="none" w="sm" len="sm"/>
            <a:tailEnd type="none" w="sm" len="sm"/>
          </a:ln>
          <a:effectLst>
            <a:outerShdw blurRad="40000" dist="20000" dir="5400000" rotWithShape="0">
              <a:srgbClr val="000000">
                <a:alpha val="38040"/>
              </a:srgbClr>
            </a:outerShdw>
          </a:effectLst>
        </p:spPr>
      </p:cxnSp>
      <p:cxnSp>
        <p:nvCxnSpPr>
          <p:cNvPr id="217" name="Google Shape;217;g3df8a1eb5e7_0_156"/>
          <p:cNvCxnSpPr/>
          <p:nvPr/>
        </p:nvCxnSpPr>
        <p:spPr>
          <a:xfrm rot="-5400000" flipH="1">
            <a:off x="9853261" y="2948610"/>
            <a:ext cx="594300" cy="600"/>
          </a:xfrm>
          <a:prstGeom prst="bentConnector3">
            <a:avLst>
              <a:gd name="adj1" fmla="val 50000"/>
            </a:avLst>
          </a:prstGeom>
          <a:noFill/>
          <a:ln w="25400" cap="flat" cmpd="sng">
            <a:solidFill>
              <a:srgbClr val="7E5867"/>
            </a:solidFill>
            <a:prstDash val="solid"/>
            <a:round/>
            <a:headEnd type="none" w="sm" len="sm"/>
            <a:tailEnd type="none" w="sm" len="sm"/>
          </a:ln>
          <a:effectLst>
            <a:outerShdw blurRad="40000" dist="20000" dir="5400000" rotWithShape="0">
              <a:srgbClr val="000000">
                <a:alpha val="38040"/>
              </a:srgbClr>
            </a:outerShdw>
          </a:effectLst>
        </p:spPr>
      </p:cxnSp>
      <p:sp>
        <p:nvSpPr>
          <p:cNvPr id="218" name="Google Shape;218;g3df8a1eb5e7_0_156"/>
          <p:cNvSpPr/>
          <p:nvPr/>
        </p:nvSpPr>
        <p:spPr>
          <a:xfrm>
            <a:off x="8595589" y="3246120"/>
            <a:ext cx="3108900" cy="457200"/>
          </a:xfrm>
          <a:prstGeom prst="roundRect">
            <a:avLst>
              <a:gd name="adj" fmla="val 16667"/>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s-AR" sz="1700" b="1" i="0" u="none" strike="noStrike" cap="none">
                <a:solidFill>
                  <a:srgbClr val="7E5867"/>
                </a:solidFill>
                <a:latin typeface="Times New Roman"/>
                <a:ea typeface="Times New Roman"/>
                <a:cs typeface="Times New Roman"/>
                <a:sym typeface="Times New Roman"/>
              </a:rPr>
              <a:t>Si el consultante NO acepta:</a:t>
            </a:r>
            <a:endParaRPr sz="1800"/>
          </a:p>
        </p:txBody>
      </p:sp>
      <p:cxnSp>
        <p:nvCxnSpPr>
          <p:cNvPr id="219" name="Google Shape;219;g3df8a1eb5e7_0_156"/>
          <p:cNvCxnSpPr>
            <a:stCxn id="218" idx="2"/>
            <a:endCxn id="220" idx="0"/>
          </p:cNvCxnSpPr>
          <p:nvPr/>
        </p:nvCxnSpPr>
        <p:spPr>
          <a:xfrm rot="5400000">
            <a:off x="9784189" y="3886170"/>
            <a:ext cx="548700" cy="183000"/>
          </a:xfrm>
          <a:prstGeom prst="bentConnector3">
            <a:avLst>
              <a:gd name="adj1" fmla="val 108804"/>
            </a:avLst>
          </a:prstGeom>
          <a:noFill/>
          <a:ln w="25400" cap="flat" cmpd="sng">
            <a:solidFill>
              <a:srgbClr val="7E5867"/>
            </a:solidFill>
            <a:prstDash val="solid"/>
            <a:round/>
            <a:headEnd type="none" w="sm" len="sm"/>
            <a:tailEnd type="none" w="sm" len="sm"/>
          </a:ln>
          <a:effectLst>
            <a:outerShdw blurRad="40000" dist="20000" dir="5400000" rotWithShape="0">
              <a:srgbClr val="000000">
                <a:alpha val="38040"/>
              </a:srgbClr>
            </a:outerShdw>
          </a:effectLst>
        </p:spPr>
      </p:cxnSp>
      <p:sp>
        <p:nvSpPr>
          <p:cNvPr id="221" name="Google Shape;221;g3df8a1eb5e7_0_156"/>
          <p:cNvSpPr/>
          <p:nvPr/>
        </p:nvSpPr>
        <p:spPr>
          <a:xfrm>
            <a:off x="4358604" y="4252025"/>
            <a:ext cx="3474600" cy="822900"/>
          </a:xfrm>
          <a:prstGeom prst="roundRect">
            <a:avLst>
              <a:gd name="adj" fmla="val 16667"/>
            </a:avLst>
          </a:prstGeom>
          <a:solidFill>
            <a:srgbClr val="6B4555"/>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s-AR" sz="1700" b="1" i="0" u="none" strike="noStrike" cap="none">
                <a:solidFill>
                  <a:srgbClr val="FFFFFF"/>
                </a:solidFill>
                <a:latin typeface="Times New Roman"/>
                <a:ea typeface="Times New Roman"/>
                <a:cs typeface="Times New Roman"/>
                <a:sym typeface="Times New Roman"/>
              </a:rPr>
              <a:t>Impugnación judicial</a:t>
            </a:r>
            <a:br>
              <a:rPr lang="es-AR" sz="1700" b="1" i="0" u="none" strike="noStrike" cap="none">
                <a:solidFill>
                  <a:srgbClr val="FFFFFF"/>
                </a:solidFill>
                <a:latin typeface="Times New Roman"/>
                <a:ea typeface="Times New Roman"/>
                <a:cs typeface="Times New Roman"/>
                <a:sym typeface="Times New Roman"/>
              </a:rPr>
            </a:br>
            <a:r>
              <a:rPr lang="es-AR" sz="1700" b="1" i="0" u="none" strike="noStrike" cap="none">
                <a:solidFill>
                  <a:srgbClr val="FFFFFF"/>
                </a:solidFill>
                <a:latin typeface="Times New Roman"/>
                <a:ea typeface="Times New Roman"/>
                <a:cs typeface="Times New Roman"/>
                <a:sym typeface="Times New Roman"/>
              </a:rPr>
              <a:t>(Art. 23 Ley 19.549)</a:t>
            </a:r>
            <a:endParaRPr sz="1800"/>
          </a:p>
        </p:txBody>
      </p:sp>
      <p:sp>
        <p:nvSpPr>
          <p:cNvPr id="220" name="Google Shape;220;g3df8a1eb5e7_0_156"/>
          <p:cNvSpPr/>
          <p:nvPr/>
        </p:nvSpPr>
        <p:spPr>
          <a:xfrm>
            <a:off x="8229819" y="4252025"/>
            <a:ext cx="3474600" cy="822900"/>
          </a:xfrm>
          <a:prstGeom prst="roundRect">
            <a:avLst>
              <a:gd name="adj" fmla="val 16667"/>
            </a:avLst>
          </a:prstGeom>
          <a:solidFill>
            <a:srgbClr val="6B4555"/>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s-AR" sz="1600" b="1" i="0" u="none" strike="noStrike" cap="none">
                <a:solidFill>
                  <a:srgbClr val="FFFFFF"/>
                </a:solidFill>
                <a:latin typeface="Times New Roman"/>
                <a:ea typeface="Times New Roman"/>
                <a:cs typeface="Times New Roman"/>
                <a:sym typeface="Times New Roman"/>
              </a:rPr>
              <a:t>Determinación de Oficio</a:t>
            </a:r>
            <a:br>
              <a:rPr lang="es-AR" sz="1600" b="1" i="0" u="none" strike="noStrike" cap="none">
                <a:solidFill>
                  <a:srgbClr val="FFFFFF"/>
                </a:solidFill>
                <a:latin typeface="Times New Roman"/>
                <a:ea typeface="Times New Roman"/>
                <a:cs typeface="Times New Roman"/>
                <a:sym typeface="Times New Roman"/>
              </a:rPr>
            </a:br>
            <a:r>
              <a:rPr lang="es-AR" sz="1600" b="1" i="0" u="none" strike="noStrike" cap="none">
                <a:solidFill>
                  <a:srgbClr val="FFFFFF"/>
                </a:solidFill>
                <a:latin typeface="Times New Roman"/>
                <a:ea typeface="Times New Roman"/>
                <a:cs typeface="Times New Roman"/>
                <a:sym typeface="Times New Roman"/>
              </a:rPr>
              <a:t>→ TFN → vías judiciales</a:t>
            </a:r>
            <a:endParaRPr sz="1700"/>
          </a:p>
        </p:txBody>
      </p:sp>
      <p:cxnSp>
        <p:nvCxnSpPr>
          <p:cNvPr id="222" name="Google Shape;222;g3df8a1eb5e7_0_156"/>
          <p:cNvCxnSpPr>
            <a:stCxn id="218" idx="2"/>
            <a:endCxn id="221" idx="0"/>
          </p:cNvCxnSpPr>
          <p:nvPr/>
        </p:nvCxnSpPr>
        <p:spPr>
          <a:xfrm rot="5400000">
            <a:off x="7848589" y="1950570"/>
            <a:ext cx="548700" cy="4054200"/>
          </a:xfrm>
          <a:prstGeom prst="bentConnector3">
            <a:avLst>
              <a:gd name="adj1" fmla="val 50000"/>
            </a:avLst>
          </a:prstGeom>
          <a:noFill/>
          <a:ln w="25400" cap="flat" cmpd="sng">
            <a:solidFill>
              <a:srgbClr val="7E5867"/>
            </a:solidFill>
            <a:prstDash val="solid"/>
            <a:round/>
            <a:headEnd type="none" w="sm" len="sm"/>
            <a:tailEnd type="none" w="sm" len="sm"/>
          </a:ln>
          <a:effectLst>
            <a:outerShdw blurRad="40000" dist="20000" dir="5400000" rotWithShape="0">
              <a:srgbClr val="000000">
                <a:alpha val="38040"/>
              </a:srgbClr>
            </a:outerShdw>
          </a:effectLst>
        </p:spPr>
      </p:cxnSp>
      <p:sp>
        <p:nvSpPr>
          <p:cNvPr id="223" name="Google Shape;223;g3df8a1eb5e7_0_156"/>
          <p:cNvSpPr txBox="1"/>
          <p:nvPr/>
        </p:nvSpPr>
        <p:spPr>
          <a:xfrm>
            <a:off x="457212" y="5212080"/>
            <a:ext cx="11247300" cy="1015800"/>
          </a:xfrm>
          <a:prstGeom prst="rect">
            <a:avLst/>
          </a:prstGeom>
          <a:noFill/>
          <a:ln>
            <a:noFill/>
          </a:ln>
        </p:spPr>
        <p:txBody>
          <a:bodyPr spcFirstLastPara="1" wrap="square" lIns="45700" tIns="45700" rIns="45700" bIns="45700" anchor="t" anchorCtr="0">
            <a:spAutoFit/>
          </a:bodyPr>
          <a:lstStyle/>
          <a:p>
            <a:pPr marL="0" marR="0" lvl="0" indent="0" algn="just" rtl="0">
              <a:spcBef>
                <a:spcPts val="0"/>
              </a:spcBef>
              <a:spcAft>
                <a:spcPts val="0"/>
              </a:spcAft>
              <a:buNone/>
            </a:pPr>
            <a:r>
              <a:rPr lang="es-AR" sz="2000" b="0" i="1" u="none" strike="noStrike" cap="none">
                <a:solidFill>
                  <a:srgbClr val="555555"/>
                </a:solidFill>
                <a:latin typeface="Times New Roman"/>
                <a:ea typeface="Times New Roman"/>
                <a:cs typeface="Times New Roman"/>
                <a:sym typeface="Times New Roman"/>
              </a:rPr>
              <a:t>El régimen no prevé vía judicial específica. La doctrina y la jurisprudencia (CEPAS, TFN Sala C, 21/8/2014) identifican como vía procedente la del art. 23 y ss. Ley 19.549. El recurso al MEF tiene efecto devolutivo: no suspende la obligación de acatar mientras se resuelve.</a:t>
            </a:r>
            <a:endParaRPr sz="26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228" name="Google Shape;228;g3df8a1eb5e7_0_173"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229" name="Google Shape;229;g3df8a1eb5e7_0_173"/>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Jurisprudencia relevante</a:t>
            </a:r>
            <a:endParaRPr/>
          </a:p>
        </p:txBody>
      </p:sp>
      <p:sp>
        <p:nvSpPr>
          <p:cNvPr id="230" name="Google Shape;230;g3df8a1eb5e7_0_173"/>
          <p:cNvSpPr/>
          <p:nvPr/>
        </p:nvSpPr>
        <p:spPr>
          <a:xfrm>
            <a:off x="365770" y="192024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400" b="1" i="0" u="none" strike="noStrike" cap="none">
                <a:solidFill>
                  <a:srgbClr val="FFFFFF"/>
                </a:solidFill>
                <a:latin typeface="Times New Roman"/>
                <a:ea typeface="Times New Roman"/>
                <a:cs typeface="Times New Roman"/>
                <a:sym typeface="Times New Roman"/>
              </a:rPr>
              <a:t>1</a:t>
            </a:r>
            <a:endParaRPr/>
          </a:p>
        </p:txBody>
      </p:sp>
      <p:sp>
        <p:nvSpPr>
          <p:cNvPr id="231" name="Google Shape;231;g3df8a1eb5e7_0_173"/>
          <p:cNvSpPr/>
          <p:nvPr/>
        </p:nvSpPr>
        <p:spPr>
          <a:xfrm>
            <a:off x="868703" y="1920240"/>
            <a:ext cx="10927500" cy="19203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232" name="Google Shape;232;g3df8a1eb5e7_0_173"/>
          <p:cNvSpPr txBox="1"/>
          <p:nvPr/>
        </p:nvSpPr>
        <p:spPr>
          <a:xfrm>
            <a:off x="1005867" y="1965960"/>
            <a:ext cx="10744500" cy="13185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100" b="1" i="0" u="none" strike="noStrike" cap="none">
                <a:solidFill>
                  <a:srgbClr val="7E5867"/>
                </a:solidFill>
                <a:latin typeface="Times New Roman"/>
                <a:ea typeface="Times New Roman"/>
                <a:cs typeface="Times New Roman"/>
                <a:sym typeface="Times New Roman"/>
              </a:rPr>
              <a:t>CEPAS Argentina SA c. AFIP-DGI</a:t>
            </a:r>
            <a:endParaRPr sz="1900"/>
          </a:p>
          <a:p>
            <a:pPr marL="0" marR="0" lvl="0" indent="0" algn="l" rtl="0">
              <a:spcBef>
                <a:spcPts val="200"/>
              </a:spcBef>
              <a:spcAft>
                <a:spcPts val="0"/>
              </a:spcAft>
              <a:buNone/>
            </a:pPr>
            <a:r>
              <a:rPr lang="es-AR" sz="1900" b="0" i="0" u="none" strike="noStrike" cap="none">
                <a:solidFill>
                  <a:srgbClr val="202020"/>
                </a:solidFill>
                <a:latin typeface="Times New Roman"/>
                <a:ea typeface="Times New Roman"/>
                <a:cs typeface="Times New Roman"/>
                <a:sym typeface="Times New Roman"/>
              </a:rPr>
              <a:t>TFN, Sala C, 21/8/2014. Quebranto de fuente extranjera por venta de acciones de Euralim SA (Uruguay). Holding: la consulta vinculante no tiene efecto suspensivo. La vía impugnativa ante respuesta negativa es la del art. 23 y ss. Ley 19.549.</a:t>
            </a:r>
            <a:endParaRPr sz="1900"/>
          </a:p>
        </p:txBody>
      </p:sp>
      <p:sp>
        <p:nvSpPr>
          <p:cNvPr id="233" name="Google Shape;233;g3df8a1eb5e7_0_173"/>
          <p:cNvSpPr/>
          <p:nvPr/>
        </p:nvSpPr>
        <p:spPr>
          <a:xfrm>
            <a:off x="365770" y="402336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400" b="1" i="0" u="none" strike="noStrike" cap="none">
                <a:solidFill>
                  <a:srgbClr val="FFFFFF"/>
                </a:solidFill>
                <a:latin typeface="Times New Roman"/>
                <a:ea typeface="Times New Roman"/>
                <a:cs typeface="Times New Roman"/>
                <a:sym typeface="Times New Roman"/>
              </a:rPr>
              <a:t>2</a:t>
            </a:r>
            <a:endParaRPr/>
          </a:p>
        </p:txBody>
      </p:sp>
      <p:sp>
        <p:nvSpPr>
          <p:cNvPr id="234" name="Google Shape;234;g3df8a1eb5e7_0_173"/>
          <p:cNvSpPr/>
          <p:nvPr/>
        </p:nvSpPr>
        <p:spPr>
          <a:xfrm>
            <a:off x="868703" y="4023360"/>
            <a:ext cx="10927500" cy="19203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235" name="Google Shape;235;g3df8a1eb5e7_0_173"/>
          <p:cNvSpPr txBox="1"/>
          <p:nvPr/>
        </p:nvSpPr>
        <p:spPr>
          <a:xfrm>
            <a:off x="1005867" y="4069080"/>
            <a:ext cx="10744500" cy="13185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100" b="1" i="0" u="none" strike="noStrike" cap="none">
                <a:solidFill>
                  <a:srgbClr val="7E5867"/>
                </a:solidFill>
                <a:latin typeface="Times New Roman"/>
                <a:ea typeface="Times New Roman"/>
                <a:cs typeface="Times New Roman"/>
                <a:sym typeface="Times New Roman"/>
              </a:rPr>
              <a:t>Cappelletti, Marilina</a:t>
            </a:r>
            <a:endParaRPr sz="1900"/>
          </a:p>
          <a:p>
            <a:pPr marL="0" marR="0" lvl="0" indent="0" algn="l" rtl="0">
              <a:spcBef>
                <a:spcPts val="200"/>
              </a:spcBef>
              <a:spcAft>
                <a:spcPts val="0"/>
              </a:spcAft>
              <a:buNone/>
            </a:pPr>
            <a:r>
              <a:rPr lang="es-AR" sz="1900" b="0" i="0" u="none" strike="noStrike" cap="none">
                <a:solidFill>
                  <a:srgbClr val="202020"/>
                </a:solidFill>
                <a:latin typeface="Times New Roman"/>
                <a:ea typeface="Times New Roman"/>
                <a:cs typeface="Times New Roman"/>
                <a:sym typeface="Times New Roman"/>
              </a:rPr>
              <a:t>TFN, Sala A, 19/6/2020. Primer fallo bajo RG 4497/2019. Amparo por mora ante falta de respuesta de AFIP a una consulta vinculante. El TFN ordena a AFIP expedirse en 30 días. Confirma que el plazo de 90 días no es una recomendación.</a:t>
            </a:r>
            <a:endParaRPr sz="19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pic>
        <p:nvPicPr>
          <p:cNvPr id="240" name="Google Shape;240;g3df8a1eb5e7_0_184"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241" name="Google Shape;241;g3df8a1eb5e7_0_184"/>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Criterio estratégico de decisión</a:t>
            </a:r>
            <a:endParaRPr/>
          </a:p>
        </p:txBody>
      </p:sp>
      <p:sp>
        <p:nvSpPr>
          <p:cNvPr id="242" name="Google Shape;242;g3df8a1eb5e7_0_184"/>
          <p:cNvSpPr/>
          <p:nvPr/>
        </p:nvSpPr>
        <p:spPr>
          <a:xfrm>
            <a:off x="365770" y="1828800"/>
            <a:ext cx="55779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s-AR" sz="2300" b="1" i="0" u="none" strike="noStrike" cap="none">
                <a:solidFill>
                  <a:srgbClr val="FFFFFF"/>
                </a:solidFill>
                <a:latin typeface="Times New Roman"/>
                <a:ea typeface="Times New Roman"/>
                <a:cs typeface="Times New Roman"/>
                <a:sym typeface="Times New Roman"/>
              </a:rPr>
              <a:t>Cuándo SÍ presentar consulta vinculante</a:t>
            </a:r>
            <a:endParaRPr sz="1900"/>
          </a:p>
        </p:txBody>
      </p:sp>
      <p:sp>
        <p:nvSpPr>
          <p:cNvPr id="243" name="Google Shape;243;g3df8a1eb5e7_0_184"/>
          <p:cNvSpPr/>
          <p:nvPr/>
        </p:nvSpPr>
        <p:spPr>
          <a:xfrm>
            <a:off x="365770" y="2331720"/>
            <a:ext cx="5577900" cy="42063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244" name="Google Shape;244;g3df8a1eb5e7_0_184"/>
          <p:cNvSpPr txBox="1"/>
          <p:nvPr/>
        </p:nvSpPr>
        <p:spPr>
          <a:xfrm>
            <a:off x="502933" y="2423160"/>
            <a:ext cx="5303400" cy="2986200"/>
          </a:xfrm>
          <a:prstGeom prst="rect">
            <a:avLst/>
          </a:prstGeom>
          <a:noFill/>
          <a:ln>
            <a:noFill/>
          </a:ln>
        </p:spPr>
        <p:txBody>
          <a:bodyPr spcFirstLastPara="1" wrap="square" lIns="45700" tIns="45700" rIns="45700" bIns="45700" anchor="t" anchorCtr="0">
            <a:spAutoFit/>
          </a:bodyPr>
          <a:lstStyle/>
          <a:p>
            <a:pPr marL="0" marR="0" lvl="0" indent="0" algn="l" rtl="0">
              <a:spcBef>
                <a:spcPts val="800"/>
              </a:spcBef>
              <a:spcAft>
                <a:spcPts val="0"/>
              </a:spcAft>
              <a:buNone/>
            </a:pPr>
            <a:r>
              <a:rPr lang="es-AR" sz="2100" b="1" i="0" u="none" strike="noStrike" cap="none">
                <a:solidFill>
                  <a:srgbClr val="7E5867"/>
                </a:solidFill>
                <a:latin typeface="Times New Roman"/>
                <a:ea typeface="Times New Roman"/>
                <a:cs typeface="Times New Roman"/>
                <a:sym typeface="Times New Roman"/>
              </a:rPr>
              <a:t>➢ </a:t>
            </a:r>
            <a:r>
              <a:rPr lang="es-AR" sz="2100" b="0" i="0" u="none" strike="noStrike" cap="none">
                <a:solidFill>
                  <a:srgbClr val="202020"/>
                </a:solidFill>
                <a:latin typeface="Times New Roman"/>
                <a:ea typeface="Times New Roman"/>
                <a:cs typeface="Times New Roman"/>
                <a:sym typeface="Times New Roman"/>
              </a:rPr>
              <a:t>Hechos cerrados y verificables, sin </a:t>
            </a:r>
            <a:r>
              <a:rPr lang="es-AR" sz="2100">
                <a:solidFill>
                  <a:srgbClr val="202020"/>
                </a:solidFill>
                <a:latin typeface="Times New Roman"/>
                <a:ea typeface="Times New Roman"/>
                <a:cs typeface="Times New Roman"/>
                <a:sym typeface="Times New Roman"/>
              </a:rPr>
              <a:t>alterarse circunstancias</a:t>
            </a:r>
            <a:r>
              <a:rPr lang="es-AR" sz="2100" b="0" i="0" u="none" strike="noStrike" cap="none">
                <a:solidFill>
                  <a:srgbClr val="202020"/>
                </a:solidFill>
                <a:latin typeface="Times New Roman"/>
                <a:ea typeface="Times New Roman"/>
                <a:cs typeface="Times New Roman"/>
                <a:sym typeface="Times New Roman"/>
              </a:rPr>
              <a:t>.</a:t>
            </a:r>
            <a:endParaRPr sz="1900"/>
          </a:p>
          <a:p>
            <a:pPr marL="0" marR="0" lvl="0" indent="0" algn="l" rtl="0">
              <a:spcBef>
                <a:spcPts val="800"/>
              </a:spcBef>
              <a:spcAft>
                <a:spcPts val="0"/>
              </a:spcAft>
              <a:buNone/>
            </a:pPr>
            <a:r>
              <a:rPr lang="es-AR" sz="2100" b="1" i="0" u="none" strike="noStrike" cap="none">
                <a:solidFill>
                  <a:srgbClr val="7E5867"/>
                </a:solidFill>
                <a:latin typeface="Times New Roman"/>
                <a:ea typeface="Times New Roman"/>
                <a:cs typeface="Times New Roman"/>
                <a:sym typeface="Times New Roman"/>
              </a:rPr>
              <a:t>➢ </a:t>
            </a:r>
            <a:r>
              <a:rPr lang="es-AR" sz="2100" b="0" i="0" u="none" strike="noStrike" cap="none">
                <a:solidFill>
                  <a:srgbClr val="202020"/>
                </a:solidFill>
                <a:latin typeface="Times New Roman"/>
                <a:ea typeface="Times New Roman"/>
                <a:cs typeface="Times New Roman"/>
                <a:sym typeface="Times New Roman"/>
              </a:rPr>
              <a:t>Ausencia de criterio público de ARCA en sentido contrario.</a:t>
            </a:r>
            <a:endParaRPr sz="1900"/>
          </a:p>
          <a:p>
            <a:pPr marL="0" marR="0" lvl="0" indent="0" algn="l" rtl="0">
              <a:spcBef>
                <a:spcPts val="800"/>
              </a:spcBef>
              <a:spcAft>
                <a:spcPts val="0"/>
              </a:spcAft>
              <a:buNone/>
            </a:pPr>
            <a:r>
              <a:rPr lang="es-AR" sz="2100" b="1" i="0" u="none" strike="noStrike" cap="none">
                <a:solidFill>
                  <a:srgbClr val="7E5867"/>
                </a:solidFill>
                <a:latin typeface="Times New Roman"/>
                <a:ea typeface="Times New Roman"/>
                <a:cs typeface="Times New Roman"/>
                <a:sym typeface="Times New Roman"/>
              </a:rPr>
              <a:t>➢ </a:t>
            </a:r>
            <a:r>
              <a:rPr lang="es-AR" sz="2100" b="0" i="0" u="none" strike="noStrike" cap="none">
                <a:solidFill>
                  <a:srgbClr val="202020"/>
                </a:solidFill>
                <a:latin typeface="Times New Roman"/>
                <a:ea typeface="Times New Roman"/>
                <a:cs typeface="Times New Roman"/>
                <a:sym typeface="Times New Roman"/>
              </a:rPr>
              <a:t>Proyectos de inversión que requieren certeza para la decisión de negocio.</a:t>
            </a:r>
            <a:endParaRPr sz="1900"/>
          </a:p>
          <a:p>
            <a:pPr marL="0" marR="0" lvl="0" indent="0" algn="l" rtl="0">
              <a:spcBef>
                <a:spcPts val="800"/>
              </a:spcBef>
              <a:spcAft>
                <a:spcPts val="0"/>
              </a:spcAft>
              <a:buNone/>
            </a:pPr>
            <a:r>
              <a:rPr lang="es-AR" sz="2100" b="1" i="0" u="none" strike="noStrike" cap="none">
                <a:solidFill>
                  <a:srgbClr val="7E5867"/>
                </a:solidFill>
                <a:latin typeface="Times New Roman"/>
                <a:ea typeface="Times New Roman"/>
                <a:cs typeface="Times New Roman"/>
                <a:sym typeface="Times New Roman"/>
              </a:rPr>
              <a:t>➢ </a:t>
            </a:r>
            <a:r>
              <a:rPr lang="es-AR" sz="2100" b="0" i="0" u="none" strike="noStrike" cap="none">
                <a:solidFill>
                  <a:srgbClr val="202020"/>
                </a:solidFill>
                <a:latin typeface="Times New Roman"/>
                <a:ea typeface="Times New Roman"/>
                <a:cs typeface="Times New Roman"/>
                <a:sym typeface="Times New Roman"/>
              </a:rPr>
              <a:t>Capacidad del contribuyente de asumir el costo procesal de una respuesta desfavorable.</a:t>
            </a:r>
            <a:endParaRPr sz="1900"/>
          </a:p>
        </p:txBody>
      </p:sp>
      <p:sp>
        <p:nvSpPr>
          <p:cNvPr id="245" name="Google Shape;245;g3df8a1eb5e7_0_184"/>
          <p:cNvSpPr/>
          <p:nvPr/>
        </p:nvSpPr>
        <p:spPr>
          <a:xfrm>
            <a:off x="6263807" y="1828800"/>
            <a:ext cx="5577900" cy="502800"/>
          </a:xfrm>
          <a:prstGeom prst="rect">
            <a:avLst/>
          </a:prstGeom>
          <a:solidFill>
            <a:srgbClr val="6B4555"/>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s-AR" sz="2300" b="1" i="0" u="none" strike="noStrike" cap="none">
                <a:solidFill>
                  <a:srgbClr val="FFFFFF"/>
                </a:solidFill>
                <a:latin typeface="Times New Roman"/>
                <a:ea typeface="Times New Roman"/>
                <a:cs typeface="Times New Roman"/>
                <a:sym typeface="Times New Roman"/>
              </a:rPr>
              <a:t>Cuándo EVITAR la consulta vinculante</a:t>
            </a:r>
            <a:endParaRPr sz="1900"/>
          </a:p>
        </p:txBody>
      </p:sp>
      <p:sp>
        <p:nvSpPr>
          <p:cNvPr id="246" name="Google Shape;246;g3df8a1eb5e7_0_184"/>
          <p:cNvSpPr/>
          <p:nvPr/>
        </p:nvSpPr>
        <p:spPr>
          <a:xfrm>
            <a:off x="6263807" y="2331720"/>
            <a:ext cx="5577900" cy="42063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247" name="Google Shape;247;g3df8a1eb5e7_0_184"/>
          <p:cNvSpPr txBox="1"/>
          <p:nvPr/>
        </p:nvSpPr>
        <p:spPr>
          <a:xfrm>
            <a:off x="6400971" y="2423160"/>
            <a:ext cx="5303400" cy="37353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es-AR" sz="2100" b="1" i="0" u="none" strike="noStrike" cap="none">
                <a:solidFill>
                  <a:srgbClr val="7E5867"/>
                </a:solidFill>
                <a:latin typeface="Times New Roman"/>
                <a:ea typeface="Times New Roman"/>
                <a:cs typeface="Times New Roman"/>
                <a:sym typeface="Times New Roman"/>
              </a:rPr>
              <a:t>➢ </a:t>
            </a:r>
            <a:r>
              <a:rPr lang="es-AR" sz="2100" b="0" i="0" u="none" strike="noStrike" cap="none">
                <a:solidFill>
                  <a:srgbClr val="202020"/>
                </a:solidFill>
                <a:latin typeface="Times New Roman"/>
                <a:ea typeface="Times New Roman"/>
                <a:cs typeface="Times New Roman"/>
                <a:sym typeface="Times New Roman"/>
              </a:rPr>
              <a:t>Fiscalización en curso (propia o de vinculadas en Temas BEPS).</a:t>
            </a:r>
            <a:endParaRPr sz="1900"/>
          </a:p>
          <a:p>
            <a:pPr marL="0" marR="0" lvl="0" indent="0" algn="l" rtl="0">
              <a:spcBef>
                <a:spcPts val="800"/>
              </a:spcBef>
              <a:spcAft>
                <a:spcPts val="0"/>
              </a:spcAft>
              <a:buNone/>
            </a:pPr>
            <a:r>
              <a:rPr lang="es-AR" sz="2100" b="1" i="0" u="none" strike="noStrike" cap="none">
                <a:solidFill>
                  <a:srgbClr val="7E5867"/>
                </a:solidFill>
                <a:latin typeface="Times New Roman"/>
                <a:ea typeface="Times New Roman"/>
                <a:cs typeface="Times New Roman"/>
                <a:sym typeface="Times New Roman"/>
              </a:rPr>
              <a:t>➢ </a:t>
            </a:r>
            <a:r>
              <a:rPr lang="es-AR" sz="2100" b="0" i="0" u="none" strike="noStrike" cap="none">
                <a:solidFill>
                  <a:srgbClr val="202020"/>
                </a:solidFill>
                <a:latin typeface="Times New Roman"/>
                <a:ea typeface="Times New Roman"/>
                <a:cs typeface="Times New Roman"/>
                <a:sym typeface="Times New Roman"/>
              </a:rPr>
              <a:t>Cuestiones cubiertas por CDIs vigentes.</a:t>
            </a:r>
            <a:endParaRPr sz="1900"/>
          </a:p>
          <a:p>
            <a:pPr marL="0" marR="0" lvl="0" indent="0" algn="l" rtl="0">
              <a:spcBef>
                <a:spcPts val="800"/>
              </a:spcBef>
              <a:spcAft>
                <a:spcPts val="0"/>
              </a:spcAft>
              <a:buNone/>
            </a:pPr>
            <a:r>
              <a:rPr lang="es-AR" sz="2100" b="1" i="0" u="none" strike="noStrike" cap="none">
                <a:solidFill>
                  <a:srgbClr val="7E5867"/>
                </a:solidFill>
                <a:latin typeface="Times New Roman"/>
                <a:ea typeface="Times New Roman"/>
                <a:cs typeface="Times New Roman"/>
                <a:sym typeface="Times New Roman"/>
              </a:rPr>
              <a:t>➢ </a:t>
            </a:r>
            <a:r>
              <a:rPr lang="es-AR" sz="2100" b="0" i="0" u="none" strike="noStrike" cap="none">
                <a:solidFill>
                  <a:srgbClr val="202020"/>
                </a:solidFill>
                <a:latin typeface="Times New Roman"/>
                <a:ea typeface="Times New Roman"/>
                <a:cs typeface="Times New Roman"/>
                <a:sym typeface="Times New Roman"/>
              </a:rPr>
              <a:t>Aplicación o interpretación de regímenes de retención o percepción.</a:t>
            </a:r>
            <a:endParaRPr sz="1900"/>
          </a:p>
          <a:p>
            <a:pPr marL="0" marR="0" lvl="0" indent="0" algn="l" rtl="0">
              <a:spcBef>
                <a:spcPts val="800"/>
              </a:spcBef>
              <a:spcAft>
                <a:spcPts val="0"/>
              </a:spcAft>
              <a:buNone/>
            </a:pPr>
            <a:r>
              <a:rPr lang="es-AR" sz="2100" b="1" i="0" u="none" strike="noStrike" cap="none">
                <a:solidFill>
                  <a:srgbClr val="7E5867"/>
                </a:solidFill>
                <a:latin typeface="Times New Roman"/>
                <a:ea typeface="Times New Roman"/>
                <a:cs typeface="Times New Roman"/>
                <a:sym typeface="Times New Roman"/>
              </a:rPr>
              <a:t>➢ </a:t>
            </a:r>
            <a:r>
              <a:rPr lang="es-AR" sz="2100" b="0" i="0" u="none" strike="noStrike" cap="none">
                <a:solidFill>
                  <a:srgbClr val="202020"/>
                </a:solidFill>
                <a:latin typeface="Times New Roman"/>
                <a:ea typeface="Times New Roman"/>
                <a:cs typeface="Times New Roman"/>
                <a:sym typeface="Times New Roman"/>
              </a:rPr>
              <a:t>Criterio público de ARCA expresamente adverso.</a:t>
            </a:r>
            <a:endParaRPr sz="1900"/>
          </a:p>
          <a:p>
            <a:pPr marL="0" marR="0" lvl="0" indent="0" algn="l" rtl="0">
              <a:spcBef>
                <a:spcPts val="800"/>
              </a:spcBef>
              <a:spcAft>
                <a:spcPts val="0"/>
              </a:spcAft>
              <a:buNone/>
            </a:pPr>
            <a:r>
              <a:rPr lang="es-AR" sz="2100" b="1" i="0" u="none" strike="noStrike" cap="none">
                <a:solidFill>
                  <a:srgbClr val="7E5867"/>
                </a:solidFill>
                <a:latin typeface="Times New Roman"/>
                <a:ea typeface="Times New Roman"/>
                <a:cs typeface="Times New Roman"/>
                <a:sym typeface="Times New Roman"/>
              </a:rPr>
              <a:t>➢ </a:t>
            </a:r>
            <a:r>
              <a:rPr lang="es-AR" sz="2100" b="0" i="0" u="none" strike="noStrike" cap="none">
                <a:solidFill>
                  <a:srgbClr val="202020"/>
                </a:solidFill>
                <a:latin typeface="Times New Roman"/>
                <a:ea typeface="Times New Roman"/>
                <a:cs typeface="Times New Roman"/>
                <a:sym typeface="Times New Roman"/>
              </a:rPr>
              <a:t>Riesgo de exposición de información sensible del grupo económico (Acción 5 BEPS – intercambio internacional).</a:t>
            </a:r>
            <a:endParaRPr sz="19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g3df8a1eb5e7_0_270"/>
          <p:cNvSpPr/>
          <p:nvPr/>
        </p:nvSpPr>
        <p:spPr>
          <a:xfrm>
            <a:off x="0" y="0"/>
            <a:ext cx="12192000" cy="68580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pic>
        <p:nvPicPr>
          <p:cNvPr id="367" name="Google Shape;367;g3df8a1eb5e7_0_270"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368" name="Google Shape;368;g3df8a1eb5e7_0_270"/>
          <p:cNvSpPr txBox="1"/>
          <p:nvPr/>
        </p:nvSpPr>
        <p:spPr>
          <a:xfrm>
            <a:off x="914424" y="2130469"/>
            <a:ext cx="10360500" cy="1933822"/>
          </a:xfrm>
          <a:prstGeom prst="rect">
            <a:avLst/>
          </a:prstGeom>
          <a:noFill/>
          <a:ln>
            <a:noFill/>
          </a:ln>
        </p:spPr>
        <p:txBody>
          <a:bodyPr spcFirstLastPara="1" wrap="square" lIns="45700" tIns="45700" rIns="45700" bIns="45700" anchor="ctr" anchorCtr="0">
            <a:spAutoFit/>
          </a:bodyPr>
          <a:lstStyle/>
          <a:p>
            <a:pPr marL="0" marR="0" lvl="0" indent="0" algn="ctr" rtl="0">
              <a:spcBef>
                <a:spcPts val="0"/>
              </a:spcBef>
              <a:spcAft>
                <a:spcPts val="0"/>
              </a:spcAft>
              <a:buNone/>
            </a:pPr>
            <a:r>
              <a:rPr lang="es-AR" sz="4400" b="1" i="0" u="none" strike="noStrike" cap="none" dirty="0" smtClean="0">
                <a:solidFill>
                  <a:srgbClr val="FFFFFF"/>
                </a:solidFill>
                <a:latin typeface="Times New Roman"/>
                <a:ea typeface="Times New Roman"/>
                <a:cs typeface="Times New Roman"/>
                <a:sym typeface="Times New Roman"/>
              </a:rPr>
              <a:t>Acuerdos Anticipados de Precios de Transferencia</a:t>
            </a:r>
            <a:endParaRPr dirty="0"/>
          </a:p>
          <a:p>
            <a:pPr marL="0" marR="0" lvl="0" indent="0" algn="ctr" rtl="0">
              <a:spcBef>
                <a:spcPts val="1400"/>
              </a:spcBef>
              <a:spcAft>
                <a:spcPts val="0"/>
              </a:spcAft>
              <a:buNone/>
            </a:pPr>
            <a:r>
              <a:rPr lang="es-AR" sz="2000" i="1" dirty="0" smtClean="0">
                <a:solidFill>
                  <a:srgbClr val="FFFFFF"/>
                </a:solidFill>
                <a:latin typeface="Times New Roman"/>
                <a:cs typeface="Times New Roman"/>
                <a:sym typeface="Times New Roman"/>
              </a:rPr>
              <a:t>Apartado 3 del Artículo 25 de los Convenios para Evitar la Doble Imposición</a:t>
            </a:r>
            <a:endParaRPr dirty="0"/>
          </a:p>
        </p:txBody>
      </p:sp>
    </p:spTree>
    <p:extLst>
      <p:ext uri="{BB962C8B-B14F-4D97-AF65-F5344CB8AC3E}">
        <p14:creationId xmlns:p14="http://schemas.microsoft.com/office/powerpoint/2010/main" val="42662746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6"/>
          <p:cNvSpPr txBox="1"/>
          <p:nvPr/>
        </p:nvSpPr>
        <p:spPr>
          <a:xfrm>
            <a:off x="341832" y="1952803"/>
            <a:ext cx="11502639" cy="480131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AR" sz="2600" b="0" i="0" u="none" strike="noStrike" cap="none">
                <a:solidFill>
                  <a:srgbClr val="7E5867"/>
                </a:solidFill>
                <a:latin typeface="Times New Roman"/>
                <a:ea typeface="Times New Roman"/>
                <a:cs typeface="Times New Roman"/>
                <a:sym typeface="Times New Roman"/>
              </a:rPr>
              <a:t>Ahora bien, dados los altos niveles de litigiosidad a nivel global, con los correspondientes costos asociados a ella, desde los organismos internacionales se ha alentado la exploración de mecanismos de prevención de controversias. </a:t>
            </a:r>
            <a:endParaRPr/>
          </a:p>
          <a:p>
            <a:pPr marL="0" marR="0" lvl="0"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Los convenios incluyen, asimismo, disposiciones que facultan a las autoridades competentes a resolver, de común acuerdo, las dificultades o dudas que surjan acerca de la interpretación o aplicación del convenio.</a:t>
            </a:r>
            <a:endParaRPr/>
          </a:p>
          <a:p>
            <a:pPr marL="0" marR="0" lvl="0"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Por ello, en el marco del procedimiento de acuerdo mutuo de los convenios tributarios, se recomienda que las autoridades competentes determinen de manera conjunta y anticipada, y a pedido de los contribuyentes, las ganancias que corresponde asignar a las operaciones internacionales entre partes vinculadas para que se adecúen al principio de operador independiente.</a:t>
            </a:r>
            <a:endParaRPr/>
          </a:p>
        </p:txBody>
      </p:sp>
      <p:pic>
        <p:nvPicPr>
          <p:cNvPr id="253" name="Google Shape;253;p6"/>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254" name="Google Shape;254;p6"/>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r>
              <a:rPr lang="es-AR" sz="2600" b="0" i="0" u="none" strike="noStrike" cap="none">
                <a:solidFill>
                  <a:schemeClr val="lt1"/>
                </a:solidFill>
                <a:latin typeface="Times New Roman"/>
                <a:ea typeface="Times New Roman"/>
                <a:cs typeface="Times New Roman"/>
                <a:sym typeface="Times New Roman"/>
              </a:rPr>
              <a:t>Acuerdos Anticipados de Precios en los convenios tributarios</a:t>
            </a:r>
            <a:endParaRPr/>
          </a:p>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7"/>
          <p:cNvSpPr txBox="1"/>
          <p:nvPr/>
        </p:nvSpPr>
        <p:spPr>
          <a:xfrm>
            <a:off x="341832" y="1892981"/>
            <a:ext cx="11502639" cy="470898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AR" sz="2600" b="0" i="0" u="none" strike="noStrike" cap="none">
                <a:solidFill>
                  <a:srgbClr val="7E5867"/>
                </a:solidFill>
                <a:latin typeface="Times New Roman"/>
                <a:ea typeface="Times New Roman"/>
                <a:cs typeface="Times New Roman"/>
                <a:sym typeface="Times New Roman"/>
              </a:rPr>
              <a:t>Los Acuerdos Anticipados de Precios (APA) se realizan entre el Fisco y el contribuyente a los fines de establecer el tratamiento impositivo aplicable a una determinada transacción, para considerar que cumple con el principio arm’s length:</a:t>
            </a:r>
            <a:endParaRPr/>
          </a:p>
          <a:p>
            <a:pPr marL="914400" marR="0" lvl="1" indent="-457200" algn="just" rtl="0">
              <a:spcBef>
                <a:spcPts val="1200"/>
              </a:spcBef>
              <a:spcAft>
                <a:spcPts val="0"/>
              </a:spcAft>
              <a:buClr>
                <a:srgbClr val="7E5867"/>
              </a:buClr>
              <a:buSzPts val="2600"/>
              <a:buFont typeface="Arial"/>
              <a:buChar char="•"/>
            </a:pPr>
            <a:r>
              <a:rPr lang="es-AR" sz="2600" b="0" i="0" u="none" strike="noStrike" cap="none">
                <a:solidFill>
                  <a:srgbClr val="7E5867"/>
                </a:solidFill>
                <a:latin typeface="Times New Roman"/>
                <a:ea typeface="Times New Roman"/>
                <a:cs typeface="Times New Roman"/>
                <a:sym typeface="Times New Roman"/>
              </a:rPr>
              <a:t>Hechos y circunstancias de la transacción controlada;</a:t>
            </a:r>
            <a:endParaRPr/>
          </a:p>
          <a:p>
            <a:pPr marL="914400" marR="0" lvl="1" indent="-457200" algn="just" rtl="0">
              <a:spcBef>
                <a:spcPts val="1200"/>
              </a:spcBef>
              <a:spcAft>
                <a:spcPts val="0"/>
              </a:spcAft>
              <a:buClr>
                <a:srgbClr val="7E5867"/>
              </a:buClr>
              <a:buSzPts val="2600"/>
              <a:buFont typeface="Arial"/>
              <a:buChar char="•"/>
            </a:pPr>
            <a:r>
              <a:rPr lang="es-AR" sz="2600" b="0" i="0" u="none" strike="noStrike" cap="none">
                <a:solidFill>
                  <a:srgbClr val="7E5867"/>
                </a:solidFill>
                <a:latin typeface="Times New Roman"/>
                <a:ea typeface="Times New Roman"/>
                <a:cs typeface="Times New Roman"/>
                <a:sym typeface="Times New Roman"/>
              </a:rPr>
              <a:t>El método de Precios de Transferencia; y </a:t>
            </a:r>
            <a:endParaRPr/>
          </a:p>
          <a:p>
            <a:pPr marL="914400" marR="0" lvl="1" indent="-457200" algn="just" rtl="0">
              <a:spcBef>
                <a:spcPts val="1200"/>
              </a:spcBef>
              <a:spcAft>
                <a:spcPts val="0"/>
              </a:spcAft>
              <a:buClr>
                <a:srgbClr val="7E5867"/>
              </a:buClr>
              <a:buSzPts val="2600"/>
              <a:buFont typeface="Arial"/>
              <a:buChar char="•"/>
            </a:pPr>
            <a:r>
              <a:rPr lang="es-AR" sz="2600" b="0" i="0" u="none" strike="noStrike" cap="none">
                <a:solidFill>
                  <a:srgbClr val="7E5867"/>
                </a:solidFill>
                <a:latin typeface="Times New Roman"/>
                <a:ea typeface="Times New Roman"/>
                <a:cs typeface="Times New Roman"/>
                <a:sym typeface="Times New Roman"/>
              </a:rPr>
              <a:t>Comparables y un rango de mercado para la comparación</a:t>
            </a:r>
            <a:endParaRPr/>
          </a:p>
          <a:p>
            <a:pPr marL="0" marR="0" lvl="0"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El acuerdo presupone cierta cooperación entre el Fisco y el contribuyente y requiere plena divulgación por parte del contribuyente de la información necesaria para el análisis de la administración tributaria. En caso de no prosperar el APA, la información proporcionada no puede utilizarse por el área fiscalizadora.</a:t>
            </a:r>
            <a:endParaRPr/>
          </a:p>
        </p:txBody>
      </p:sp>
      <p:pic>
        <p:nvPicPr>
          <p:cNvPr id="260" name="Google Shape;260;p7"/>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261" name="Google Shape;261;p7"/>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r>
              <a:rPr lang="es-AR" sz="2600" b="0" i="0" u="none" strike="noStrike" cap="none">
                <a:solidFill>
                  <a:schemeClr val="lt1"/>
                </a:solidFill>
                <a:latin typeface="Times New Roman"/>
                <a:ea typeface="Times New Roman"/>
                <a:cs typeface="Times New Roman"/>
                <a:sym typeface="Times New Roman"/>
              </a:rPr>
              <a:t>Acuerdos Anticipados de Precios en los convenios tributarios</a:t>
            </a:r>
            <a:endParaRPr/>
          </a:p>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2"/>
          <p:cNvSpPr txBox="1"/>
          <p:nvPr/>
        </p:nvSpPr>
        <p:spPr>
          <a:xfrm>
            <a:off x="341832" y="2133778"/>
            <a:ext cx="11502639" cy="47243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AR" sz="2400" b="1" i="0" u="none" strike="noStrike" cap="none">
                <a:solidFill>
                  <a:srgbClr val="7E5867"/>
                </a:solidFill>
                <a:latin typeface="Times New Roman"/>
                <a:ea typeface="Times New Roman"/>
                <a:cs typeface="Times New Roman"/>
                <a:sym typeface="Times New Roman"/>
              </a:rPr>
              <a:t>Contenido:</a:t>
            </a:r>
            <a:endParaRPr/>
          </a:p>
          <a:p>
            <a:pPr marL="285750" marR="0" lvl="0" indent="-285750" algn="l" rtl="0">
              <a:spcBef>
                <a:spcPts val="1800"/>
              </a:spcBef>
              <a:spcAft>
                <a:spcPts val="0"/>
              </a:spcAft>
              <a:buClr>
                <a:srgbClr val="7E5867"/>
              </a:buClr>
              <a:buSzPts val="2400"/>
              <a:buFont typeface="Noto Sans Symbols"/>
              <a:buChar char="⮚"/>
            </a:pPr>
            <a:r>
              <a:rPr lang="es-AR" sz="2400" b="0" i="0" u="none" strike="noStrike" cap="none">
                <a:solidFill>
                  <a:srgbClr val="7E5867"/>
                </a:solidFill>
                <a:latin typeface="Times New Roman"/>
                <a:ea typeface="Times New Roman"/>
                <a:cs typeface="Times New Roman"/>
                <a:sym typeface="Times New Roman"/>
              </a:rPr>
              <a:t>Mecanismos de prevención y resolución de controversias.</a:t>
            </a:r>
            <a:endParaRPr/>
          </a:p>
          <a:p>
            <a:pPr marL="285750" marR="0" lvl="0" indent="-285750" algn="l" rtl="0">
              <a:spcBef>
                <a:spcPts val="1200"/>
              </a:spcBef>
              <a:spcAft>
                <a:spcPts val="0"/>
              </a:spcAft>
              <a:buClr>
                <a:srgbClr val="7E5867"/>
              </a:buClr>
              <a:buSzPts val="2400"/>
              <a:buFont typeface="Noto Sans Symbols"/>
              <a:buChar char="⮚"/>
            </a:pPr>
            <a:r>
              <a:rPr lang="es-AR" sz="2400" b="0" i="0" u="none" strike="noStrike" cap="none">
                <a:solidFill>
                  <a:srgbClr val="7E5867"/>
                </a:solidFill>
                <a:latin typeface="Times New Roman"/>
                <a:ea typeface="Times New Roman"/>
                <a:cs typeface="Times New Roman"/>
                <a:sym typeface="Times New Roman"/>
              </a:rPr>
              <a:t>Régimen de consulta vinculante.</a:t>
            </a:r>
            <a:endParaRPr/>
          </a:p>
          <a:p>
            <a:pPr marL="285750" marR="0" lvl="0" indent="-285750" algn="l" rtl="0">
              <a:spcBef>
                <a:spcPts val="1200"/>
              </a:spcBef>
              <a:spcAft>
                <a:spcPts val="0"/>
              </a:spcAft>
              <a:buClr>
                <a:srgbClr val="7E5867"/>
              </a:buClr>
              <a:buSzPts val="2400"/>
              <a:buFont typeface="Noto Sans Symbols"/>
              <a:buChar char="⮚"/>
            </a:pPr>
            <a:r>
              <a:rPr lang="es-AR" sz="2400" b="0" i="0" u="none" strike="noStrike" cap="none">
                <a:solidFill>
                  <a:srgbClr val="7E5867"/>
                </a:solidFill>
                <a:latin typeface="Times New Roman"/>
                <a:ea typeface="Times New Roman"/>
                <a:cs typeface="Times New Roman"/>
                <a:sym typeface="Times New Roman"/>
              </a:rPr>
              <a:t>Acuerdos Anticipados de Precios de Transferencia.</a:t>
            </a:r>
            <a:endParaRPr/>
          </a:p>
          <a:p>
            <a:pPr marL="285750" marR="0" lvl="0" indent="-285750" algn="l" rtl="0">
              <a:spcBef>
                <a:spcPts val="1200"/>
              </a:spcBef>
              <a:spcAft>
                <a:spcPts val="0"/>
              </a:spcAft>
              <a:buClr>
                <a:srgbClr val="7E5867"/>
              </a:buClr>
              <a:buSzPts val="2400"/>
              <a:buFont typeface="Noto Sans Symbols"/>
              <a:buChar char="⮚"/>
            </a:pPr>
            <a:r>
              <a:rPr lang="es-AR" sz="2400" b="0" i="0" u="none" strike="noStrike" cap="none">
                <a:solidFill>
                  <a:srgbClr val="7E5867"/>
                </a:solidFill>
                <a:latin typeface="Times New Roman"/>
                <a:ea typeface="Times New Roman"/>
                <a:cs typeface="Times New Roman"/>
                <a:sym typeface="Times New Roman"/>
              </a:rPr>
              <a:t>Procedimientos de Acuerdo Mutuo.</a:t>
            </a:r>
            <a:endParaRPr/>
          </a:p>
          <a:p>
            <a:pPr marL="285750" marR="0" lvl="0" indent="-285750" algn="l" rtl="0">
              <a:spcBef>
                <a:spcPts val="1200"/>
              </a:spcBef>
              <a:spcAft>
                <a:spcPts val="0"/>
              </a:spcAft>
              <a:buClr>
                <a:srgbClr val="7E5867"/>
              </a:buClr>
              <a:buSzPts val="2400"/>
              <a:buFont typeface="Noto Sans Symbols"/>
              <a:buChar char="⮚"/>
            </a:pPr>
            <a:r>
              <a:rPr lang="es-AR" sz="2400" b="0" i="0" u="none" strike="noStrike" cap="none">
                <a:solidFill>
                  <a:srgbClr val="7E5867"/>
                </a:solidFill>
                <a:latin typeface="Times New Roman"/>
                <a:ea typeface="Times New Roman"/>
                <a:cs typeface="Times New Roman"/>
                <a:sym typeface="Times New Roman"/>
              </a:rPr>
              <a:t>Acuerdo conclusivo voluntario.</a:t>
            </a:r>
            <a:endParaRPr/>
          </a:p>
          <a:p>
            <a:pPr marL="285750" marR="0" lvl="0" indent="-285750" algn="l" rtl="0">
              <a:spcBef>
                <a:spcPts val="1200"/>
              </a:spcBef>
              <a:spcAft>
                <a:spcPts val="0"/>
              </a:spcAft>
              <a:buClr>
                <a:srgbClr val="7E5867"/>
              </a:buClr>
              <a:buSzPts val="2400"/>
              <a:buFont typeface="Noto Sans Symbols"/>
              <a:buChar char="⮚"/>
            </a:pPr>
            <a:r>
              <a:rPr lang="es-AR" sz="2400" b="0" i="0" u="none" strike="noStrike" cap="none">
                <a:solidFill>
                  <a:srgbClr val="7E5867"/>
                </a:solidFill>
                <a:latin typeface="Times New Roman"/>
                <a:ea typeface="Times New Roman"/>
                <a:cs typeface="Times New Roman"/>
                <a:sym typeface="Times New Roman"/>
              </a:rPr>
              <a:t>Cuestiones procedimentales y régimen sancionatorio del RIGI.</a:t>
            </a:r>
            <a:endParaRPr/>
          </a:p>
          <a:p>
            <a:pPr marL="285750" marR="0" lvl="0" indent="-285750" algn="l" rtl="0">
              <a:spcBef>
                <a:spcPts val="1200"/>
              </a:spcBef>
              <a:spcAft>
                <a:spcPts val="0"/>
              </a:spcAft>
              <a:buClr>
                <a:srgbClr val="7E5867"/>
              </a:buClr>
              <a:buSzPts val="2400"/>
              <a:buFont typeface="Noto Sans Symbols"/>
              <a:buChar char="⮚"/>
            </a:pPr>
            <a:r>
              <a:rPr lang="es-AR" sz="2400" b="0" i="0" u="none" strike="noStrike" cap="none">
                <a:solidFill>
                  <a:srgbClr val="7E5867"/>
                </a:solidFill>
                <a:latin typeface="Times New Roman"/>
                <a:ea typeface="Times New Roman"/>
                <a:cs typeface="Times New Roman"/>
                <a:sym typeface="Times New Roman"/>
              </a:rPr>
              <a:t>Controversias en el marco del Pilar Dos.</a:t>
            </a:r>
            <a:endParaRPr/>
          </a:p>
          <a:p>
            <a:pPr marL="285750" marR="0" lvl="0" indent="-133350" algn="l" rtl="0">
              <a:spcBef>
                <a:spcPts val="1200"/>
              </a:spcBef>
              <a:spcAft>
                <a:spcPts val="0"/>
              </a:spcAft>
              <a:buClr>
                <a:schemeClr val="dk1"/>
              </a:buClr>
              <a:buSzPts val="2400"/>
              <a:buFont typeface="Noto Sans Symbols"/>
              <a:buNone/>
            </a:pPr>
            <a:endParaRPr sz="2400" b="0" i="0" u="none" strike="noStrike" cap="none">
              <a:solidFill>
                <a:srgbClr val="7E5867"/>
              </a:solidFill>
              <a:latin typeface="Times New Roman"/>
              <a:ea typeface="Times New Roman"/>
              <a:cs typeface="Times New Roman"/>
              <a:sym typeface="Times New Roman"/>
            </a:endParaRPr>
          </a:p>
        </p:txBody>
      </p:sp>
      <p:pic>
        <p:nvPicPr>
          <p:cNvPr id="94" name="Google Shape;94;p2"/>
          <p:cNvPicPr preferRelativeResize="0"/>
          <p:nvPr/>
        </p:nvPicPr>
        <p:blipFill rotWithShape="1">
          <a:blip r:embed="rId3">
            <a:alphaModFix/>
          </a:blip>
          <a:srcRect/>
          <a:stretch/>
        </p:blipFill>
        <p:spPr>
          <a:xfrm>
            <a:off x="4559395" y="149404"/>
            <a:ext cx="3067512" cy="445142"/>
          </a:xfrm>
          <a:prstGeom prst="rect">
            <a:avLst/>
          </a:prstGeom>
          <a:noFill/>
          <a:ln>
            <a:noFill/>
          </a:ln>
        </p:spPr>
      </p:pic>
      <p:sp>
        <p:nvSpPr>
          <p:cNvPr id="95" name="Google Shape;95;p2"/>
          <p:cNvSpPr txBox="1"/>
          <p:nvPr/>
        </p:nvSpPr>
        <p:spPr>
          <a:xfrm>
            <a:off x="-2" y="754570"/>
            <a:ext cx="12192000" cy="1015663"/>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3000" b="0" i="0" u="none" strike="noStrike" cap="none">
                <a:solidFill>
                  <a:schemeClr val="lt1"/>
                </a:solidFill>
                <a:latin typeface="Times New Roman"/>
                <a:ea typeface="Times New Roman"/>
                <a:cs typeface="Times New Roman"/>
                <a:sym typeface="Times New Roman"/>
              </a:rPr>
              <a:t>Mecanismos alternativos de Resolución de Conflictos y acciones en el ámbito del Derecho Internacional Tributario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8"/>
          <p:cNvSpPr txBox="1"/>
          <p:nvPr/>
        </p:nvSpPr>
        <p:spPr>
          <a:xfrm>
            <a:off x="341832" y="1952803"/>
            <a:ext cx="11502639" cy="470898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AR" sz="2600" b="0" i="0" u="none" strike="noStrike" cap="none">
                <a:solidFill>
                  <a:srgbClr val="7E5867"/>
                </a:solidFill>
                <a:latin typeface="Times New Roman"/>
                <a:ea typeface="Times New Roman"/>
                <a:cs typeface="Times New Roman"/>
                <a:sym typeface="Times New Roman"/>
              </a:rPr>
              <a:t>Tipos de Acuerdos anticipados de Precios</a:t>
            </a:r>
            <a:endParaRPr/>
          </a:p>
          <a:p>
            <a:pPr marL="457200" marR="0" lvl="0" indent="-457200" algn="just" rtl="0">
              <a:spcBef>
                <a:spcPts val="1200"/>
              </a:spcBef>
              <a:spcAft>
                <a:spcPts val="0"/>
              </a:spcAft>
              <a:buClr>
                <a:srgbClr val="7E5867"/>
              </a:buClr>
              <a:buSzPts val="2600"/>
              <a:buFont typeface="Noto Sans Symbols"/>
              <a:buChar char="⮚"/>
            </a:pPr>
            <a:r>
              <a:rPr lang="es-AR" sz="2600" b="1" i="0" u="none" strike="noStrike" cap="none">
                <a:solidFill>
                  <a:srgbClr val="7E5867"/>
                </a:solidFill>
                <a:latin typeface="Times New Roman"/>
                <a:ea typeface="Times New Roman"/>
                <a:cs typeface="Times New Roman"/>
                <a:sym typeface="Times New Roman"/>
              </a:rPr>
              <a:t>Unilateral:</a:t>
            </a:r>
            <a:endParaRPr/>
          </a:p>
          <a:p>
            <a:pPr marL="457200" marR="0" lvl="1"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Participa el contribuyente y la Administración tributaria del país en que reside.</a:t>
            </a:r>
            <a:endParaRPr/>
          </a:p>
          <a:p>
            <a:pPr marL="457200" marR="0" lvl="0" indent="-457200" algn="just" rtl="0">
              <a:spcBef>
                <a:spcPts val="1200"/>
              </a:spcBef>
              <a:spcAft>
                <a:spcPts val="0"/>
              </a:spcAft>
              <a:buClr>
                <a:srgbClr val="7E5867"/>
              </a:buClr>
              <a:buSzPts val="2600"/>
              <a:buFont typeface="Noto Sans Symbols"/>
              <a:buChar char="⮚"/>
            </a:pPr>
            <a:r>
              <a:rPr lang="es-AR" sz="2600" b="1" i="0" u="none" strike="noStrike" cap="none">
                <a:solidFill>
                  <a:srgbClr val="7E5867"/>
                </a:solidFill>
                <a:latin typeface="Times New Roman"/>
                <a:ea typeface="Times New Roman"/>
                <a:cs typeface="Times New Roman"/>
                <a:sym typeface="Times New Roman"/>
              </a:rPr>
              <a:t>Bilateral: </a:t>
            </a:r>
            <a:endParaRPr/>
          </a:p>
          <a:p>
            <a:pPr marL="457200" marR="0" lvl="1"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Participa el contribuyente, la Administración Tributaria del país en que reside y la Administración Tributaria del otro Estado.</a:t>
            </a:r>
            <a:endParaRPr/>
          </a:p>
          <a:p>
            <a:pPr marL="457200" marR="0" lvl="0" indent="-457200" algn="just" rtl="0">
              <a:spcBef>
                <a:spcPts val="1200"/>
              </a:spcBef>
              <a:spcAft>
                <a:spcPts val="0"/>
              </a:spcAft>
              <a:buClr>
                <a:srgbClr val="7E5867"/>
              </a:buClr>
              <a:buSzPts val="2600"/>
              <a:buFont typeface="Noto Sans Symbols"/>
              <a:buChar char="⮚"/>
            </a:pPr>
            <a:r>
              <a:rPr lang="es-AR" sz="2600" b="1" i="0" u="none" strike="noStrike" cap="none">
                <a:solidFill>
                  <a:srgbClr val="7E5867"/>
                </a:solidFill>
                <a:latin typeface="Times New Roman"/>
                <a:ea typeface="Times New Roman"/>
                <a:cs typeface="Times New Roman"/>
                <a:sym typeface="Times New Roman"/>
              </a:rPr>
              <a:t>Multilateral:</a:t>
            </a:r>
            <a:endParaRPr/>
          </a:p>
          <a:p>
            <a:pPr marL="457200" marR="0" lvl="1"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Participa el contribuyente, la Administración Tributaria del país en que reside y la Administración Tributaria de otros Estados.</a:t>
            </a:r>
            <a:endParaRPr/>
          </a:p>
        </p:txBody>
      </p:sp>
      <p:pic>
        <p:nvPicPr>
          <p:cNvPr id="267" name="Google Shape;267;p8"/>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268" name="Google Shape;268;p8"/>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r>
              <a:rPr lang="es-AR" sz="2600" b="0" i="0" u="none" strike="noStrike" cap="none">
                <a:solidFill>
                  <a:schemeClr val="lt1"/>
                </a:solidFill>
                <a:latin typeface="Times New Roman"/>
                <a:ea typeface="Times New Roman"/>
                <a:cs typeface="Times New Roman"/>
                <a:sym typeface="Times New Roman"/>
              </a:rPr>
              <a:t>Acuerdos Anticipados de Precios en los convenios tributarios</a:t>
            </a:r>
            <a:endParaRPr/>
          </a:p>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9"/>
          <p:cNvSpPr txBox="1"/>
          <p:nvPr/>
        </p:nvSpPr>
        <p:spPr>
          <a:xfrm>
            <a:off x="341832" y="1952803"/>
            <a:ext cx="11502639" cy="464742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AR" sz="2600" b="0" i="0" u="none" strike="noStrike" cap="none">
                <a:solidFill>
                  <a:srgbClr val="7E5867"/>
                </a:solidFill>
                <a:latin typeface="Times New Roman"/>
                <a:ea typeface="Times New Roman"/>
                <a:cs typeface="Times New Roman"/>
                <a:sym typeface="Times New Roman"/>
              </a:rPr>
              <a:t>El criterio fiscal y la metodología para la determinación de los precios, montos de contraprestaciones o márgenes de utilidad, contenidos en el APA, vincularán tanto al contribuyente como a la administración tributaria.</a:t>
            </a:r>
            <a:endParaRPr/>
          </a:p>
          <a:p>
            <a:pPr marL="0" marR="0" lvl="0"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Si bien el APA tendrá una validez para los períodos fiscales que finalicen con posterioridad a la fecha de su suscripción, se recomienda que, a requerimiento del contribuyente, también aplique respecto de las operaciones acontecidas durante los períodos fiscales no prescriptos, de constatarse que los precios o márgenes establecidos para tales operaciones se encuentran en línea con los contenidos en el APA y que las circunstancias económicas de tales períodos fiscales no se han modificado significativamente respecto de las existentes al momento de aprobarse el APA.</a:t>
            </a:r>
            <a:endParaRPr/>
          </a:p>
        </p:txBody>
      </p:sp>
      <p:pic>
        <p:nvPicPr>
          <p:cNvPr id="274" name="Google Shape;274;p9"/>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275" name="Google Shape;275;p9"/>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r>
              <a:rPr lang="es-AR" sz="2600" b="0" i="0" u="none" strike="noStrike" cap="none">
                <a:solidFill>
                  <a:schemeClr val="lt1"/>
                </a:solidFill>
                <a:latin typeface="Times New Roman"/>
                <a:ea typeface="Times New Roman"/>
                <a:cs typeface="Times New Roman"/>
                <a:sym typeface="Times New Roman"/>
              </a:rPr>
              <a:t>Acuerdos Anticipados de Precios en los convenios tributarios</a:t>
            </a:r>
            <a:endParaRPr/>
          </a:p>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g3df8a1eb5e7_0_270"/>
          <p:cNvSpPr/>
          <p:nvPr/>
        </p:nvSpPr>
        <p:spPr>
          <a:xfrm>
            <a:off x="0" y="0"/>
            <a:ext cx="12192000" cy="68580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pic>
        <p:nvPicPr>
          <p:cNvPr id="367" name="Google Shape;367;g3df8a1eb5e7_0_270"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368" name="Google Shape;368;g3df8a1eb5e7_0_270"/>
          <p:cNvSpPr txBox="1"/>
          <p:nvPr/>
        </p:nvSpPr>
        <p:spPr>
          <a:xfrm>
            <a:off x="914424" y="2469023"/>
            <a:ext cx="10360500" cy="1256714"/>
          </a:xfrm>
          <a:prstGeom prst="rect">
            <a:avLst/>
          </a:prstGeom>
          <a:noFill/>
          <a:ln>
            <a:noFill/>
          </a:ln>
        </p:spPr>
        <p:txBody>
          <a:bodyPr spcFirstLastPara="1" wrap="square" lIns="45700" tIns="45700" rIns="45700" bIns="45700" anchor="ctr" anchorCtr="0">
            <a:spAutoFit/>
          </a:bodyPr>
          <a:lstStyle/>
          <a:p>
            <a:pPr marL="0" marR="0" lvl="0" indent="0" algn="ctr" rtl="0">
              <a:spcBef>
                <a:spcPts val="0"/>
              </a:spcBef>
              <a:spcAft>
                <a:spcPts val="0"/>
              </a:spcAft>
              <a:buNone/>
            </a:pPr>
            <a:r>
              <a:rPr lang="es-AR" sz="4400" b="1" i="0" u="none" strike="noStrike" cap="none" dirty="0" smtClean="0">
                <a:solidFill>
                  <a:srgbClr val="FFFFFF"/>
                </a:solidFill>
                <a:latin typeface="Times New Roman"/>
                <a:ea typeface="Times New Roman"/>
                <a:cs typeface="Times New Roman"/>
                <a:sym typeface="Times New Roman"/>
              </a:rPr>
              <a:t>Procedimiento de Acuerdo Mutuo</a:t>
            </a:r>
            <a:endParaRPr dirty="0"/>
          </a:p>
          <a:p>
            <a:pPr marL="0" marR="0" lvl="0" indent="0" algn="ctr" rtl="0">
              <a:spcBef>
                <a:spcPts val="1400"/>
              </a:spcBef>
              <a:spcAft>
                <a:spcPts val="0"/>
              </a:spcAft>
              <a:buNone/>
            </a:pPr>
            <a:r>
              <a:rPr lang="es-AR" sz="2000" i="1" smtClean="0">
                <a:solidFill>
                  <a:srgbClr val="FFFFFF"/>
                </a:solidFill>
                <a:latin typeface="Times New Roman"/>
                <a:cs typeface="Times New Roman"/>
                <a:sym typeface="Times New Roman"/>
              </a:rPr>
              <a:t>Apartados </a:t>
            </a:r>
            <a:r>
              <a:rPr lang="es-AR" sz="2000" i="1" dirty="0" smtClean="0">
                <a:solidFill>
                  <a:srgbClr val="FFFFFF"/>
                </a:solidFill>
                <a:latin typeface="Times New Roman"/>
                <a:cs typeface="Times New Roman"/>
                <a:sym typeface="Times New Roman"/>
              </a:rPr>
              <a:t>1 y 2 del Artículo 25 de los Convenios para Evitar la Doble Imposición</a:t>
            </a:r>
            <a:endParaRPr dirty="0"/>
          </a:p>
        </p:txBody>
      </p:sp>
    </p:spTree>
    <p:extLst>
      <p:ext uri="{BB962C8B-B14F-4D97-AF65-F5344CB8AC3E}">
        <p14:creationId xmlns:p14="http://schemas.microsoft.com/office/powerpoint/2010/main" val="25571009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10"/>
          <p:cNvSpPr txBox="1"/>
          <p:nvPr/>
        </p:nvSpPr>
        <p:spPr>
          <a:xfrm>
            <a:off x="341831" y="1662783"/>
            <a:ext cx="11502639" cy="480131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AR" sz="2600" b="0" i="0" u="none" strike="noStrike" cap="none">
                <a:solidFill>
                  <a:srgbClr val="7E5867"/>
                </a:solidFill>
                <a:latin typeface="Times New Roman"/>
                <a:ea typeface="Times New Roman"/>
                <a:cs typeface="Times New Roman"/>
                <a:sym typeface="Times New Roman"/>
              </a:rPr>
              <a:t>Mediante el procedimiento de acuerdo mutuo de los Convenios tributarios, un contribuyente que considere que la acción de uno o ambos Estados resulta o pudiere resultar contraria a las disposiciones del Convenio, podrá presentar su caso ante la autoridad competente, dentro de los 3 años desde que hubiere tenido respecto de esa eventual imposición contraria al convenio.</a:t>
            </a:r>
            <a:endParaRPr/>
          </a:p>
          <a:p>
            <a:pPr marL="0" marR="0" lvl="0"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El procedimiento de acuerdo mutuo se puede iniciar sin perjuicio de los recursos disponibles en la legislación doméstica de cada Estado. La interacción entre tales recursos y el presente mecanismo no se encuentra regulada en el Convenio, por lo que resultará de lo que, al respecto, se disponga en cada Estado.</a:t>
            </a:r>
            <a:endParaRPr/>
          </a:p>
          <a:p>
            <a:pPr marL="0" marR="0" lvl="0"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El Convenio tampoco exige el pago de tributos como condición previa para acceder al recurso previsto en el Artículo 25.</a:t>
            </a:r>
            <a:endParaRPr/>
          </a:p>
        </p:txBody>
      </p:sp>
      <p:pic>
        <p:nvPicPr>
          <p:cNvPr id="281" name="Google Shape;281;p10"/>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282" name="Google Shape;282;p10"/>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r>
              <a:rPr lang="es-AR" sz="2600" b="0" i="0" u="none" strike="noStrike" cap="none">
                <a:solidFill>
                  <a:schemeClr val="lt1"/>
                </a:solidFill>
                <a:latin typeface="Times New Roman"/>
                <a:ea typeface="Times New Roman"/>
                <a:cs typeface="Times New Roman"/>
                <a:sym typeface="Times New Roman"/>
              </a:rPr>
              <a:t>Resolución de controversias en los convenios tributarios</a:t>
            </a:r>
            <a:endParaRPr/>
          </a:p>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11"/>
          <p:cNvSpPr txBox="1"/>
          <p:nvPr/>
        </p:nvSpPr>
        <p:spPr>
          <a:xfrm>
            <a:off x="341831" y="1662783"/>
            <a:ext cx="11502639" cy="4955203"/>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AR" sz="2600" b="0" i="0" u="none" strike="noStrike" cap="none">
                <a:solidFill>
                  <a:srgbClr val="7E5867"/>
                </a:solidFill>
                <a:latin typeface="Times New Roman"/>
                <a:ea typeface="Times New Roman"/>
                <a:cs typeface="Times New Roman"/>
                <a:sym typeface="Times New Roman"/>
              </a:rPr>
              <a:t>En la </a:t>
            </a:r>
            <a:r>
              <a:rPr lang="es-AR" sz="2600" b="1" i="0" u="sng" strike="noStrike" cap="none">
                <a:solidFill>
                  <a:srgbClr val="7E5867"/>
                </a:solidFill>
                <a:latin typeface="Times New Roman"/>
                <a:ea typeface="Times New Roman"/>
                <a:cs typeface="Times New Roman"/>
                <a:sym typeface="Times New Roman"/>
              </a:rPr>
              <a:t>instancia unilateral </a:t>
            </a:r>
            <a:r>
              <a:rPr lang="es-AR" sz="2600" b="0" i="0" u="none" strike="noStrike" cap="none">
                <a:solidFill>
                  <a:srgbClr val="7E5867"/>
                </a:solidFill>
                <a:latin typeface="Times New Roman"/>
                <a:ea typeface="Times New Roman"/>
                <a:cs typeface="Times New Roman"/>
                <a:sym typeface="Times New Roman"/>
              </a:rPr>
              <a:t>del procedimiento, la autoridad competente evaluará si el reclamo resulta justificado, en cuyo caso deberá arbitrar los medios a su alcance para solucionar el caso. </a:t>
            </a:r>
            <a:endParaRPr/>
          </a:p>
          <a:p>
            <a:pPr marL="0" marR="0" lvl="0"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Cuando la imposición contraria al convenio tuvo lugar en su propio Estado, instruirá a la administración tributaria para que subsane la situación.</a:t>
            </a:r>
            <a:endParaRPr/>
          </a:p>
          <a:p>
            <a:pPr marL="0" marR="0" lvl="0"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Cuando la autoridad competente no pudiera resolver el caso por sí misma (porque la imposición contraria tuvo lugar en el otro Estado), debe iniciarse la </a:t>
            </a:r>
            <a:r>
              <a:rPr lang="es-AR" sz="2600" b="1" i="0" u="sng" strike="noStrike" cap="none">
                <a:solidFill>
                  <a:srgbClr val="7E5867"/>
                </a:solidFill>
                <a:latin typeface="Times New Roman"/>
                <a:ea typeface="Times New Roman"/>
                <a:cs typeface="Times New Roman"/>
                <a:sym typeface="Times New Roman"/>
              </a:rPr>
              <a:t>instancia bilateral </a:t>
            </a:r>
            <a:r>
              <a:rPr lang="es-AR" sz="2600" b="0" i="0" u="none" strike="noStrike" cap="none">
                <a:solidFill>
                  <a:srgbClr val="7E5867"/>
                </a:solidFill>
                <a:latin typeface="Times New Roman"/>
                <a:ea typeface="Times New Roman"/>
                <a:cs typeface="Times New Roman"/>
                <a:sym typeface="Times New Roman"/>
              </a:rPr>
              <a:t>del procedimiento. Las autoridades competentes deberán hacer todo lo posible por resolver la cuestión de mutuo acuerdo.</a:t>
            </a:r>
            <a:endParaRPr/>
          </a:p>
          <a:p>
            <a:pPr marL="0" marR="0" lvl="0"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En la etapa bilateral del procedimiento de acuerdo mutuo, no hay una obligación de resolver el caso, sino de hacer todo lo posible para resolverlo.</a:t>
            </a:r>
            <a:endParaRPr/>
          </a:p>
        </p:txBody>
      </p:sp>
      <p:pic>
        <p:nvPicPr>
          <p:cNvPr id="288" name="Google Shape;288;p11"/>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289" name="Google Shape;289;p11"/>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r>
              <a:rPr lang="es-AR" sz="2600" b="0" i="0" u="none" strike="noStrike" cap="none">
                <a:solidFill>
                  <a:schemeClr val="lt1"/>
                </a:solidFill>
                <a:latin typeface="Times New Roman"/>
                <a:ea typeface="Times New Roman"/>
                <a:cs typeface="Times New Roman"/>
                <a:sym typeface="Times New Roman"/>
              </a:rPr>
              <a:t>Procedimiento de acuerdo mutuo de los convenios tributarios</a:t>
            </a:r>
            <a:endParaRPr/>
          </a:p>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12"/>
          <p:cNvSpPr txBox="1"/>
          <p:nvPr/>
        </p:nvSpPr>
        <p:spPr>
          <a:xfrm>
            <a:off x="341831" y="1662783"/>
            <a:ext cx="11502639" cy="480131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AR" sz="2600" b="0" i="0" u="none" strike="noStrike" cap="none">
                <a:solidFill>
                  <a:srgbClr val="7E5867"/>
                </a:solidFill>
                <a:latin typeface="Times New Roman"/>
                <a:ea typeface="Times New Roman"/>
                <a:cs typeface="Times New Roman"/>
                <a:sym typeface="Times New Roman"/>
              </a:rPr>
              <a:t>Una vez iniciado el procedimiento de acuerdo mutuo, no hay un período de tiempo durante el cual el caso deba resolverse.</a:t>
            </a:r>
            <a:endParaRPr/>
          </a:p>
          <a:p>
            <a:pPr marL="0" marR="0" lvl="0"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Si las autoridades competentes logran un acuerdo, éste deberá implementarse sin perjuicio de los plazos de prescripción previstos en la legislación interna (atento el principio de pacta sunt servanda previsto en la Convención de Viena).</a:t>
            </a:r>
            <a:endParaRPr/>
          </a:p>
          <a:p>
            <a:pPr marL="0" marR="0" lvl="0"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Esto implica que la Administración tributaria no puede apartarse del criterio adoptado por la autoridad competente del convenio y, por lo tanto, debe dejar de exigir el cobro de tributos que exceden lo que acordaron las autoridades competentes (cuando la cuestión se encuentre bajo discusión en sede administrativa o judicial), y, eventualmente, devolver las sumas involucradas (cuando éstas hubieren sido efectivamente ingresadas por el contribuyente).</a:t>
            </a:r>
            <a:endParaRPr/>
          </a:p>
        </p:txBody>
      </p:sp>
      <p:pic>
        <p:nvPicPr>
          <p:cNvPr id="295" name="Google Shape;295;p12"/>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296" name="Google Shape;296;p12"/>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r>
              <a:rPr lang="es-AR" sz="2600" b="0" i="0" u="none" strike="noStrike" cap="none">
                <a:solidFill>
                  <a:schemeClr val="lt1"/>
                </a:solidFill>
                <a:latin typeface="Times New Roman"/>
                <a:ea typeface="Times New Roman"/>
                <a:cs typeface="Times New Roman"/>
                <a:sym typeface="Times New Roman"/>
              </a:rPr>
              <a:t>Procedimiento de acuerdo mutuo de los convenios tributarios</a:t>
            </a:r>
            <a:endParaRPr/>
          </a:p>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13"/>
          <p:cNvSpPr txBox="1"/>
          <p:nvPr/>
        </p:nvSpPr>
        <p:spPr>
          <a:xfrm>
            <a:off x="341831" y="1662783"/>
            <a:ext cx="11502639" cy="480131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AR" sz="2600" b="0" i="0" u="none" strike="noStrike" cap="none">
                <a:solidFill>
                  <a:srgbClr val="7E5867"/>
                </a:solidFill>
                <a:latin typeface="Times New Roman"/>
                <a:ea typeface="Times New Roman"/>
                <a:cs typeface="Times New Roman"/>
                <a:sym typeface="Times New Roman"/>
              </a:rPr>
              <a:t>La sociedad X, residente del Estado A, fue notificada respecto de una Resolución Determinativa de Oficio ajustando el balance impositivo por una serie de transacciones efectuadas con la firma vinculada Y, residente del Estado B. A criterio del organismo fiscal, los márgenes de utilidad oportunamente informados por la firma X no coincidían con los empleados por otros operadores comparables en el mercado doméstico.</a:t>
            </a:r>
            <a:endParaRPr/>
          </a:p>
          <a:p>
            <a:pPr marL="0" marR="0" lvl="0"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Sin perjuicio de la apelación prevista en el artículo 76 de la ley N° 11.683 de Procedimientos Tributarios, la firma X puede presentar su caso, dentro de los tres años transcurridos desde la citada notificación, ante la autoridad competente del Estado A, por considerar que la imposición exigida en la Resolución determinativa de oficio resulta contraria al Artículo 9 del Convenio.</a:t>
            </a:r>
            <a:endParaRPr/>
          </a:p>
        </p:txBody>
      </p:sp>
      <p:pic>
        <p:nvPicPr>
          <p:cNvPr id="302" name="Google Shape;302;p13"/>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303" name="Google Shape;303;p13"/>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r>
              <a:rPr lang="es-AR" sz="2600" b="0" i="0" u="none" strike="noStrike" cap="none">
                <a:solidFill>
                  <a:schemeClr val="lt1"/>
                </a:solidFill>
                <a:latin typeface="Times New Roman"/>
                <a:ea typeface="Times New Roman"/>
                <a:cs typeface="Times New Roman"/>
                <a:sym typeface="Times New Roman"/>
              </a:rPr>
              <a:t>Procedimiento de acuerdo mutuo de los convenios tributarios - Ejemplo</a:t>
            </a:r>
            <a:endParaRPr/>
          </a:p>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pic>
        <p:nvPicPr>
          <p:cNvPr id="308" name="Google Shape;308;p14"/>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309" name="Google Shape;309;p14"/>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r>
              <a:rPr lang="es-AR" sz="2600" b="0" i="0" u="none" strike="noStrike" cap="none">
                <a:solidFill>
                  <a:schemeClr val="lt1"/>
                </a:solidFill>
                <a:latin typeface="Times New Roman"/>
                <a:ea typeface="Times New Roman"/>
                <a:cs typeface="Times New Roman"/>
                <a:sym typeface="Times New Roman"/>
              </a:rPr>
              <a:t>Procedimiento de acuerdo mutuo de los convenios tributarios - Ejemplo</a:t>
            </a:r>
            <a:endParaRPr/>
          </a:p>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p:txBody>
      </p:sp>
      <p:sp>
        <p:nvSpPr>
          <p:cNvPr id="310" name="Google Shape;310;p14"/>
          <p:cNvSpPr txBox="1"/>
          <p:nvPr/>
        </p:nvSpPr>
        <p:spPr>
          <a:xfrm>
            <a:off x="3152774" y="2781300"/>
            <a:ext cx="1727200" cy="461665"/>
          </a:xfrm>
          <a:prstGeom prst="rect">
            <a:avLst/>
          </a:prstGeom>
          <a:solidFill>
            <a:srgbClr val="0279FE"/>
          </a:solidFill>
          <a:ln w="9525" cap="flat" cmpd="sng">
            <a:solidFill>
              <a:srgbClr val="3465A4"/>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i="0" u="none" strike="noStrike" cap="none">
                <a:solidFill>
                  <a:schemeClr val="lt1"/>
                </a:solidFill>
                <a:latin typeface="Calibri"/>
                <a:ea typeface="Calibri"/>
                <a:cs typeface="Calibri"/>
                <a:sym typeface="Calibri"/>
              </a:rPr>
              <a:t>Sociedad X</a:t>
            </a:r>
            <a:endParaRPr sz="2400" b="1" i="0" u="none" strike="noStrike" cap="none">
              <a:solidFill>
                <a:schemeClr val="lt1"/>
              </a:solidFill>
              <a:latin typeface="Calibri"/>
              <a:ea typeface="Calibri"/>
              <a:cs typeface="Calibri"/>
              <a:sym typeface="Calibri"/>
            </a:endParaRPr>
          </a:p>
        </p:txBody>
      </p:sp>
      <p:cxnSp>
        <p:nvCxnSpPr>
          <p:cNvPr id="311" name="Google Shape;311;p14"/>
          <p:cNvCxnSpPr/>
          <p:nvPr/>
        </p:nvCxnSpPr>
        <p:spPr>
          <a:xfrm>
            <a:off x="6319837" y="2492375"/>
            <a:ext cx="0" cy="3673475"/>
          </a:xfrm>
          <a:prstGeom prst="straightConnector1">
            <a:avLst/>
          </a:prstGeom>
          <a:noFill/>
          <a:ln w="63500" cap="flat" cmpd="sng">
            <a:solidFill>
              <a:schemeClr val="dk1"/>
            </a:solidFill>
            <a:prstDash val="dash"/>
            <a:round/>
            <a:headEnd type="none" w="med" len="med"/>
            <a:tailEnd type="none" w="med" len="med"/>
          </a:ln>
        </p:spPr>
      </p:cxnSp>
      <p:cxnSp>
        <p:nvCxnSpPr>
          <p:cNvPr id="312" name="Google Shape;312;p14"/>
          <p:cNvCxnSpPr/>
          <p:nvPr/>
        </p:nvCxnSpPr>
        <p:spPr>
          <a:xfrm>
            <a:off x="4952999" y="2924175"/>
            <a:ext cx="2808288" cy="0"/>
          </a:xfrm>
          <a:prstGeom prst="straightConnector1">
            <a:avLst/>
          </a:prstGeom>
          <a:noFill/>
          <a:ln w="25400" cap="flat" cmpd="sng">
            <a:solidFill>
              <a:srgbClr val="FF0000"/>
            </a:solidFill>
            <a:prstDash val="solid"/>
            <a:round/>
            <a:headEnd type="none" w="med" len="med"/>
            <a:tailEnd type="triangle" w="med" len="med"/>
          </a:ln>
        </p:spPr>
      </p:cxnSp>
      <p:sp>
        <p:nvSpPr>
          <p:cNvPr id="313" name="Google Shape;313;p14"/>
          <p:cNvSpPr txBox="1"/>
          <p:nvPr/>
        </p:nvSpPr>
        <p:spPr>
          <a:xfrm>
            <a:off x="7832724" y="2781300"/>
            <a:ext cx="1728788" cy="461665"/>
          </a:xfrm>
          <a:prstGeom prst="rect">
            <a:avLst/>
          </a:prstGeom>
          <a:solidFill>
            <a:srgbClr val="0279FE"/>
          </a:solidFill>
          <a:ln w="9525" cap="flat" cmpd="sng">
            <a:solidFill>
              <a:srgbClr val="3465A4"/>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i="0" u="none" strike="noStrike" cap="none">
                <a:solidFill>
                  <a:schemeClr val="lt1"/>
                </a:solidFill>
                <a:latin typeface="Calibri"/>
                <a:ea typeface="Calibri"/>
                <a:cs typeface="Calibri"/>
                <a:sym typeface="Calibri"/>
              </a:rPr>
              <a:t>Sociedad Y</a:t>
            </a:r>
            <a:endParaRPr sz="2400" b="1" i="0" u="none" strike="noStrike" cap="none">
              <a:solidFill>
                <a:schemeClr val="lt1"/>
              </a:solidFill>
              <a:latin typeface="Calibri"/>
              <a:ea typeface="Calibri"/>
              <a:cs typeface="Calibri"/>
              <a:sym typeface="Calibri"/>
            </a:endParaRPr>
          </a:p>
        </p:txBody>
      </p:sp>
      <p:sp>
        <p:nvSpPr>
          <p:cNvPr id="314" name="Google Shape;314;p14"/>
          <p:cNvSpPr txBox="1"/>
          <p:nvPr/>
        </p:nvSpPr>
        <p:spPr>
          <a:xfrm>
            <a:off x="6392862" y="2565400"/>
            <a:ext cx="962025" cy="33813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s-AR" sz="1600" b="0" i="0" u="none" strike="noStrike" cap="none">
                <a:solidFill>
                  <a:schemeClr val="dk1"/>
                </a:solidFill>
                <a:latin typeface="Calibri"/>
                <a:ea typeface="Calibri"/>
                <a:cs typeface="Calibri"/>
                <a:sym typeface="Calibri"/>
              </a:rPr>
              <a:t>100</a:t>
            </a:r>
            <a:endParaRPr sz="1600" b="0" i="0" u="none" strike="noStrike" cap="none">
              <a:solidFill>
                <a:schemeClr val="dk1"/>
              </a:solidFill>
              <a:latin typeface="Calibri"/>
              <a:ea typeface="Calibri"/>
              <a:cs typeface="Calibri"/>
              <a:sym typeface="Calibri"/>
            </a:endParaRPr>
          </a:p>
        </p:txBody>
      </p:sp>
      <p:cxnSp>
        <p:nvCxnSpPr>
          <p:cNvPr id="315" name="Google Shape;315;p14"/>
          <p:cNvCxnSpPr/>
          <p:nvPr/>
        </p:nvCxnSpPr>
        <p:spPr>
          <a:xfrm flipH="1">
            <a:off x="4952999" y="3429000"/>
            <a:ext cx="2808288" cy="7938"/>
          </a:xfrm>
          <a:prstGeom prst="straightConnector1">
            <a:avLst/>
          </a:prstGeom>
          <a:noFill/>
          <a:ln w="25400" cap="flat" cmpd="sng">
            <a:solidFill>
              <a:srgbClr val="008000"/>
            </a:solidFill>
            <a:prstDash val="solid"/>
            <a:round/>
            <a:headEnd type="none" w="med" len="med"/>
            <a:tailEnd type="triangle" w="med" len="med"/>
          </a:ln>
        </p:spPr>
      </p:cxnSp>
      <p:sp>
        <p:nvSpPr>
          <p:cNvPr id="316" name="Google Shape;316;p14"/>
          <p:cNvSpPr txBox="1"/>
          <p:nvPr/>
        </p:nvSpPr>
        <p:spPr>
          <a:xfrm>
            <a:off x="4879974" y="3451225"/>
            <a:ext cx="962025" cy="33813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s-AR" sz="1600" b="0" i="0" u="none" strike="noStrike" cap="none">
                <a:solidFill>
                  <a:schemeClr val="dk1"/>
                </a:solidFill>
                <a:latin typeface="Calibri"/>
                <a:ea typeface="Calibri"/>
                <a:cs typeface="Calibri"/>
                <a:sym typeface="Calibri"/>
              </a:rPr>
              <a:t>100</a:t>
            </a:r>
            <a:endParaRPr sz="1600" b="0" i="0" u="none" strike="noStrike" cap="none">
              <a:solidFill>
                <a:schemeClr val="dk1"/>
              </a:solidFill>
              <a:latin typeface="Calibri"/>
              <a:ea typeface="Calibri"/>
              <a:cs typeface="Calibri"/>
              <a:sym typeface="Calibri"/>
            </a:endParaRPr>
          </a:p>
        </p:txBody>
      </p:sp>
      <p:sp>
        <p:nvSpPr>
          <p:cNvPr id="317" name="Google Shape;317;p14"/>
          <p:cNvSpPr txBox="1"/>
          <p:nvPr/>
        </p:nvSpPr>
        <p:spPr>
          <a:xfrm>
            <a:off x="2719387" y="4581525"/>
            <a:ext cx="3122612" cy="14001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AR" sz="1600" b="1" i="0" u="none" strike="noStrike" cap="none">
                <a:solidFill>
                  <a:schemeClr val="dk1"/>
                </a:solidFill>
                <a:latin typeface="Calibri"/>
                <a:ea typeface="Calibri"/>
                <a:cs typeface="Calibri"/>
                <a:sym typeface="Calibri"/>
              </a:rPr>
              <a:t>Balance impositivo X</a:t>
            </a:r>
            <a:endParaRPr/>
          </a:p>
          <a:p>
            <a:pPr marL="0" marR="0" lvl="0" indent="0" algn="l" rtl="0">
              <a:spcBef>
                <a:spcPts val="0"/>
              </a:spcBef>
              <a:spcAft>
                <a:spcPts val="0"/>
              </a:spcAft>
              <a:buNone/>
            </a:pPr>
            <a:endParaRPr sz="1600">
              <a:solidFill>
                <a:schemeClr val="dk1"/>
              </a:solidFill>
              <a:latin typeface="Calibri"/>
              <a:ea typeface="Calibri"/>
              <a:cs typeface="Calibri"/>
              <a:sym typeface="Calibri"/>
            </a:endParaRPr>
          </a:p>
          <a:p>
            <a:pPr marL="0" marR="0" lvl="0" indent="0" algn="l" rtl="0">
              <a:spcBef>
                <a:spcPts val="0"/>
              </a:spcBef>
              <a:spcAft>
                <a:spcPts val="0"/>
              </a:spcAft>
              <a:buNone/>
            </a:pPr>
            <a:r>
              <a:rPr lang="es-AR" sz="1600">
                <a:solidFill>
                  <a:schemeClr val="accent2"/>
                </a:solidFill>
                <a:latin typeface="Calibri"/>
                <a:ea typeface="Calibri"/>
                <a:cs typeface="Calibri"/>
                <a:sym typeface="Calibri"/>
              </a:rPr>
              <a:t>Ventas	100</a:t>
            </a:r>
            <a:endParaRPr/>
          </a:p>
          <a:p>
            <a:pPr marL="0" marR="0" lvl="0" indent="0" algn="l" rtl="0">
              <a:spcBef>
                <a:spcPts val="300"/>
              </a:spcBef>
              <a:spcAft>
                <a:spcPts val="0"/>
              </a:spcAft>
              <a:buNone/>
            </a:pPr>
            <a:r>
              <a:rPr lang="es-AR" sz="1600">
                <a:solidFill>
                  <a:schemeClr val="dk1"/>
                </a:solidFill>
                <a:latin typeface="Calibri"/>
                <a:ea typeface="Calibri"/>
                <a:cs typeface="Calibri"/>
                <a:sym typeface="Calibri"/>
              </a:rPr>
              <a:t>Costo	</a:t>
            </a:r>
            <a:r>
              <a:rPr lang="es-AR" sz="1600" u="sng">
                <a:solidFill>
                  <a:schemeClr val="dk1"/>
                </a:solidFill>
                <a:latin typeface="Calibri"/>
                <a:ea typeface="Calibri"/>
                <a:cs typeface="Calibri"/>
                <a:sym typeface="Calibri"/>
              </a:rPr>
              <a:t>  60</a:t>
            </a:r>
            <a:endParaRPr/>
          </a:p>
          <a:p>
            <a:pPr marL="0" marR="0" lvl="0" indent="0" algn="l" rtl="0">
              <a:spcBef>
                <a:spcPts val="300"/>
              </a:spcBef>
              <a:spcAft>
                <a:spcPts val="0"/>
              </a:spcAft>
              <a:buNone/>
            </a:pPr>
            <a:r>
              <a:rPr lang="es-AR" sz="1600" b="1">
                <a:solidFill>
                  <a:schemeClr val="dk1"/>
                </a:solidFill>
                <a:latin typeface="Calibri"/>
                <a:ea typeface="Calibri"/>
                <a:cs typeface="Calibri"/>
                <a:sym typeface="Calibri"/>
              </a:rPr>
              <a:t>Resultado 	  40</a:t>
            </a:r>
            <a:endParaRPr sz="1600" b="1">
              <a:solidFill>
                <a:schemeClr val="dk1"/>
              </a:solidFill>
              <a:latin typeface="Calibri"/>
              <a:ea typeface="Calibri"/>
              <a:cs typeface="Calibri"/>
              <a:sym typeface="Calibri"/>
            </a:endParaRPr>
          </a:p>
        </p:txBody>
      </p:sp>
      <p:sp>
        <p:nvSpPr>
          <p:cNvPr id="318" name="Google Shape;318;p14"/>
          <p:cNvSpPr txBox="1"/>
          <p:nvPr/>
        </p:nvSpPr>
        <p:spPr>
          <a:xfrm>
            <a:off x="7256462" y="4581525"/>
            <a:ext cx="2808287" cy="16850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AR" sz="1600" b="1">
                <a:solidFill>
                  <a:schemeClr val="dk1"/>
                </a:solidFill>
                <a:latin typeface="Calibri"/>
                <a:ea typeface="Calibri"/>
                <a:cs typeface="Calibri"/>
                <a:sym typeface="Calibri"/>
              </a:rPr>
              <a:t>Balance impositivo Y</a:t>
            </a:r>
            <a:endParaRPr/>
          </a:p>
          <a:p>
            <a:pPr marL="0" marR="0" lvl="0" indent="0" algn="l" rtl="0">
              <a:spcBef>
                <a:spcPts val="0"/>
              </a:spcBef>
              <a:spcAft>
                <a:spcPts val="0"/>
              </a:spcAft>
              <a:buNone/>
            </a:pPr>
            <a:endParaRPr sz="1600">
              <a:solidFill>
                <a:schemeClr val="dk1"/>
              </a:solidFill>
              <a:latin typeface="Calibri"/>
              <a:ea typeface="Calibri"/>
              <a:cs typeface="Calibri"/>
              <a:sym typeface="Calibri"/>
            </a:endParaRPr>
          </a:p>
          <a:p>
            <a:pPr marL="0" marR="0" lvl="0" indent="0" algn="l" rtl="0">
              <a:spcBef>
                <a:spcPts val="0"/>
              </a:spcBef>
              <a:spcAft>
                <a:spcPts val="0"/>
              </a:spcAft>
              <a:buNone/>
            </a:pPr>
            <a:r>
              <a:rPr lang="es-AR" sz="1600">
                <a:solidFill>
                  <a:schemeClr val="dk1"/>
                </a:solidFill>
                <a:latin typeface="Calibri"/>
                <a:ea typeface="Calibri"/>
                <a:cs typeface="Calibri"/>
                <a:sym typeface="Calibri"/>
              </a:rPr>
              <a:t>Ventas		500</a:t>
            </a:r>
            <a:endParaRPr/>
          </a:p>
          <a:p>
            <a:pPr marL="0" marR="0" lvl="0" indent="0" algn="l" rtl="0">
              <a:spcBef>
                <a:spcPts val="300"/>
              </a:spcBef>
              <a:spcAft>
                <a:spcPts val="0"/>
              </a:spcAft>
              <a:buNone/>
            </a:pPr>
            <a:r>
              <a:rPr lang="es-AR" sz="1600">
                <a:solidFill>
                  <a:schemeClr val="accent2"/>
                </a:solidFill>
                <a:latin typeface="Calibri"/>
                <a:ea typeface="Calibri"/>
                <a:cs typeface="Calibri"/>
                <a:sym typeface="Calibri"/>
              </a:rPr>
              <a:t>Insumos		100</a:t>
            </a:r>
            <a:endParaRPr/>
          </a:p>
          <a:p>
            <a:pPr marL="0" marR="0" lvl="0" indent="0" algn="l" rtl="0">
              <a:spcBef>
                <a:spcPts val="300"/>
              </a:spcBef>
              <a:spcAft>
                <a:spcPts val="0"/>
              </a:spcAft>
              <a:buNone/>
            </a:pPr>
            <a:r>
              <a:rPr lang="es-AR" sz="1600">
                <a:solidFill>
                  <a:schemeClr val="dk1"/>
                </a:solidFill>
                <a:latin typeface="Calibri"/>
                <a:ea typeface="Calibri"/>
                <a:cs typeface="Calibri"/>
                <a:sym typeface="Calibri"/>
              </a:rPr>
              <a:t>Otros costos	</a:t>
            </a:r>
            <a:r>
              <a:rPr lang="es-AR" sz="1600" u="sng">
                <a:solidFill>
                  <a:schemeClr val="dk1"/>
                </a:solidFill>
                <a:latin typeface="Calibri"/>
                <a:ea typeface="Calibri"/>
                <a:cs typeface="Calibri"/>
                <a:sym typeface="Calibri"/>
              </a:rPr>
              <a:t>230</a:t>
            </a:r>
            <a:endParaRPr/>
          </a:p>
          <a:p>
            <a:pPr marL="0" marR="0" lvl="0" indent="0" algn="l" rtl="0">
              <a:spcBef>
                <a:spcPts val="300"/>
              </a:spcBef>
              <a:spcAft>
                <a:spcPts val="0"/>
              </a:spcAft>
              <a:buNone/>
            </a:pPr>
            <a:r>
              <a:rPr lang="es-AR" sz="1600" b="1">
                <a:solidFill>
                  <a:schemeClr val="dk1"/>
                </a:solidFill>
                <a:latin typeface="Calibri"/>
                <a:ea typeface="Calibri"/>
                <a:cs typeface="Calibri"/>
                <a:sym typeface="Calibri"/>
              </a:rPr>
              <a:t>Resultado		170</a:t>
            </a:r>
            <a:endParaRPr sz="1600" b="1">
              <a:solidFill>
                <a:schemeClr val="dk1"/>
              </a:solidFill>
              <a:latin typeface="Calibri"/>
              <a:ea typeface="Calibri"/>
              <a:cs typeface="Calibri"/>
              <a:sym typeface="Calibri"/>
            </a:endParaRPr>
          </a:p>
        </p:txBody>
      </p:sp>
      <p:sp>
        <p:nvSpPr>
          <p:cNvPr id="319" name="Google Shape;319;p14"/>
          <p:cNvSpPr txBox="1"/>
          <p:nvPr/>
        </p:nvSpPr>
        <p:spPr>
          <a:xfrm>
            <a:off x="3403599" y="1916113"/>
            <a:ext cx="1549400" cy="46196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a:solidFill>
                  <a:srgbClr val="1E4E79"/>
                </a:solidFill>
                <a:latin typeface="Calibri"/>
                <a:ea typeface="Calibri"/>
                <a:cs typeface="Calibri"/>
                <a:sym typeface="Calibri"/>
              </a:rPr>
              <a:t>Estado A</a:t>
            </a:r>
            <a:endParaRPr sz="2400">
              <a:solidFill>
                <a:srgbClr val="1E4E79"/>
              </a:solidFill>
              <a:latin typeface="Calibri"/>
              <a:ea typeface="Calibri"/>
              <a:cs typeface="Calibri"/>
              <a:sym typeface="Calibri"/>
            </a:endParaRPr>
          </a:p>
        </p:txBody>
      </p:sp>
      <p:sp>
        <p:nvSpPr>
          <p:cNvPr id="320" name="Google Shape;320;p14"/>
          <p:cNvSpPr txBox="1"/>
          <p:nvPr/>
        </p:nvSpPr>
        <p:spPr>
          <a:xfrm>
            <a:off x="7578724" y="1887538"/>
            <a:ext cx="1549400" cy="46196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a:solidFill>
                  <a:srgbClr val="1E4E79"/>
                </a:solidFill>
                <a:latin typeface="Calibri"/>
                <a:ea typeface="Calibri"/>
                <a:cs typeface="Calibri"/>
                <a:sym typeface="Calibri"/>
              </a:rPr>
              <a:t>Estado B</a:t>
            </a:r>
            <a:endParaRPr sz="2400">
              <a:solidFill>
                <a:srgbClr val="1E4E79"/>
              </a:solidFill>
              <a:latin typeface="Calibri"/>
              <a:ea typeface="Calibri"/>
              <a:cs typeface="Calibri"/>
              <a:sym typeface="Calibri"/>
            </a:endParaRPr>
          </a:p>
        </p:txBody>
      </p:sp>
      <p:sp>
        <p:nvSpPr>
          <p:cNvPr id="321" name="Google Shape;321;p14"/>
          <p:cNvSpPr/>
          <p:nvPr/>
        </p:nvSpPr>
        <p:spPr>
          <a:xfrm>
            <a:off x="6831012" y="2600325"/>
            <a:ext cx="481012" cy="252413"/>
          </a:xfrm>
          <a:prstGeom prst="flowChartSummingJunction">
            <a:avLst/>
          </a:prstGeom>
          <a:noFill/>
          <a:ln w="9525" cap="flat" cmpd="sng">
            <a:solidFill>
              <a:srgbClr val="FF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800"/>
              <a:buFont typeface="Times New Roman"/>
              <a:buNone/>
            </a:pPr>
            <a:endParaRPr sz="1800">
              <a:solidFill>
                <a:schemeClr val="dk1"/>
              </a:solidFill>
              <a:latin typeface="Calibri"/>
              <a:ea typeface="Calibri"/>
              <a:cs typeface="Calibri"/>
              <a:sym typeface="Calibri"/>
            </a:endParaRPr>
          </a:p>
        </p:txBody>
      </p:sp>
      <p:sp>
        <p:nvSpPr>
          <p:cNvPr id="322" name="Google Shape;322;p14"/>
          <p:cNvSpPr txBox="1"/>
          <p:nvPr/>
        </p:nvSpPr>
        <p:spPr>
          <a:xfrm>
            <a:off x="6435724" y="2538506"/>
            <a:ext cx="919163" cy="349250"/>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s-AR" sz="1600" b="1">
                <a:solidFill>
                  <a:srgbClr val="FF0000"/>
                </a:solidFill>
                <a:latin typeface="Dancing Script"/>
                <a:ea typeface="Dancing Script"/>
                <a:cs typeface="Dancing Script"/>
                <a:sym typeface="Dancing Script"/>
              </a:rPr>
              <a:t>80</a:t>
            </a:r>
            <a:endParaRPr sz="1600" b="1">
              <a:solidFill>
                <a:srgbClr val="FF0000"/>
              </a:solidFill>
              <a:latin typeface="Dancing Script"/>
              <a:ea typeface="Dancing Script"/>
              <a:cs typeface="Dancing Script"/>
              <a:sym typeface="Dancing Script"/>
            </a:endParaRPr>
          </a:p>
        </p:txBody>
      </p:sp>
      <p:sp>
        <p:nvSpPr>
          <p:cNvPr id="323" name="Google Shape;323;p14"/>
          <p:cNvSpPr txBox="1"/>
          <p:nvPr/>
        </p:nvSpPr>
        <p:spPr>
          <a:xfrm>
            <a:off x="4664074" y="5084763"/>
            <a:ext cx="1655763" cy="64611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AR" sz="1800" b="1">
                <a:solidFill>
                  <a:srgbClr val="FF0000"/>
                </a:solidFill>
                <a:latin typeface="Dancing Script"/>
                <a:ea typeface="Dancing Script"/>
                <a:cs typeface="Dancing Script"/>
                <a:sym typeface="Dancing Script"/>
              </a:rPr>
              <a:t>Ajuste</a:t>
            </a:r>
            <a:endParaRPr/>
          </a:p>
          <a:p>
            <a:pPr marL="0" marR="0" lvl="0" indent="0" algn="l" rtl="0">
              <a:spcBef>
                <a:spcPts val="0"/>
              </a:spcBef>
              <a:spcAft>
                <a:spcPts val="0"/>
              </a:spcAft>
              <a:buNone/>
            </a:pPr>
            <a:r>
              <a:rPr lang="es-AR" sz="1800" b="1">
                <a:solidFill>
                  <a:srgbClr val="FF0000"/>
                </a:solidFill>
                <a:latin typeface="Dancing Script"/>
                <a:ea typeface="Dancing Script"/>
                <a:cs typeface="Dancing Script"/>
                <a:sym typeface="Dancing Script"/>
              </a:rPr>
              <a:t>correlativo</a:t>
            </a:r>
            <a:endParaRPr sz="1800" b="1">
              <a:solidFill>
                <a:srgbClr val="FF0000"/>
              </a:solidFill>
              <a:latin typeface="Dancing Script"/>
              <a:ea typeface="Dancing Script"/>
              <a:cs typeface="Dancing Script"/>
              <a:sym typeface="Dancing Script"/>
            </a:endParaRPr>
          </a:p>
        </p:txBody>
      </p:sp>
      <p:sp>
        <p:nvSpPr>
          <p:cNvPr id="324" name="Google Shape;324;p14"/>
          <p:cNvSpPr/>
          <p:nvPr/>
        </p:nvSpPr>
        <p:spPr>
          <a:xfrm>
            <a:off x="9128124" y="5373688"/>
            <a:ext cx="433388" cy="306387"/>
          </a:xfrm>
          <a:prstGeom prst="flowChartSummingJunction">
            <a:avLst/>
          </a:prstGeom>
          <a:noFill/>
          <a:ln w="9525" cap="flat" cmpd="sng">
            <a:solidFill>
              <a:srgbClr val="FF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800"/>
              <a:buFont typeface="Times New Roman"/>
              <a:buNone/>
            </a:pPr>
            <a:endParaRPr sz="1800">
              <a:solidFill>
                <a:schemeClr val="dk1"/>
              </a:solidFill>
              <a:latin typeface="Calibri"/>
              <a:ea typeface="Calibri"/>
              <a:cs typeface="Calibri"/>
              <a:sym typeface="Calibri"/>
            </a:endParaRPr>
          </a:p>
        </p:txBody>
      </p:sp>
      <p:sp>
        <p:nvSpPr>
          <p:cNvPr id="325" name="Google Shape;325;p14"/>
          <p:cNvSpPr txBox="1"/>
          <p:nvPr/>
        </p:nvSpPr>
        <p:spPr>
          <a:xfrm>
            <a:off x="8912224" y="5356596"/>
            <a:ext cx="908050" cy="338137"/>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1600" b="1">
                <a:solidFill>
                  <a:srgbClr val="FF0000"/>
                </a:solidFill>
                <a:latin typeface="Dancing Script"/>
                <a:ea typeface="Dancing Script"/>
                <a:cs typeface="Dancing Script"/>
                <a:sym typeface="Dancing Script"/>
              </a:rPr>
              <a:t>80</a:t>
            </a:r>
            <a:endParaRPr sz="1800" b="1">
              <a:solidFill>
                <a:srgbClr val="FF0000"/>
              </a:solidFill>
              <a:latin typeface="Dancing Script"/>
              <a:ea typeface="Dancing Script"/>
              <a:cs typeface="Dancing Script"/>
              <a:sym typeface="Dancing Script"/>
            </a:endParaRPr>
          </a:p>
        </p:txBody>
      </p:sp>
      <p:sp>
        <p:nvSpPr>
          <p:cNvPr id="326" name="Google Shape;326;p14"/>
          <p:cNvSpPr/>
          <p:nvPr/>
        </p:nvSpPr>
        <p:spPr>
          <a:xfrm>
            <a:off x="5335587" y="3492500"/>
            <a:ext cx="481012" cy="223838"/>
          </a:xfrm>
          <a:prstGeom prst="flowChartSummingJunction">
            <a:avLst/>
          </a:prstGeom>
          <a:noFill/>
          <a:ln w="9525" cap="flat" cmpd="sng">
            <a:solidFill>
              <a:srgbClr val="FF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800"/>
              <a:buFont typeface="Times New Roman"/>
              <a:buNone/>
            </a:pPr>
            <a:endParaRPr sz="1800">
              <a:solidFill>
                <a:schemeClr val="dk1"/>
              </a:solidFill>
              <a:latin typeface="Calibri"/>
              <a:ea typeface="Calibri"/>
              <a:cs typeface="Calibri"/>
              <a:sym typeface="Calibri"/>
            </a:endParaRPr>
          </a:p>
        </p:txBody>
      </p:sp>
      <p:sp>
        <p:nvSpPr>
          <p:cNvPr id="327" name="Google Shape;327;p14"/>
          <p:cNvSpPr txBox="1"/>
          <p:nvPr/>
        </p:nvSpPr>
        <p:spPr>
          <a:xfrm>
            <a:off x="5095874" y="3486150"/>
            <a:ext cx="792163" cy="369888"/>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s-AR" sz="1800" b="1">
                <a:solidFill>
                  <a:srgbClr val="FF0000"/>
                </a:solidFill>
                <a:latin typeface="Dancing Script"/>
                <a:ea typeface="Dancing Script"/>
                <a:cs typeface="Dancing Script"/>
                <a:sym typeface="Dancing Script"/>
              </a:rPr>
              <a:t>80</a:t>
            </a:r>
            <a:endParaRPr sz="1800" b="1">
              <a:solidFill>
                <a:srgbClr val="FF0000"/>
              </a:solidFill>
              <a:latin typeface="Dancing Script"/>
              <a:ea typeface="Dancing Script"/>
              <a:cs typeface="Dancing Script"/>
              <a:sym typeface="Dancing Script"/>
            </a:endParaRPr>
          </a:p>
        </p:txBody>
      </p:sp>
      <p:sp>
        <p:nvSpPr>
          <p:cNvPr id="328" name="Google Shape;328;p14"/>
          <p:cNvSpPr/>
          <p:nvPr/>
        </p:nvSpPr>
        <p:spPr>
          <a:xfrm>
            <a:off x="4111624" y="5086350"/>
            <a:ext cx="481013" cy="287338"/>
          </a:xfrm>
          <a:prstGeom prst="flowChartSummingJunction">
            <a:avLst/>
          </a:prstGeom>
          <a:noFill/>
          <a:ln w="9525" cap="flat" cmpd="sng">
            <a:solidFill>
              <a:srgbClr val="FF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800"/>
              <a:buFont typeface="Times New Roman"/>
              <a:buNone/>
            </a:pPr>
            <a:endParaRPr sz="1800">
              <a:solidFill>
                <a:schemeClr val="dk1"/>
              </a:solidFill>
              <a:latin typeface="Calibri"/>
              <a:ea typeface="Calibri"/>
              <a:cs typeface="Calibri"/>
              <a:sym typeface="Calibri"/>
            </a:endParaRPr>
          </a:p>
        </p:txBody>
      </p:sp>
      <p:sp>
        <p:nvSpPr>
          <p:cNvPr id="329" name="Google Shape;329;p14"/>
          <p:cNvSpPr txBox="1"/>
          <p:nvPr/>
        </p:nvSpPr>
        <p:spPr>
          <a:xfrm>
            <a:off x="3594099" y="5075619"/>
            <a:ext cx="1069975" cy="339725"/>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s-AR" sz="1600" b="1">
                <a:solidFill>
                  <a:srgbClr val="FF0000"/>
                </a:solidFill>
                <a:latin typeface="Dancing Script"/>
                <a:ea typeface="Dancing Script"/>
                <a:cs typeface="Dancing Script"/>
                <a:sym typeface="Dancing Script"/>
              </a:rPr>
              <a:t>80</a:t>
            </a:r>
            <a:endParaRPr sz="1600" b="1">
              <a:solidFill>
                <a:srgbClr val="FF0000"/>
              </a:solidFill>
              <a:latin typeface="Dancing Script"/>
              <a:ea typeface="Dancing Script"/>
              <a:cs typeface="Dancing Script"/>
              <a:sym typeface="Dancing Script"/>
            </a:endParaRPr>
          </a:p>
        </p:txBody>
      </p:sp>
      <p:sp>
        <p:nvSpPr>
          <p:cNvPr id="330" name="Google Shape;330;p14"/>
          <p:cNvSpPr/>
          <p:nvPr/>
        </p:nvSpPr>
        <p:spPr>
          <a:xfrm>
            <a:off x="4183062" y="5688013"/>
            <a:ext cx="481012" cy="261937"/>
          </a:xfrm>
          <a:prstGeom prst="flowChartSummingJunction">
            <a:avLst/>
          </a:prstGeom>
          <a:noFill/>
          <a:ln w="9525" cap="flat" cmpd="sng">
            <a:solidFill>
              <a:srgbClr val="FF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800"/>
              <a:buFont typeface="Times New Roman"/>
              <a:buNone/>
            </a:pPr>
            <a:endParaRPr sz="1800">
              <a:solidFill>
                <a:schemeClr val="dk1"/>
              </a:solidFill>
              <a:latin typeface="Calibri"/>
              <a:ea typeface="Calibri"/>
              <a:cs typeface="Calibri"/>
              <a:sym typeface="Calibri"/>
            </a:endParaRPr>
          </a:p>
        </p:txBody>
      </p:sp>
      <p:sp>
        <p:nvSpPr>
          <p:cNvPr id="331" name="Google Shape;331;p14"/>
          <p:cNvSpPr txBox="1"/>
          <p:nvPr/>
        </p:nvSpPr>
        <p:spPr>
          <a:xfrm>
            <a:off x="3967162" y="5661025"/>
            <a:ext cx="912812" cy="338138"/>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1600" b="1">
                <a:solidFill>
                  <a:srgbClr val="FF0000"/>
                </a:solidFill>
                <a:latin typeface="Dancing Script"/>
                <a:ea typeface="Dancing Script"/>
                <a:cs typeface="Dancing Script"/>
                <a:sym typeface="Dancing Script"/>
              </a:rPr>
              <a:t>20</a:t>
            </a:r>
            <a:endParaRPr sz="1600" b="1">
              <a:solidFill>
                <a:srgbClr val="FF0000"/>
              </a:solidFill>
              <a:latin typeface="Dancing Script"/>
              <a:ea typeface="Dancing Script"/>
              <a:cs typeface="Dancing Script"/>
              <a:sym typeface="Dancing Script"/>
            </a:endParaRPr>
          </a:p>
        </p:txBody>
      </p:sp>
      <p:sp>
        <p:nvSpPr>
          <p:cNvPr id="332" name="Google Shape;332;p14"/>
          <p:cNvSpPr txBox="1"/>
          <p:nvPr/>
        </p:nvSpPr>
        <p:spPr>
          <a:xfrm>
            <a:off x="9632949" y="5300663"/>
            <a:ext cx="1655763" cy="369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AR" sz="1800" b="1">
                <a:solidFill>
                  <a:srgbClr val="FF0000"/>
                </a:solidFill>
                <a:latin typeface="Dancing Script"/>
                <a:ea typeface="Dancing Script"/>
                <a:cs typeface="Dancing Script"/>
                <a:sym typeface="Dancing Script"/>
              </a:rPr>
              <a:t>Ajuste</a:t>
            </a:r>
            <a:endParaRPr/>
          </a:p>
        </p:txBody>
      </p:sp>
      <p:sp>
        <p:nvSpPr>
          <p:cNvPr id="333" name="Google Shape;333;p14"/>
          <p:cNvSpPr txBox="1"/>
          <p:nvPr/>
        </p:nvSpPr>
        <p:spPr>
          <a:xfrm>
            <a:off x="6392862" y="2231047"/>
            <a:ext cx="1655763" cy="369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AR" sz="1800" b="1">
                <a:solidFill>
                  <a:srgbClr val="FF0000"/>
                </a:solidFill>
                <a:latin typeface="Dancing Script"/>
                <a:ea typeface="Dancing Script"/>
                <a:cs typeface="Dancing Script"/>
                <a:sym typeface="Dancing Script"/>
              </a:rPr>
              <a:t>Ajuste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1"/>
                                        </p:tgtEl>
                                        <p:attrNameLst>
                                          <p:attrName>style.visibility</p:attrName>
                                        </p:attrNameLst>
                                      </p:cBhvr>
                                      <p:to>
                                        <p:strVal val="visible"/>
                                      </p:to>
                                    </p:set>
                                    <p:animEffect transition="in" filter="fade">
                                      <p:cBhvr>
                                        <p:cTn id="7" dur="500"/>
                                        <p:tgtEl>
                                          <p:spTgt spid="32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22"/>
                                        </p:tgtEl>
                                        <p:attrNameLst>
                                          <p:attrName>style.visibility</p:attrName>
                                        </p:attrNameLst>
                                      </p:cBhvr>
                                      <p:to>
                                        <p:strVal val="visible"/>
                                      </p:to>
                                    </p:set>
                                  </p:childTnLst>
                                </p:cTn>
                              </p:par>
                              <p:par>
                                <p:cTn id="12" presetID="10" presetClass="entr" presetSubtype="0" fill="hold" nodeType="withEffect">
                                  <p:stCondLst>
                                    <p:cond delay="0"/>
                                  </p:stCondLst>
                                  <p:childTnLst>
                                    <p:set>
                                      <p:cBhvr>
                                        <p:cTn id="13" dur="1" fill="hold">
                                          <p:stCondLst>
                                            <p:cond delay="0"/>
                                          </p:stCondLst>
                                        </p:cTn>
                                        <p:tgtEl>
                                          <p:spTgt spid="333"/>
                                        </p:tgtEl>
                                        <p:attrNameLst>
                                          <p:attrName>style.visibility</p:attrName>
                                        </p:attrNameLst>
                                      </p:cBhvr>
                                      <p:to>
                                        <p:strVal val="visible"/>
                                      </p:to>
                                    </p:set>
                                    <p:animEffect transition="in" filter="fade">
                                      <p:cBhvr>
                                        <p:cTn id="14" dur="500"/>
                                        <p:tgtEl>
                                          <p:spTgt spid="33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24"/>
                                        </p:tgtEl>
                                        <p:attrNameLst>
                                          <p:attrName>style.visibility</p:attrName>
                                        </p:attrNameLst>
                                      </p:cBhvr>
                                      <p:to>
                                        <p:strVal val="visible"/>
                                      </p:to>
                                    </p:set>
                                    <p:animEffect transition="in" filter="fade">
                                      <p:cBhvr>
                                        <p:cTn id="19" dur="500"/>
                                        <p:tgtEl>
                                          <p:spTgt spid="324"/>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25"/>
                                        </p:tgtEl>
                                        <p:attrNameLst>
                                          <p:attrName>style.visibility</p:attrName>
                                        </p:attrNameLst>
                                      </p:cBhvr>
                                      <p:to>
                                        <p:strVal val="visible"/>
                                      </p:to>
                                    </p:set>
                                  </p:childTnLst>
                                </p:cTn>
                              </p:par>
                              <p:par>
                                <p:cTn id="24" presetID="10" presetClass="entr" presetSubtype="0" fill="hold" nodeType="withEffect">
                                  <p:stCondLst>
                                    <p:cond delay="0"/>
                                  </p:stCondLst>
                                  <p:childTnLst>
                                    <p:set>
                                      <p:cBhvr>
                                        <p:cTn id="25" dur="1" fill="hold">
                                          <p:stCondLst>
                                            <p:cond delay="0"/>
                                          </p:stCondLst>
                                        </p:cTn>
                                        <p:tgtEl>
                                          <p:spTgt spid="332"/>
                                        </p:tgtEl>
                                        <p:attrNameLst>
                                          <p:attrName>style.visibility</p:attrName>
                                        </p:attrNameLst>
                                      </p:cBhvr>
                                      <p:to>
                                        <p:strVal val="visible"/>
                                      </p:to>
                                    </p:set>
                                    <p:animEffect transition="in" filter="fade">
                                      <p:cBhvr>
                                        <p:cTn id="26" dur="500"/>
                                        <p:tgtEl>
                                          <p:spTgt spid="33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23"/>
                                        </p:tgtEl>
                                        <p:attrNameLst>
                                          <p:attrName>style.visibility</p:attrName>
                                        </p:attrNameLst>
                                      </p:cBhvr>
                                      <p:to>
                                        <p:strVal val="visible"/>
                                      </p:to>
                                    </p:set>
                                    <p:animEffect transition="in" filter="fade">
                                      <p:cBhvr>
                                        <p:cTn id="31" dur="500"/>
                                        <p:tgtEl>
                                          <p:spTgt spid="32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26"/>
                                        </p:tgtEl>
                                        <p:attrNameLst>
                                          <p:attrName>style.visibility</p:attrName>
                                        </p:attrNameLst>
                                      </p:cBhvr>
                                      <p:to>
                                        <p:strVal val="visible"/>
                                      </p:to>
                                    </p:set>
                                    <p:animEffect transition="in" filter="fade">
                                      <p:cBhvr>
                                        <p:cTn id="36" dur="500"/>
                                        <p:tgtEl>
                                          <p:spTgt spid="326"/>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2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28"/>
                                        </p:tgtEl>
                                        <p:attrNameLst>
                                          <p:attrName>style.visibility</p:attrName>
                                        </p:attrNameLst>
                                      </p:cBhvr>
                                      <p:to>
                                        <p:strVal val="visible"/>
                                      </p:to>
                                    </p:set>
                                    <p:animEffect transition="in" filter="fade">
                                      <p:cBhvr>
                                        <p:cTn id="45" dur="500"/>
                                        <p:tgtEl>
                                          <p:spTgt spid="328"/>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329"/>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330"/>
                                        </p:tgtEl>
                                        <p:attrNameLst>
                                          <p:attrName>style.visibility</p:attrName>
                                        </p:attrNameLst>
                                      </p:cBhvr>
                                      <p:to>
                                        <p:strVal val="visible"/>
                                      </p:to>
                                    </p:set>
                                    <p:animEffect transition="in" filter="fade">
                                      <p:cBhvr>
                                        <p:cTn id="54" dur="500"/>
                                        <p:tgtEl>
                                          <p:spTgt spid="330"/>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15"/>
          <p:cNvSpPr txBox="1"/>
          <p:nvPr/>
        </p:nvSpPr>
        <p:spPr>
          <a:xfrm>
            <a:off x="341831" y="1662783"/>
            <a:ext cx="11502639" cy="4555093"/>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AR" sz="2600" b="1" u="sng">
                <a:solidFill>
                  <a:srgbClr val="7E5867"/>
                </a:solidFill>
                <a:latin typeface="Times New Roman"/>
                <a:ea typeface="Times New Roman"/>
                <a:cs typeface="Times New Roman"/>
                <a:sym typeface="Times New Roman"/>
              </a:rPr>
              <a:t>Escenario 1</a:t>
            </a:r>
            <a:endParaRPr/>
          </a:p>
          <a:p>
            <a:pPr marL="0" marR="0" lvl="0" indent="0" algn="just" rtl="0">
              <a:spcBef>
                <a:spcPts val="1200"/>
              </a:spcBef>
              <a:spcAft>
                <a:spcPts val="0"/>
              </a:spcAft>
              <a:buNone/>
            </a:pPr>
            <a:r>
              <a:rPr lang="es-AR" sz="2600">
                <a:solidFill>
                  <a:srgbClr val="7E5867"/>
                </a:solidFill>
                <a:latin typeface="Times New Roman"/>
                <a:ea typeface="Times New Roman"/>
                <a:cs typeface="Times New Roman"/>
                <a:sym typeface="Times New Roman"/>
              </a:rPr>
              <a:t>La autoridad competente del Estado A considera que existió imposición contraria al convenio porque el ajuste no refleja el principio de operador independiente consagrado en el Artículo 9.</a:t>
            </a:r>
            <a:endParaRPr/>
          </a:p>
          <a:p>
            <a:pPr marL="0" marR="0" lvl="0" indent="0" algn="just" rtl="0">
              <a:spcBef>
                <a:spcPts val="1200"/>
              </a:spcBef>
              <a:spcAft>
                <a:spcPts val="0"/>
              </a:spcAft>
              <a:buNone/>
            </a:pPr>
            <a:r>
              <a:rPr lang="es-AR" sz="2600">
                <a:solidFill>
                  <a:srgbClr val="7E5867"/>
                </a:solidFill>
                <a:latin typeface="Times New Roman"/>
                <a:ea typeface="Times New Roman"/>
                <a:cs typeface="Times New Roman"/>
                <a:sym typeface="Times New Roman"/>
              </a:rPr>
              <a:t>Instruirá a la Administración Tributaria del Estado A para que deje sin efecto la determinación de oficio, sin que pudieren oponerse los plazos de prescripción previstos en la normativa interna</a:t>
            </a:r>
            <a:endParaRPr/>
          </a:p>
          <a:p>
            <a:pPr marL="0" marR="0" lvl="0" indent="0" algn="just" rtl="0">
              <a:spcBef>
                <a:spcPts val="1200"/>
              </a:spcBef>
              <a:spcAft>
                <a:spcPts val="0"/>
              </a:spcAft>
              <a:buNone/>
            </a:pPr>
            <a:r>
              <a:rPr lang="es-AR" sz="2600">
                <a:solidFill>
                  <a:srgbClr val="7E5867"/>
                </a:solidFill>
                <a:latin typeface="Times New Roman"/>
                <a:ea typeface="Times New Roman"/>
                <a:cs typeface="Times New Roman"/>
                <a:sym typeface="Times New Roman"/>
              </a:rPr>
              <a:t>Atento los compromisos de la Acción 14 del Proyecto BEPS, la autoridad competente del Estado A debe comunicar lo ocurrido a la autoridad competente del Estado B.</a:t>
            </a:r>
            <a:endParaRPr/>
          </a:p>
        </p:txBody>
      </p:sp>
      <p:pic>
        <p:nvPicPr>
          <p:cNvPr id="339" name="Google Shape;339;p15"/>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340" name="Google Shape;340;p15"/>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800">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r>
              <a:rPr lang="es-AR" sz="2600">
                <a:solidFill>
                  <a:schemeClr val="lt1"/>
                </a:solidFill>
                <a:latin typeface="Times New Roman"/>
                <a:ea typeface="Times New Roman"/>
                <a:cs typeface="Times New Roman"/>
                <a:sym typeface="Times New Roman"/>
              </a:rPr>
              <a:t>Procedimiento de acuerdo mutuo de los convenios tributarios - Ejemplo</a:t>
            </a:r>
            <a:endParaRPr/>
          </a:p>
          <a:p>
            <a:pPr marL="0" marR="0" lvl="0" indent="0" algn="ctr" rtl="0">
              <a:spcBef>
                <a:spcPts val="0"/>
              </a:spcBef>
              <a:spcAft>
                <a:spcPts val="0"/>
              </a:spcAft>
              <a:buNone/>
            </a:pPr>
            <a:endParaRPr sz="800">
              <a:solidFill>
                <a:schemeClr val="lt1"/>
              </a:solidFill>
              <a:latin typeface="Times New Roman"/>
              <a:ea typeface="Times New Roman"/>
              <a:cs typeface="Times New Roman"/>
              <a:sym typeface="Times New Roman"/>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16"/>
          <p:cNvSpPr txBox="1"/>
          <p:nvPr/>
        </p:nvSpPr>
        <p:spPr>
          <a:xfrm>
            <a:off x="341831" y="1662783"/>
            <a:ext cx="11502639" cy="470898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AR" sz="2600" b="1" u="sng">
                <a:solidFill>
                  <a:srgbClr val="7E5867"/>
                </a:solidFill>
                <a:latin typeface="Times New Roman"/>
                <a:ea typeface="Times New Roman"/>
                <a:cs typeface="Times New Roman"/>
                <a:sym typeface="Times New Roman"/>
              </a:rPr>
              <a:t>Escenario 2</a:t>
            </a:r>
            <a:endParaRPr/>
          </a:p>
          <a:p>
            <a:pPr marL="0" marR="0" lvl="0" indent="0" algn="just" rtl="0">
              <a:spcBef>
                <a:spcPts val="1200"/>
              </a:spcBef>
              <a:spcAft>
                <a:spcPts val="0"/>
              </a:spcAft>
              <a:buNone/>
            </a:pPr>
            <a:r>
              <a:rPr lang="es-AR" sz="2600">
                <a:solidFill>
                  <a:srgbClr val="7E5867"/>
                </a:solidFill>
                <a:latin typeface="Times New Roman"/>
                <a:ea typeface="Times New Roman"/>
                <a:cs typeface="Times New Roman"/>
                <a:sym typeface="Times New Roman"/>
              </a:rPr>
              <a:t>La autoridad competente considera que no existió imposición contraria al convenio porque el ajuste refleja al principio de operador independiente.</a:t>
            </a:r>
            <a:endParaRPr/>
          </a:p>
          <a:p>
            <a:pPr marL="0" marR="0" lvl="0" indent="0" algn="just" rtl="0">
              <a:spcBef>
                <a:spcPts val="1200"/>
              </a:spcBef>
              <a:spcAft>
                <a:spcPts val="0"/>
              </a:spcAft>
              <a:buNone/>
            </a:pPr>
            <a:r>
              <a:rPr lang="es-AR" sz="2600">
                <a:solidFill>
                  <a:srgbClr val="7E5867"/>
                </a:solidFill>
                <a:latin typeface="Times New Roman"/>
                <a:ea typeface="Times New Roman"/>
                <a:cs typeface="Times New Roman"/>
                <a:sym typeface="Times New Roman"/>
              </a:rPr>
              <a:t>La autoridad competente del Estado A debe contactar a la autoridad competente del Estado B y exigir un ajuste correlativo.</a:t>
            </a:r>
            <a:endParaRPr/>
          </a:p>
          <a:p>
            <a:pPr marL="0" marR="0" lvl="0" indent="0" algn="just" rtl="0">
              <a:spcBef>
                <a:spcPts val="1200"/>
              </a:spcBef>
              <a:spcAft>
                <a:spcPts val="0"/>
              </a:spcAft>
              <a:buNone/>
            </a:pPr>
            <a:r>
              <a:rPr lang="es-AR" sz="2600">
                <a:solidFill>
                  <a:srgbClr val="7E5867"/>
                </a:solidFill>
                <a:latin typeface="Times New Roman"/>
                <a:ea typeface="Times New Roman"/>
                <a:cs typeface="Times New Roman"/>
                <a:sym typeface="Times New Roman"/>
              </a:rPr>
              <a:t>Si la autoridad competente del Estado B considera que el ajuste del Estado A refleja el principio arm’s length, deberá exigir un ajuste correlativo en el balance impositivo de la sociedad Y.</a:t>
            </a:r>
            <a:endParaRPr/>
          </a:p>
          <a:p>
            <a:pPr marL="0" marR="0" lvl="0" indent="0" algn="just" rtl="0">
              <a:spcBef>
                <a:spcPts val="1200"/>
              </a:spcBef>
              <a:spcAft>
                <a:spcPts val="0"/>
              </a:spcAft>
              <a:buNone/>
            </a:pPr>
            <a:r>
              <a:rPr lang="es-AR" sz="2600">
                <a:solidFill>
                  <a:srgbClr val="7E5867"/>
                </a:solidFill>
                <a:latin typeface="Times New Roman"/>
                <a:ea typeface="Times New Roman"/>
                <a:cs typeface="Times New Roman"/>
                <a:sym typeface="Times New Roman"/>
              </a:rPr>
              <a:t>Si la autoridad competente del Estado B no coincide con el ajuste del Estado A, entonces no hay obligación de ponerse de acuerdo (salvo arbitraje)</a:t>
            </a:r>
            <a:endParaRPr/>
          </a:p>
        </p:txBody>
      </p:sp>
      <p:pic>
        <p:nvPicPr>
          <p:cNvPr id="346" name="Google Shape;346;p16"/>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347" name="Google Shape;347;p16"/>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800">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r>
              <a:rPr lang="es-AR" sz="2600">
                <a:solidFill>
                  <a:schemeClr val="lt1"/>
                </a:solidFill>
                <a:latin typeface="Times New Roman"/>
                <a:ea typeface="Times New Roman"/>
                <a:cs typeface="Times New Roman"/>
                <a:sym typeface="Times New Roman"/>
              </a:rPr>
              <a:t>Procedimiento de acuerdo mutuo de los convenios tributarios - Ejemplo</a:t>
            </a:r>
            <a:endParaRPr/>
          </a:p>
          <a:p>
            <a:pPr marL="0" marR="0" lvl="0" indent="0" algn="ctr" rtl="0">
              <a:spcBef>
                <a:spcPts val="0"/>
              </a:spcBef>
              <a:spcAft>
                <a:spcPts val="0"/>
              </a:spcAft>
              <a:buNone/>
            </a:pPr>
            <a:endParaRPr sz="800">
              <a:solidFill>
                <a:schemeClr val="lt1"/>
              </a:solidFill>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3"/>
          <p:cNvSpPr txBox="1"/>
          <p:nvPr/>
        </p:nvSpPr>
        <p:spPr>
          <a:xfrm>
            <a:off x="341832" y="1952803"/>
            <a:ext cx="11502639" cy="472437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AR" sz="2600" b="0" i="0" u="none" strike="noStrike" cap="none">
                <a:solidFill>
                  <a:srgbClr val="7E5867"/>
                </a:solidFill>
                <a:latin typeface="Times New Roman"/>
                <a:ea typeface="Times New Roman"/>
                <a:cs typeface="Times New Roman"/>
                <a:sym typeface="Times New Roman"/>
              </a:rPr>
              <a:t>En un mundo cada vez más globalizado, en el que el comercio e inversión transfronterizo resultan más habituales, se profundiza en los países la tendencia expansionista de su red de tratados tributarios internacionales, los cuales no dejan de ser un contrato entre Estados, a través de los que se asignan derechos y obligaciones con relación al tratamiento impositivo aplicable a ciertos supuestos. </a:t>
            </a:r>
            <a:endParaRPr/>
          </a:p>
          <a:p>
            <a:pPr marL="0" marR="0" lvl="0" indent="0" algn="just" rtl="0">
              <a:spcBef>
                <a:spcPts val="1800"/>
              </a:spcBef>
              <a:spcAft>
                <a:spcPts val="0"/>
              </a:spcAft>
              <a:buNone/>
            </a:pPr>
            <a:r>
              <a:rPr lang="es-AR" sz="2600" b="0" i="0" u="none" strike="noStrike" cap="none">
                <a:solidFill>
                  <a:srgbClr val="7E5867"/>
                </a:solidFill>
                <a:latin typeface="Times New Roman"/>
                <a:ea typeface="Times New Roman"/>
                <a:cs typeface="Times New Roman"/>
                <a:sym typeface="Times New Roman"/>
              </a:rPr>
              <a:t>Al garantizar una distribución equitativa de ingresos fiscales entre el Estado de la fuente y el de residencia, los Convenios reducen las barreras fiscales al comercio e inversión transfronterizo lo que favorece el intercambio de bienes y servicios, así como el flujo de capitales. Tales tratados internacionales clarifican y armonizan los criterios de imposición, otorgando con ello una mayor seguridad jurídica a las operaciones transfronterizas.</a:t>
            </a:r>
            <a:endParaRPr/>
          </a:p>
        </p:txBody>
      </p:sp>
      <p:pic>
        <p:nvPicPr>
          <p:cNvPr id="101" name="Google Shape;101;p3"/>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102" name="Google Shape;102;p3"/>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r>
              <a:rPr lang="es-AR" sz="2600" b="0" i="0" u="none" strike="noStrike" cap="none">
                <a:solidFill>
                  <a:schemeClr val="lt1"/>
                </a:solidFill>
                <a:latin typeface="Times New Roman"/>
                <a:ea typeface="Times New Roman"/>
                <a:cs typeface="Times New Roman"/>
                <a:sym typeface="Times New Roman"/>
              </a:rPr>
              <a:t>Mecanismos de prevención y resolución de controversias en los convenios tributarios</a:t>
            </a:r>
            <a:endParaRPr/>
          </a:p>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17"/>
          <p:cNvSpPr txBox="1"/>
          <p:nvPr/>
        </p:nvSpPr>
        <p:spPr>
          <a:xfrm>
            <a:off x="341831" y="1662783"/>
            <a:ext cx="11502639" cy="5187574"/>
          </a:xfrm>
          <a:prstGeom prst="rect">
            <a:avLst/>
          </a:prstGeom>
          <a:no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None/>
            </a:pPr>
            <a:r>
              <a:rPr lang="es-AR" sz="2600" b="1">
                <a:solidFill>
                  <a:srgbClr val="7E5867"/>
                </a:solidFill>
                <a:latin typeface="Times New Roman"/>
                <a:ea typeface="Times New Roman"/>
                <a:cs typeface="Times New Roman"/>
                <a:sym typeface="Times New Roman"/>
              </a:rPr>
              <a:t>El Modelo de la OCDE</a:t>
            </a:r>
            <a:r>
              <a:rPr lang="es-AR" sz="2600">
                <a:solidFill>
                  <a:srgbClr val="7E5867"/>
                </a:solidFill>
                <a:latin typeface="Times New Roman"/>
                <a:ea typeface="Times New Roman"/>
                <a:cs typeface="Times New Roman"/>
                <a:sym typeface="Times New Roman"/>
              </a:rPr>
              <a:t> contiene un mecanismo de resolución de controversias vinculante y obligatorio: En los casos en los que las autoridades no hubieren podido resolver el caso de mutuo acuerdo luego de transcurridos </a:t>
            </a:r>
            <a:r>
              <a:rPr lang="es-AR" sz="2600" b="1">
                <a:solidFill>
                  <a:srgbClr val="7E5867"/>
                </a:solidFill>
                <a:latin typeface="Times New Roman"/>
                <a:ea typeface="Times New Roman"/>
                <a:cs typeface="Times New Roman"/>
                <a:sym typeface="Times New Roman"/>
              </a:rPr>
              <a:t>dos años </a:t>
            </a:r>
            <a:r>
              <a:rPr lang="es-AR" sz="2600">
                <a:solidFill>
                  <a:srgbClr val="7E5867"/>
                </a:solidFill>
                <a:latin typeface="Times New Roman"/>
                <a:ea typeface="Times New Roman"/>
                <a:cs typeface="Times New Roman"/>
                <a:sym typeface="Times New Roman"/>
              </a:rPr>
              <a:t>desde la presentación del caso ante la autoridad competente, </a:t>
            </a:r>
            <a:r>
              <a:rPr lang="es-AR" sz="2600" b="1">
                <a:solidFill>
                  <a:srgbClr val="7E5867"/>
                </a:solidFill>
                <a:latin typeface="Times New Roman"/>
                <a:ea typeface="Times New Roman"/>
                <a:cs typeface="Times New Roman"/>
                <a:sym typeface="Times New Roman"/>
              </a:rPr>
              <a:t>el contribuyente </a:t>
            </a:r>
            <a:r>
              <a:rPr lang="es-AR" sz="2600">
                <a:solidFill>
                  <a:srgbClr val="7E5867"/>
                </a:solidFill>
                <a:latin typeface="Times New Roman"/>
                <a:ea typeface="Times New Roman"/>
                <a:cs typeface="Times New Roman"/>
                <a:sym typeface="Times New Roman"/>
              </a:rPr>
              <a:t>puede exigir que el caso se resuelva mediante una decisión arbitral, la cual, de ser aceptada por el contribuyente, resultará vinculante para ambos países. </a:t>
            </a:r>
            <a:endParaRPr/>
          </a:p>
          <a:p>
            <a:pPr marL="0" marR="0" lvl="0" indent="0" algn="just" rtl="0">
              <a:lnSpc>
                <a:spcPct val="95000"/>
              </a:lnSpc>
              <a:spcBef>
                <a:spcPts val="1200"/>
              </a:spcBef>
              <a:spcAft>
                <a:spcPts val="0"/>
              </a:spcAft>
              <a:buNone/>
            </a:pPr>
            <a:r>
              <a:rPr lang="es-AR" sz="2600" b="1">
                <a:solidFill>
                  <a:srgbClr val="7E5867"/>
                </a:solidFill>
                <a:latin typeface="Times New Roman"/>
                <a:ea typeface="Times New Roman"/>
                <a:cs typeface="Times New Roman"/>
                <a:sym typeface="Times New Roman"/>
              </a:rPr>
              <a:t>El Modelo de la ONU</a:t>
            </a:r>
            <a:r>
              <a:rPr lang="es-AR" sz="2600">
                <a:solidFill>
                  <a:srgbClr val="7E5867"/>
                </a:solidFill>
                <a:latin typeface="Times New Roman"/>
                <a:ea typeface="Times New Roman"/>
                <a:cs typeface="Times New Roman"/>
                <a:sym typeface="Times New Roman"/>
              </a:rPr>
              <a:t> contiene un mecanismo de resolución de controversias voluntario: En los casos en los que las autoridades no hubieren podido resolver el caso de mutuo acuerdo luego de transcurridos </a:t>
            </a:r>
            <a:r>
              <a:rPr lang="es-AR" sz="2600" b="1">
                <a:solidFill>
                  <a:srgbClr val="7E5867"/>
                </a:solidFill>
                <a:latin typeface="Times New Roman"/>
                <a:ea typeface="Times New Roman"/>
                <a:cs typeface="Times New Roman"/>
                <a:sym typeface="Times New Roman"/>
              </a:rPr>
              <a:t>tres años </a:t>
            </a:r>
            <a:r>
              <a:rPr lang="es-AR" sz="2600">
                <a:solidFill>
                  <a:srgbClr val="7E5867"/>
                </a:solidFill>
                <a:latin typeface="Times New Roman"/>
                <a:ea typeface="Times New Roman"/>
                <a:cs typeface="Times New Roman"/>
                <a:sym typeface="Times New Roman"/>
              </a:rPr>
              <a:t>desde la presentación del caso, cualquiera de las dos </a:t>
            </a:r>
            <a:r>
              <a:rPr lang="es-AR" sz="2600" b="1">
                <a:solidFill>
                  <a:srgbClr val="7E5867"/>
                </a:solidFill>
                <a:latin typeface="Times New Roman"/>
                <a:ea typeface="Times New Roman"/>
                <a:cs typeface="Times New Roman"/>
                <a:sym typeface="Times New Roman"/>
              </a:rPr>
              <a:t>autoridades competentes </a:t>
            </a:r>
            <a:r>
              <a:rPr lang="es-AR" sz="2600">
                <a:solidFill>
                  <a:srgbClr val="7E5867"/>
                </a:solidFill>
                <a:latin typeface="Times New Roman"/>
                <a:ea typeface="Times New Roman"/>
                <a:cs typeface="Times New Roman"/>
                <a:sym typeface="Times New Roman"/>
              </a:rPr>
              <a:t>puede exigir que el caso se resuelva mediante una decisión arbitral, la cual, de ser aceptada por el contribuyente, resultará vinculante para ambos países, salvo que, en los próximos seis meses, las autoridades competentes acuerden a una solución diferente. </a:t>
            </a:r>
            <a:endParaRPr/>
          </a:p>
        </p:txBody>
      </p:sp>
      <p:pic>
        <p:nvPicPr>
          <p:cNvPr id="353" name="Google Shape;353;p17"/>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354" name="Google Shape;354;p17"/>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800">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r>
              <a:rPr lang="es-AR" sz="2600">
                <a:solidFill>
                  <a:schemeClr val="lt1"/>
                </a:solidFill>
                <a:latin typeface="Times New Roman"/>
                <a:ea typeface="Times New Roman"/>
                <a:cs typeface="Times New Roman"/>
                <a:sym typeface="Times New Roman"/>
              </a:rPr>
              <a:t>Arbitraje en los convenios tributarios</a:t>
            </a:r>
            <a:endParaRPr/>
          </a:p>
          <a:p>
            <a:pPr marL="0" marR="0" lvl="0" indent="0" algn="ctr" rtl="0">
              <a:spcBef>
                <a:spcPts val="0"/>
              </a:spcBef>
              <a:spcAft>
                <a:spcPts val="0"/>
              </a:spcAft>
              <a:buNone/>
            </a:pPr>
            <a:endParaRPr sz="800">
              <a:solidFill>
                <a:schemeClr val="lt1"/>
              </a:solidFill>
              <a:latin typeface="Times New Roman"/>
              <a:ea typeface="Times New Roman"/>
              <a:cs typeface="Times New Roman"/>
              <a:sym typeface="Times New Roman"/>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18"/>
          <p:cNvSpPr txBox="1"/>
          <p:nvPr/>
        </p:nvSpPr>
        <p:spPr>
          <a:xfrm>
            <a:off x="341831" y="1918815"/>
            <a:ext cx="11502639" cy="4441216"/>
          </a:xfrm>
          <a:prstGeom prst="rect">
            <a:avLst/>
          </a:prstGeom>
          <a:no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None/>
            </a:pPr>
            <a:r>
              <a:rPr lang="es-AR" sz="2600" b="1">
                <a:solidFill>
                  <a:srgbClr val="7E5867"/>
                </a:solidFill>
                <a:latin typeface="Times New Roman"/>
                <a:ea typeface="Times New Roman"/>
                <a:cs typeface="Times New Roman"/>
                <a:sym typeface="Times New Roman"/>
              </a:rPr>
              <a:t>Razones para incluirlo</a:t>
            </a:r>
            <a:endParaRPr/>
          </a:p>
          <a:p>
            <a:pPr marL="457200" marR="0" lvl="0" indent="-457200" algn="just" rtl="0">
              <a:lnSpc>
                <a:spcPct val="95000"/>
              </a:lnSpc>
              <a:spcBef>
                <a:spcPts val="1200"/>
              </a:spcBef>
              <a:spcAft>
                <a:spcPts val="0"/>
              </a:spcAft>
              <a:buClr>
                <a:srgbClr val="7E5867"/>
              </a:buClr>
              <a:buSzPts val="2600"/>
              <a:buFont typeface="Noto Sans Symbols"/>
              <a:buChar char="⮚"/>
            </a:pPr>
            <a:r>
              <a:rPr lang="es-AR" sz="2600">
                <a:solidFill>
                  <a:srgbClr val="7E5867"/>
                </a:solidFill>
                <a:latin typeface="Times New Roman"/>
                <a:ea typeface="Times New Roman"/>
                <a:cs typeface="Times New Roman"/>
                <a:sym typeface="Times New Roman"/>
              </a:rPr>
              <a:t>Permite resolver los casos en tiempo razonable.</a:t>
            </a:r>
            <a:endParaRPr/>
          </a:p>
          <a:p>
            <a:pPr marL="457200" marR="0" lvl="0" indent="-457200" algn="just" rtl="0">
              <a:lnSpc>
                <a:spcPct val="95000"/>
              </a:lnSpc>
              <a:spcBef>
                <a:spcPts val="1200"/>
              </a:spcBef>
              <a:spcAft>
                <a:spcPts val="0"/>
              </a:spcAft>
              <a:buClr>
                <a:srgbClr val="7E5867"/>
              </a:buClr>
              <a:buSzPts val="2600"/>
              <a:buFont typeface="Noto Sans Symbols"/>
              <a:buChar char="⮚"/>
            </a:pPr>
            <a:r>
              <a:rPr lang="es-AR" sz="2600">
                <a:solidFill>
                  <a:srgbClr val="7E5867"/>
                </a:solidFill>
                <a:latin typeface="Times New Roman"/>
                <a:ea typeface="Times New Roman"/>
                <a:cs typeface="Times New Roman"/>
                <a:sym typeface="Times New Roman"/>
              </a:rPr>
              <a:t>Evita procesos judiciales extensos y costosos.</a:t>
            </a:r>
            <a:endParaRPr/>
          </a:p>
          <a:p>
            <a:pPr marL="457200" marR="0" lvl="0" indent="-457200" algn="just" rtl="0">
              <a:lnSpc>
                <a:spcPct val="95000"/>
              </a:lnSpc>
              <a:spcBef>
                <a:spcPts val="1200"/>
              </a:spcBef>
              <a:spcAft>
                <a:spcPts val="0"/>
              </a:spcAft>
              <a:buClr>
                <a:srgbClr val="7E5867"/>
              </a:buClr>
              <a:buSzPts val="2600"/>
              <a:buFont typeface="Noto Sans Symbols"/>
              <a:buChar char="⮚"/>
            </a:pPr>
            <a:r>
              <a:rPr lang="es-AR" sz="2600">
                <a:solidFill>
                  <a:srgbClr val="7E5867"/>
                </a:solidFill>
                <a:latin typeface="Times New Roman"/>
                <a:ea typeface="Times New Roman"/>
                <a:cs typeface="Times New Roman"/>
                <a:sym typeface="Times New Roman"/>
              </a:rPr>
              <a:t>Permite una aplicación simétrica de los estándares internacionales.</a:t>
            </a:r>
            <a:endParaRPr/>
          </a:p>
          <a:p>
            <a:pPr marL="0" marR="0" lvl="0" indent="0" algn="just" rtl="0">
              <a:lnSpc>
                <a:spcPct val="95000"/>
              </a:lnSpc>
              <a:spcBef>
                <a:spcPts val="3000"/>
              </a:spcBef>
              <a:spcAft>
                <a:spcPts val="0"/>
              </a:spcAft>
              <a:buNone/>
            </a:pPr>
            <a:r>
              <a:rPr lang="es-AR" sz="2600" b="1">
                <a:solidFill>
                  <a:srgbClr val="7E5867"/>
                </a:solidFill>
                <a:latin typeface="Times New Roman"/>
                <a:ea typeface="Times New Roman"/>
                <a:cs typeface="Times New Roman"/>
                <a:sym typeface="Times New Roman"/>
              </a:rPr>
              <a:t>Razones para no incluirlo</a:t>
            </a:r>
            <a:endParaRPr/>
          </a:p>
          <a:p>
            <a:pPr marL="457200" marR="0" lvl="0" indent="-457200" algn="just" rtl="0">
              <a:lnSpc>
                <a:spcPct val="95000"/>
              </a:lnSpc>
              <a:spcBef>
                <a:spcPts val="1200"/>
              </a:spcBef>
              <a:spcAft>
                <a:spcPts val="0"/>
              </a:spcAft>
              <a:buClr>
                <a:srgbClr val="7E5867"/>
              </a:buClr>
              <a:buSzPts val="2600"/>
              <a:buFont typeface="Noto Sans Symbols"/>
              <a:buChar char="⮚"/>
            </a:pPr>
            <a:r>
              <a:rPr lang="es-AR" sz="2600">
                <a:solidFill>
                  <a:srgbClr val="7E5867"/>
                </a:solidFill>
                <a:latin typeface="Times New Roman"/>
                <a:ea typeface="Times New Roman"/>
                <a:cs typeface="Times New Roman"/>
                <a:sym typeface="Times New Roman"/>
              </a:rPr>
              <a:t>Afecta aspectos de soberanía.</a:t>
            </a:r>
            <a:endParaRPr/>
          </a:p>
          <a:p>
            <a:pPr marL="457200" marR="0" lvl="0" indent="-457200" algn="just" rtl="0">
              <a:lnSpc>
                <a:spcPct val="95000"/>
              </a:lnSpc>
              <a:spcBef>
                <a:spcPts val="1200"/>
              </a:spcBef>
              <a:spcAft>
                <a:spcPts val="0"/>
              </a:spcAft>
              <a:buClr>
                <a:srgbClr val="7E5867"/>
              </a:buClr>
              <a:buSzPts val="2600"/>
              <a:buFont typeface="Noto Sans Symbols"/>
              <a:buChar char="⮚"/>
            </a:pPr>
            <a:r>
              <a:rPr lang="es-AR" sz="2600">
                <a:solidFill>
                  <a:srgbClr val="7E5867"/>
                </a:solidFill>
                <a:latin typeface="Times New Roman"/>
                <a:ea typeface="Times New Roman"/>
                <a:cs typeface="Times New Roman"/>
                <a:sym typeface="Times New Roman"/>
              </a:rPr>
              <a:t>Algunas autoridades competentes no cuentan con recursos para afrontarlo.</a:t>
            </a:r>
            <a:endParaRPr/>
          </a:p>
          <a:p>
            <a:pPr marL="457200" marR="0" lvl="0" indent="-457200" algn="just" rtl="0">
              <a:lnSpc>
                <a:spcPct val="95000"/>
              </a:lnSpc>
              <a:spcBef>
                <a:spcPts val="1200"/>
              </a:spcBef>
              <a:spcAft>
                <a:spcPts val="0"/>
              </a:spcAft>
              <a:buClr>
                <a:srgbClr val="7E5867"/>
              </a:buClr>
              <a:buSzPts val="2600"/>
              <a:buFont typeface="Noto Sans Symbols"/>
              <a:buChar char="⮚"/>
            </a:pPr>
            <a:r>
              <a:rPr lang="es-AR" sz="2600">
                <a:solidFill>
                  <a:srgbClr val="7E5867"/>
                </a:solidFill>
                <a:latin typeface="Times New Roman"/>
                <a:ea typeface="Times New Roman"/>
                <a:cs typeface="Times New Roman"/>
                <a:sym typeface="Times New Roman"/>
              </a:rPr>
              <a:t>No puede asegurarse la imparcialidad del panel arbitral.</a:t>
            </a:r>
            <a:endParaRPr/>
          </a:p>
        </p:txBody>
      </p:sp>
      <p:pic>
        <p:nvPicPr>
          <p:cNvPr id="360" name="Google Shape;360;p18"/>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361" name="Google Shape;361;p18"/>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800">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r>
              <a:rPr lang="es-AR" sz="2600">
                <a:solidFill>
                  <a:schemeClr val="lt1"/>
                </a:solidFill>
                <a:latin typeface="Times New Roman"/>
                <a:ea typeface="Times New Roman"/>
                <a:cs typeface="Times New Roman"/>
                <a:sym typeface="Times New Roman"/>
              </a:rPr>
              <a:t>Arbitraje en los convenios tributarios</a:t>
            </a:r>
            <a:endParaRPr/>
          </a:p>
          <a:p>
            <a:pPr marL="0" marR="0" lvl="0" indent="0" algn="ctr" rtl="0">
              <a:spcBef>
                <a:spcPts val="0"/>
              </a:spcBef>
              <a:spcAft>
                <a:spcPts val="0"/>
              </a:spcAft>
              <a:buNone/>
            </a:pPr>
            <a:endParaRPr sz="800">
              <a:solidFill>
                <a:schemeClr val="lt1"/>
              </a:solidFill>
              <a:latin typeface="Times New Roman"/>
              <a:ea typeface="Times New Roman"/>
              <a:cs typeface="Times New Roman"/>
              <a:sym typeface="Times New Roman"/>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g3df8a1eb5e7_0_270"/>
          <p:cNvSpPr/>
          <p:nvPr/>
        </p:nvSpPr>
        <p:spPr>
          <a:xfrm>
            <a:off x="0" y="0"/>
            <a:ext cx="12192000" cy="68580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pic>
        <p:nvPicPr>
          <p:cNvPr id="367" name="Google Shape;367;g3df8a1eb5e7_0_270"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368" name="Google Shape;368;g3df8a1eb5e7_0_270"/>
          <p:cNvSpPr txBox="1"/>
          <p:nvPr/>
        </p:nvSpPr>
        <p:spPr>
          <a:xfrm>
            <a:off x="914424" y="2468880"/>
            <a:ext cx="10360500" cy="1257000"/>
          </a:xfrm>
          <a:prstGeom prst="rect">
            <a:avLst/>
          </a:prstGeom>
          <a:noFill/>
          <a:ln>
            <a:noFill/>
          </a:ln>
        </p:spPr>
        <p:txBody>
          <a:bodyPr spcFirstLastPara="1" wrap="square" lIns="45700" tIns="45700" rIns="45700" bIns="45700" anchor="ctr" anchorCtr="0">
            <a:spAutoFit/>
          </a:bodyPr>
          <a:lstStyle/>
          <a:p>
            <a:pPr marL="0" marR="0" lvl="0" indent="0" algn="ctr" rtl="0">
              <a:spcBef>
                <a:spcPts val="0"/>
              </a:spcBef>
              <a:spcAft>
                <a:spcPts val="0"/>
              </a:spcAft>
              <a:buNone/>
            </a:pPr>
            <a:r>
              <a:rPr lang="es-AR" sz="4400" b="1" i="0" u="none" strike="noStrike" cap="none">
                <a:solidFill>
                  <a:srgbClr val="FFFFFF"/>
                </a:solidFill>
                <a:latin typeface="Times New Roman"/>
                <a:ea typeface="Times New Roman"/>
                <a:cs typeface="Times New Roman"/>
                <a:sym typeface="Times New Roman"/>
              </a:rPr>
              <a:t>Acuerdo Conclusivo Voluntario</a:t>
            </a:r>
            <a:endParaRPr/>
          </a:p>
          <a:p>
            <a:pPr marL="0" marR="0" lvl="0" indent="0" algn="ctr" rtl="0">
              <a:spcBef>
                <a:spcPts val="1400"/>
              </a:spcBef>
              <a:spcAft>
                <a:spcPts val="0"/>
              </a:spcAft>
              <a:buNone/>
            </a:pPr>
            <a:r>
              <a:rPr lang="es-AR" sz="2000" b="0" i="1" u="none" strike="noStrike" cap="none">
                <a:solidFill>
                  <a:srgbClr val="FFFFFF"/>
                </a:solidFill>
                <a:latin typeface="Times New Roman"/>
                <a:ea typeface="Times New Roman"/>
                <a:cs typeface="Times New Roman"/>
                <a:sym typeface="Times New Roman"/>
              </a:rPr>
              <a:t>Art. sin número a continuación del Art. 16 Ley 11.683 | Ley 27.430 (2017)</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pic>
        <p:nvPicPr>
          <p:cNvPr id="373" name="Google Shape;373;g3df8a1eb5e7_0_276"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374" name="Google Shape;374;g3df8a1eb5e7_0_276"/>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Texto del art. 16 bis LPT</a:t>
            </a:r>
            <a:endParaRPr/>
          </a:p>
        </p:txBody>
      </p:sp>
      <p:sp>
        <p:nvSpPr>
          <p:cNvPr id="375" name="Google Shape;375;g3df8a1eb5e7_0_276"/>
          <p:cNvSpPr/>
          <p:nvPr/>
        </p:nvSpPr>
        <p:spPr>
          <a:xfrm>
            <a:off x="548655" y="1828800"/>
            <a:ext cx="11064600" cy="4572000"/>
          </a:xfrm>
          <a:prstGeom prst="rect">
            <a:avLst/>
          </a:prstGeom>
          <a:solidFill>
            <a:srgbClr val="F4ECEF"/>
          </a:solidFill>
          <a:ln w="19050" cap="flat" cmpd="sng">
            <a:solidFill>
              <a:srgbClr val="7E5867"/>
            </a:solidFill>
            <a:prstDash val="solid"/>
            <a:round/>
            <a:headEnd type="none" w="sm" len="sm"/>
            <a:tailEnd type="none" w="sm" len="sm"/>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376" name="Google Shape;376;g3df8a1eb5e7_0_276"/>
          <p:cNvSpPr txBox="1"/>
          <p:nvPr/>
        </p:nvSpPr>
        <p:spPr>
          <a:xfrm>
            <a:off x="706732" y="2039391"/>
            <a:ext cx="10515900" cy="4150800"/>
          </a:xfrm>
          <a:prstGeom prst="rect">
            <a:avLst/>
          </a:prstGeom>
          <a:noFill/>
          <a:ln>
            <a:noFill/>
          </a:ln>
        </p:spPr>
        <p:txBody>
          <a:bodyPr spcFirstLastPara="1" wrap="square" lIns="45700" tIns="45700" rIns="45700" bIns="45700" anchor="ctr" anchorCtr="0">
            <a:spAutoFit/>
          </a:bodyPr>
          <a:lstStyle/>
          <a:p>
            <a:pPr marL="0" marR="0" lvl="0" indent="0" algn="ctr" rtl="0">
              <a:spcBef>
                <a:spcPts val="0"/>
              </a:spcBef>
              <a:spcAft>
                <a:spcPts val="0"/>
              </a:spcAft>
              <a:buNone/>
            </a:pPr>
            <a:r>
              <a:rPr lang="es-AR" sz="2600" b="0" i="1" u="none" strike="noStrike" cap="none">
                <a:solidFill>
                  <a:srgbClr val="202020"/>
                </a:solidFill>
                <a:latin typeface="Times New Roman"/>
                <a:ea typeface="Times New Roman"/>
                <a:cs typeface="Times New Roman"/>
                <a:sym typeface="Times New Roman"/>
              </a:rPr>
              <a:t>"Previo al dictado de la resolución prevista en el segundo párrafo del artículo 17 de esta ley, el Fisco podrá habilitar una instancia de acuerdo conclusivo voluntario </a:t>
            </a:r>
            <a:r>
              <a:rPr lang="es-AR" sz="2600" i="1" u="sng" strike="noStrike" cap="none">
                <a:solidFill>
                  <a:srgbClr val="202020"/>
                </a:solidFill>
                <a:latin typeface="Times New Roman"/>
                <a:ea typeface="Times New Roman"/>
                <a:cs typeface="Times New Roman"/>
                <a:sym typeface="Times New Roman"/>
              </a:rPr>
              <a:t>cuando resulte necesaria para la apreciación de los hechos determinantes y la correcta aplicación de la norma al caso concreto</a:t>
            </a:r>
            <a:r>
              <a:rPr lang="es-AR" sz="2600" b="0" i="1" u="none" strike="noStrike" cap="none">
                <a:solidFill>
                  <a:srgbClr val="202020"/>
                </a:solidFill>
                <a:latin typeface="Times New Roman"/>
                <a:ea typeface="Times New Roman"/>
                <a:cs typeface="Times New Roman"/>
                <a:sym typeface="Times New Roman"/>
              </a:rPr>
              <a:t>, </a:t>
            </a:r>
            <a:r>
              <a:rPr lang="es-AR" sz="2600" i="1" u="sng" strike="noStrike" cap="none">
                <a:solidFill>
                  <a:srgbClr val="202020"/>
                </a:solidFill>
                <a:latin typeface="Times New Roman"/>
                <a:ea typeface="Times New Roman"/>
                <a:cs typeface="Times New Roman"/>
                <a:sym typeface="Times New Roman"/>
              </a:rPr>
              <a:t>cuando sea preciso realizar estimaciones, valoraciones o mediciones de datos, elementos o características relevantes para la obligación tributaria que dificulten su cuantificación</a:t>
            </a:r>
            <a:r>
              <a:rPr lang="es-AR" sz="2600" b="0" i="1" u="none" strike="noStrike" cap="none">
                <a:solidFill>
                  <a:srgbClr val="202020"/>
                </a:solidFill>
                <a:latin typeface="Times New Roman"/>
                <a:ea typeface="Times New Roman"/>
                <a:cs typeface="Times New Roman"/>
                <a:sym typeface="Times New Roman"/>
              </a:rPr>
              <a:t>, o </a:t>
            </a:r>
            <a:r>
              <a:rPr lang="es-AR" sz="2600" b="0" i="1" u="sng" strike="noStrike" cap="none">
                <a:solidFill>
                  <a:srgbClr val="202020"/>
                </a:solidFill>
                <a:latin typeface="Times New Roman"/>
                <a:ea typeface="Times New Roman"/>
                <a:cs typeface="Times New Roman"/>
                <a:sym typeface="Times New Roman"/>
              </a:rPr>
              <a:t>cuando se trate de situaciones que por su naturaleza, novedad, complejidad o trascendencia requieran de una solución conciliatoria</a:t>
            </a:r>
            <a:r>
              <a:rPr lang="es-AR" sz="2600" b="0" i="1" u="none" strike="noStrike" cap="none">
                <a:solidFill>
                  <a:srgbClr val="202020"/>
                </a:solidFill>
                <a:latin typeface="Times New Roman"/>
                <a:ea typeface="Times New Roman"/>
                <a:cs typeface="Times New Roman"/>
                <a:sym typeface="Times New Roman"/>
              </a:rPr>
              <a:t>."</a:t>
            </a:r>
            <a:endParaRPr sz="2200"/>
          </a:p>
          <a:p>
            <a:pPr marL="0" marR="0" lvl="0" indent="0" algn="r" rtl="0">
              <a:spcBef>
                <a:spcPts val="800"/>
              </a:spcBef>
              <a:spcAft>
                <a:spcPts val="0"/>
              </a:spcAft>
              <a:buNone/>
            </a:pPr>
            <a:r>
              <a:rPr lang="es-AR" sz="2300" b="0" i="1" u="none" strike="noStrike" cap="none">
                <a:solidFill>
                  <a:srgbClr val="555555"/>
                </a:solidFill>
                <a:latin typeface="Times New Roman"/>
                <a:ea typeface="Times New Roman"/>
                <a:cs typeface="Times New Roman"/>
                <a:sym typeface="Times New Roman"/>
              </a:rPr>
              <a:t>Art. 16 bis Ley 11.683 — Incorporado por Ley 27.430 (Reforma Tributaria 2017)</a:t>
            </a:r>
            <a:endParaRPr sz="22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pic>
        <p:nvPicPr>
          <p:cNvPr id="381" name="Google Shape;381;g3df8a1eb5e7_0_283"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382" name="Google Shape;382;g3df8a1eb5e7_0_283"/>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Elementos esenciales del régimen</a:t>
            </a:r>
            <a:endParaRPr/>
          </a:p>
        </p:txBody>
      </p:sp>
      <p:graphicFrame>
        <p:nvGraphicFramePr>
          <p:cNvPr id="383" name="Google Shape;383;g3df8a1eb5e7_0_283"/>
          <p:cNvGraphicFramePr/>
          <p:nvPr/>
        </p:nvGraphicFramePr>
        <p:xfrm>
          <a:off x="365770" y="1783080"/>
          <a:ext cx="3000000" cy="3000000"/>
        </p:xfrm>
        <a:graphic>
          <a:graphicData uri="http://schemas.openxmlformats.org/drawingml/2006/table">
            <a:tbl>
              <a:tblPr firstRow="1" bandRow="1">
                <a:noFill/>
                <a:tableStyleId>{EAB07AC9-FD0B-4CCD-8B03-55BDE095C987}</a:tableStyleId>
              </a:tblPr>
              <a:tblGrid>
                <a:gridCol w="2743275">
                  <a:extLst>
                    <a:ext uri="{9D8B030D-6E8A-4147-A177-3AD203B41FA5}">
                      <a16:colId xmlns:a16="http://schemas.microsoft.com/office/drawing/2014/main" val="20000"/>
                    </a:ext>
                  </a:extLst>
                </a:gridCol>
                <a:gridCol w="8687025">
                  <a:extLst>
                    <a:ext uri="{9D8B030D-6E8A-4147-A177-3AD203B41FA5}">
                      <a16:colId xmlns:a16="http://schemas.microsoft.com/office/drawing/2014/main" val="20001"/>
                    </a:ext>
                  </a:extLst>
                </a:gridCol>
              </a:tblGrid>
              <a:tr h="571500">
                <a:tc>
                  <a:txBody>
                    <a:bodyPr/>
                    <a:lstStyle/>
                    <a:p>
                      <a:pPr marL="0" marR="0" lvl="0" indent="0" algn="l" rtl="0">
                        <a:spcBef>
                          <a:spcPts val="0"/>
                        </a:spcBef>
                        <a:spcAft>
                          <a:spcPts val="0"/>
                        </a:spcAft>
                        <a:buNone/>
                      </a:pPr>
                      <a:r>
                        <a:rPr lang="es-AR" sz="1800" b="1" i="0" u="none" strike="noStrike" cap="none">
                          <a:solidFill>
                            <a:srgbClr val="FFFFFF"/>
                          </a:solidFill>
                          <a:latin typeface="Times New Roman"/>
                          <a:ea typeface="Times New Roman"/>
                          <a:cs typeface="Times New Roman"/>
                          <a:sym typeface="Times New Roman"/>
                        </a:rPr>
                        <a:t>Dimensión</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7E5867"/>
                    </a:solidFill>
                  </a:tcPr>
                </a:tc>
                <a:tc>
                  <a:txBody>
                    <a:bodyPr/>
                    <a:lstStyle/>
                    <a:p>
                      <a:pPr marL="0" marR="0" lvl="0" indent="0" algn="l" rtl="0">
                        <a:spcBef>
                          <a:spcPts val="0"/>
                        </a:spcBef>
                        <a:spcAft>
                          <a:spcPts val="0"/>
                        </a:spcAft>
                        <a:buNone/>
                      </a:pPr>
                      <a:r>
                        <a:rPr lang="es-AR" sz="1800" b="1" i="0" u="none" strike="noStrike" cap="none">
                          <a:solidFill>
                            <a:srgbClr val="FFFFFF"/>
                          </a:solidFill>
                          <a:latin typeface="Times New Roman"/>
                          <a:ea typeface="Times New Roman"/>
                          <a:cs typeface="Times New Roman"/>
                          <a:sym typeface="Times New Roman"/>
                        </a:rPr>
                        <a:t>Contenido</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7E5867"/>
                    </a:solidFill>
                  </a:tcPr>
                </a:tc>
                <a:extLst>
                  <a:ext uri="{0D108BD9-81ED-4DB2-BD59-A6C34878D82A}">
                    <a16:rowId xmlns:a16="http://schemas.microsoft.com/office/drawing/2014/main" val="10000"/>
                  </a:ext>
                </a:extLst>
              </a:tr>
              <a:tr h="571500">
                <a:tc>
                  <a:txBody>
                    <a:bodyPr/>
                    <a:lstStyle/>
                    <a:p>
                      <a:pPr marL="0" marR="0" lvl="0" indent="0" algn="l" rtl="0">
                        <a:spcBef>
                          <a:spcPts val="0"/>
                        </a:spcBef>
                        <a:spcAft>
                          <a:spcPts val="0"/>
                        </a:spcAft>
                        <a:buNone/>
                      </a:pPr>
                      <a:r>
                        <a:rPr lang="es-AR" sz="1800" b="0" i="0" u="none" strike="noStrike" cap="none">
                          <a:solidFill>
                            <a:srgbClr val="202020"/>
                          </a:solidFill>
                          <a:latin typeface="Times New Roman"/>
                          <a:ea typeface="Times New Roman"/>
                          <a:cs typeface="Times New Roman"/>
                          <a:sym typeface="Times New Roman"/>
                        </a:rPr>
                        <a:t>Naturaleza</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800" b="0" i="0" u="none" strike="noStrike" cap="none">
                          <a:solidFill>
                            <a:srgbClr val="202020"/>
                          </a:solidFill>
                          <a:latin typeface="Times New Roman"/>
                          <a:ea typeface="Times New Roman"/>
                          <a:cs typeface="Times New Roman"/>
                          <a:sym typeface="Times New Roman"/>
                        </a:rPr>
                        <a:t>Instancia administrativa previa al dictado de la resolución determinativa de oficio (art. 17 segundo párrafo LPT).</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extLst>
                  <a:ext uri="{0D108BD9-81ED-4DB2-BD59-A6C34878D82A}">
                    <a16:rowId xmlns:a16="http://schemas.microsoft.com/office/drawing/2014/main" val="10001"/>
                  </a:ext>
                </a:extLst>
              </a:tr>
              <a:tr h="571500">
                <a:tc>
                  <a:txBody>
                    <a:bodyPr/>
                    <a:lstStyle/>
                    <a:p>
                      <a:pPr marL="0" marR="0" lvl="0" indent="0" algn="l" rtl="0">
                        <a:spcBef>
                          <a:spcPts val="0"/>
                        </a:spcBef>
                        <a:spcAft>
                          <a:spcPts val="0"/>
                        </a:spcAft>
                        <a:buNone/>
                      </a:pPr>
                      <a:r>
                        <a:rPr lang="es-AR" sz="1800" b="0" i="0" u="none" strike="noStrike" cap="none">
                          <a:solidFill>
                            <a:srgbClr val="202020"/>
                          </a:solidFill>
                          <a:latin typeface="Times New Roman"/>
                          <a:ea typeface="Times New Roman"/>
                          <a:cs typeface="Times New Roman"/>
                          <a:sym typeface="Times New Roman"/>
                        </a:rPr>
                        <a:t>Quién habilita</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800" b="0" i="0" u="none" strike="noStrike" cap="none">
                          <a:solidFill>
                            <a:srgbClr val="202020"/>
                          </a:solidFill>
                          <a:latin typeface="Times New Roman"/>
                          <a:ea typeface="Times New Roman"/>
                          <a:cs typeface="Times New Roman"/>
                          <a:sym typeface="Times New Roman"/>
                        </a:rPr>
                        <a:t>Exclusivamente el Fisco. El contribuyente no puede exigirla ni proponerla.</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71500">
                <a:tc>
                  <a:txBody>
                    <a:bodyPr/>
                    <a:lstStyle/>
                    <a:p>
                      <a:pPr marL="0" marR="0" lvl="0" indent="0" algn="l" rtl="0">
                        <a:spcBef>
                          <a:spcPts val="0"/>
                        </a:spcBef>
                        <a:spcAft>
                          <a:spcPts val="0"/>
                        </a:spcAft>
                        <a:buNone/>
                      </a:pPr>
                      <a:r>
                        <a:rPr lang="es-AR" sz="1800" b="0" i="0" u="none" strike="noStrike" cap="none">
                          <a:solidFill>
                            <a:srgbClr val="202020"/>
                          </a:solidFill>
                          <a:latin typeface="Times New Roman"/>
                          <a:ea typeface="Times New Roman"/>
                          <a:cs typeface="Times New Roman"/>
                          <a:sym typeface="Times New Roman"/>
                        </a:rPr>
                        <a:t>Supuestos de procedencia</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800" b="0" i="0" u="none" strike="noStrike" cap="none">
                          <a:solidFill>
                            <a:srgbClr val="202020"/>
                          </a:solidFill>
                          <a:latin typeface="Times New Roman"/>
                          <a:ea typeface="Times New Roman"/>
                          <a:cs typeface="Times New Roman"/>
                          <a:sym typeface="Times New Roman"/>
                        </a:rPr>
                        <a:t>(a) Apreciación de hechos determinantes; (b) estimaciones o mediciones que dificulten cuantificación; (c) situaciones de novedad, complejidad o trascendencia.</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extLst>
                  <a:ext uri="{0D108BD9-81ED-4DB2-BD59-A6C34878D82A}">
                    <a16:rowId xmlns:a16="http://schemas.microsoft.com/office/drawing/2014/main" val="10003"/>
                  </a:ext>
                </a:extLst>
              </a:tr>
              <a:tr h="571500">
                <a:tc>
                  <a:txBody>
                    <a:bodyPr/>
                    <a:lstStyle/>
                    <a:p>
                      <a:pPr marL="0" marR="0" lvl="0" indent="0" algn="l" rtl="0">
                        <a:spcBef>
                          <a:spcPts val="0"/>
                        </a:spcBef>
                        <a:spcAft>
                          <a:spcPts val="0"/>
                        </a:spcAft>
                        <a:buNone/>
                      </a:pPr>
                      <a:r>
                        <a:rPr lang="es-AR" sz="1800" b="0" i="0" u="none" strike="noStrike" cap="none">
                          <a:solidFill>
                            <a:srgbClr val="202020"/>
                          </a:solidFill>
                          <a:latin typeface="Times New Roman"/>
                          <a:ea typeface="Times New Roman"/>
                          <a:cs typeface="Times New Roman"/>
                          <a:sym typeface="Times New Roman"/>
                        </a:rPr>
                        <a:t>Órgano colegiado</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800" b="0" i="0" u="none" strike="noStrike" cap="none">
                          <a:solidFill>
                            <a:srgbClr val="202020"/>
                          </a:solidFill>
                          <a:latin typeface="Times New Roman"/>
                          <a:ea typeface="Times New Roman"/>
                          <a:cs typeface="Times New Roman"/>
                          <a:sym typeface="Times New Roman"/>
                        </a:rPr>
                        <a:t>Funcionarios del proceso + máximo nivel técnico-jurídico de ARCA + autoridades de contralor interno. Sin contribuyente ni tercero externo.</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571500">
                <a:tc>
                  <a:txBody>
                    <a:bodyPr/>
                    <a:lstStyle/>
                    <a:p>
                      <a:pPr marL="0" marR="0" lvl="0" indent="0" algn="l" rtl="0">
                        <a:spcBef>
                          <a:spcPts val="0"/>
                        </a:spcBef>
                        <a:spcAft>
                          <a:spcPts val="0"/>
                        </a:spcAft>
                        <a:buNone/>
                      </a:pPr>
                      <a:r>
                        <a:rPr lang="es-AR" sz="1800" b="0" i="0" u="none" strike="noStrike" cap="none">
                          <a:solidFill>
                            <a:srgbClr val="202020"/>
                          </a:solidFill>
                          <a:latin typeface="Times New Roman"/>
                          <a:ea typeface="Times New Roman"/>
                          <a:cs typeface="Times New Roman"/>
                          <a:sym typeface="Times New Roman"/>
                        </a:rPr>
                        <a:t>Procedimiento</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800" b="0" i="0" u="none" strike="noStrike" cap="none">
                          <a:solidFill>
                            <a:srgbClr val="202020"/>
                          </a:solidFill>
                          <a:latin typeface="Times New Roman"/>
                          <a:ea typeface="Times New Roman"/>
                          <a:cs typeface="Times New Roman"/>
                          <a:sym typeface="Times New Roman"/>
                        </a:rPr>
                        <a:t>Informe circunstanciado del órgano colegiado. Aprobación por el Administrador Federal.</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extLst>
                  <a:ext uri="{0D108BD9-81ED-4DB2-BD59-A6C34878D82A}">
                    <a16:rowId xmlns:a16="http://schemas.microsoft.com/office/drawing/2014/main" val="10005"/>
                  </a:ext>
                </a:extLst>
              </a:tr>
              <a:tr h="571500">
                <a:tc>
                  <a:txBody>
                    <a:bodyPr/>
                    <a:lstStyle/>
                    <a:p>
                      <a:pPr marL="0" marR="0" lvl="0" indent="0" algn="l" rtl="0">
                        <a:spcBef>
                          <a:spcPts val="0"/>
                        </a:spcBef>
                        <a:spcAft>
                          <a:spcPts val="0"/>
                        </a:spcAft>
                        <a:buNone/>
                      </a:pPr>
                      <a:r>
                        <a:rPr lang="es-AR" sz="1800" b="0" i="0" u="none" strike="noStrike" cap="none">
                          <a:solidFill>
                            <a:srgbClr val="202020"/>
                          </a:solidFill>
                          <a:latin typeface="Times New Roman"/>
                          <a:ea typeface="Times New Roman"/>
                          <a:cs typeface="Times New Roman"/>
                          <a:sym typeface="Times New Roman"/>
                        </a:rPr>
                        <a:t>Efectos</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800" b="0" i="0" u="none" strike="noStrike" cap="none">
                          <a:solidFill>
                            <a:srgbClr val="202020"/>
                          </a:solidFill>
                          <a:latin typeface="Times New Roman"/>
                          <a:ea typeface="Times New Roman"/>
                          <a:cs typeface="Times New Roman"/>
                          <a:sym typeface="Times New Roman"/>
                        </a:rPr>
                        <a:t>Aceptación íntegra. Título ejecutivo (art. 92 LPT). ARCA no puede desconocer hechos. Suspende prescripción 1 año.</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571500">
                <a:tc>
                  <a:txBody>
                    <a:bodyPr/>
                    <a:lstStyle/>
                    <a:p>
                      <a:pPr marL="0" marR="0" lvl="0" indent="0" algn="l" rtl="0">
                        <a:spcBef>
                          <a:spcPts val="0"/>
                        </a:spcBef>
                        <a:spcAft>
                          <a:spcPts val="0"/>
                        </a:spcAft>
                        <a:buNone/>
                      </a:pPr>
                      <a:r>
                        <a:rPr lang="es-AR" sz="1800" b="0" i="0" u="none" strike="noStrike" cap="none">
                          <a:solidFill>
                            <a:srgbClr val="202020"/>
                          </a:solidFill>
                          <a:latin typeface="Times New Roman"/>
                          <a:ea typeface="Times New Roman"/>
                          <a:cs typeface="Times New Roman"/>
                          <a:sym typeface="Times New Roman"/>
                        </a:rPr>
                        <a:t>Vías recursivas</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800" b="0" i="0" u="none" strike="noStrike" cap="none">
                          <a:solidFill>
                            <a:srgbClr val="202020"/>
                          </a:solidFill>
                          <a:latin typeface="Times New Roman"/>
                          <a:ea typeface="Times New Roman"/>
                          <a:cs typeface="Times New Roman"/>
                          <a:sym typeface="Times New Roman"/>
                        </a:rPr>
                        <a:t>No previstas expresamente en la LPT. El acuerdo es definitivo. El rechazo no es recurrible por el contribuyente.</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pic>
        <p:nvPicPr>
          <p:cNvPr id="388" name="Google Shape;388;g3df8a1eb5e7_0_289"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389" name="Google Shape;389;g3df8a1eb5e7_0_289"/>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Procedimiento</a:t>
            </a:r>
            <a:endParaRPr/>
          </a:p>
        </p:txBody>
      </p:sp>
      <p:sp>
        <p:nvSpPr>
          <p:cNvPr id="390" name="Google Shape;390;g3df8a1eb5e7_0_289"/>
          <p:cNvSpPr/>
          <p:nvPr/>
        </p:nvSpPr>
        <p:spPr>
          <a:xfrm>
            <a:off x="365770" y="182880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400" b="1" i="0" u="none" strike="noStrike" cap="none">
                <a:solidFill>
                  <a:srgbClr val="FFFFFF"/>
                </a:solidFill>
                <a:latin typeface="Times New Roman"/>
                <a:ea typeface="Times New Roman"/>
                <a:cs typeface="Times New Roman"/>
                <a:sym typeface="Times New Roman"/>
              </a:rPr>
              <a:t>1</a:t>
            </a:r>
            <a:endParaRPr/>
          </a:p>
        </p:txBody>
      </p:sp>
      <p:sp>
        <p:nvSpPr>
          <p:cNvPr id="391" name="Google Shape;391;g3df8a1eb5e7_0_289"/>
          <p:cNvSpPr/>
          <p:nvPr/>
        </p:nvSpPr>
        <p:spPr>
          <a:xfrm>
            <a:off x="868703" y="1828800"/>
            <a:ext cx="4983600" cy="12345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b="0" i="0" u="none" strike="noStrike" cap="none">
              <a:solidFill>
                <a:schemeClr val="dk1"/>
              </a:solidFill>
              <a:latin typeface="Calibri"/>
              <a:ea typeface="Calibri"/>
              <a:cs typeface="Calibri"/>
              <a:sym typeface="Calibri"/>
            </a:endParaRPr>
          </a:p>
        </p:txBody>
      </p:sp>
      <p:sp>
        <p:nvSpPr>
          <p:cNvPr id="392" name="Google Shape;392;g3df8a1eb5e7_0_289"/>
          <p:cNvSpPr txBox="1"/>
          <p:nvPr/>
        </p:nvSpPr>
        <p:spPr>
          <a:xfrm>
            <a:off x="1005867" y="1874520"/>
            <a:ext cx="4800600" cy="8877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1800" b="1" i="0" u="none" strike="noStrike" cap="none">
                <a:solidFill>
                  <a:srgbClr val="7E5867"/>
                </a:solidFill>
                <a:latin typeface="Times New Roman"/>
                <a:ea typeface="Times New Roman"/>
                <a:cs typeface="Times New Roman"/>
                <a:sym typeface="Times New Roman"/>
              </a:rPr>
              <a:t>Habilitación por el Fisco</a:t>
            </a:r>
            <a:endParaRPr sz="1700"/>
          </a:p>
          <a:p>
            <a:pPr marL="0" marR="0" lvl="0" indent="0" algn="l" rtl="0">
              <a:spcBef>
                <a:spcPts val="200"/>
              </a:spcBef>
              <a:spcAft>
                <a:spcPts val="0"/>
              </a:spcAft>
              <a:buNone/>
            </a:pPr>
            <a:r>
              <a:rPr lang="es-AR" sz="1600" b="0" i="0" u="none" strike="noStrike" cap="none">
                <a:solidFill>
                  <a:srgbClr val="202020"/>
                </a:solidFill>
                <a:latin typeface="Times New Roman"/>
                <a:ea typeface="Times New Roman"/>
                <a:cs typeface="Times New Roman"/>
                <a:sym typeface="Times New Roman"/>
              </a:rPr>
              <a:t>ARCA habilita la instancia previo al dictado de la resolución determinativa.</a:t>
            </a:r>
            <a:endParaRPr sz="1700"/>
          </a:p>
        </p:txBody>
      </p:sp>
      <p:sp>
        <p:nvSpPr>
          <p:cNvPr id="393" name="Google Shape;393;g3df8a1eb5e7_0_289"/>
          <p:cNvSpPr/>
          <p:nvPr/>
        </p:nvSpPr>
        <p:spPr>
          <a:xfrm>
            <a:off x="6263807" y="182880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700" b="1" i="0" u="none" strike="noStrike" cap="none">
                <a:solidFill>
                  <a:srgbClr val="FFFFFF"/>
                </a:solidFill>
                <a:latin typeface="Times New Roman"/>
                <a:ea typeface="Times New Roman"/>
                <a:cs typeface="Times New Roman"/>
                <a:sym typeface="Times New Roman"/>
              </a:rPr>
              <a:t>2</a:t>
            </a:r>
            <a:endParaRPr sz="1700"/>
          </a:p>
        </p:txBody>
      </p:sp>
      <p:sp>
        <p:nvSpPr>
          <p:cNvPr id="394" name="Google Shape;394;g3df8a1eb5e7_0_289"/>
          <p:cNvSpPr/>
          <p:nvPr/>
        </p:nvSpPr>
        <p:spPr>
          <a:xfrm>
            <a:off x="6766740" y="1828800"/>
            <a:ext cx="4983600" cy="12345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b="0" i="0" u="none" strike="noStrike" cap="none">
              <a:solidFill>
                <a:schemeClr val="dk1"/>
              </a:solidFill>
              <a:latin typeface="Calibri"/>
              <a:ea typeface="Calibri"/>
              <a:cs typeface="Calibri"/>
              <a:sym typeface="Calibri"/>
            </a:endParaRPr>
          </a:p>
        </p:txBody>
      </p:sp>
      <p:sp>
        <p:nvSpPr>
          <p:cNvPr id="395" name="Google Shape;395;g3df8a1eb5e7_0_289"/>
          <p:cNvSpPr txBox="1"/>
          <p:nvPr/>
        </p:nvSpPr>
        <p:spPr>
          <a:xfrm>
            <a:off x="6903904" y="1874520"/>
            <a:ext cx="4800600" cy="8877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1800" b="1" i="0" u="none" strike="noStrike" cap="none">
                <a:solidFill>
                  <a:srgbClr val="7E5867"/>
                </a:solidFill>
                <a:latin typeface="Times New Roman"/>
                <a:ea typeface="Times New Roman"/>
                <a:cs typeface="Times New Roman"/>
                <a:sym typeface="Times New Roman"/>
              </a:rPr>
              <a:t>Sometimiento al órgano colegiado</a:t>
            </a:r>
            <a:endParaRPr sz="1700"/>
          </a:p>
          <a:p>
            <a:pPr marL="0" marR="0" lvl="0" indent="0" algn="l" rtl="0">
              <a:spcBef>
                <a:spcPts val="200"/>
              </a:spcBef>
              <a:spcAft>
                <a:spcPts val="0"/>
              </a:spcAft>
              <a:buNone/>
            </a:pPr>
            <a:r>
              <a:rPr lang="es-AR" sz="1600" b="0" i="0" u="none" strike="noStrike" cap="none">
                <a:solidFill>
                  <a:srgbClr val="202020"/>
                </a:solidFill>
                <a:latin typeface="Times New Roman"/>
                <a:ea typeface="Times New Roman"/>
                <a:cs typeface="Times New Roman"/>
                <a:sym typeface="Times New Roman"/>
              </a:rPr>
              <a:t>Funcionarios intervinientes + nivel técnico-jurídico + contralor interno.</a:t>
            </a:r>
            <a:endParaRPr sz="1700"/>
          </a:p>
        </p:txBody>
      </p:sp>
      <p:sp>
        <p:nvSpPr>
          <p:cNvPr id="396" name="Google Shape;396;g3df8a1eb5e7_0_289"/>
          <p:cNvSpPr/>
          <p:nvPr/>
        </p:nvSpPr>
        <p:spPr>
          <a:xfrm>
            <a:off x="365770" y="324612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400" b="1" i="0" u="none" strike="noStrike" cap="none">
                <a:solidFill>
                  <a:srgbClr val="FFFFFF"/>
                </a:solidFill>
                <a:latin typeface="Times New Roman"/>
                <a:ea typeface="Times New Roman"/>
                <a:cs typeface="Times New Roman"/>
                <a:sym typeface="Times New Roman"/>
              </a:rPr>
              <a:t>3</a:t>
            </a:r>
            <a:endParaRPr/>
          </a:p>
        </p:txBody>
      </p:sp>
      <p:sp>
        <p:nvSpPr>
          <p:cNvPr id="397" name="Google Shape;397;g3df8a1eb5e7_0_289"/>
          <p:cNvSpPr/>
          <p:nvPr/>
        </p:nvSpPr>
        <p:spPr>
          <a:xfrm>
            <a:off x="868703" y="3246120"/>
            <a:ext cx="4983600" cy="12345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b="0" i="0" u="none" strike="noStrike" cap="none">
              <a:solidFill>
                <a:schemeClr val="dk1"/>
              </a:solidFill>
              <a:latin typeface="Calibri"/>
              <a:ea typeface="Calibri"/>
              <a:cs typeface="Calibri"/>
              <a:sym typeface="Calibri"/>
            </a:endParaRPr>
          </a:p>
        </p:txBody>
      </p:sp>
      <p:sp>
        <p:nvSpPr>
          <p:cNvPr id="398" name="Google Shape;398;g3df8a1eb5e7_0_289"/>
          <p:cNvSpPr txBox="1"/>
          <p:nvPr/>
        </p:nvSpPr>
        <p:spPr>
          <a:xfrm>
            <a:off x="1005867" y="3291840"/>
            <a:ext cx="4800600" cy="8877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1800" b="1" i="0" u="none" strike="noStrike" cap="none">
                <a:solidFill>
                  <a:srgbClr val="7E5867"/>
                </a:solidFill>
                <a:latin typeface="Times New Roman"/>
                <a:ea typeface="Times New Roman"/>
                <a:cs typeface="Times New Roman"/>
                <a:sym typeface="Times New Roman"/>
              </a:rPr>
              <a:t>Informe circunstanciado</a:t>
            </a:r>
            <a:endParaRPr sz="1700"/>
          </a:p>
          <a:p>
            <a:pPr marL="0" marR="0" lvl="0" indent="0" algn="l" rtl="0">
              <a:spcBef>
                <a:spcPts val="200"/>
              </a:spcBef>
              <a:spcAft>
                <a:spcPts val="0"/>
              </a:spcAft>
              <a:buNone/>
            </a:pPr>
            <a:r>
              <a:rPr lang="es-AR" sz="1600" b="0" i="0" u="none" strike="noStrike" cap="none">
                <a:solidFill>
                  <a:srgbClr val="202020"/>
                </a:solidFill>
                <a:latin typeface="Times New Roman"/>
                <a:ea typeface="Times New Roman"/>
                <a:cs typeface="Times New Roman"/>
                <a:sym typeface="Times New Roman"/>
              </a:rPr>
              <a:t>El órgano emite informe con recomendación de solución conciliatoria o rechazo.</a:t>
            </a:r>
            <a:endParaRPr sz="1700"/>
          </a:p>
        </p:txBody>
      </p:sp>
      <p:sp>
        <p:nvSpPr>
          <p:cNvPr id="399" name="Google Shape;399;g3df8a1eb5e7_0_289"/>
          <p:cNvSpPr/>
          <p:nvPr/>
        </p:nvSpPr>
        <p:spPr>
          <a:xfrm>
            <a:off x="6263807" y="324612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700" b="1" i="0" u="none" strike="noStrike" cap="none">
                <a:solidFill>
                  <a:srgbClr val="FFFFFF"/>
                </a:solidFill>
                <a:latin typeface="Times New Roman"/>
                <a:ea typeface="Times New Roman"/>
                <a:cs typeface="Times New Roman"/>
                <a:sym typeface="Times New Roman"/>
              </a:rPr>
              <a:t>4</a:t>
            </a:r>
            <a:endParaRPr sz="1700"/>
          </a:p>
        </p:txBody>
      </p:sp>
      <p:sp>
        <p:nvSpPr>
          <p:cNvPr id="400" name="Google Shape;400;g3df8a1eb5e7_0_289"/>
          <p:cNvSpPr/>
          <p:nvPr/>
        </p:nvSpPr>
        <p:spPr>
          <a:xfrm>
            <a:off x="6766740" y="3246120"/>
            <a:ext cx="4983600" cy="12345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b="0" i="0" u="none" strike="noStrike" cap="none">
              <a:solidFill>
                <a:schemeClr val="dk1"/>
              </a:solidFill>
              <a:latin typeface="Calibri"/>
              <a:ea typeface="Calibri"/>
              <a:cs typeface="Calibri"/>
              <a:sym typeface="Calibri"/>
            </a:endParaRPr>
          </a:p>
        </p:txBody>
      </p:sp>
      <p:sp>
        <p:nvSpPr>
          <p:cNvPr id="401" name="Google Shape;401;g3df8a1eb5e7_0_289"/>
          <p:cNvSpPr txBox="1"/>
          <p:nvPr/>
        </p:nvSpPr>
        <p:spPr>
          <a:xfrm>
            <a:off x="6903904" y="3291840"/>
            <a:ext cx="4800600" cy="6414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1800" b="1" i="0" u="none" strike="noStrike" cap="none">
                <a:solidFill>
                  <a:srgbClr val="7E5867"/>
                </a:solidFill>
                <a:latin typeface="Times New Roman"/>
                <a:ea typeface="Times New Roman"/>
                <a:cs typeface="Times New Roman"/>
                <a:sym typeface="Times New Roman"/>
              </a:rPr>
              <a:t>Aprobación del Administrador Federal</a:t>
            </a:r>
            <a:endParaRPr sz="1700"/>
          </a:p>
          <a:p>
            <a:pPr marL="0" marR="0" lvl="0" indent="0" algn="l" rtl="0">
              <a:spcBef>
                <a:spcPts val="200"/>
              </a:spcBef>
              <a:spcAft>
                <a:spcPts val="0"/>
              </a:spcAft>
              <a:buNone/>
            </a:pPr>
            <a:r>
              <a:rPr lang="es-AR" sz="1600" b="0" i="0" u="none" strike="noStrike" cap="none">
                <a:solidFill>
                  <a:srgbClr val="202020"/>
                </a:solidFill>
                <a:latin typeface="Times New Roman"/>
                <a:ea typeface="Times New Roman"/>
                <a:cs typeface="Times New Roman"/>
                <a:sym typeface="Times New Roman"/>
              </a:rPr>
              <a:t>El acuerdo no se perfecciona sin su firma.</a:t>
            </a:r>
            <a:endParaRPr sz="1700"/>
          </a:p>
        </p:txBody>
      </p:sp>
      <p:sp>
        <p:nvSpPr>
          <p:cNvPr id="402" name="Google Shape;402;g3df8a1eb5e7_0_289"/>
          <p:cNvSpPr/>
          <p:nvPr/>
        </p:nvSpPr>
        <p:spPr>
          <a:xfrm>
            <a:off x="365770" y="466344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400" b="1" i="0" u="none" strike="noStrike" cap="none">
                <a:solidFill>
                  <a:srgbClr val="FFFFFF"/>
                </a:solidFill>
                <a:latin typeface="Times New Roman"/>
                <a:ea typeface="Times New Roman"/>
                <a:cs typeface="Times New Roman"/>
                <a:sym typeface="Times New Roman"/>
              </a:rPr>
              <a:t>5</a:t>
            </a:r>
            <a:endParaRPr/>
          </a:p>
        </p:txBody>
      </p:sp>
      <p:sp>
        <p:nvSpPr>
          <p:cNvPr id="403" name="Google Shape;403;g3df8a1eb5e7_0_289"/>
          <p:cNvSpPr/>
          <p:nvPr/>
        </p:nvSpPr>
        <p:spPr>
          <a:xfrm>
            <a:off x="868703" y="4663440"/>
            <a:ext cx="4983600" cy="12345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b="0" i="0" u="none" strike="noStrike" cap="none">
              <a:solidFill>
                <a:schemeClr val="dk1"/>
              </a:solidFill>
              <a:latin typeface="Calibri"/>
              <a:ea typeface="Calibri"/>
              <a:cs typeface="Calibri"/>
              <a:sym typeface="Calibri"/>
            </a:endParaRPr>
          </a:p>
        </p:txBody>
      </p:sp>
      <p:sp>
        <p:nvSpPr>
          <p:cNvPr id="404" name="Google Shape;404;g3df8a1eb5e7_0_289"/>
          <p:cNvSpPr txBox="1"/>
          <p:nvPr/>
        </p:nvSpPr>
        <p:spPr>
          <a:xfrm>
            <a:off x="1005867" y="4709160"/>
            <a:ext cx="4800600" cy="8877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1800" b="1" i="0" u="none" strike="noStrike" cap="none">
                <a:solidFill>
                  <a:srgbClr val="7E5867"/>
                </a:solidFill>
                <a:latin typeface="Times New Roman"/>
                <a:ea typeface="Times New Roman"/>
                <a:cs typeface="Times New Roman"/>
                <a:sym typeface="Times New Roman"/>
              </a:rPr>
              <a:t>Decisión del contribuyente</a:t>
            </a:r>
            <a:endParaRPr sz="1700"/>
          </a:p>
          <a:p>
            <a:pPr marL="0" marR="0" lvl="0" indent="0" algn="l" rtl="0">
              <a:spcBef>
                <a:spcPts val="200"/>
              </a:spcBef>
              <a:spcAft>
                <a:spcPts val="0"/>
              </a:spcAft>
              <a:buNone/>
            </a:pPr>
            <a:r>
              <a:rPr lang="es-AR" sz="1600" b="0" i="0" u="none" strike="noStrike" cap="none">
                <a:solidFill>
                  <a:srgbClr val="202020"/>
                </a:solidFill>
                <a:latin typeface="Times New Roman"/>
                <a:ea typeface="Times New Roman"/>
                <a:cs typeface="Times New Roman"/>
                <a:sym typeface="Times New Roman"/>
              </a:rPr>
              <a:t>Aceptar (acuerdo se cierra) o rechazar (continúa el procedimiento determinativo).</a:t>
            </a:r>
            <a:endParaRPr sz="1700"/>
          </a:p>
        </p:txBody>
      </p:sp>
      <p:sp>
        <p:nvSpPr>
          <p:cNvPr id="405" name="Google Shape;405;g3df8a1eb5e7_0_289"/>
          <p:cNvSpPr/>
          <p:nvPr/>
        </p:nvSpPr>
        <p:spPr>
          <a:xfrm>
            <a:off x="6263807" y="466344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700" b="1" i="0" u="none" strike="noStrike" cap="none">
                <a:solidFill>
                  <a:srgbClr val="FFFFFF"/>
                </a:solidFill>
                <a:latin typeface="Times New Roman"/>
                <a:ea typeface="Times New Roman"/>
                <a:cs typeface="Times New Roman"/>
                <a:sym typeface="Times New Roman"/>
              </a:rPr>
              <a:t>6</a:t>
            </a:r>
            <a:endParaRPr sz="1700"/>
          </a:p>
        </p:txBody>
      </p:sp>
      <p:sp>
        <p:nvSpPr>
          <p:cNvPr id="406" name="Google Shape;406;g3df8a1eb5e7_0_289"/>
          <p:cNvSpPr/>
          <p:nvPr/>
        </p:nvSpPr>
        <p:spPr>
          <a:xfrm>
            <a:off x="6766740" y="4663440"/>
            <a:ext cx="4983600" cy="12345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b="0" i="0" u="none" strike="noStrike" cap="none">
              <a:solidFill>
                <a:schemeClr val="dk1"/>
              </a:solidFill>
              <a:latin typeface="Calibri"/>
              <a:ea typeface="Calibri"/>
              <a:cs typeface="Calibri"/>
              <a:sym typeface="Calibri"/>
            </a:endParaRPr>
          </a:p>
        </p:txBody>
      </p:sp>
      <p:sp>
        <p:nvSpPr>
          <p:cNvPr id="407" name="Google Shape;407;g3df8a1eb5e7_0_289"/>
          <p:cNvSpPr txBox="1"/>
          <p:nvPr/>
        </p:nvSpPr>
        <p:spPr>
          <a:xfrm>
            <a:off x="6903904" y="4709160"/>
            <a:ext cx="4800600" cy="8877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1800" b="1" i="0" u="none" strike="noStrike" cap="none">
                <a:solidFill>
                  <a:srgbClr val="7E5867"/>
                </a:solidFill>
                <a:latin typeface="Times New Roman"/>
                <a:ea typeface="Times New Roman"/>
                <a:cs typeface="Times New Roman"/>
                <a:sym typeface="Times New Roman"/>
              </a:rPr>
              <a:t>Si hay acuerdo: título ejecutivo</a:t>
            </a:r>
            <a:endParaRPr sz="1700"/>
          </a:p>
          <a:p>
            <a:pPr marL="0" marR="0" lvl="0" indent="0" algn="l" rtl="0">
              <a:spcBef>
                <a:spcPts val="200"/>
              </a:spcBef>
              <a:spcAft>
                <a:spcPts val="0"/>
              </a:spcAft>
              <a:buNone/>
            </a:pPr>
            <a:r>
              <a:rPr lang="es-AR" sz="1600" b="0" i="0" u="none" strike="noStrike" cap="none">
                <a:solidFill>
                  <a:srgbClr val="202020"/>
                </a:solidFill>
                <a:latin typeface="Times New Roman"/>
                <a:ea typeface="Times New Roman"/>
                <a:cs typeface="Times New Roman"/>
                <a:sym typeface="Times New Roman"/>
              </a:rPr>
              <a:t>Habilita el procedimiento del art. 92 LPT (juicio de ejecución fiscal).</a:t>
            </a:r>
            <a:endParaRPr sz="17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pic>
        <p:nvPicPr>
          <p:cNvPr id="412" name="Google Shape;412;g3df8a1eb5e7_0_312"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413" name="Google Shape;413;g3df8a1eb5e7_0_312"/>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3100" b="1" i="0" u="none" strike="noStrike" cap="none">
                <a:solidFill>
                  <a:srgbClr val="FFFFFF"/>
                </a:solidFill>
                <a:latin typeface="Times New Roman"/>
                <a:ea typeface="Times New Roman"/>
                <a:cs typeface="Times New Roman"/>
                <a:sym typeface="Times New Roman"/>
              </a:rPr>
              <a:t>Efectos del acuerdo conclusivo</a:t>
            </a:r>
            <a:endParaRPr sz="1900"/>
          </a:p>
        </p:txBody>
      </p:sp>
      <p:sp>
        <p:nvSpPr>
          <p:cNvPr id="414" name="Google Shape;414;g3df8a1eb5e7_0_312"/>
          <p:cNvSpPr txBox="1"/>
          <p:nvPr/>
        </p:nvSpPr>
        <p:spPr>
          <a:xfrm>
            <a:off x="548655" y="1828800"/>
            <a:ext cx="11064600" cy="41457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es-AR" sz="2300" b="1" i="0" u="none" strike="noStrike" cap="none">
                <a:solidFill>
                  <a:srgbClr val="7E5867"/>
                </a:solidFill>
                <a:latin typeface="Times New Roman"/>
                <a:ea typeface="Times New Roman"/>
                <a:cs typeface="Times New Roman"/>
                <a:sym typeface="Times New Roman"/>
              </a:rPr>
              <a:t>➢ </a:t>
            </a:r>
            <a:r>
              <a:rPr lang="es-AR" sz="2300" b="0" i="0" u="none" strike="noStrike" cap="none">
                <a:solidFill>
                  <a:srgbClr val="202020"/>
                </a:solidFill>
                <a:latin typeface="Times New Roman"/>
                <a:ea typeface="Times New Roman"/>
                <a:cs typeface="Times New Roman"/>
                <a:sym typeface="Times New Roman"/>
              </a:rPr>
              <a:t>Aceptación íntegra: el contenido del acuerdo se entiende íntegramente aceptado por las partes.</a:t>
            </a:r>
            <a:endParaRPr sz="1900"/>
          </a:p>
          <a:p>
            <a:pPr marL="0" marR="0" lvl="0" indent="0" algn="l" rtl="0">
              <a:spcBef>
                <a:spcPts val="800"/>
              </a:spcBef>
              <a:spcAft>
                <a:spcPts val="0"/>
              </a:spcAft>
              <a:buNone/>
            </a:pPr>
            <a:r>
              <a:rPr lang="es-AR" sz="2300" b="1" i="0" u="none" strike="noStrike" cap="none">
                <a:solidFill>
                  <a:srgbClr val="7E5867"/>
                </a:solidFill>
                <a:latin typeface="Times New Roman"/>
                <a:ea typeface="Times New Roman"/>
                <a:cs typeface="Times New Roman"/>
                <a:sym typeface="Times New Roman"/>
              </a:rPr>
              <a:t>➢ </a:t>
            </a:r>
            <a:r>
              <a:rPr lang="es-AR" sz="2300" b="0" i="0" u="none" strike="noStrike" cap="none">
                <a:solidFill>
                  <a:srgbClr val="202020"/>
                </a:solidFill>
                <a:latin typeface="Times New Roman"/>
                <a:ea typeface="Times New Roman"/>
                <a:cs typeface="Times New Roman"/>
                <a:sym typeface="Times New Roman"/>
              </a:rPr>
              <a:t>Título ejecutivo: si surge crédito fiscal, habilita el procedimiento del art. 92 LPT.</a:t>
            </a:r>
            <a:endParaRPr sz="1900"/>
          </a:p>
          <a:p>
            <a:pPr marL="0" marR="0" lvl="0" indent="0" algn="l" rtl="0">
              <a:spcBef>
                <a:spcPts val="800"/>
              </a:spcBef>
              <a:spcAft>
                <a:spcPts val="0"/>
              </a:spcAft>
              <a:buNone/>
            </a:pPr>
            <a:r>
              <a:rPr lang="es-AR" sz="2300" b="1" i="0" u="none" strike="noStrike" cap="none">
                <a:solidFill>
                  <a:srgbClr val="7E5867"/>
                </a:solidFill>
                <a:latin typeface="Times New Roman"/>
                <a:ea typeface="Times New Roman"/>
                <a:cs typeface="Times New Roman"/>
                <a:sym typeface="Times New Roman"/>
              </a:rPr>
              <a:t>➢ </a:t>
            </a:r>
            <a:r>
              <a:rPr lang="es-AR" sz="2300" b="0" i="0" u="none" strike="noStrike" cap="none">
                <a:solidFill>
                  <a:srgbClr val="202020"/>
                </a:solidFill>
                <a:latin typeface="Times New Roman"/>
                <a:ea typeface="Times New Roman"/>
                <a:cs typeface="Times New Roman"/>
                <a:sym typeface="Times New Roman"/>
              </a:rPr>
              <a:t>Inmutabilidad de los hechos: ARCA no puede desconocerlos ni cuestionarlos en otro fuero, salvo prueba de falsedad.</a:t>
            </a:r>
            <a:endParaRPr sz="1900"/>
          </a:p>
          <a:p>
            <a:pPr marL="0" marR="0" lvl="0" indent="0" algn="l" rtl="0">
              <a:spcBef>
                <a:spcPts val="800"/>
              </a:spcBef>
              <a:spcAft>
                <a:spcPts val="0"/>
              </a:spcAft>
              <a:buNone/>
            </a:pPr>
            <a:r>
              <a:rPr lang="es-AR" sz="2300" b="1" i="0" u="none" strike="noStrike" cap="none">
                <a:solidFill>
                  <a:srgbClr val="7E5867"/>
                </a:solidFill>
                <a:latin typeface="Times New Roman"/>
                <a:ea typeface="Times New Roman"/>
                <a:cs typeface="Times New Roman"/>
                <a:sym typeface="Times New Roman"/>
              </a:rPr>
              <a:t>➢ </a:t>
            </a:r>
            <a:r>
              <a:rPr lang="es-AR" sz="2300" b="0" i="0" u="none" strike="noStrike" cap="none">
                <a:solidFill>
                  <a:srgbClr val="202020"/>
                </a:solidFill>
                <a:latin typeface="Times New Roman"/>
                <a:ea typeface="Times New Roman"/>
                <a:cs typeface="Times New Roman"/>
                <a:sym typeface="Times New Roman"/>
              </a:rPr>
              <a:t>No genera jurisprudencia ni puede ser opuesto como antecedente (salvo cuestiones de puro derecho con condiciones idénticas).</a:t>
            </a:r>
            <a:endParaRPr sz="1900"/>
          </a:p>
          <a:p>
            <a:pPr marL="0" marR="0" lvl="0" indent="0" algn="l" rtl="0">
              <a:spcBef>
                <a:spcPts val="800"/>
              </a:spcBef>
              <a:spcAft>
                <a:spcPts val="0"/>
              </a:spcAft>
              <a:buNone/>
            </a:pPr>
            <a:r>
              <a:rPr lang="es-AR" sz="2300" b="1" i="0" u="none" strike="noStrike" cap="none">
                <a:solidFill>
                  <a:srgbClr val="7E5867"/>
                </a:solidFill>
                <a:latin typeface="Times New Roman"/>
                <a:ea typeface="Times New Roman"/>
                <a:cs typeface="Times New Roman"/>
                <a:sym typeface="Times New Roman"/>
              </a:rPr>
              <a:t>➢ </a:t>
            </a:r>
            <a:r>
              <a:rPr lang="es-AR" sz="2300" b="0" i="0" u="none" strike="noStrike" cap="none">
                <a:solidFill>
                  <a:srgbClr val="202020"/>
                </a:solidFill>
                <a:latin typeface="Times New Roman"/>
                <a:ea typeface="Times New Roman"/>
                <a:cs typeface="Times New Roman"/>
                <a:sym typeface="Times New Roman"/>
              </a:rPr>
              <a:t>Suspende la prescripción por un (1) año desde el acto que somete las actuaciones a la instancia (art. 65 inc. d LPT, incorporado por Ley 27.430).</a:t>
            </a:r>
            <a:endParaRPr sz="1900"/>
          </a:p>
          <a:p>
            <a:pPr marL="0" marR="0" lvl="0" indent="0" algn="l" rtl="0">
              <a:spcBef>
                <a:spcPts val="800"/>
              </a:spcBef>
              <a:spcAft>
                <a:spcPts val="0"/>
              </a:spcAft>
              <a:buNone/>
            </a:pPr>
            <a:r>
              <a:rPr lang="es-AR" sz="2300" b="1" i="0" u="none" strike="noStrike" cap="none">
                <a:solidFill>
                  <a:srgbClr val="7E5867"/>
                </a:solidFill>
                <a:latin typeface="Times New Roman"/>
                <a:ea typeface="Times New Roman"/>
                <a:cs typeface="Times New Roman"/>
                <a:sym typeface="Times New Roman"/>
              </a:rPr>
              <a:t>➢ </a:t>
            </a:r>
            <a:r>
              <a:rPr lang="es-AR" sz="2300" b="0" i="0" u="none" strike="noStrike" cap="none">
                <a:solidFill>
                  <a:srgbClr val="202020"/>
                </a:solidFill>
                <a:latin typeface="Times New Roman"/>
                <a:ea typeface="Times New Roman"/>
                <a:cs typeface="Times New Roman"/>
                <a:sym typeface="Times New Roman"/>
              </a:rPr>
              <a:t>No procede cuando corresponda hacer denuncia penal (Régimen Penal Tributario).</a:t>
            </a:r>
            <a:endParaRPr sz="19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pic>
        <p:nvPicPr>
          <p:cNvPr id="419" name="Google Shape;419;g3df8a1eb5e7_0_318"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420" name="Google Shape;420;g3df8a1eb5e7_0_318"/>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Nueve años sin reglamentación</a:t>
            </a:r>
            <a:endParaRPr/>
          </a:p>
        </p:txBody>
      </p:sp>
      <p:sp>
        <p:nvSpPr>
          <p:cNvPr id="421" name="Google Shape;421;g3df8a1eb5e7_0_318"/>
          <p:cNvSpPr/>
          <p:nvPr/>
        </p:nvSpPr>
        <p:spPr>
          <a:xfrm>
            <a:off x="914424" y="1920240"/>
            <a:ext cx="10332900" cy="1280100"/>
          </a:xfrm>
          <a:prstGeom prst="rect">
            <a:avLst/>
          </a:prstGeom>
          <a:solidFill>
            <a:srgbClr val="F4ECEF"/>
          </a:solidFill>
          <a:ln w="19050" cap="flat" cmpd="sng">
            <a:solidFill>
              <a:srgbClr val="7E5867"/>
            </a:solidFill>
            <a:prstDash val="solid"/>
            <a:round/>
            <a:headEnd type="none" w="sm" len="sm"/>
            <a:tailEnd type="none" w="sm" len="sm"/>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422" name="Google Shape;422;g3df8a1eb5e7_0_318"/>
          <p:cNvSpPr txBox="1"/>
          <p:nvPr/>
        </p:nvSpPr>
        <p:spPr>
          <a:xfrm>
            <a:off x="1188752" y="2103120"/>
            <a:ext cx="9784500" cy="708000"/>
          </a:xfrm>
          <a:prstGeom prst="rect">
            <a:avLst/>
          </a:prstGeom>
          <a:noFill/>
          <a:ln>
            <a:noFill/>
          </a:ln>
        </p:spPr>
        <p:txBody>
          <a:bodyPr spcFirstLastPara="1" wrap="square" lIns="45700" tIns="45700" rIns="45700" bIns="45700" anchor="ctr" anchorCtr="0">
            <a:spAutoFit/>
          </a:bodyPr>
          <a:lstStyle/>
          <a:p>
            <a:pPr marL="0" marR="0" lvl="0" indent="0" algn="ctr" rtl="0">
              <a:spcBef>
                <a:spcPts val="0"/>
              </a:spcBef>
              <a:spcAft>
                <a:spcPts val="0"/>
              </a:spcAft>
              <a:buNone/>
            </a:pPr>
            <a:r>
              <a:rPr lang="es-AR" sz="2000" b="0" i="1" u="none" strike="noStrike" cap="none">
                <a:solidFill>
                  <a:srgbClr val="202020"/>
                </a:solidFill>
                <a:latin typeface="Times New Roman"/>
                <a:ea typeface="Times New Roman"/>
                <a:cs typeface="Times New Roman"/>
                <a:sym typeface="Times New Roman"/>
              </a:rPr>
              <a:t>El art. 16 bis LPT existe desde 2017. ARCA nunca lo reglamentó. Cero casos públicos de ACV resuelto.</a:t>
            </a:r>
            <a:endParaRPr/>
          </a:p>
        </p:txBody>
      </p:sp>
      <p:sp>
        <p:nvSpPr>
          <p:cNvPr id="423" name="Google Shape;423;g3df8a1eb5e7_0_318"/>
          <p:cNvSpPr txBox="1"/>
          <p:nvPr/>
        </p:nvSpPr>
        <p:spPr>
          <a:xfrm>
            <a:off x="548655" y="3383280"/>
            <a:ext cx="11064600" cy="24216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es-AR" sz="2300" b="1" i="0" u="none" strike="noStrike" cap="none">
                <a:solidFill>
                  <a:srgbClr val="7E5867"/>
                </a:solidFill>
                <a:latin typeface="Times New Roman"/>
                <a:ea typeface="Times New Roman"/>
                <a:cs typeface="Times New Roman"/>
                <a:sym typeface="Times New Roman"/>
              </a:rPr>
              <a:t>Sin reglamentación, quedan sin definición:</a:t>
            </a:r>
            <a:endParaRPr sz="2200"/>
          </a:p>
          <a:p>
            <a:pPr marL="0" marR="0" lvl="0" indent="0" algn="l" rtl="0">
              <a:spcBef>
                <a:spcPts val="800"/>
              </a:spcBef>
              <a:spcAft>
                <a:spcPts val="0"/>
              </a:spcAft>
              <a:buNone/>
            </a:pPr>
            <a:r>
              <a:rPr lang="es-AR" sz="2100" b="1" i="0" u="none" strike="noStrike" cap="none">
                <a:solidFill>
                  <a:srgbClr val="7E5867"/>
                </a:solidFill>
                <a:latin typeface="Times New Roman"/>
                <a:ea typeface="Times New Roman"/>
                <a:cs typeface="Times New Roman"/>
                <a:sym typeface="Times New Roman"/>
              </a:rPr>
              <a:t>➢ </a:t>
            </a:r>
            <a:r>
              <a:rPr lang="es-AR" sz="2100" b="0" i="0" u="none" strike="noStrike" cap="none">
                <a:solidFill>
                  <a:srgbClr val="202020"/>
                </a:solidFill>
                <a:latin typeface="Times New Roman"/>
                <a:ea typeface="Times New Roman"/>
                <a:cs typeface="Times New Roman"/>
                <a:sym typeface="Times New Roman"/>
              </a:rPr>
              <a:t>Plazos del órgano colegiado para emitir el informe.</a:t>
            </a:r>
            <a:endParaRPr sz="2200"/>
          </a:p>
          <a:p>
            <a:pPr marL="0" marR="0" lvl="0" indent="0" algn="l" rtl="0">
              <a:spcBef>
                <a:spcPts val="500"/>
              </a:spcBef>
              <a:spcAft>
                <a:spcPts val="0"/>
              </a:spcAft>
              <a:buNone/>
            </a:pPr>
            <a:r>
              <a:rPr lang="es-AR" sz="2100" b="1" i="0" u="none" strike="noStrike" cap="none">
                <a:solidFill>
                  <a:srgbClr val="7E5867"/>
                </a:solidFill>
                <a:latin typeface="Times New Roman"/>
                <a:ea typeface="Times New Roman"/>
                <a:cs typeface="Times New Roman"/>
                <a:sym typeface="Times New Roman"/>
              </a:rPr>
              <a:t>➢ </a:t>
            </a:r>
            <a:r>
              <a:rPr lang="es-AR" sz="2100" b="0" i="0" u="none" strike="noStrike" cap="none">
                <a:solidFill>
                  <a:srgbClr val="202020"/>
                </a:solidFill>
                <a:latin typeface="Times New Roman"/>
                <a:ea typeface="Times New Roman"/>
                <a:cs typeface="Times New Roman"/>
                <a:sym typeface="Times New Roman"/>
              </a:rPr>
              <a:t>Criterios objetivos sobre cuándo ARCA debe habilitar la instancia.</a:t>
            </a:r>
            <a:endParaRPr sz="2200"/>
          </a:p>
          <a:p>
            <a:pPr marL="0" marR="0" lvl="0" indent="0" algn="l" rtl="0">
              <a:spcBef>
                <a:spcPts val="500"/>
              </a:spcBef>
              <a:spcAft>
                <a:spcPts val="0"/>
              </a:spcAft>
              <a:buNone/>
            </a:pPr>
            <a:r>
              <a:rPr lang="es-AR" sz="2100" b="1" i="0" u="none" strike="noStrike" cap="none">
                <a:solidFill>
                  <a:srgbClr val="7E5867"/>
                </a:solidFill>
                <a:latin typeface="Times New Roman"/>
                <a:ea typeface="Times New Roman"/>
                <a:cs typeface="Times New Roman"/>
                <a:sym typeface="Times New Roman"/>
              </a:rPr>
              <a:t>➢ </a:t>
            </a:r>
            <a:r>
              <a:rPr lang="es-AR" sz="2100" b="0" i="0" u="none" strike="noStrike" cap="none">
                <a:solidFill>
                  <a:srgbClr val="202020"/>
                </a:solidFill>
                <a:latin typeface="Times New Roman"/>
                <a:ea typeface="Times New Roman"/>
                <a:cs typeface="Times New Roman"/>
                <a:sym typeface="Times New Roman"/>
              </a:rPr>
              <a:t>Mecanismo de recurso contra la decisión de no habilitar.</a:t>
            </a:r>
            <a:endParaRPr sz="2200"/>
          </a:p>
          <a:p>
            <a:pPr marL="0" marR="0" lvl="0" indent="0" algn="l" rtl="0">
              <a:spcBef>
                <a:spcPts val="500"/>
              </a:spcBef>
              <a:spcAft>
                <a:spcPts val="0"/>
              </a:spcAft>
              <a:buNone/>
            </a:pPr>
            <a:r>
              <a:rPr lang="es-AR" sz="2100" b="1" i="0" u="none" strike="noStrike" cap="none">
                <a:solidFill>
                  <a:srgbClr val="7E5867"/>
                </a:solidFill>
                <a:latin typeface="Times New Roman"/>
                <a:ea typeface="Times New Roman"/>
                <a:cs typeface="Times New Roman"/>
                <a:sym typeface="Times New Roman"/>
              </a:rPr>
              <a:t>➢ </a:t>
            </a:r>
            <a:r>
              <a:rPr lang="es-AR" sz="2100" b="0" i="0" u="none" strike="noStrike" cap="none">
                <a:solidFill>
                  <a:srgbClr val="202020"/>
                </a:solidFill>
                <a:latin typeface="Times New Roman"/>
                <a:ea typeface="Times New Roman"/>
                <a:cs typeface="Times New Roman"/>
                <a:sym typeface="Times New Roman"/>
              </a:rPr>
              <a:t>Protocolo de confidencialidad sobre la información aportada en caso de no acuerdo.</a:t>
            </a:r>
            <a:endParaRPr sz="2200"/>
          </a:p>
          <a:p>
            <a:pPr marL="0" marR="0" lvl="0" indent="0" algn="l" rtl="0">
              <a:spcBef>
                <a:spcPts val="500"/>
              </a:spcBef>
              <a:spcAft>
                <a:spcPts val="0"/>
              </a:spcAft>
              <a:buNone/>
            </a:pPr>
            <a:r>
              <a:rPr lang="es-AR" sz="2100" b="1" i="0" u="none" strike="noStrike" cap="none">
                <a:solidFill>
                  <a:srgbClr val="7E5867"/>
                </a:solidFill>
                <a:latin typeface="Times New Roman"/>
                <a:ea typeface="Times New Roman"/>
                <a:cs typeface="Times New Roman"/>
                <a:sym typeface="Times New Roman"/>
              </a:rPr>
              <a:t>➢ </a:t>
            </a:r>
            <a:r>
              <a:rPr lang="es-AR" sz="2100" b="0" i="0" u="none" strike="noStrike" cap="none">
                <a:solidFill>
                  <a:srgbClr val="202020"/>
                </a:solidFill>
                <a:latin typeface="Times New Roman"/>
                <a:ea typeface="Times New Roman"/>
                <a:cs typeface="Times New Roman"/>
                <a:sym typeface="Times New Roman"/>
              </a:rPr>
              <a:t>Régimen sancionatorio específico (reducción de multas) aplicable al acuerdo.</a:t>
            </a:r>
            <a:endParaRPr sz="22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pic>
        <p:nvPicPr>
          <p:cNvPr id="428" name="Google Shape;428;g3df8a1eb5e7_0_326"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429" name="Google Shape;429;g3df8a1eb5e7_0_326"/>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Art. 49 LPT — exclusión expresa</a:t>
            </a:r>
            <a:endParaRPr/>
          </a:p>
        </p:txBody>
      </p:sp>
      <p:sp>
        <p:nvSpPr>
          <p:cNvPr id="430" name="Google Shape;430;g3df8a1eb5e7_0_326"/>
          <p:cNvSpPr/>
          <p:nvPr/>
        </p:nvSpPr>
        <p:spPr>
          <a:xfrm>
            <a:off x="548655" y="1828800"/>
            <a:ext cx="11064600" cy="2011800"/>
          </a:xfrm>
          <a:prstGeom prst="rect">
            <a:avLst/>
          </a:prstGeom>
          <a:solidFill>
            <a:srgbClr val="F4ECEF"/>
          </a:solidFill>
          <a:ln w="19050" cap="flat" cmpd="sng">
            <a:solidFill>
              <a:srgbClr val="7E5867"/>
            </a:solidFill>
            <a:prstDash val="solid"/>
            <a:round/>
            <a:headEnd type="none" w="sm" len="sm"/>
            <a:tailEnd type="none" w="sm" len="sm"/>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b="0" i="0" u="none" strike="noStrike" cap="none">
              <a:solidFill>
                <a:schemeClr val="dk1"/>
              </a:solidFill>
              <a:latin typeface="Calibri"/>
              <a:ea typeface="Calibri"/>
              <a:cs typeface="Calibri"/>
              <a:sym typeface="Calibri"/>
            </a:endParaRPr>
          </a:p>
        </p:txBody>
      </p:sp>
      <p:sp>
        <p:nvSpPr>
          <p:cNvPr id="431" name="Google Shape;431;g3df8a1eb5e7_0_326"/>
          <p:cNvSpPr txBox="1"/>
          <p:nvPr/>
        </p:nvSpPr>
        <p:spPr>
          <a:xfrm>
            <a:off x="822982" y="2011680"/>
            <a:ext cx="10515900" cy="1026000"/>
          </a:xfrm>
          <a:prstGeom prst="rect">
            <a:avLst/>
          </a:prstGeom>
          <a:noFill/>
          <a:ln>
            <a:noFill/>
          </a:ln>
        </p:spPr>
        <p:txBody>
          <a:bodyPr spcFirstLastPara="1" wrap="square" lIns="45700" tIns="45700" rIns="45700" bIns="45700" anchor="ctr" anchorCtr="0">
            <a:spAutoFit/>
          </a:bodyPr>
          <a:lstStyle/>
          <a:p>
            <a:pPr marL="0" marR="0" lvl="0" indent="0" algn="ctr" rtl="0">
              <a:spcBef>
                <a:spcPts val="0"/>
              </a:spcBef>
              <a:spcAft>
                <a:spcPts val="0"/>
              </a:spcAft>
              <a:buNone/>
            </a:pPr>
            <a:r>
              <a:rPr lang="es-AR" sz="1900" b="0" i="1" u="none" strike="noStrike" cap="none">
                <a:solidFill>
                  <a:srgbClr val="202020"/>
                </a:solidFill>
                <a:latin typeface="Times New Roman"/>
                <a:ea typeface="Times New Roman"/>
                <a:cs typeface="Times New Roman"/>
                <a:sym typeface="Times New Roman"/>
              </a:rPr>
              <a:t>"El presente artículo no será de aplicación cuando se habilite el trámite de la instancia de conciliación administrativa."</a:t>
            </a:r>
            <a:endParaRPr sz="1700"/>
          </a:p>
          <a:p>
            <a:pPr marL="0" marR="0" lvl="0" indent="0" algn="r" rtl="0">
              <a:spcBef>
                <a:spcPts val="800"/>
              </a:spcBef>
              <a:spcAft>
                <a:spcPts val="0"/>
              </a:spcAft>
              <a:buNone/>
            </a:pPr>
            <a:r>
              <a:rPr lang="es-AR" sz="1600" b="0" i="1" u="none" strike="noStrike" cap="none">
                <a:solidFill>
                  <a:srgbClr val="555555"/>
                </a:solidFill>
                <a:latin typeface="Times New Roman"/>
                <a:ea typeface="Times New Roman"/>
                <a:cs typeface="Times New Roman"/>
                <a:sym typeface="Times New Roman"/>
              </a:rPr>
              <a:t>Último párrafo del art. 49 LPT (incorporado por Ley 27.430)</a:t>
            </a:r>
            <a:endParaRPr sz="1700"/>
          </a:p>
        </p:txBody>
      </p:sp>
      <p:sp>
        <p:nvSpPr>
          <p:cNvPr id="432" name="Google Shape;432;g3df8a1eb5e7_0_326"/>
          <p:cNvSpPr/>
          <p:nvPr/>
        </p:nvSpPr>
        <p:spPr>
          <a:xfrm>
            <a:off x="548655" y="4114800"/>
            <a:ext cx="11064600" cy="2011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b="0" i="0" u="none" strike="noStrike" cap="none">
              <a:solidFill>
                <a:schemeClr val="dk1"/>
              </a:solidFill>
              <a:latin typeface="Calibri"/>
              <a:ea typeface="Calibri"/>
              <a:cs typeface="Calibri"/>
              <a:sym typeface="Calibri"/>
            </a:endParaRPr>
          </a:p>
        </p:txBody>
      </p:sp>
      <p:sp>
        <p:nvSpPr>
          <p:cNvPr id="433" name="Google Shape;433;g3df8a1eb5e7_0_326"/>
          <p:cNvSpPr txBox="1"/>
          <p:nvPr/>
        </p:nvSpPr>
        <p:spPr>
          <a:xfrm>
            <a:off x="822982" y="4297680"/>
            <a:ext cx="10515900" cy="1251900"/>
          </a:xfrm>
          <a:prstGeom prst="rect">
            <a:avLst/>
          </a:prstGeom>
          <a:noFill/>
          <a:ln>
            <a:noFill/>
          </a:ln>
        </p:spPr>
        <p:txBody>
          <a:bodyPr spcFirstLastPara="1" wrap="square" lIns="45700" tIns="45700" rIns="45700" bIns="45700" anchor="ctr" anchorCtr="0">
            <a:spAutoFit/>
          </a:bodyPr>
          <a:lstStyle/>
          <a:p>
            <a:pPr marL="0" marR="0" lvl="0" indent="0" algn="ctr" rtl="0">
              <a:spcBef>
                <a:spcPts val="0"/>
              </a:spcBef>
              <a:spcAft>
                <a:spcPts val="0"/>
              </a:spcAft>
              <a:buNone/>
            </a:pPr>
            <a:r>
              <a:rPr lang="es-AR" sz="2300" b="1" i="0" u="none" strike="noStrike" cap="none">
                <a:solidFill>
                  <a:srgbClr val="FFFFFF"/>
                </a:solidFill>
                <a:latin typeface="Times New Roman"/>
                <a:ea typeface="Times New Roman"/>
                <a:cs typeface="Times New Roman"/>
                <a:sym typeface="Times New Roman"/>
              </a:rPr>
              <a:t>El contribuyente que entra al ACV pierde la reducción escalonada de sanciones del art. 49 LPT que sí tendría si dejara avanzar el procedimiento determinativo.</a:t>
            </a:r>
            <a:endParaRPr sz="1700"/>
          </a:p>
          <a:p>
            <a:pPr marL="0" marR="0" lvl="0" indent="0" algn="ctr" rtl="0">
              <a:spcBef>
                <a:spcPts val="1000"/>
              </a:spcBef>
              <a:spcAft>
                <a:spcPts val="0"/>
              </a:spcAft>
              <a:buNone/>
            </a:pPr>
            <a:r>
              <a:rPr lang="es-AR" sz="2100" b="0" i="1" u="none" strike="noStrike" cap="none">
                <a:solidFill>
                  <a:srgbClr val="FFFFFF"/>
                </a:solidFill>
                <a:latin typeface="Times New Roman"/>
                <a:ea typeface="Times New Roman"/>
                <a:cs typeface="Times New Roman"/>
                <a:sym typeface="Times New Roman"/>
              </a:rPr>
              <a:t>Argentina no tiene ausencia de incentivo: tiene desincentivo legal expreso.</a:t>
            </a:r>
            <a:endParaRPr sz="17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pic>
        <p:nvPicPr>
          <p:cNvPr id="438" name="Google Shape;438;g3df8a1eb5e7_0_335"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439" name="Google Shape;439;g3df8a1eb5e7_0_335"/>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Críticas doctrinarias al diseño</a:t>
            </a:r>
            <a:endParaRPr/>
          </a:p>
        </p:txBody>
      </p:sp>
      <p:sp>
        <p:nvSpPr>
          <p:cNvPr id="440" name="Google Shape;440;g3df8a1eb5e7_0_335"/>
          <p:cNvSpPr/>
          <p:nvPr/>
        </p:nvSpPr>
        <p:spPr>
          <a:xfrm>
            <a:off x="365770" y="192024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800" b="1" i="0" u="none" strike="noStrike" cap="none">
                <a:solidFill>
                  <a:srgbClr val="FFFFFF"/>
                </a:solidFill>
                <a:latin typeface="Times New Roman"/>
                <a:ea typeface="Times New Roman"/>
                <a:cs typeface="Times New Roman"/>
                <a:sym typeface="Times New Roman"/>
              </a:rPr>
              <a:t>1</a:t>
            </a:r>
            <a:endParaRPr sz="1800"/>
          </a:p>
        </p:txBody>
      </p:sp>
      <p:sp>
        <p:nvSpPr>
          <p:cNvPr id="441" name="Google Shape;441;g3df8a1eb5e7_0_335"/>
          <p:cNvSpPr/>
          <p:nvPr/>
        </p:nvSpPr>
        <p:spPr>
          <a:xfrm>
            <a:off x="868703" y="1920240"/>
            <a:ext cx="10927500" cy="13716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600" b="0" i="0" u="none" strike="noStrike" cap="none">
              <a:solidFill>
                <a:schemeClr val="dk1"/>
              </a:solidFill>
              <a:latin typeface="Calibri"/>
              <a:ea typeface="Calibri"/>
              <a:cs typeface="Calibri"/>
              <a:sym typeface="Calibri"/>
            </a:endParaRPr>
          </a:p>
        </p:txBody>
      </p:sp>
      <p:sp>
        <p:nvSpPr>
          <p:cNvPr id="442" name="Google Shape;442;g3df8a1eb5e7_0_335"/>
          <p:cNvSpPr txBox="1"/>
          <p:nvPr/>
        </p:nvSpPr>
        <p:spPr>
          <a:xfrm>
            <a:off x="1005867" y="1965960"/>
            <a:ext cx="10744500" cy="10416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200" b="1" i="0" u="none" strike="noStrike" cap="none">
                <a:solidFill>
                  <a:srgbClr val="7E5867"/>
                </a:solidFill>
                <a:latin typeface="Times New Roman"/>
                <a:ea typeface="Times New Roman"/>
                <a:cs typeface="Times New Roman"/>
                <a:sym typeface="Times New Roman"/>
              </a:rPr>
              <a:t>Asimetría estructural</a:t>
            </a:r>
            <a:endParaRPr sz="2200"/>
          </a:p>
          <a:p>
            <a:pPr marL="0" marR="0" lvl="0" indent="0" algn="l" rtl="0">
              <a:spcBef>
                <a:spcPts val="200"/>
              </a:spcBef>
              <a:spcAft>
                <a:spcPts val="0"/>
              </a:spcAft>
              <a:buNone/>
            </a:pPr>
            <a:r>
              <a:rPr lang="es-AR" sz="1900" b="0" i="0" u="none" strike="noStrike" cap="none">
                <a:solidFill>
                  <a:srgbClr val="202020"/>
                </a:solidFill>
                <a:latin typeface="Times New Roman"/>
                <a:ea typeface="Times New Roman"/>
                <a:cs typeface="Times New Roman"/>
                <a:sym typeface="Times New Roman"/>
              </a:rPr>
              <a:t>El Fisco monopoliza la habilitación. El órgano colegiado es 100% interno de ARCA. No hay tercero imparcial ni contribuyente. (Yedro, 2018; Coronello, 2019; Sequeira, 2018)</a:t>
            </a:r>
            <a:endParaRPr sz="2200"/>
          </a:p>
        </p:txBody>
      </p:sp>
      <p:sp>
        <p:nvSpPr>
          <p:cNvPr id="443" name="Google Shape;443;g3df8a1eb5e7_0_335"/>
          <p:cNvSpPr/>
          <p:nvPr/>
        </p:nvSpPr>
        <p:spPr>
          <a:xfrm>
            <a:off x="365770" y="342900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800" b="1" i="0" u="none" strike="noStrike" cap="none">
                <a:solidFill>
                  <a:srgbClr val="FFFFFF"/>
                </a:solidFill>
                <a:latin typeface="Times New Roman"/>
                <a:ea typeface="Times New Roman"/>
                <a:cs typeface="Times New Roman"/>
                <a:sym typeface="Times New Roman"/>
              </a:rPr>
              <a:t>2</a:t>
            </a:r>
            <a:endParaRPr sz="1800"/>
          </a:p>
        </p:txBody>
      </p:sp>
      <p:sp>
        <p:nvSpPr>
          <p:cNvPr id="444" name="Google Shape;444;g3df8a1eb5e7_0_335"/>
          <p:cNvSpPr/>
          <p:nvPr/>
        </p:nvSpPr>
        <p:spPr>
          <a:xfrm>
            <a:off x="868703" y="3429000"/>
            <a:ext cx="10927500" cy="13716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600" b="0" i="0" u="none" strike="noStrike" cap="none">
              <a:solidFill>
                <a:schemeClr val="dk1"/>
              </a:solidFill>
              <a:latin typeface="Calibri"/>
              <a:ea typeface="Calibri"/>
              <a:cs typeface="Calibri"/>
              <a:sym typeface="Calibri"/>
            </a:endParaRPr>
          </a:p>
        </p:txBody>
      </p:sp>
      <p:sp>
        <p:nvSpPr>
          <p:cNvPr id="445" name="Google Shape;445;g3df8a1eb5e7_0_335"/>
          <p:cNvSpPr txBox="1"/>
          <p:nvPr/>
        </p:nvSpPr>
        <p:spPr>
          <a:xfrm>
            <a:off x="1005867" y="3474720"/>
            <a:ext cx="10744500" cy="10416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200" b="1" i="0" u="none" strike="noStrike" cap="none">
                <a:solidFill>
                  <a:srgbClr val="7E5867"/>
                </a:solidFill>
                <a:latin typeface="Times New Roman"/>
                <a:ea typeface="Times New Roman"/>
                <a:cs typeface="Times New Roman"/>
                <a:sym typeface="Times New Roman"/>
              </a:rPr>
              <a:t>Conflicto con principios constitucionales y TIDH</a:t>
            </a:r>
            <a:endParaRPr sz="2200"/>
          </a:p>
          <a:p>
            <a:pPr marL="0" marR="0" lvl="0" indent="0" algn="l" rtl="0">
              <a:spcBef>
                <a:spcPts val="200"/>
              </a:spcBef>
              <a:spcAft>
                <a:spcPts val="0"/>
              </a:spcAft>
              <a:buNone/>
            </a:pPr>
            <a:r>
              <a:rPr lang="es-AR" sz="1900" b="0" i="0" u="none" strike="noStrike" cap="none">
                <a:solidFill>
                  <a:srgbClr val="202020"/>
                </a:solidFill>
                <a:latin typeface="Times New Roman"/>
                <a:ea typeface="Times New Roman"/>
                <a:cs typeface="Times New Roman"/>
                <a:sym typeface="Times New Roman"/>
              </a:rPr>
              <a:t>Tutela judicial efectiva, debido proceso, derecho a ser oído. Sin vía recursiva expresa contra el rechazo de habilitación o el contenido del acuerdo. (López y Casasola, 2018)</a:t>
            </a:r>
            <a:endParaRPr sz="2200"/>
          </a:p>
        </p:txBody>
      </p:sp>
      <p:sp>
        <p:nvSpPr>
          <p:cNvPr id="446" name="Google Shape;446;g3df8a1eb5e7_0_335"/>
          <p:cNvSpPr/>
          <p:nvPr/>
        </p:nvSpPr>
        <p:spPr>
          <a:xfrm>
            <a:off x="365770" y="493776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800" b="1" i="0" u="none" strike="noStrike" cap="none">
                <a:solidFill>
                  <a:srgbClr val="FFFFFF"/>
                </a:solidFill>
                <a:latin typeface="Times New Roman"/>
                <a:ea typeface="Times New Roman"/>
                <a:cs typeface="Times New Roman"/>
                <a:sym typeface="Times New Roman"/>
              </a:rPr>
              <a:t>3</a:t>
            </a:r>
            <a:endParaRPr sz="1800"/>
          </a:p>
        </p:txBody>
      </p:sp>
      <p:sp>
        <p:nvSpPr>
          <p:cNvPr id="447" name="Google Shape;447;g3df8a1eb5e7_0_335"/>
          <p:cNvSpPr/>
          <p:nvPr/>
        </p:nvSpPr>
        <p:spPr>
          <a:xfrm>
            <a:off x="868703" y="4937760"/>
            <a:ext cx="10927500" cy="13716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600" b="0" i="0" u="none" strike="noStrike" cap="none">
              <a:solidFill>
                <a:schemeClr val="dk1"/>
              </a:solidFill>
              <a:latin typeface="Calibri"/>
              <a:ea typeface="Calibri"/>
              <a:cs typeface="Calibri"/>
              <a:sym typeface="Calibri"/>
            </a:endParaRPr>
          </a:p>
        </p:txBody>
      </p:sp>
      <p:sp>
        <p:nvSpPr>
          <p:cNvPr id="448" name="Google Shape;448;g3df8a1eb5e7_0_335"/>
          <p:cNvSpPr txBox="1"/>
          <p:nvPr/>
        </p:nvSpPr>
        <p:spPr>
          <a:xfrm>
            <a:off x="1005867" y="4983480"/>
            <a:ext cx="10744500" cy="10416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200" b="1" i="0" u="none" strike="noStrike" cap="none">
                <a:solidFill>
                  <a:srgbClr val="7E5867"/>
                </a:solidFill>
                <a:latin typeface="Times New Roman"/>
                <a:ea typeface="Times New Roman"/>
                <a:cs typeface="Times New Roman"/>
                <a:sym typeface="Times New Roman"/>
              </a:rPr>
              <a:t>Indisponibilidad del crédito tributario</a:t>
            </a:r>
            <a:endParaRPr sz="2200"/>
          </a:p>
          <a:p>
            <a:pPr marL="0" marR="0" lvl="0" indent="0" algn="l" rtl="0">
              <a:spcBef>
                <a:spcPts val="200"/>
              </a:spcBef>
              <a:spcAft>
                <a:spcPts val="0"/>
              </a:spcAft>
              <a:buNone/>
            </a:pPr>
            <a:r>
              <a:rPr lang="es-AR" sz="1900" b="0" i="0" u="none" strike="noStrike" cap="none">
                <a:solidFill>
                  <a:srgbClr val="202020"/>
                </a:solidFill>
                <a:latin typeface="Times New Roman"/>
                <a:ea typeface="Times New Roman"/>
                <a:cs typeface="Times New Roman"/>
                <a:sym typeface="Times New Roman"/>
              </a:rPr>
              <a:t>Debate sobre si el ACV es transacción prohibida o interpretación consensuada de hechos. La inclusión de cuestiones de derecho tensiona el principio de reserva de ley. (Coronello, 2019; Casás, 2003)</a:t>
            </a:r>
            <a:endParaRPr sz="22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4"/>
          <p:cNvSpPr txBox="1"/>
          <p:nvPr/>
        </p:nvSpPr>
        <p:spPr>
          <a:xfrm>
            <a:off x="341832" y="1952803"/>
            <a:ext cx="11502639" cy="464742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AR" sz="2600" b="0" i="0" u="none" strike="noStrike" cap="none">
                <a:solidFill>
                  <a:srgbClr val="7E5867"/>
                </a:solidFill>
                <a:latin typeface="Times New Roman"/>
                <a:ea typeface="Times New Roman"/>
                <a:cs typeface="Times New Roman"/>
                <a:sym typeface="Times New Roman"/>
              </a:rPr>
              <a:t>Sin perjuicio de la asignación de facultades de imposición entre los Estados, con la clara intención de eliminar la doble imposición, los convenios tributarios, además de intensificar sus relaciones económicas y reforzar la cooperación en materia tributaria, también tienen por objeto prevenir la evasión y la elusión fiscal, lo que resulta evidente tanto del título de tales instrumentos como de sus preámbulos.</a:t>
            </a:r>
            <a:endParaRPr/>
          </a:p>
          <a:p>
            <a:pPr marL="0" marR="0" lvl="0"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A los fines de garantizar el correcto funcionamiento de sus disposiciones, y sin perjuicio de los recursos previstos en la legislación interna de las Partes, los convenios contemplan (en su Artículo 25) un mecanismo de resolución de controversias que permite a los contribuyentes reclamar ante las autoridades competentes cuando consideren que existe o que es probable que exista una imposición contraria a sus disposiciones.</a:t>
            </a:r>
            <a:endParaRPr/>
          </a:p>
        </p:txBody>
      </p:sp>
      <p:pic>
        <p:nvPicPr>
          <p:cNvPr id="108" name="Google Shape;108;p4"/>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109" name="Google Shape;109;p4"/>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r>
              <a:rPr lang="es-AR" sz="2600" b="0" i="0" u="none" strike="noStrike" cap="none">
                <a:solidFill>
                  <a:schemeClr val="lt1"/>
                </a:solidFill>
                <a:latin typeface="Times New Roman"/>
                <a:ea typeface="Times New Roman"/>
                <a:cs typeface="Times New Roman"/>
                <a:sym typeface="Times New Roman"/>
              </a:rPr>
              <a:t>Mecanismos de prevención y resolución de controversias en los convenios tributarios</a:t>
            </a:r>
            <a:endParaRPr/>
          </a:p>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pic>
        <p:nvPicPr>
          <p:cNvPr id="453" name="Google Shape;453;g3df8a1eb5e7_0_349"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454" name="Google Shape;454;g3df8a1eb5e7_0_349"/>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3100" b="1" i="0" u="none" strike="noStrike" cap="none">
                <a:solidFill>
                  <a:srgbClr val="FFFFFF"/>
                </a:solidFill>
                <a:latin typeface="Times New Roman"/>
                <a:ea typeface="Times New Roman"/>
                <a:cs typeface="Times New Roman"/>
                <a:sym typeface="Times New Roman"/>
              </a:rPr>
              <a:t>Argentina en perspectiva comparada</a:t>
            </a:r>
            <a:endParaRPr sz="1900"/>
          </a:p>
        </p:txBody>
      </p:sp>
      <p:graphicFrame>
        <p:nvGraphicFramePr>
          <p:cNvPr id="455" name="Google Shape;455;g3df8a1eb5e7_0_349"/>
          <p:cNvGraphicFramePr/>
          <p:nvPr/>
        </p:nvGraphicFramePr>
        <p:xfrm>
          <a:off x="274327" y="1783080"/>
          <a:ext cx="3000000" cy="3000000"/>
        </p:xfrm>
        <a:graphic>
          <a:graphicData uri="http://schemas.openxmlformats.org/drawingml/2006/table">
            <a:tbl>
              <a:tblPr firstRow="1" bandRow="1">
                <a:noFill/>
                <a:tableStyleId>{EAB07AC9-FD0B-4CCD-8B03-55BDE095C987}</a:tableStyleId>
              </a:tblPr>
              <a:tblGrid>
                <a:gridCol w="2194600">
                  <a:extLst>
                    <a:ext uri="{9D8B030D-6E8A-4147-A177-3AD203B41FA5}">
                      <a16:colId xmlns:a16="http://schemas.microsoft.com/office/drawing/2014/main" val="20000"/>
                    </a:ext>
                  </a:extLst>
                </a:gridCol>
                <a:gridCol w="1920300">
                  <a:extLst>
                    <a:ext uri="{9D8B030D-6E8A-4147-A177-3AD203B41FA5}">
                      <a16:colId xmlns:a16="http://schemas.microsoft.com/office/drawing/2014/main" val="20001"/>
                    </a:ext>
                  </a:extLst>
                </a:gridCol>
                <a:gridCol w="1828850">
                  <a:extLst>
                    <a:ext uri="{9D8B030D-6E8A-4147-A177-3AD203B41FA5}">
                      <a16:colId xmlns:a16="http://schemas.microsoft.com/office/drawing/2014/main" val="20002"/>
                    </a:ext>
                  </a:extLst>
                </a:gridCol>
                <a:gridCol w="1828850">
                  <a:extLst>
                    <a:ext uri="{9D8B030D-6E8A-4147-A177-3AD203B41FA5}">
                      <a16:colId xmlns:a16="http://schemas.microsoft.com/office/drawing/2014/main" val="20003"/>
                    </a:ext>
                  </a:extLst>
                </a:gridCol>
                <a:gridCol w="1920300">
                  <a:extLst>
                    <a:ext uri="{9D8B030D-6E8A-4147-A177-3AD203B41FA5}">
                      <a16:colId xmlns:a16="http://schemas.microsoft.com/office/drawing/2014/main" val="20004"/>
                    </a:ext>
                  </a:extLst>
                </a:gridCol>
                <a:gridCol w="1920300">
                  <a:extLst>
                    <a:ext uri="{9D8B030D-6E8A-4147-A177-3AD203B41FA5}">
                      <a16:colId xmlns:a16="http://schemas.microsoft.com/office/drawing/2014/main" val="20005"/>
                    </a:ext>
                  </a:extLst>
                </a:gridCol>
              </a:tblGrid>
              <a:tr h="666200">
                <a:tc>
                  <a:txBody>
                    <a:bodyPr/>
                    <a:lstStyle/>
                    <a:p>
                      <a:pPr marL="0" marR="0" lvl="0" indent="0" algn="l" rtl="0">
                        <a:spcBef>
                          <a:spcPts val="0"/>
                        </a:spcBef>
                        <a:spcAft>
                          <a:spcPts val="0"/>
                        </a:spcAft>
                        <a:buNone/>
                      </a:pPr>
                      <a:r>
                        <a:rPr lang="es-AR" sz="1800" b="1" i="0" u="none" strike="noStrike" cap="none">
                          <a:solidFill>
                            <a:srgbClr val="FFFFFF"/>
                          </a:solidFill>
                          <a:latin typeface="Times New Roman"/>
                          <a:ea typeface="Times New Roman"/>
                          <a:cs typeface="Times New Roman"/>
                          <a:sym typeface="Times New Roman"/>
                        </a:rPr>
                        <a:t>Dimensión</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7E5867"/>
                    </a:solidFill>
                  </a:tcPr>
                </a:tc>
                <a:tc>
                  <a:txBody>
                    <a:bodyPr/>
                    <a:lstStyle/>
                    <a:p>
                      <a:pPr marL="0" marR="0" lvl="0" indent="0" algn="l" rtl="0">
                        <a:spcBef>
                          <a:spcPts val="0"/>
                        </a:spcBef>
                        <a:spcAft>
                          <a:spcPts val="0"/>
                        </a:spcAft>
                        <a:buNone/>
                      </a:pPr>
                      <a:r>
                        <a:rPr lang="es-AR" sz="1800" b="1" i="0" u="none" strike="noStrike" cap="none">
                          <a:solidFill>
                            <a:srgbClr val="FFFFFF"/>
                          </a:solidFill>
                          <a:latin typeface="Times New Roman"/>
                          <a:ea typeface="Times New Roman"/>
                          <a:cs typeface="Times New Roman"/>
                          <a:sym typeface="Times New Roman"/>
                        </a:rPr>
                        <a:t>Argentina</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7E5867"/>
                    </a:solidFill>
                  </a:tcPr>
                </a:tc>
                <a:tc>
                  <a:txBody>
                    <a:bodyPr/>
                    <a:lstStyle/>
                    <a:p>
                      <a:pPr marL="0" marR="0" lvl="0" indent="0" algn="l" rtl="0">
                        <a:spcBef>
                          <a:spcPts val="0"/>
                        </a:spcBef>
                        <a:spcAft>
                          <a:spcPts val="0"/>
                        </a:spcAft>
                        <a:buNone/>
                      </a:pPr>
                      <a:r>
                        <a:rPr lang="es-AR" sz="1800" b="1" i="0" u="none" strike="noStrike" cap="none">
                          <a:solidFill>
                            <a:srgbClr val="FFFFFF"/>
                          </a:solidFill>
                          <a:latin typeface="Times New Roman"/>
                          <a:ea typeface="Times New Roman"/>
                          <a:cs typeface="Times New Roman"/>
                          <a:sym typeface="Times New Roman"/>
                        </a:rPr>
                        <a:t>España</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7E5867"/>
                    </a:solidFill>
                  </a:tcPr>
                </a:tc>
                <a:tc>
                  <a:txBody>
                    <a:bodyPr/>
                    <a:lstStyle/>
                    <a:p>
                      <a:pPr marL="0" marR="0" lvl="0" indent="0" algn="l" rtl="0">
                        <a:spcBef>
                          <a:spcPts val="0"/>
                        </a:spcBef>
                        <a:spcAft>
                          <a:spcPts val="0"/>
                        </a:spcAft>
                        <a:buNone/>
                      </a:pPr>
                      <a:r>
                        <a:rPr lang="es-AR" sz="1800" b="1" i="0" u="none" strike="noStrike" cap="none">
                          <a:solidFill>
                            <a:srgbClr val="FFFFFF"/>
                          </a:solidFill>
                          <a:latin typeface="Times New Roman"/>
                          <a:ea typeface="Times New Roman"/>
                          <a:cs typeface="Times New Roman"/>
                          <a:sym typeface="Times New Roman"/>
                        </a:rPr>
                        <a:t>Italia</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7E5867"/>
                    </a:solidFill>
                  </a:tcPr>
                </a:tc>
                <a:tc>
                  <a:txBody>
                    <a:bodyPr/>
                    <a:lstStyle/>
                    <a:p>
                      <a:pPr marL="0" marR="0" lvl="0" indent="0" algn="l" rtl="0">
                        <a:spcBef>
                          <a:spcPts val="0"/>
                        </a:spcBef>
                        <a:spcAft>
                          <a:spcPts val="0"/>
                        </a:spcAft>
                        <a:buNone/>
                      </a:pPr>
                      <a:r>
                        <a:rPr lang="es-AR" sz="1800" b="1" i="0" u="none" strike="noStrike" cap="none">
                          <a:solidFill>
                            <a:srgbClr val="FFFFFF"/>
                          </a:solidFill>
                          <a:latin typeface="Times New Roman"/>
                          <a:ea typeface="Times New Roman"/>
                          <a:cs typeface="Times New Roman"/>
                          <a:sym typeface="Times New Roman"/>
                        </a:rPr>
                        <a:t>México</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7E5867"/>
                    </a:solidFill>
                  </a:tcPr>
                </a:tc>
                <a:tc>
                  <a:txBody>
                    <a:bodyPr/>
                    <a:lstStyle/>
                    <a:p>
                      <a:pPr marL="0" marR="0" lvl="0" indent="0" algn="l" rtl="0">
                        <a:spcBef>
                          <a:spcPts val="0"/>
                        </a:spcBef>
                        <a:spcAft>
                          <a:spcPts val="0"/>
                        </a:spcAft>
                        <a:buNone/>
                      </a:pPr>
                      <a:r>
                        <a:rPr lang="es-AR" sz="1800" b="1" i="0" u="none" strike="noStrike" cap="none">
                          <a:solidFill>
                            <a:srgbClr val="FFFFFF"/>
                          </a:solidFill>
                          <a:latin typeface="Times New Roman"/>
                          <a:ea typeface="Times New Roman"/>
                          <a:cs typeface="Times New Roman"/>
                          <a:sym typeface="Times New Roman"/>
                        </a:rPr>
                        <a:t>Brasil</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7E5867"/>
                    </a:solidFill>
                  </a:tcPr>
                </a:tc>
                <a:extLst>
                  <a:ext uri="{0D108BD9-81ED-4DB2-BD59-A6C34878D82A}">
                    <a16:rowId xmlns:a16="http://schemas.microsoft.com/office/drawing/2014/main" val="10000"/>
                  </a:ext>
                </a:extLst>
              </a:tr>
              <a:tr h="666200">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Base legal</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Art. 16 bis LPT (Ley 27.430/2017)</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Art. 155 LGT (Ley 58/2003)</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D.Lgs. 218/1997</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Arts. 69-C a 69-H CFF</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Lei 13.988/2020</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extLst>
                  <a:ext uri="{0D108BD9-81ED-4DB2-BD59-A6C34878D82A}">
                    <a16:rowId xmlns:a16="http://schemas.microsoft.com/office/drawing/2014/main" val="10001"/>
                  </a:ext>
                </a:extLst>
              </a:tr>
              <a:tr h="666200">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Vigencia operativa</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Sin reglamentar</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Desde 2004</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Desde 1997</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Desde 1/1/2014</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Desde 2020</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666200">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Quién habilita</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Solo el Fisco</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Fisco con autorización</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Contribuyente puede solicitarlo</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Contribuyente lo solicita</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AGU/PGFN + adhesión</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extLst>
                  <a:ext uri="{0D108BD9-81ED-4DB2-BD59-A6C34878D82A}">
                    <a16:rowId xmlns:a16="http://schemas.microsoft.com/office/drawing/2014/main" val="10003"/>
                  </a:ext>
                </a:extLst>
              </a:tr>
              <a:tr h="666200">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Tercero mediador</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No</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No (interno)</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No (interno)</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PRODECON</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No</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666200">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Beneficio en sanción</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EXCLUSIÓN expresa (art. 49 último párrafo)</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Reducción 65% (Ley 11/2021)</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Reducción a 1/3 del mínimo</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Condonación 100% de multas</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Descuento hasta 50%</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4ECEF"/>
                    </a:solidFill>
                  </a:tcPr>
                </a:tc>
                <a:extLst>
                  <a:ext uri="{0D108BD9-81ED-4DB2-BD59-A6C34878D82A}">
                    <a16:rowId xmlns:a16="http://schemas.microsoft.com/office/drawing/2014/main" val="10005"/>
                  </a:ext>
                </a:extLst>
              </a:tr>
              <a:tr h="666200">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Uso práctico</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Cero casos públicos en 9 años</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Uso regular</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114.098 procesos en 2024 (3.600 M€)</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18.000 M MXN (2022)</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s-AR" sz="1700" b="0" i="0" u="none" strike="noStrike" cap="none">
                          <a:solidFill>
                            <a:srgbClr val="202020"/>
                          </a:solidFill>
                          <a:latin typeface="Times New Roman"/>
                          <a:ea typeface="Times New Roman"/>
                          <a:cs typeface="Times New Roman"/>
                          <a:sym typeface="Times New Roman"/>
                        </a:rPr>
                        <a:t>Creciente desde 2020</a:t>
                      </a:r>
                      <a:endParaRPr sz="19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pic>
        <p:nvPicPr>
          <p:cNvPr id="460" name="Google Shape;460;g3df8a1eb5e7_0_355"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461" name="Google Shape;461;g3df8a1eb5e7_0_355"/>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México como modelo de referencia (PRODECON)</a:t>
            </a:r>
            <a:endParaRPr/>
          </a:p>
        </p:txBody>
      </p:sp>
      <p:sp>
        <p:nvSpPr>
          <p:cNvPr id="462" name="Google Shape;462;g3df8a1eb5e7_0_355"/>
          <p:cNvSpPr/>
          <p:nvPr/>
        </p:nvSpPr>
        <p:spPr>
          <a:xfrm>
            <a:off x="457212" y="1828800"/>
            <a:ext cx="5486400" cy="4572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s-AR" sz="1900" b="1" i="0" u="none" strike="noStrike" cap="none">
                <a:solidFill>
                  <a:srgbClr val="FFFFFF"/>
                </a:solidFill>
                <a:latin typeface="Times New Roman"/>
                <a:ea typeface="Times New Roman"/>
                <a:cs typeface="Times New Roman"/>
                <a:sym typeface="Times New Roman"/>
              </a:rPr>
              <a:t>Cobertura material amplia</a:t>
            </a:r>
            <a:endParaRPr sz="1900"/>
          </a:p>
        </p:txBody>
      </p:sp>
      <p:sp>
        <p:nvSpPr>
          <p:cNvPr id="463" name="Google Shape;463;g3df8a1eb5e7_0_355"/>
          <p:cNvSpPr/>
          <p:nvPr/>
        </p:nvSpPr>
        <p:spPr>
          <a:xfrm>
            <a:off x="457212" y="2286000"/>
            <a:ext cx="5486400" cy="42978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464" name="Google Shape;464;g3df8a1eb5e7_0_355"/>
          <p:cNvSpPr txBox="1"/>
          <p:nvPr/>
        </p:nvSpPr>
        <p:spPr>
          <a:xfrm>
            <a:off x="594376" y="2377440"/>
            <a:ext cx="5212200" cy="32658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es-AR" sz="2300" b="1" i="0" u="none" strike="noStrike" cap="none">
                <a:solidFill>
                  <a:srgbClr val="7E5867"/>
                </a:solidFill>
                <a:latin typeface="Times New Roman"/>
                <a:ea typeface="Times New Roman"/>
                <a:cs typeface="Times New Roman"/>
                <a:sym typeface="Times New Roman"/>
              </a:rPr>
              <a:t>Aplica frente a:</a:t>
            </a:r>
            <a:endParaRPr sz="1900"/>
          </a:p>
          <a:p>
            <a:pPr marL="0" marR="0" lvl="0" indent="0" algn="l" rtl="0">
              <a:spcBef>
                <a:spcPts val="600"/>
              </a:spcBef>
              <a:spcAft>
                <a:spcPts val="0"/>
              </a:spcAft>
              <a:buNone/>
            </a:pPr>
            <a:r>
              <a:rPr lang="es-AR" sz="2000" b="1" i="0" u="none" strike="noStrike" cap="none">
                <a:solidFill>
                  <a:srgbClr val="7E5867"/>
                </a:solidFill>
                <a:latin typeface="Times New Roman"/>
                <a:ea typeface="Times New Roman"/>
                <a:cs typeface="Times New Roman"/>
                <a:sym typeface="Times New Roman"/>
              </a:rPr>
              <a:t>➢ </a:t>
            </a:r>
            <a:r>
              <a:rPr lang="es-AR" sz="2000" b="0" i="0" u="none" strike="noStrike" cap="none">
                <a:solidFill>
                  <a:srgbClr val="202020"/>
                </a:solidFill>
                <a:latin typeface="Times New Roman"/>
                <a:ea typeface="Times New Roman"/>
                <a:cs typeface="Times New Roman"/>
                <a:sym typeface="Times New Roman"/>
              </a:rPr>
              <a:t>SAT (impuestos federales).</a:t>
            </a:r>
            <a:endParaRPr sz="1900"/>
          </a:p>
          <a:p>
            <a:pPr marL="0" marR="0" lvl="0" indent="0" algn="l" rtl="0">
              <a:spcBef>
                <a:spcPts val="500"/>
              </a:spcBef>
              <a:spcAft>
                <a:spcPts val="0"/>
              </a:spcAft>
              <a:buNone/>
            </a:pPr>
            <a:r>
              <a:rPr lang="es-AR" sz="1700" b="1" i="0" u="none" strike="noStrike" cap="none">
                <a:solidFill>
                  <a:srgbClr val="7E5867"/>
                </a:solidFill>
                <a:latin typeface="Times New Roman"/>
                <a:ea typeface="Times New Roman"/>
                <a:cs typeface="Times New Roman"/>
                <a:sym typeface="Times New Roman"/>
              </a:rPr>
              <a:t>➢ </a:t>
            </a:r>
            <a:r>
              <a:rPr lang="es-AR" sz="1700" b="0" i="0" u="none" strike="noStrike" cap="none">
                <a:solidFill>
                  <a:srgbClr val="202020"/>
                </a:solidFill>
                <a:latin typeface="Times New Roman"/>
                <a:ea typeface="Times New Roman"/>
                <a:cs typeface="Times New Roman"/>
                <a:sym typeface="Times New Roman"/>
              </a:rPr>
              <a:t>IMSS (cuotas obrero-patronales de seguridad social).</a:t>
            </a:r>
            <a:endParaRPr sz="1900"/>
          </a:p>
          <a:p>
            <a:pPr marL="0" marR="0" lvl="0" indent="0" algn="l" rtl="0">
              <a:spcBef>
                <a:spcPts val="500"/>
              </a:spcBef>
              <a:spcAft>
                <a:spcPts val="0"/>
              </a:spcAft>
              <a:buNone/>
            </a:pPr>
            <a:r>
              <a:rPr lang="es-AR" sz="1700" b="1" i="0" u="none" strike="noStrike" cap="none">
                <a:solidFill>
                  <a:srgbClr val="7E5867"/>
                </a:solidFill>
                <a:latin typeface="Times New Roman"/>
                <a:ea typeface="Times New Roman"/>
                <a:cs typeface="Times New Roman"/>
                <a:sym typeface="Times New Roman"/>
              </a:rPr>
              <a:t>➢ </a:t>
            </a:r>
            <a:r>
              <a:rPr lang="es-AR" sz="1700" b="0" i="0" u="none" strike="noStrike" cap="none">
                <a:solidFill>
                  <a:srgbClr val="202020"/>
                </a:solidFill>
                <a:latin typeface="Times New Roman"/>
                <a:ea typeface="Times New Roman"/>
                <a:cs typeface="Times New Roman"/>
                <a:sym typeface="Times New Roman"/>
              </a:rPr>
              <a:t>INFONAVIT (aportaciones al fondo de vivienda).</a:t>
            </a:r>
            <a:endParaRPr sz="1900"/>
          </a:p>
          <a:p>
            <a:pPr marL="0" marR="0" lvl="0" indent="0" algn="l" rtl="0">
              <a:spcBef>
                <a:spcPts val="500"/>
              </a:spcBef>
              <a:spcAft>
                <a:spcPts val="0"/>
              </a:spcAft>
              <a:buNone/>
            </a:pPr>
            <a:r>
              <a:rPr lang="es-AR" sz="1700" b="1" i="0" u="none" strike="noStrike" cap="none">
                <a:solidFill>
                  <a:srgbClr val="7E5867"/>
                </a:solidFill>
                <a:latin typeface="Times New Roman"/>
                <a:ea typeface="Times New Roman"/>
                <a:cs typeface="Times New Roman"/>
                <a:sym typeface="Times New Roman"/>
              </a:rPr>
              <a:t>➢ </a:t>
            </a:r>
            <a:r>
              <a:rPr lang="es-AR" sz="1700" b="0" i="0" u="none" strike="noStrike" cap="none">
                <a:solidFill>
                  <a:srgbClr val="202020"/>
                </a:solidFill>
                <a:latin typeface="Times New Roman"/>
                <a:ea typeface="Times New Roman"/>
                <a:cs typeface="Times New Roman"/>
                <a:sym typeface="Times New Roman"/>
              </a:rPr>
              <a:t>Secretarías de Finanzas estatales coordinadas.</a:t>
            </a:r>
            <a:endParaRPr sz="1900"/>
          </a:p>
          <a:p>
            <a:pPr marL="0" marR="0" lvl="0" indent="0" algn="l" rtl="0">
              <a:spcBef>
                <a:spcPts val="1000"/>
              </a:spcBef>
              <a:spcAft>
                <a:spcPts val="0"/>
              </a:spcAft>
              <a:buNone/>
            </a:pPr>
            <a:r>
              <a:rPr lang="es-AR" sz="2300" b="1" i="0" u="none" strike="noStrike" cap="none">
                <a:solidFill>
                  <a:srgbClr val="7E5867"/>
                </a:solidFill>
                <a:latin typeface="Times New Roman"/>
                <a:ea typeface="Times New Roman"/>
                <a:cs typeface="Times New Roman"/>
                <a:sym typeface="Times New Roman"/>
              </a:rPr>
              <a:t>Sin umbral monetario</a:t>
            </a:r>
            <a:endParaRPr sz="1900"/>
          </a:p>
          <a:p>
            <a:pPr marL="0" marR="0" lvl="0" indent="0" algn="l" rtl="0">
              <a:spcBef>
                <a:spcPts val="400"/>
              </a:spcBef>
              <a:spcAft>
                <a:spcPts val="0"/>
              </a:spcAft>
              <a:buNone/>
            </a:pPr>
            <a:r>
              <a:rPr lang="es-AR" sz="2000" b="0" i="0" u="none" strike="noStrike" cap="none">
                <a:solidFill>
                  <a:srgbClr val="202020"/>
                </a:solidFill>
                <a:latin typeface="Times New Roman"/>
                <a:ea typeface="Times New Roman"/>
                <a:cs typeface="Times New Roman"/>
                <a:sym typeface="Times New Roman"/>
              </a:rPr>
              <a:t>Procede en cualquier importe. Solo el servicio de representación legal de PRODECON tiene umbral (30 UMAs anualizadas — USD 75.000 aprox).</a:t>
            </a:r>
            <a:endParaRPr sz="1900"/>
          </a:p>
        </p:txBody>
      </p:sp>
      <p:sp>
        <p:nvSpPr>
          <p:cNvPr id="465" name="Google Shape;465;g3df8a1eb5e7_0_355"/>
          <p:cNvSpPr/>
          <p:nvPr/>
        </p:nvSpPr>
        <p:spPr>
          <a:xfrm>
            <a:off x="6263807" y="1828800"/>
            <a:ext cx="5486400" cy="457200"/>
          </a:xfrm>
          <a:prstGeom prst="rect">
            <a:avLst/>
          </a:prstGeom>
          <a:solidFill>
            <a:srgbClr val="6B4555"/>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s-AR" sz="1900" b="1" i="0" u="none" strike="noStrike" cap="none">
                <a:solidFill>
                  <a:srgbClr val="FFFFFF"/>
                </a:solidFill>
                <a:latin typeface="Times New Roman"/>
                <a:ea typeface="Times New Roman"/>
                <a:cs typeface="Times New Roman"/>
                <a:sym typeface="Times New Roman"/>
              </a:rPr>
              <a:t>Arquitectura institucional</a:t>
            </a:r>
            <a:endParaRPr sz="1900"/>
          </a:p>
        </p:txBody>
      </p:sp>
      <p:sp>
        <p:nvSpPr>
          <p:cNvPr id="466" name="Google Shape;466;g3df8a1eb5e7_0_355"/>
          <p:cNvSpPr/>
          <p:nvPr/>
        </p:nvSpPr>
        <p:spPr>
          <a:xfrm>
            <a:off x="6263807" y="2286000"/>
            <a:ext cx="5486400" cy="42978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467" name="Google Shape;467;g3df8a1eb5e7_0_355"/>
          <p:cNvSpPr txBox="1"/>
          <p:nvPr/>
        </p:nvSpPr>
        <p:spPr>
          <a:xfrm>
            <a:off x="6400971" y="2377440"/>
            <a:ext cx="5212200" cy="42765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es-AR" sz="2300" b="1" i="0" u="none" strike="noStrike" cap="none">
                <a:solidFill>
                  <a:srgbClr val="7E5867"/>
                </a:solidFill>
                <a:latin typeface="Times New Roman"/>
                <a:ea typeface="Times New Roman"/>
                <a:cs typeface="Times New Roman"/>
                <a:sym typeface="Times New Roman"/>
              </a:rPr>
              <a:t>PRODECON como mediador</a:t>
            </a:r>
            <a:endParaRPr sz="1900"/>
          </a:p>
          <a:p>
            <a:pPr marL="0" marR="0" lvl="0" indent="0" algn="l" rtl="0">
              <a:spcBef>
                <a:spcPts val="600"/>
              </a:spcBef>
              <a:spcAft>
                <a:spcPts val="0"/>
              </a:spcAft>
              <a:buNone/>
            </a:pPr>
            <a:r>
              <a:rPr lang="es-AR" sz="2000" b="0" i="0" u="none" strike="noStrike" cap="none">
                <a:solidFill>
                  <a:srgbClr val="202020"/>
                </a:solidFill>
                <a:latin typeface="Times New Roman"/>
                <a:ea typeface="Times New Roman"/>
                <a:cs typeface="Times New Roman"/>
                <a:sym typeface="Times New Roman"/>
              </a:rPr>
              <a:t>Procuraduría de la Defensa del Contribuyente. Organismo público, autónomo, especializado. Actúa como tercero imparcial.</a:t>
            </a:r>
            <a:endParaRPr sz="1900"/>
          </a:p>
          <a:p>
            <a:pPr marL="0" marR="0" lvl="0" indent="0" algn="l" rtl="0">
              <a:spcBef>
                <a:spcPts val="1000"/>
              </a:spcBef>
              <a:spcAft>
                <a:spcPts val="0"/>
              </a:spcAft>
              <a:buNone/>
            </a:pPr>
            <a:r>
              <a:rPr lang="es-AR" sz="2300" b="1" i="0" u="none" strike="noStrike" cap="none">
                <a:solidFill>
                  <a:srgbClr val="7E5867"/>
                </a:solidFill>
                <a:latin typeface="Times New Roman"/>
                <a:ea typeface="Times New Roman"/>
                <a:cs typeface="Times New Roman"/>
                <a:sym typeface="Times New Roman"/>
              </a:rPr>
              <a:t>Servicios</a:t>
            </a:r>
            <a:endParaRPr sz="1900"/>
          </a:p>
          <a:p>
            <a:pPr marL="0" marR="0" lvl="0" indent="0" algn="l" rtl="0">
              <a:spcBef>
                <a:spcPts val="400"/>
              </a:spcBef>
              <a:spcAft>
                <a:spcPts val="0"/>
              </a:spcAft>
              <a:buNone/>
            </a:pPr>
            <a:r>
              <a:rPr lang="es-AR" sz="1700" b="1" i="0" u="none" strike="noStrike" cap="none">
                <a:solidFill>
                  <a:srgbClr val="7E5867"/>
                </a:solidFill>
                <a:latin typeface="Times New Roman"/>
                <a:ea typeface="Times New Roman"/>
                <a:cs typeface="Times New Roman"/>
                <a:sym typeface="Times New Roman"/>
              </a:rPr>
              <a:t>➢ </a:t>
            </a:r>
            <a:r>
              <a:rPr lang="es-AR" sz="1700" b="0" i="0" u="none" strike="noStrike" cap="none">
                <a:solidFill>
                  <a:srgbClr val="202020"/>
                </a:solidFill>
                <a:latin typeface="Times New Roman"/>
                <a:ea typeface="Times New Roman"/>
                <a:cs typeface="Times New Roman"/>
                <a:sym typeface="Times New Roman"/>
              </a:rPr>
              <a:t>Acuerdos conclusivos (sin umbral).</a:t>
            </a:r>
            <a:endParaRPr sz="1900"/>
          </a:p>
          <a:p>
            <a:pPr marL="0" marR="0" lvl="0" indent="0" algn="l" rtl="0">
              <a:spcBef>
                <a:spcPts val="500"/>
              </a:spcBef>
              <a:spcAft>
                <a:spcPts val="0"/>
              </a:spcAft>
              <a:buNone/>
            </a:pPr>
            <a:r>
              <a:rPr lang="es-AR" sz="1700" b="1" i="0" u="none" strike="noStrike" cap="none">
                <a:solidFill>
                  <a:srgbClr val="7E5867"/>
                </a:solidFill>
                <a:latin typeface="Times New Roman"/>
                <a:ea typeface="Times New Roman"/>
                <a:cs typeface="Times New Roman"/>
                <a:sym typeface="Times New Roman"/>
              </a:rPr>
              <a:t>➢ </a:t>
            </a:r>
            <a:r>
              <a:rPr lang="es-AR" sz="1700" b="0" i="0" u="none" strike="noStrike" cap="none">
                <a:solidFill>
                  <a:srgbClr val="202020"/>
                </a:solidFill>
                <a:latin typeface="Times New Roman"/>
                <a:ea typeface="Times New Roman"/>
                <a:cs typeface="Times New Roman"/>
                <a:sym typeface="Times New Roman"/>
              </a:rPr>
              <a:t>Asesoría y consulta gratuita.</a:t>
            </a:r>
            <a:endParaRPr sz="1900"/>
          </a:p>
          <a:p>
            <a:pPr marL="0" marR="0" lvl="0" indent="0" algn="l" rtl="0">
              <a:spcBef>
                <a:spcPts val="500"/>
              </a:spcBef>
              <a:spcAft>
                <a:spcPts val="0"/>
              </a:spcAft>
              <a:buNone/>
            </a:pPr>
            <a:r>
              <a:rPr lang="es-AR" sz="1700" b="1" i="0" u="none" strike="noStrike" cap="none">
                <a:solidFill>
                  <a:srgbClr val="7E5867"/>
                </a:solidFill>
                <a:latin typeface="Times New Roman"/>
                <a:ea typeface="Times New Roman"/>
                <a:cs typeface="Times New Roman"/>
                <a:sym typeface="Times New Roman"/>
              </a:rPr>
              <a:t>➢ </a:t>
            </a:r>
            <a:r>
              <a:rPr lang="es-AR" sz="1700" b="0" i="0" u="none" strike="noStrike" cap="none">
                <a:solidFill>
                  <a:srgbClr val="202020"/>
                </a:solidFill>
                <a:latin typeface="Times New Roman"/>
                <a:ea typeface="Times New Roman"/>
                <a:cs typeface="Times New Roman"/>
                <a:sym typeface="Times New Roman"/>
              </a:rPr>
              <a:t>Quejas y reclamaciones.</a:t>
            </a:r>
            <a:endParaRPr sz="1900"/>
          </a:p>
          <a:p>
            <a:pPr marL="0" marR="0" lvl="0" indent="0" algn="l" rtl="0">
              <a:spcBef>
                <a:spcPts val="500"/>
              </a:spcBef>
              <a:spcAft>
                <a:spcPts val="0"/>
              </a:spcAft>
              <a:buNone/>
            </a:pPr>
            <a:r>
              <a:rPr lang="es-AR" sz="1700" b="1" i="0" u="none" strike="noStrike" cap="none">
                <a:solidFill>
                  <a:srgbClr val="7E5867"/>
                </a:solidFill>
                <a:latin typeface="Times New Roman"/>
                <a:ea typeface="Times New Roman"/>
                <a:cs typeface="Times New Roman"/>
                <a:sym typeface="Times New Roman"/>
              </a:rPr>
              <a:t>➢ </a:t>
            </a:r>
            <a:r>
              <a:rPr lang="es-AR" sz="1700" b="0" i="0" u="none" strike="noStrike" cap="none">
                <a:solidFill>
                  <a:srgbClr val="202020"/>
                </a:solidFill>
                <a:latin typeface="Times New Roman"/>
                <a:ea typeface="Times New Roman"/>
                <a:cs typeface="Times New Roman"/>
                <a:sym typeface="Times New Roman"/>
              </a:rPr>
              <a:t>Representación legal en juicio (umbral de 30 UMAs).</a:t>
            </a:r>
            <a:endParaRPr sz="1900"/>
          </a:p>
          <a:p>
            <a:pPr marL="0" marR="0" lvl="0" indent="0" algn="l" rtl="0">
              <a:spcBef>
                <a:spcPts val="1000"/>
              </a:spcBef>
              <a:spcAft>
                <a:spcPts val="0"/>
              </a:spcAft>
              <a:buNone/>
            </a:pPr>
            <a:r>
              <a:rPr lang="es-AR" sz="2300" b="1" i="0" u="none" strike="noStrike" cap="none">
                <a:solidFill>
                  <a:srgbClr val="7E5867"/>
                </a:solidFill>
                <a:latin typeface="Times New Roman"/>
                <a:ea typeface="Times New Roman"/>
                <a:cs typeface="Times New Roman"/>
                <a:sym typeface="Times New Roman"/>
              </a:rPr>
              <a:t>Resultados</a:t>
            </a:r>
            <a:endParaRPr sz="1900"/>
          </a:p>
          <a:p>
            <a:pPr marL="0" marR="0" lvl="0" indent="0" algn="l" rtl="0">
              <a:spcBef>
                <a:spcPts val="400"/>
              </a:spcBef>
              <a:spcAft>
                <a:spcPts val="0"/>
              </a:spcAft>
              <a:buNone/>
            </a:pPr>
            <a:r>
              <a:rPr lang="es-AR" sz="1700" b="1" i="0" u="none" strike="noStrike" cap="none">
                <a:solidFill>
                  <a:srgbClr val="7E5867"/>
                </a:solidFill>
                <a:latin typeface="Times New Roman"/>
                <a:ea typeface="Times New Roman"/>
                <a:cs typeface="Times New Roman"/>
                <a:sym typeface="Times New Roman"/>
              </a:rPr>
              <a:t>➢ </a:t>
            </a:r>
            <a:r>
              <a:rPr lang="es-AR" sz="1700" b="0" i="0" u="none" strike="noStrike" cap="none">
                <a:solidFill>
                  <a:srgbClr val="202020"/>
                </a:solidFill>
                <a:latin typeface="Times New Roman"/>
                <a:ea typeface="Times New Roman"/>
                <a:cs typeface="Times New Roman"/>
                <a:sym typeface="Times New Roman"/>
              </a:rPr>
              <a:t>18.000 millones MXN resueltos en 2022 vía acuerdo conclusivo.</a:t>
            </a:r>
            <a:endParaRPr sz="19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pic>
        <p:nvPicPr>
          <p:cNvPr id="472" name="Google Shape;472;g3df8a1eb5e7_0_366"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473" name="Google Shape;473;g3df8a1eb5e7_0_366"/>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Modelos internacionales de referencia</a:t>
            </a:r>
            <a:endParaRPr/>
          </a:p>
        </p:txBody>
      </p:sp>
      <p:sp>
        <p:nvSpPr>
          <p:cNvPr id="474" name="Google Shape;474;g3df8a1eb5e7_0_366"/>
          <p:cNvSpPr/>
          <p:nvPr/>
        </p:nvSpPr>
        <p:spPr>
          <a:xfrm>
            <a:off x="365770" y="192024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400" b="1" i="0" u="none" strike="noStrike" cap="none">
                <a:solidFill>
                  <a:srgbClr val="FFFFFF"/>
                </a:solidFill>
                <a:latin typeface="Times New Roman"/>
                <a:ea typeface="Times New Roman"/>
                <a:cs typeface="Times New Roman"/>
                <a:sym typeface="Times New Roman"/>
              </a:rPr>
              <a:t>1</a:t>
            </a:r>
            <a:endParaRPr/>
          </a:p>
        </p:txBody>
      </p:sp>
      <p:sp>
        <p:nvSpPr>
          <p:cNvPr id="475" name="Google Shape;475;g3df8a1eb5e7_0_366"/>
          <p:cNvSpPr/>
          <p:nvPr/>
        </p:nvSpPr>
        <p:spPr>
          <a:xfrm>
            <a:off x="868703" y="1920240"/>
            <a:ext cx="10927500" cy="13716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b="0" i="0" u="none" strike="noStrike" cap="none">
              <a:solidFill>
                <a:schemeClr val="dk1"/>
              </a:solidFill>
              <a:latin typeface="Calibri"/>
              <a:ea typeface="Calibri"/>
              <a:cs typeface="Calibri"/>
              <a:sym typeface="Calibri"/>
            </a:endParaRPr>
          </a:p>
        </p:txBody>
      </p:sp>
      <p:sp>
        <p:nvSpPr>
          <p:cNvPr id="476" name="Google Shape;476;g3df8a1eb5e7_0_366"/>
          <p:cNvSpPr txBox="1"/>
          <p:nvPr/>
        </p:nvSpPr>
        <p:spPr>
          <a:xfrm>
            <a:off x="1005867" y="1965960"/>
            <a:ext cx="10744500" cy="8106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1700" b="1" i="0" u="none" strike="noStrike" cap="none">
                <a:solidFill>
                  <a:srgbClr val="7E5867"/>
                </a:solidFill>
                <a:latin typeface="Times New Roman"/>
                <a:ea typeface="Times New Roman"/>
                <a:cs typeface="Times New Roman"/>
                <a:sym typeface="Times New Roman"/>
              </a:rPr>
              <a:t>Modelo OEA/BID (1967)</a:t>
            </a:r>
            <a:endParaRPr sz="1700"/>
          </a:p>
          <a:p>
            <a:pPr marL="0" marR="0" lvl="0" indent="0" algn="l" rtl="0">
              <a:spcBef>
                <a:spcPts val="200"/>
              </a:spcBef>
              <a:spcAft>
                <a:spcPts val="0"/>
              </a:spcAft>
              <a:buNone/>
            </a:pPr>
            <a:r>
              <a:rPr lang="es-AR" b="0" i="0" u="none" strike="noStrike" cap="none">
                <a:solidFill>
                  <a:srgbClr val="202020"/>
                </a:solidFill>
                <a:latin typeface="Times New Roman"/>
                <a:ea typeface="Times New Roman"/>
                <a:cs typeface="Times New Roman"/>
                <a:sym typeface="Times New Roman"/>
              </a:rPr>
              <a:t>Comisión integrada por Giuliani Fonrouge (Argentina), Gomes de Sousa (Brasil) y Valdés Costa (Uruguay). Recomienda transacción solo sobre cuestiones de hecho, nunca sobre derecho. Aprobación del funcionario de mayor jerarquía.</a:t>
            </a:r>
            <a:endParaRPr sz="1700"/>
          </a:p>
        </p:txBody>
      </p:sp>
      <p:sp>
        <p:nvSpPr>
          <p:cNvPr id="477" name="Google Shape;477;g3df8a1eb5e7_0_366"/>
          <p:cNvSpPr/>
          <p:nvPr/>
        </p:nvSpPr>
        <p:spPr>
          <a:xfrm>
            <a:off x="365770" y="342900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400" b="1" i="0" u="none" strike="noStrike" cap="none">
                <a:solidFill>
                  <a:srgbClr val="FFFFFF"/>
                </a:solidFill>
                <a:latin typeface="Times New Roman"/>
                <a:ea typeface="Times New Roman"/>
                <a:cs typeface="Times New Roman"/>
                <a:sym typeface="Times New Roman"/>
              </a:rPr>
              <a:t>2</a:t>
            </a:r>
            <a:endParaRPr/>
          </a:p>
        </p:txBody>
      </p:sp>
      <p:sp>
        <p:nvSpPr>
          <p:cNvPr id="478" name="Google Shape;478;g3df8a1eb5e7_0_366"/>
          <p:cNvSpPr/>
          <p:nvPr/>
        </p:nvSpPr>
        <p:spPr>
          <a:xfrm>
            <a:off x="868703" y="3429000"/>
            <a:ext cx="10927500" cy="13716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b="0" i="0" u="none" strike="noStrike" cap="none">
              <a:solidFill>
                <a:schemeClr val="dk1"/>
              </a:solidFill>
              <a:latin typeface="Calibri"/>
              <a:ea typeface="Calibri"/>
              <a:cs typeface="Calibri"/>
              <a:sym typeface="Calibri"/>
            </a:endParaRPr>
          </a:p>
        </p:txBody>
      </p:sp>
      <p:sp>
        <p:nvSpPr>
          <p:cNvPr id="479" name="Google Shape;479;g3df8a1eb5e7_0_366"/>
          <p:cNvSpPr txBox="1"/>
          <p:nvPr/>
        </p:nvSpPr>
        <p:spPr>
          <a:xfrm>
            <a:off x="1005867" y="3474720"/>
            <a:ext cx="10744500" cy="8106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1700" b="1" i="0" u="none" strike="noStrike" cap="none">
                <a:solidFill>
                  <a:srgbClr val="7E5867"/>
                </a:solidFill>
                <a:latin typeface="Times New Roman"/>
                <a:ea typeface="Times New Roman"/>
                <a:cs typeface="Times New Roman"/>
                <a:sym typeface="Times New Roman"/>
              </a:rPr>
              <a:t>Modelo CIAT (2015)</a:t>
            </a:r>
            <a:endParaRPr sz="1700"/>
          </a:p>
          <a:p>
            <a:pPr marL="0" marR="0" lvl="0" indent="0" algn="l" rtl="0">
              <a:spcBef>
                <a:spcPts val="200"/>
              </a:spcBef>
              <a:spcAft>
                <a:spcPts val="0"/>
              </a:spcAft>
              <a:buNone/>
            </a:pPr>
            <a:r>
              <a:rPr lang="es-AR" b="0" i="0" u="none" strike="noStrike" cap="none">
                <a:solidFill>
                  <a:srgbClr val="202020"/>
                </a:solidFill>
                <a:latin typeface="Times New Roman"/>
                <a:ea typeface="Times New Roman"/>
                <a:cs typeface="Times New Roman"/>
                <a:sym typeface="Times New Roman"/>
              </a:rPr>
              <a:t>Art. 133. Mediador institucional público (Defensor del Obligado Tributario). Bilateralidad del órgano: contribuyente y administración suscriben el acuerdo. Recurso ante negativa. Garantía obligatoria. Publicación.</a:t>
            </a:r>
            <a:endParaRPr sz="1700"/>
          </a:p>
        </p:txBody>
      </p:sp>
      <p:sp>
        <p:nvSpPr>
          <p:cNvPr id="480" name="Google Shape;480;g3df8a1eb5e7_0_366"/>
          <p:cNvSpPr/>
          <p:nvPr/>
        </p:nvSpPr>
        <p:spPr>
          <a:xfrm>
            <a:off x="365770" y="493776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400" b="1" i="0" u="none" strike="noStrike" cap="none">
                <a:solidFill>
                  <a:srgbClr val="FFFFFF"/>
                </a:solidFill>
                <a:latin typeface="Times New Roman"/>
                <a:ea typeface="Times New Roman"/>
                <a:cs typeface="Times New Roman"/>
                <a:sym typeface="Times New Roman"/>
              </a:rPr>
              <a:t>3</a:t>
            </a:r>
            <a:endParaRPr/>
          </a:p>
        </p:txBody>
      </p:sp>
      <p:sp>
        <p:nvSpPr>
          <p:cNvPr id="481" name="Google Shape;481;g3df8a1eb5e7_0_366"/>
          <p:cNvSpPr/>
          <p:nvPr/>
        </p:nvSpPr>
        <p:spPr>
          <a:xfrm>
            <a:off x="868703" y="4937760"/>
            <a:ext cx="10927500" cy="13716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b="0" i="0" u="none" strike="noStrike" cap="none">
              <a:solidFill>
                <a:schemeClr val="dk1"/>
              </a:solidFill>
              <a:latin typeface="Calibri"/>
              <a:ea typeface="Calibri"/>
              <a:cs typeface="Calibri"/>
              <a:sym typeface="Calibri"/>
            </a:endParaRPr>
          </a:p>
        </p:txBody>
      </p:sp>
      <p:sp>
        <p:nvSpPr>
          <p:cNvPr id="482" name="Google Shape;482;g3df8a1eb5e7_0_366"/>
          <p:cNvSpPr txBox="1"/>
          <p:nvPr/>
        </p:nvSpPr>
        <p:spPr>
          <a:xfrm>
            <a:off x="1005867" y="4983480"/>
            <a:ext cx="10744500" cy="8106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1700" b="1" i="0" u="none" strike="noStrike" cap="none">
                <a:solidFill>
                  <a:srgbClr val="7E5867"/>
                </a:solidFill>
                <a:latin typeface="Times New Roman"/>
                <a:ea typeface="Times New Roman"/>
                <a:cs typeface="Times New Roman"/>
                <a:sym typeface="Times New Roman"/>
              </a:rPr>
              <a:t>BEPS Acción 14 — OCDE</a:t>
            </a:r>
            <a:endParaRPr sz="1700"/>
          </a:p>
          <a:p>
            <a:pPr marL="0" marR="0" lvl="0" indent="0" algn="l" rtl="0">
              <a:spcBef>
                <a:spcPts val="200"/>
              </a:spcBef>
              <a:spcAft>
                <a:spcPts val="0"/>
              </a:spcAft>
              <a:buNone/>
            </a:pPr>
            <a:r>
              <a:rPr lang="es-AR" b="0" i="0" u="none" strike="noStrike" cap="none">
                <a:solidFill>
                  <a:srgbClr val="202020"/>
                </a:solidFill>
                <a:latin typeface="Times New Roman"/>
                <a:ea typeface="Times New Roman"/>
                <a:cs typeface="Times New Roman"/>
                <a:sym typeface="Times New Roman"/>
              </a:rPr>
              <a:t>Estándar mínimo de resolución alternativa de controversias. Empuje hacia mecanismos con tercero imparcial y participación activa del contribuyente. Argentina, miembro del G20, asumió el compromiso de implementación.</a:t>
            </a:r>
            <a:endParaRPr sz="17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pic>
        <p:nvPicPr>
          <p:cNvPr id="487" name="Google Shape;487;g3df8a1eb5e7_0_380"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488" name="Google Shape;488;g3df8a1eb5e7_0_380"/>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Reformas necesarias para que el ACV funcione</a:t>
            </a:r>
            <a:endParaRPr/>
          </a:p>
        </p:txBody>
      </p:sp>
      <p:sp>
        <p:nvSpPr>
          <p:cNvPr id="489" name="Google Shape;489;g3df8a1eb5e7_0_380"/>
          <p:cNvSpPr/>
          <p:nvPr/>
        </p:nvSpPr>
        <p:spPr>
          <a:xfrm>
            <a:off x="365770" y="192024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400" b="1" i="0" u="none" strike="noStrike" cap="none">
                <a:solidFill>
                  <a:srgbClr val="FFFFFF"/>
                </a:solidFill>
                <a:latin typeface="Times New Roman"/>
                <a:ea typeface="Times New Roman"/>
                <a:cs typeface="Times New Roman"/>
                <a:sym typeface="Times New Roman"/>
              </a:rPr>
              <a:t>1</a:t>
            </a:r>
            <a:endParaRPr/>
          </a:p>
        </p:txBody>
      </p:sp>
      <p:sp>
        <p:nvSpPr>
          <p:cNvPr id="490" name="Google Shape;490;g3df8a1eb5e7_0_380"/>
          <p:cNvSpPr/>
          <p:nvPr/>
        </p:nvSpPr>
        <p:spPr>
          <a:xfrm>
            <a:off x="868703" y="1920240"/>
            <a:ext cx="4983600" cy="19203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491" name="Google Shape;491;g3df8a1eb5e7_0_380"/>
          <p:cNvSpPr txBox="1"/>
          <p:nvPr/>
        </p:nvSpPr>
        <p:spPr>
          <a:xfrm>
            <a:off x="1005867" y="1965960"/>
            <a:ext cx="4800600" cy="11493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1900" b="1" i="0" u="none" strike="noStrike" cap="none">
                <a:solidFill>
                  <a:srgbClr val="7E5867"/>
                </a:solidFill>
                <a:latin typeface="Times New Roman"/>
                <a:ea typeface="Times New Roman"/>
                <a:cs typeface="Times New Roman"/>
                <a:sym typeface="Times New Roman"/>
              </a:rPr>
              <a:t>Habilitación a pedido del contribuyente</a:t>
            </a:r>
            <a:endParaRPr sz="1900"/>
          </a:p>
          <a:p>
            <a:pPr marL="0" marR="0" lvl="0" indent="0" algn="l" rtl="0">
              <a:spcBef>
                <a:spcPts val="200"/>
              </a:spcBef>
              <a:spcAft>
                <a:spcPts val="0"/>
              </a:spcAft>
              <a:buNone/>
            </a:pPr>
            <a:r>
              <a:rPr lang="es-AR" sz="1600" b="0" i="0" u="none" strike="noStrike" cap="none">
                <a:solidFill>
                  <a:srgbClr val="202020"/>
                </a:solidFill>
                <a:latin typeface="Times New Roman"/>
                <a:ea typeface="Times New Roman"/>
                <a:cs typeface="Times New Roman"/>
                <a:sym typeface="Times New Roman"/>
              </a:rPr>
              <a:t>Reconocer el derecho del contribuyente a solicitar la apertura del ACV, con criterios objetivos de procedencia reglamentariamente definidos.</a:t>
            </a:r>
            <a:endParaRPr sz="1900"/>
          </a:p>
        </p:txBody>
      </p:sp>
      <p:sp>
        <p:nvSpPr>
          <p:cNvPr id="492" name="Google Shape;492;g3df8a1eb5e7_0_380"/>
          <p:cNvSpPr/>
          <p:nvPr/>
        </p:nvSpPr>
        <p:spPr>
          <a:xfrm>
            <a:off x="6263807" y="192024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900" b="1" i="0" u="none" strike="noStrike" cap="none">
                <a:solidFill>
                  <a:srgbClr val="FFFFFF"/>
                </a:solidFill>
                <a:latin typeface="Times New Roman"/>
                <a:ea typeface="Times New Roman"/>
                <a:cs typeface="Times New Roman"/>
                <a:sym typeface="Times New Roman"/>
              </a:rPr>
              <a:t>2</a:t>
            </a:r>
            <a:endParaRPr sz="1900"/>
          </a:p>
        </p:txBody>
      </p:sp>
      <p:sp>
        <p:nvSpPr>
          <p:cNvPr id="493" name="Google Shape;493;g3df8a1eb5e7_0_380"/>
          <p:cNvSpPr/>
          <p:nvPr/>
        </p:nvSpPr>
        <p:spPr>
          <a:xfrm>
            <a:off x="6766740" y="1920240"/>
            <a:ext cx="4983600" cy="19203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494" name="Google Shape;494;g3df8a1eb5e7_0_380"/>
          <p:cNvSpPr txBox="1"/>
          <p:nvPr/>
        </p:nvSpPr>
        <p:spPr>
          <a:xfrm>
            <a:off x="6903904" y="1965960"/>
            <a:ext cx="4800600" cy="11493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1900" b="1" i="0" u="none" strike="noStrike" cap="none">
                <a:solidFill>
                  <a:srgbClr val="7E5867"/>
                </a:solidFill>
                <a:latin typeface="Times New Roman"/>
                <a:ea typeface="Times New Roman"/>
                <a:cs typeface="Times New Roman"/>
                <a:sym typeface="Times New Roman"/>
              </a:rPr>
              <a:t>Tercero mediador imparcial</a:t>
            </a:r>
            <a:endParaRPr sz="1900"/>
          </a:p>
          <a:p>
            <a:pPr marL="0" marR="0" lvl="0" indent="0" algn="l" rtl="0">
              <a:spcBef>
                <a:spcPts val="200"/>
              </a:spcBef>
              <a:spcAft>
                <a:spcPts val="0"/>
              </a:spcAft>
              <a:buNone/>
            </a:pPr>
            <a:r>
              <a:rPr lang="es-AR" sz="1600" b="0" i="0" u="none" strike="noStrike" cap="none">
                <a:solidFill>
                  <a:srgbClr val="202020"/>
                </a:solidFill>
                <a:latin typeface="Times New Roman"/>
                <a:ea typeface="Times New Roman"/>
                <a:cs typeface="Times New Roman"/>
                <a:sym typeface="Times New Roman"/>
              </a:rPr>
              <a:t>Crear la figura del Defensor del Contribuyente (modelo PRODECON), con función de mediación y participación en el órgano colegiado.</a:t>
            </a:r>
            <a:endParaRPr sz="1900"/>
          </a:p>
        </p:txBody>
      </p:sp>
      <p:sp>
        <p:nvSpPr>
          <p:cNvPr id="495" name="Google Shape;495;g3df8a1eb5e7_0_380"/>
          <p:cNvSpPr/>
          <p:nvPr/>
        </p:nvSpPr>
        <p:spPr>
          <a:xfrm>
            <a:off x="365770" y="406908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400" b="1" i="0" u="none" strike="noStrike" cap="none">
                <a:solidFill>
                  <a:srgbClr val="FFFFFF"/>
                </a:solidFill>
                <a:latin typeface="Times New Roman"/>
                <a:ea typeface="Times New Roman"/>
                <a:cs typeface="Times New Roman"/>
                <a:sym typeface="Times New Roman"/>
              </a:rPr>
              <a:t>3</a:t>
            </a:r>
            <a:endParaRPr/>
          </a:p>
        </p:txBody>
      </p:sp>
      <p:sp>
        <p:nvSpPr>
          <p:cNvPr id="496" name="Google Shape;496;g3df8a1eb5e7_0_380"/>
          <p:cNvSpPr/>
          <p:nvPr/>
        </p:nvSpPr>
        <p:spPr>
          <a:xfrm>
            <a:off x="868703" y="4069080"/>
            <a:ext cx="4983600" cy="19203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497" name="Google Shape;497;g3df8a1eb5e7_0_380"/>
          <p:cNvSpPr txBox="1"/>
          <p:nvPr/>
        </p:nvSpPr>
        <p:spPr>
          <a:xfrm>
            <a:off x="1005867" y="4114800"/>
            <a:ext cx="4800600" cy="11493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1900" b="1" i="0" u="none" strike="noStrike" cap="none">
                <a:solidFill>
                  <a:srgbClr val="7E5867"/>
                </a:solidFill>
                <a:latin typeface="Times New Roman"/>
                <a:ea typeface="Times New Roman"/>
                <a:cs typeface="Times New Roman"/>
                <a:sym typeface="Times New Roman"/>
              </a:rPr>
              <a:t>Reducción de sanciones expresa</a:t>
            </a:r>
            <a:endParaRPr sz="1900"/>
          </a:p>
          <a:p>
            <a:pPr marL="0" marR="0" lvl="0" indent="0" algn="l" rtl="0">
              <a:spcBef>
                <a:spcPts val="200"/>
              </a:spcBef>
              <a:spcAft>
                <a:spcPts val="0"/>
              </a:spcAft>
              <a:buNone/>
            </a:pPr>
            <a:r>
              <a:rPr lang="es-AR" sz="1600" b="0" i="0" u="none" strike="noStrike" cap="none">
                <a:solidFill>
                  <a:srgbClr val="202020"/>
                </a:solidFill>
                <a:latin typeface="Times New Roman"/>
                <a:ea typeface="Times New Roman"/>
                <a:cs typeface="Times New Roman"/>
                <a:sym typeface="Times New Roman"/>
              </a:rPr>
              <a:t>Derogar el último párrafo del art. 49 LPT y prever expresamente la aplicabilidad del régimen escalonado de reducción al ACV.</a:t>
            </a:r>
            <a:endParaRPr sz="1900"/>
          </a:p>
        </p:txBody>
      </p:sp>
      <p:sp>
        <p:nvSpPr>
          <p:cNvPr id="498" name="Google Shape;498;g3df8a1eb5e7_0_380"/>
          <p:cNvSpPr/>
          <p:nvPr/>
        </p:nvSpPr>
        <p:spPr>
          <a:xfrm>
            <a:off x="6263807" y="406908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900" b="1" i="0" u="none" strike="noStrike" cap="none">
                <a:solidFill>
                  <a:srgbClr val="FFFFFF"/>
                </a:solidFill>
                <a:latin typeface="Times New Roman"/>
                <a:ea typeface="Times New Roman"/>
                <a:cs typeface="Times New Roman"/>
                <a:sym typeface="Times New Roman"/>
              </a:rPr>
              <a:t>4</a:t>
            </a:r>
            <a:endParaRPr sz="1900"/>
          </a:p>
        </p:txBody>
      </p:sp>
      <p:sp>
        <p:nvSpPr>
          <p:cNvPr id="499" name="Google Shape;499;g3df8a1eb5e7_0_380"/>
          <p:cNvSpPr/>
          <p:nvPr/>
        </p:nvSpPr>
        <p:spPr>
          <a:xfrm>
            <a:off x="6766740" y="4069080"/>
            <a:ext cx="4983600" cy="19203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500" name="Google Shape;500;g3df8a1eb5e7_0_380"/>
          <p:cNvSpPr txBox="1"/>
          <p:nvPr/>
        </p:nvSpPr>
        <p:spPr>
          <a:xfrm>
            <a:off x="6903904" y="4114800"/>
            <a:ext cx="4800600" cy="11493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1900" b="1" i="0" u="none" strike="noStrike" cap="none">
                <a:solidFill>
                  <a:srgbClr val="7E5867"/>
                </a:solidFill>
                <a:latin typeface="Times New Roman"/>
                <a:ea typeface="Times New Roman"/>
                <a:cs typeface="Times New Roman"/>
                <a:sym typeface="Times New Roman"/>
              </a:rPr>
              <a:t>Vía recursiva contra negativa</a:t>
            </a:r>
            <a:endParaRPr sz="1900"/>
          </a:p>
          <a:p>
            <a:pPr marL="0" marR="0" lvl="0" indent="0" algn="l" rtl="0">
              <a:spcBef>
                <a:spcPts val="200"/>
              </a:spcBef>
              <a:spcAft>
                <a:spcPts val="0"/>
              </a:spcAft>
              <a:buNone/>
            </a:pPr>
            <a:r>
              <a:rPr lang="es-AR" sz="1600" b="0" i="0" u="none" strike="noStrike" cap="none">
                <a:solidFill>
                  <a:srgbClr val="202020"/>
                </a:solidFill>
                <a:latin typeface="Times New Roman"/>
                <a:ea typeface="Times New Roman"/>
                <a:cs typeface="Times New Roman"/>
                <a:sym typeface="Times New Roman"/>
              </a:rPr>
              <a:t>Habilitar recurso contra la decisión de ARCA de no abrir el ACV. Y vía recursiva contra el contenido del acuerdo por vicios del consentimiento.</a:t>
            </a:r>
            <a:endParaRPr sz="19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19"/>
          <p:cNvSpPr txBox="1"/>
          <p:nvPr/>
        </p:nvSpPr>
        <p:spPr>
          <a:xfrm>
            <a:off x="0" y="0"/>
            <a:ext cx="12192000" cy="6858000"/>
          </a:xfrm>
          <a:prstGeom prst="rect">
            <a:avLst/>
          </a:prstGeom>
          <a:solidFill>
            <a:srgbClr val="7E586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506" name="Google Shape;506;p19"/>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507" name="Google Shape;507;p19"/>
          <p:cNvSpPr txBox="1"/>
          <p:nvPr/>
        </p:nvSpPr>
        <p:spPr>
          <a:xfrm>
            <a:off x="457200" y="2286000"/>
            <a:ext cx="11277600" cy="1200000"/>
          </a:xfrm>
          <a:prstGeom prst="rect">
            <a:avLst/>
          </a:prstGeom>
          <a:noFill/>
          <a:ln>
            <a:noFill/>
          </a:ln>
        </p:spPr>
        <p:txBody>
          <a:bodyPr spcFirstLastPara="1" wrap="square" lIns="91425" tIns="45700" rIns="91425" bIns="45700" anchor="t" anchorCtr="0">
            <a:spAutoFit/>
          </a:bodyPr>
          <a:lstStyle/>
          <a:p>
            <a:pPr marL="0" marR="0" lvl="0" indent="0" algn="ctr" rtl="0">
              <a:lnSpc>
                <a:spcPct val="95000"/>
              </a:lnSpc>
              <a:spcBef>
                <a:spcPts val="0"/>
              </a:spcBef>
              <a:spcAft>
                <a:spcPts val="0"/>
              </a:spcAft>
              <a:buClr>
                <a:srgbClr val="FFFFFF"/>
              </a:buClr>
              <a:buSzPts val="3600"/>
              <a:buFont typeface="Times New Roman"/>
              <a:buNone/>
            </a:pPr>
            <a:r>
              <a:rPr lang="es-AR" sz="3600" b="1">
                <a:solidFill>
                  <a:srgbClr val="FFFFFF"/>
                </a:solidFill>
                <a:latin typeface="Times New Roman"/>
                <a:ea typeface="Times New Roman"/>
                <a:cs typeface="Times New Roman"/>
                <a:sym typeface="Times New Roman"/>
              </a:rPr>
              <a:t>Régimen Infraccional del RIGI</a:t>
            </a:r>
            <a:endParaRPr/>
          </a:p>
          <a:p>
            <a:pPr marL="0" marR="0" lvl="0" indent="0" algn="ctr" rtl="0">
              <a:lnSpc>
                <a:spcPct val="95000"/>
              </a:lnSpc>
              <a:spcBef>
                <a:spcPts val="1200"/>
              </a:spcBef>
              <a:spcAft>
                <a:spcPts val="0"/>
              </a:spcAft>
              <a:buClr>
                <a:srgbClr val="FFFFFF"/>
              </a:buClr>
              <a:buSzPts val="2200"/>
              <a:buFont typeface="Times New Roman"/>
              <a:buNone/>
            </a:pPr>
            <a:r>
              <a:rPr lang="es-AR" sz="2200">
                <a:solidFill>
                  <a:srgbClr val="FFFFFF"/>
                </a:solidFill>
                <a:latin typeface="Times New Roman"/>
                <a:ea typeface="Times New Roman"/>
                <a:cs typeface="Times New Roman"/>
                <a:sym typeface="Times New Roman"/>
              </a:rPr>
              <a:t>Arts. 209–216, Ley 27.742 | Dec. Regl. 749/2024</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20"/>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a:solidFill>
                  <a:srgbClr val="FFFFFF"/>
                </a:solidFill>
                <a:latin typeface="Times New Roman"/>
                <a:ea typeface="Times New Roman"/>
                <a:cs typeface="Times New Roman"/>
                <a:sym typeface="Times New Roman"/>
              </a:rPr>
              <a:t>Terminación de los Incentivos (Arts. 209–210)</a:t>
            </a:r>
            <a:endParaRPr/>
          </a:p>
        </p:txBody>
      </p:sp>
      <p:pic>
        <p:nvPicPr>
          <p:cNvPr id="513" name="Google Shape;513;p20"/>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514" name="Google Shape;514;p20"/>
          <p:cNvSpPr txBox="1"/>
          <p:nvPr/>
        </p:nvSpPr>
        <p:spPr>
          <a:xfrm>
            <a:off x="342000" y="1620000"/>
            <a:ext cx="5700000" cy="4900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200"/>
              <a:buFont typeface="Times New Roman"/>
              <a:buNone/>
            </a:pPr>
            <a:r>
              <a:rPr lang="es-AR" sz="2200" b="1">
                <a:solidFill>
                  <a:srgbClr val="7E5867"/>
                </a:solidFill>
                <a:latin typeface="Times New Roman"/>
                <a:ea typeface="Times New Roman"/>
                <a:cs typeface="Times New Roman"/>
                <a:sym typeface="Times New Roman"/>
              </a:rPr>
              <a:t>Causas de terminación (Art. 209)</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Fin de la vida útil del proyecto</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Quiebra del VPU</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Baja voluntaria (aprobada por la Autoridad de Aplicación)</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Cese como sanción por infracción al RIGI</a:t>
            </a:r>
            <a:endParaRPr/>
          </a:p>
        </p:txBody>
      </p:sp>
      <p:sp>
        <p:nvSpPr>
          <p:cNvPr id="515" name="Google Shape;515;p20"/>
          <p:cNvSpPr txBox="1"/>
          <p:nvPr/>
        </p:nvSpPr>
        <p:spPr>
          <a:xfrm>
            <a:off x="6350000" y="1620000"/>
            <a:ext cx="5700000" cy="4900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200"/>
              <a:buFont typeface="Times New Roman"/>
              <a:buNone/>
            </a:pPr>
            <a:r>
              <a:rPr lang="es-AR" sz="2200" b="1">
                <a:solidFill>
                  <a:srgbClr val="7E5867"/>
                </a:solidFill>
                <a:latin typeface="Times New Roman"/>
                <a:ea typeface="Times New Roman"/>
                <a:cs typeface="Times New Roman"/>
                <a:sym typeface="Times New Roman"/>
              </a:rPr>
              <a:t>Baja voluntaria (Art. 210)</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Cumplidas las obligaciones de inversión y larga maduración, o</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El VPU paga voluntariamente el mínimo de la multa por incumplimiento de inversión (5% del monto mínimo pendiente)</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Sin efecto retroactivo: los incentivos ya utilizados no se afectan</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Desde la solicitud: pérdida de todo derecho, garantía e incentivo futuro</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Google Shape;520;p21"/>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a:solidFill>
                  <a:srgbClr val="FFFFFF"/>
                </a:solidFill>
                <a:latin typeface="Times New Roman"/>
                <a:ea typeface="Times New Roman"/>
                <a:cs typeface="Times New Roman"/>
                <a:sym typeface="Times New Roman"/>
              </a:rPr>
              <a:t>Conductas Infraccionales (Art. 211)</a:t>
            </a:r>
            <a:endParaRPr/>
          </a:p>
        </p:txBody>
      </p:sp>
      <p:pic>
        <p:nvPicPr>
          <p:cNvPr id="521" name="Google Shape;521;p21"/>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522" name="Google Shape;522;p21"/>
          <p:cNvSpPr txBox="1"/>
          <p:nvPr/>
        </p:nvSpPr>
        <p:spPr>
          <a:xfrm>
            <a:off x="200000" y="1700000"/>
            <a:ext cx="3413760" cy="555000"/>
          </a:xfrm>
          <a:prstGeom prst="rect">
            <a:avLst/>
          </a:prstGeom>
          <a:solidFill>
            <a:srgbClr val="7E5867"/>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FFFFFF"/>
              </a:buClr>
              <a:buSzPts val="2000"/>
              <a:buFont typeface="Times New Roman"/>
              <a:buNone/>
            </a:pPr>
            <a:r>
              <a:rPr lang="es-AR" sz="2000" b="1">
                <a:solidFill>
                  <a:srgbClr val="FFFFFF"/>
                </a:solidFill>
                <a:latin typeface="Times New Roman"/>
                <a:ea typeface="Times New Roman"/>
                <a:cs typeface="Times New Roman"/>
                <a:sym typeface="Times New Roman"/>
              </a:rPr>
              <a:t>Supuesto</a:t>
            </a:r>
            <a:endParaRPr/>
          </a:p>
        </p:txBody>
      </p:sp>
      <p:sp>
        <p:nvSpPr>
          <p:cNvPr id="523" name="Google Shape;523;p21"/>
          <p:cNvSpPr txBox="1"/>
          <p:nvPr/>
        </p:nvSpPr>
        <p:spPr>
          <a:xfrm>
            <a:off x="3713760" y="1700000"/>
            <a:ext cx="8168640" cy="555000"/>
          </a:xfrm>
          <a:prstGeom prst="rect">
            <a:avLst/>
          </a:prstGeom>
          <a:solidFill>
            <a:srgbClr val="7E5867"/>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FFFFFF"/>
              </a:buClr>
              <a:buSzPts val="2000"/>
              <a:buFont typeface="Times New Roman"/>
              <a:buNone/>
            </a:pPr>
            <a:r>
              <a:rPr lang="es-AR" sz="2000" b="1">
                <a:solidFill>
                  <a:srgbClr val="FFFFFF"/>
                </a:solidFill>
                <a:latin typeface="Times New Roman"/>
                <a:ea typeface="Times New Roman"/>
                <a:cs typeface="Times New Roman"/>
                <a:sym typeface="Times New Roman"/>
              </a:rPr>
              <a:t>Conducta</a:t>
            </a:r>
            <a:endParaRPr/>
          </a:p>
        </p:txBody>
      </p:sp>
      <p:sp>
        <p:nvSpPr>
          <p:cNvPr id="524" name="Google Shape;524;p21"/>
          <p:cNvSpPr txBox="1"/>
          <p:nvPr/>
        </p:nvSpPr>
        <p:spPr>
          <a:xfrm>
            <a:off x="200000" y="2275000"/>
            <a:ext cx="3413760" cy="555000"/>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a)</a:t>
            </a:r>
            <a:endParaRPr/>
          </a:p>
        </p:txBody>
      </p:sp>
      <p:sp>
        <p:nvSpPr>
          <p:cNvPr id="525" name="Google Shape;525;p21"/>
          <p:cNvSpPr txBox="1"/>
          <p:nvPr/>
        </p:nvSpPr>
        <p:spPr>
          <a:xfrm>
            <a:off x="3713760" y="2275000"/>
            <a:ext cx="8168640" cy="555000"/>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Omitir o demorar la presentación de información requerida por la Autoridad de Aplicación</a:t>
            </a:r>
            <a:endParaRPr/>
          </a:p>
        </p:txBody>
      </p:sp>
      <p:sp>
        <p:nvSpPr>
          <p:cNvPr id="526" name="Google Shape;526;p21"/>
          <p:cNvSpPr txBox="1"/>
          <p:nvPr/>
        </p:nvSpPr>
        <p:spPr>
          <a:xfrm>
            <a:off x="200000" y="2850000"/>
            <a:ext cx="3413760" cy="555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b)</a:t>
            </a:r>
            <a:endParaRPr/>
          </a:p>
        </p:txBody>
      </p:sp>
      <p:sp>
        <p:nvSpPr>
          <p:cNvPr id="527" name="Google Shape;527;p21"/>
          <p:cNvSpPr txBox="1"/>
          <p:nvPr/>
        </p:nvSpPr>
        <p:spPr>
          <a:xfrm>
            <a:off x="3713760" y="2850000"/>
            <a:ext cx="8168640" cy="555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Presentar información o declaraciones juradas falsas o inexactas</a:t>
            </a:r>
            <a:endParaRPr/>
          </a:p>
        </p:txBody>
      </p:sp>
      <p:sp>
        <p:nvSpPr>
          <p:cNvPr id="528" name="Google Shape;528;p21"/>
          <p:cNvSpPr txBox="1"/>
          <p:nvPr/>
        </p:nvSpPr>
        <p:spPr>
          <a:xfrm>
            <a:off x="200000" y="3425000"/>
            <a:ext cx="3413760" cy="555000"/>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c)</a:t>
            </a:r>
            <a:endParaRPr/>
          </a:p>
        </p:txBody>
      </p:sp>
      <p:sp>
        <p:nvSpPr>
          <p:cNvPr id="529" name="Google Shape;529;p21"/>
          <p:cNvSpPr txBox="1"/>
          <p:nvPr/>
        </p:nvSpPr>
        <p:spPr>
          <a:xfrm>
            <a:off x="3713760" y="3425000"/>
            <a:ext cx="8168640" cy="555000"/>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Omitir la autorización previa de la Autoridad de Aplicación cuando sea exigida por el régimen</a:t>
            </a:r>
            <a:endParaRPr/>
          </a:p>
        </p:txBody>
      </p:sp>
      <p:sp>
        <p:nvSpPr>
          <p:cNvPr id="530" name="Google Shape;530;p21"/>
          <p:cNvSpPr txBox="1"/>
          <p:nvPr/>
        </p:nvSpPr>
        <p:spPr>
          <a:xfrm>
            <a:off x="200000" y="4000000"/>
            <a:ext cx="3413760" cy="555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d)</a:t>
            </a:r>
            <a:endParaRPr/>
          </a:p>
        </p:txBody>
      </p:sp>
      <p:sp>
        <p:nvSpPr>
          <p:cNvPr id="531" name="Google Shape;531;p21"/>
          <p:cNvSpPr txBox="1"/>
          <p:nvPr/>
        </p:nvSpPr>
        <p:spPr>
          <a:xfrm>
            <a:off x="3713760" y="4000000"/>
            <a:ext cx="8168640" cy="555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Desafectar bienes importados con franquicias aduaneras antes del vencimiento de los plazos legales</a:t>
            </a:r>
            <a:endParaRPr/>
          </a:p>
        </p:txBody>
      </p:sp>
      <p:sp>
        <p:nvSpPr>
          <p:cNvPr id="532" name="Google Shape;532;p21"/>
          <p:cNvSpPr txBox="1"/>
          <p:nvPr/>
        </p:nvSpPr>
        <p:spPr>
          <a:xfrm>
            <a:off x="200000" y="4575000"/>
            <a:ext cx="3413760" cy="555000"/>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e)</a:t>
            </a:r>
            <a:endParaRPr/>
          </a:p>
        </p:txBody>
      </p:sp>
      <p:sp>
        <p:nvSpPr>
          <p:cNvPr id="533" name="Google Shape;533;p21"/>
          <p:cNvSpPr txBox="1"/>
          <p:nvPr/>
        </p:nvSpPr>
        <p:spPr>
          <a:xfrm>
            <a:off x="3713760" y="4575000"/>
            <a:ext cx="8168640" cy="555000"/>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Desarrollar actividades fuera del objeto único del VPU, o incumplimiento de obligaciones de proveedores</a:t>
            </a:r>
            <a:endParaRPr/>
          </a:p>
        </p:txBody>
      </p:sp>
      <p:sp>
        <p:nvSpPr>
          <p:cNvPr id="534" name="Google Shape;534;p21"/>
          <p:cNvSpPr txBox="1"/>
          <p:nvPr/>
        </p:nvSpPr>
        <p:spPr>
          <a:xfrm>
            <a:off x="200000" y="5150000"/>
            <a:ext cx="3413760" cy="555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f)</a:t>
            </a:r>
            <a:endParaRPr/>
          </a:p>
        </p:txBody>
      </p:sp>
      <p:sp>
        <p:nvSpPr>
          <p:cNvPr id="535" name="Google Shape;535;p21"/>
          <p:cNvSpPr txBox="1"/>
          <p:nvPr/>
        </p:nvSpPr>
        <p:spPr>
          <a:xfrm>
            <a:off x="3713760" y="5150000"/>
            <a:ext cx="8168640" cy="555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Incumplimiento injustificado de las obligaciones de inversión (monto mínimo / larga maduración)</a:t>
            </a:r>
            <a:endParaRPr/>
          </a:p>
        </p:txBody>
      </p:sp>
      <p:sp>
        <p:nvSpPr>
          <p:cNvPr id="536" name="Google Shape;536;p21"/>
          <p:cNvSpPr txBox="1"/>
          <p:nvPr/>
        </p:nvSpPr>
        <p:spPr>
          <a:xfrm>
            <a:off x="200000" y="5725000"/>
            <a:ext cx="3413760" cy="555000"/>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g)</a:t>
            </a:r>
            <a:endParaRPr/>
          </a:p>
        </p:txBody>
      </p:sp>
      <p:sp>
        <p:nvSpPr>
          <p:cNvPr id="537" name="Google Shape;537;p21"/>
          <p:cNvSpPr txBox="1"/>
          <p:nvPr/>
        </p:nvSpPr>
        <p:spPr>
          <a:xfrm>
            <a:off x="3713760" y="5725000"/>
            <a:ext cx="8168640" cy="555000"/>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Goce indebido de las franquicias tributarias, aduaneras y cambiarias</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542" name="Google Shape;542;p22"/>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a:solidFill>
                  <a:srgbClr val="FFFFFF"/>
                </a:solidFill>
                <a:latin typeface="Times New Roman"/>
                <a:ea typeface="Times New Roman"/>
                <a:cs typeface="Times New Roman"/>
                <a:sym typeface="Times New Roman"/>
              </a:rPr>
              <a:t>Sanciones Aplicables (Art. 213)</a:t>
            </a:r>
            <a:endParaRPr/>
          </a:p>
        </p:txBody>
      </p:sp>
      <p:pic>
        <p:nvPicPr>
          <p:cNvPr id="543" name="Google Shape;543;p22"/>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544" name="Google Shape;544;p22"/>
          <p:cNvSpPr txBox="1"/>
          <p:nvPr/>
        </p:nvSpPr>
        <p:spPr>
          <a:xfrm>
            <a:off x="200000" y="1700000"/>
            <a:ext cx="3413760" cy="746666"/>
          </a:xfrm>
          <a:prstGeom prst="rect">
            <a:avLst/>
          </a:prstGeom>
          <a:solidFill>
            <a:srgbClr val="7E5867"/>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FFFFFF"/>
              </a:buClr>
              <a:buSzPts val="2000"/>
              <a:buFont typeface="Times New Roman"/>
              <a:buNone/>
            </a:pPr>
            <a:r>
              <a:rPr lang="es-AR" sz="2000" b="1">
                <a:solidFill>
                  <a:srgbClr val="FFFFFF"/>
                </a:solidFill>
                <a:latin typeface="Times New Roman"/>
                <a:ea typeface="Times New Roman"/>
                <a:cs typeface="Times New Roman"/>
                <a:sym typeface="Times New Roman"/>
              </a:rPr>
              <a:t>Conducta</a:t>
            </a:r>
            <a:endParaRPr/>
          </a:p>
        </p:txBody>
      </p:sp>
      <p:sp>
        <p:nvSpPr>
          <p:cNvPr id="545" name="Google Shape;545;p22"/>
          <p:cNvSpPr txBox="1"/>
          <p:nvPr/>
        </p:nvSpPr>
        <p:spPr>
          <a:xfrm>
            <a:off x="3713760" y="1700000"/>
            <a:ext cx="8168640" cy="746666"/>
          </a:xfrm>
          <a:prstGeom prst="rect">
            <a:avLst/>
          </a:prstGeom>
          <a:solidFill>
            <a:srgbClr val="7E5867"/>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FFFFFF"/>
              </a:buClr>
              <a:buSzPts val="2000"/>
              <a:buFont typeface="Times New Roman"/>
              <a:buNone/>
            </a:pPr>
            <a:r>
              <a:rPr lang="es-AR" sz="2000" b="1">
                <a:solidFill>
                  <a:srgbClr val="FFFFFF"/>
                </a:solidFill>
                <a:latin typeface="Times New Roman"/>
                <a:ea typeface="Times New Roman"/>
                <a:cs typeface="Times New Roman"/>
                <a:sym typeface="Times New Roman"/>
              </a:rPr>
              <a:t>Sanción</a:t>
            </a:r>
            <a:endParaRPr/>
          </a:p>
        </p:txBody>
      </p:sp>
      <p:sp>
        <p:nvSpPr>
          <p:cNvPr id="546" name="Google Shape;546;p22"/>
          <p:cNvSpPr txBox="1"/>
          <p:nvPr/>
        </p:nvSpPr>
        <p:spPr>
          <a:xfrm>
            <a:off x="200000" y="2466666"/>
            <a:ext cx="3413760" cy="746666"/>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Omisión/demora de información (a)</a:t>
            </a:r>
            <a:endParaRPr/>
          </a:p>
        </p:txBody>
      </p:sp>
      <p:sp>
        <p:nvSpPr>
          <p:cNvPr id="547" name="Google Shape;547;p22"/>
          <p:cNvSpPr txBox="1"/>
          <p:nvPr/>
        </p:nvSpPr>
        <p:spPr>
          <a:xfrm>
            <a:off x="3713760" y="2466666"/>
            <a:ext cx="8168640" cy="746666"/>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Apercibimiento + multa $10M–$30M (ajustable por IPC)</a:t>
            </a:r>
            <a:endParaRPr/>
          </a:p>
        </p:txBody>
      </p:sp>
      <p:sp>
        <p:nvSpPr>
          <p:cNvPr id="548" name="Google Shape;548;p22"/>
          <p:cNvSpPr txBox="1"/>
          <p:nvPr/>
        </p:nvSpPr>
        <p:spPr>
          <a:xfrm>
            <a:off x="200000" y="3233332"/>
            <a:ext cx="3413760" cy="746666"/>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Información falsa / falta de autorización / desafectación anticipada (b, c, d)</a:t>
            </a:r>
            <a:endParaRPr/>
          </a:p>
        </p:txBody>
      </p:sp>
      <p:sp>
        <p:nvSpPr>
          <p:cNvPr id="549" name="Google Shape;549;p22"/>
          <p:cNvSpPr txBox="1"/>
          <p:nvPr/>
        </p:nvSpPr>
        <p:spPr>
          <a:xfrm>
            <a:off x="3713760" y="3233332"/>
            <a:ext cx="8168640" cy="746666"/>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Multa $100M–$400M (ajustable por IPC)</a:t>
            </a:r>
            <a:endParaRPr/>
          </a:p>
        </p:txBody>
      </p:sp>
      <p:sp>
        <p:nvSpPr>
          <p:cNvPr id="550" name="Google Shape;550;p22"/>
          <p:cNvSpPr txBox="1"/>
          <p:nvPr/>
        </p:nvSpPr>
        <p:spPr>
          <a:xfrm>
            <a:off x="200000" y="3999998"/>
            <a:ext cx="3413760" cy="746666"/>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Actividades fuera del objeto único / prov. (e)</a:t>
            </a:r>
            <a:endParaRPr/>
          </a:p>
        </p:txBody>
      </p:sp>
      <p:sp>
        <p:nvSpPr>
          <p:cNvPr id="551" name="Google Shape;551;p22"/>
          <p:cNvSpPr txBox="1"/>
          <p:nvPr/>
        </p:nvSpPr>
        <p:spPr>
          <a:xfrm>
            <a:off x="3713760" y="3999998"/>
            <a:ext cx="8168640" cy="746666"/>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Multa del 1% al 3% del monto mínimo de inversión</a:t>
            </a:r>
            <a:endParaRPr/>
          </a:p>
        </p:txBody>
      </p:sp>
      <p:sp>
        <p:nvSpPr>
          <p:cNvPr id="552" name="Google Shape;552;p22"/>
          <p:cNvSpPr txBox="1"/>
          <p:nvPr/>
        </p:nvSpPr>
        <p:spPr>
          <a:xfrm>
            <a:off x="200000" y="4766664"/>
            <a:ext cx="3413760" cy="746666"/>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Incumplimiento obligaciones de inversión (f)</a:t>
            </a:r>
            <a:endParaRPr/>
          </a:p>
        </p:txBody>
      </p:sp>
      <p:sp>
        <p:nvSpPr>
          <p:cNvPr id="553" name="Google Shape;553;p22"/>
          <p:cNvSpPr txBox="1"/>
          <p:nvPr/>
        </p:nvSpPr>
        <p:spPr>
          <a:xfrm>
            <a:off x="3713760" y="4766664"/>
            <a:ext cx="8168640" cy="746666"/>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Multa 5%–15% del monto pendiente + eventual CESE del RIGI</a:t>
            </a:r>
            <a:endParaRPr/>
          </a:p>
        </p:txBody>
      </p:sp>
      <p:sp>
        <p:nvSpPr>
          <p:cNvPr id="554" name="Google Shape;554;p22"/>
          <p:cNvSpPr txBox="1"/>
          <p:nvPr/>
        </p:nvSpPr>
        <p:spPr>
          <a:xfrm>
            <a:off x="200000" y="5533330"/>
            <a:ext cx="3413760" cy="746666"/>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Goce indebido de franquicias (g)</a:t>
            </a:r>
            <a:endParaRPr/>
          </a:p>
        </p:txBody>
      </p:sp>
      <p:sp>
        <p:nvSpPr>
          <p:cNvPr id="555" name="Google Shape;555;p22"/>
          <p:cNvSpPr txBox="1"/>
          <p:nvPr/>
        </p:nvSpPr>
        <p:spPr>
          <a:xfrm>
            <a:off x="3713760" y="5533330"/>
            <a:ext cx="8168640" cy="746666"/>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Devolución de franquicias tributarias, aduaneras y cambiarias con intereses resarcitorios (Art. 37 Ley 11.683)</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23"/>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a:solidFill>
                  <a:srgbClr val="FFFFFF"/>
                </a:solidFill>
                <a:latin typeface="Times New Roman"/>
                <a:ea typeface="Times New Roman"/>
                <a:cs typeface="Times New Roman"/>
                <a:sym typeface="Times New Roman"/>
              </a:rPr>
              <a:t>El Cese como Sanción (Arts. 213 inc. f y 216)</a:t>
            </a:r>
            <a:endParaRPr/>
          </a:p>
        </p:txBody>
      </p:sp>
      <p:pic>
        <p:nvPicPr>
          <p:cNvPr id="561" name="Google Shape;561;p23"/>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562" name="Google Shape;562;p23"/>
          <p:cNvSpPr txBox="1"/>
          <p:nvPr/>
        </p:nvSpPr>
        <p:spPr>
          <a:xfrm>
            <a:off x="342000" y="1620000"/>
            <a:ext cx="5700000" cy="4900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200"/>
              <a:buFont typeface="Times New Roman"/>
              <a:buNone/>
            </a:pPr>
            <a:r>
              <a:rPr lang="es-AR" sz="2200" b="1">
                <a:solidFill>
                  <a:srgbClr val="7E5867"/>
                </a:solidFill>
                <a:latin typeface="Times New Roman"/>
                <a:ea typeface="Times New Roman"/>
                <a:cs typeface="Times New Roman"/>
                <a:sym typeface="Times New Roman"/>
              </a:rPr>
              <a:t>¿Cuándo procede?</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Único supuesto: incumplimiento de las obligaciones esenciales de inversión (monto mínimo / larga maduración — Art. 172 incs. a y b)</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Se dispone por acto administrativo que especifica la causal</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La inhabilitación para nuevos proyectos puede sumarse como sanción accesoria (inc. g Art. 213)</a:t>
            </a:r>
            <a:endParaRPr/>
          </a:p>
        </p:txBody>
      </p:sp>
      <p:sp>
        <p:nvSpPr>
          <p:cNvPr id="563" name="Google Shape;563;p23"/>
          <p:cNvSpPr txBox="1"/>
          <p:nvPr/>
        </p:nvSpPr>
        <p:spPr>
          <a:xfrm>
            <a:off x="6350000" y="1620000"/>
            <a:ext cx="5700000" cy="4900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200"/>
              <a:buFont typeface="Times New Roman"/>
              <a:buNone/>
            </a:pPr>
            <a:r>
              <a:rPr lang="es-AR" sz="2200" b="1">
                <a:solidFill>
                  <a:srgbClr val="7E5867"/>
                </a:solidFill>
                <a:latin typeface="Times New Roman"/>
                <a:ea typeface="Times New Roman"/>
                <a:cs typeface="Times New Roman"/>
                <a:sym typeface="Times New Roman"/>
              </a:rPr>
              <a:t>Efectos del cese</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Sin retroactividad: los incentivos ya gozados no se afectan</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Solo opera desde que la resolución queda firme y definitiva</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Pérdida automática de todos los incentivos posteriores a la fecha efectiva de cese</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El VPU no podrá volver a incorporarse al RIGI</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sp>
        <p:nvSpPr>
          <p:cNvPr id="568" name="Google Shape;568;p24"/>
          <p:cNvSpPr txBox="1"/>
          <p:nvPr/>
        </p:nvSpPr>
        <p:spPr>
          <a:xfrm>
            <a:off x="0" y="0"/>
            <a:ext cx="12192000" cy="6858000"/>
          </a:xfrm>
          <a:prstGeom prst="rect">
            <a:avLst/>
          </a:prstGeom>
          <a:solidFill>
            <a:srgbClr val="7E586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569" name="Google Shape;569;p24"/>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570" name="Google Shape;570;p24"/>
          <p:cNvSpPr txBox="1"/>
          <p:nvPr/>
        </p:nvSpPr>
        <p:spPr>
          <a:xfrm>
            <a:off x="457200" y="2286000"/>
            <a:ext cx="11277600" cy="1200000"/>
          </a:xfrm>
          <a:prstGeom prst="rect">
            <a:avLst/>
          </a:prstGeom>
          <a:noFill/>
          <a:ln>
            <a:noFill/>
          </a:ln>
        </p:spPr>
        <p:txBody>
          <a:bodyPr spcFirstLastPara="1" wrap="square" lIns="91425" tIns="45700" rIns="91425" bIns="45700" anchor="t" anchorCtr="0">
            <a:spAutoFit/>
          </a:bodyPr>
          <a:lstStyle/>
          <a:p>
            <a:pPr marL="0" marR="0" lvl="0" indent="0" algn="ctr" rtl="0">
              <a:lnSpc>
                <a:spcPct val="95000"/>
              </a:lnSpc>
              <a:spcBef>
                <a:spcPts val="0"/>
              </a:spcBef>
              <a:spcAft>
                <a:spcPts val="0"/>
              </a:spcAft>
              <a:buClr>
                <a:srgbClr val="FFFFFF"/>
              </a:buClr>
              <a:buSzPts val="3600"/>
              <a:buFont typeface="Times New Roman"/>
              <a:buNone/>
            </a:pPr>
            <a:r>
              <a:rPr lang="es-AR" sz="3600" b="1">
                <a:solidFill>
                  <a:srgbClr val="FFFFFF"/>
                </a:solidFill>
                <a:latin typeface="Times New Roman"/>
                <a:ea typeface="Times New Roman"/>
                <a:cs typeface="Times New Roman"/>
                <a:sym typeface="Times New Roman"/>
              </a:rPr>
              <a:t>Procedimiento Sumarial</a:t>
            </a:r>
            <a:endParaRPr/>
          </a:p>
          <a:p>
            <a:pPr marL="0" marR="0" lvl="0" indent="0" algn="ctr" rtl="0">
              <a:lnSpc>
                <a:spcPct val="95000"/>
              </a:lnSpc>
              <a:spcBef>
                <a:spcPts val="1200"/>
              </a:spcBef>
              <a:spcAft>
                <a:spcPts val="0"/>
              </a:spcAft>
              <a:buClr>
                <a:srgbClr val="FFFFFF"/>
              </a:buClr>
              <a:buSzPts val="2200"/>
              <a:buFont typeface="Times New Roman"/>
              <a:buNone/>
            </a:pPr>
            <a:r>
              <a:rPr lang="es-AR" sz="2200">
                <a:solidFill>
                  <a:srgbClr val="FFFFFF"/>
                </a:solidFill>
                <a:latin typeface="Times New Roman"/>
                <a:ea typeface="Times New Roman"/>
                <a:cs typeface="Times New Roman"/>
                <a:sym typeface="Times New Roman"/>
              </a:rPr>
              <a:t>Arts. 212, 214, 215 y 217, Ley 27.742</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5"/>
          <p:cNvSpPr txBox="1"/>
          <p:nvPr/>
        </p:nvSpPr>
        <p:spPr>
          <a:xfrm>
            <a:off x="341832" y="1952803"/>
            <a:ext cx="11502600" cy="46074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AR" sz="2600" b="0" i="0" u="none" strike="noStrike" cap="none">
                <a:solidFill>
                  <a:srgbClr val="7E5867"/>
                </a:solidFill>
                <a:latin typeface="Times New Roman"/>
                <a:ea typeface="Times New Roman"/>
                <a:cs typeface="Times New Roman"/>
                <a:sym typeface="Times New Roman"/>
              </a:rPr>
              <a:t>Se recuerda que la tributación en cada país se lleva a cabo en virtud de las normas contenidas en la legislación doméstica. No obstante, esta última debe estar en línea con los compromisos asumidos en el plano internacional. </a:t>
            </a:r>
            <a:endParaRPr/>
          </a:p>
          <a:p>
            <a:pPr marL="0" marR="0" lvl="0"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Las controversias se suscitan con relación la compatibilidad de una determinada medida tributaria con las disposiciones de los convenios para evitar la doble imposición. </a:t>
            </a:r>
            <a:endParaRPr/>
          </a:p>
          <a:p>
            <a:pPr marL="0" marR="0" lvl="0" indent="0" algn="just" rtl="0">
              <a:spcBef>
                <a:spcPts val="1200"/>
              </a:spcBef>
              <a:spcAft>
                <a:spcPts val="0"/>
              </a:spcAft>
              <a:buNone/>
            </a:pPr>
            <a:r>
              <a:rPr lang="es-AR" sz="2600" b="0" i="0" u="none" strike="noStrike" cap="none">
                <a:solidFill>
                  <a:srgbClr val="7E5867"/>
                </a:solidFill>
                <a:latin typeface="Times New Roman"/>
                <a:ea typeface="Times New Roman"/>
                <a:cs typeface="Times New Roman"/>
                <a:sym typeface="Times New Roman"/>
              </a:rPr>
              <a:t>La mayor cantidad de casos versan sobre:</a:t>
            </a:r>
            <a:endParaRPr/>
          </a:p>
          <a:p>
            <a:pPr marL="457200" marR="0" lvl="0" indent="-457200" algn="just" rtl="0">
              <a:spcBef>
                <a:spcPts val="800"/>
              </a:spcBef>
              <a:spcAft>
                <a:spcPts val="0"/>
              </a:spcAft>
              <a:buClr>
                <a:srgbClr val="7E5867"/>
              </a:buClr>
              <a:buSzPts val="2600"/>
              <a:buFont typeface="Noto Sans Symbols"/>
              <a:buChar char="✔"/>
            </a:pPr>
            <a:r>
              <a:rPr lang="es-AR" sz="2600" b="0" i="0" u="none" strike="noStrike" cap="none">
                <a:solidFill>
                  <a:srgbClr val="7E5867"/>
                </a:solidFill>
                <a:latin typeface="Times New Roman"/>
                <a:ea typeface="Times New Roman"/>
                <a:cs typeface="Times New Roman"/>
                <a:sym typeface="Times New Roman"/>
              </a:rPr>
              <a:t>la atribución de beneficios a los establecimientos permanentes; </a:t>
            </a:r>
            <a:endParaRPr/>
          </a:p>
          <a:p>
            <a:pPr marL="457200" marR="0" lvl="0" indent="-457200" algn="just" rtl="0">
              <a:spcBef>
                <a:spcPts val="800"/>
              </a:spcBef>
              <a:spcAft>
                <a:spcPts val="0"/>
              </a:spcAft>
              <a:buClr>
                <a:srgbClr val="7E5867"/>
              </a:buClr>
              <a:buSzPts val="2600"/>
              <a:buFont typeface="Noto Sans Symbols"/>
              <a:buChar char="✔"/>
            </a:pPr>
            <a:r>
              <a:rPr lang="es-AR" sz="2600" b="0" i="0" u="none" strike="noStrike" cap="none">
                <a:solidFill>
                  <a:srgbClr val="7E5867"/>
                </a:solidFill>
                <a:latin typeface="Times New Roman"/>
                <a:ea typeface="Times New Roman"/>
                <a:cs typeface="Times New Roman"/>
                <a:sym typeface="Times New Roman"/>
              </a:rPr>
              <a:t>la imposición de los beneficios de empresas asociadas a la luz de los precios de transferencia;</a:t>
            </a:r>
            <a:endParaRPr/>
          </a:p>
        </p:txBody>
      </p:sp>
      <p:pic>
        <p:nvPicPr>
          <p:cNvPr id="115" name="Google Shape;115;p5"/>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116" name="Google Shape;116;p5"/>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r>
              <a:rPr lang="es-AR" sz="2600" b="0" i="0" u="none" strike="noStrike" cap="none">
                <a:solidFill>
                  <a:schemeClr val="lt1"/>
                </a:solidFill>
                <a:latin typeface="Times New Roman"/>
                <a:ea typeface="Times New Roman"/>
                <a:cs typeface="Times New Roman"/>
                <a:sym typeface="Times New Roman"/>
              </a:rPr>
              <a:t>Mecanismos de prevención y resolución de controversias en los convenios tributarios</a:t>
            </a:r>
            <a:endParaRPr/>
          </a:p>
          <a:p>
            <a:pPr marL="0" marR="0" lvl="0" indent="0" algn="ctr" rtl="0">
              <a:spcBef>
                <a:spcPts val="0"/>
              </a:spcBef>
              <a:spcAft>
                <a:spcPts val="0"/>
              </a:spcAft>
              <a:buNone/>
            </a:pPr>
            <a:endParaRPr sz="800" b="0" i="0" u="none" strike="noStrike" cap="none">
              <a:solidFill>
                <a:schemeClr val="lt1"/>
              </a:solidFill>
              <a:latin typeface="Times New Roman"/>
              <a:ea typeface="Times New Roman"/>
              <a:cs typeface="Times New Roman"/>
              <a:sym typeface="Times New Roman"/>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
        <p:nvSpPr>
          <p:cNvPr id="575" name="Google Shape;575;p25"/>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a:solidFill>
                  <a:srgbClr val="FFFFFF"/>
                </a:solidFill>
                <a:latin typeface="Times New Roman"/>
                <a:ea typeface="Times New Roman"/>
                <a:cs typeface="Times New Roman"/>
                <a:sym typeface="Times New Roman"/>
              </a:rPr>
              <a:t>Etapas del Procedimiento Sumarial (Art. 212)</a:t>
            </a:r>
            <a:endParaRPr/>
          </a:p>
        </p:txBody>
      </p:sp>
      <p:pic>
        <p:nvPicPr>
          <p:cNvPr id="576" name="Google Shape;576;p25"/>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577" name="Google Shape;577;p25"/>
          <p:cNvSpPr txBox="1"/>
          <p:nvPr/>
        </p:nvSpPr>
        <p:spPr>
          <a:xfrm>
            <a:off x="200000" y="1680000"/>
            <a:ext cx="600000" cy="636666"/>
          </a:xfrm>
          <a:prstGeom prst="rect">
            <a:avLst/>
          </a:prstGeom>
          <a:solidFill>
            <a:srgbClr val="7E5867"/>
          </a:solidFill>
          <a:ln>
            <a:noFill/>
          </a:ln>
        </p:spPr>
        <p:txBody>
          <a:bodyPr spcFirstLastPara="1" wrap="square" lIns="91425" tIns="45700" rIns="91425" bIns="45700" anchor="ctr" anchorCtr="0">
            <a:spAutoFit/>
          </a:bodyPr>
          <a:lstStyle/>
          <a:p>
            <a:pPr marL="0" marR="0" lvl="0" indent="0" algn="ctr" rtl="0">
              <a:lnSpc>
                <a:spcPct val="95000"/>
              </a:lnSpc>
              <a:spcBef>
                <a:spcPts val="0"/>
              </a:spcBef>
              <a:spcAft>
                <a:spcPts val="0"/>
              </a:spcAft>
              <a:buClr>
                <a:srgbClr val="FFFFFF"/>
              </a:buClr>
              <a:buSzPts val="2800"/>
              <a:buFont typeface="Times New Roman"/>
              <a:buNone/>
            </a:pPr>
            <a:r>
              <a:rPr lang="es-AR" sz="2800" b="1">
                <a:solidFill>
                  <a:srgbClr val="FFFFFF"/>
                </a:solidFill>
                <a:latin typeface="Times New Roman"/>
                <a:ea typeface="Times New Roman"/>
                <a:cs typeface="Times New Roman"/>
                <a:sym typeface="Times New Roman"/>
              </a:rPr>
              <a:t>1</a:t>
            </a:r>
            <a:endParaRPr/>
          </a:p>
        </p:txBody>
      </p:sp>
      <p:sp>
        <p:nvSpPr>
          <p:cNvPr id="578" name="Google Shape;578;p25"/>
          <p:cNvSpPr txBox="1"/>
          <p:nvPr/>
        </p:nvSpPr>
        <p:spPr>
          <a:xfrm>
            <a:off x="900000" y="1680000"/>
            <a:ext cx="11092000" cy="636666"/>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Intimación</a:t>
            </a:r>
            <a:endParaRPr/>
          </a:p>
          <a:p>
            <a:pPr marL="0" marR="0" lvl="0" indent="0" algn="just" rtl="0">
              <a:lnSpc>
                <a:spcPct val="95000"/>
              </a:lnSpc>
              <a:spcBef>
                <a:spcPts val="120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30 días hábiles para subsanar el incumplimiento (si es materialmente posible)</a:t>
            </a:r>
            <a:endParaRPr/>
          </a:p>
        </p:txBody>
      </p:sp>
      <p:sp>
        <p:nvSpPr>
          <p:cNvPr id="579" name="Google Shape;579;p25"/>
          <p:cNvSpPr txBox="1"/>
          <p:nvPr/>
        </p:nvSpPr>
        <p:spPr>
          <a:xfrm>
            <a:off x="200000" y="2396666"/>
            <a:ext cx="600000" cy="636666"/>
          </a:xfrm>
          <a:prstGeom prst="rect">
            <a:avLst/>
          </a:prstGeom>
          <a:solidFill>
            <a:srgbClr val="7E5867"/>
          </a:solidFill>
          <a:ln>
            <a:noFill/>
          </a:ln>
        </p:spPr>
        <p:txBody>
          <a:bodyPr spcFirstLastPara="1" wrap="square" lIns="91425" tIns="45700" rIns="91425" bIns="45700" anchor="ctr" anchorCtr="0">
            <a:spAutoFit/>
          </a:bodyPr>
          <a:lstStyle/>
          <a:p>
            <a:pPr marL="0" marR="0" lvl="0" indent="0" algn="ctr" rtl="0">
              <a:lnSpc>
                <a:spcPct val="95000"/>
              </a:lnSpc>
              <a:spcBef>
                <a:spcPts val="0"/>
              </a:spcBef>
              <a:spcAft>
                <a:spcPts val="0"/>
              </a:spcAft>
              <a:buClr>
                <a:srgbClr val="FFFFFF"/>
              </a:buClr>
              <a:buSzPts val="2800"/>
              <a:buFont typeface="Times New Roman"/>
              <a:buNone/>
            </a:pPr>
            <a:r>
              <a:rPr lang="es-AR" sz="2800" b="1">
                <a:solidFill>
                  <a:srgbClr val="FFFFFF"/>
                </a:solidFill>
                <a:latin typeface="Times New Roman"/>
                <a:ea typeface="Times New Roman"/>
                <a:cs typeface="Times New Roman"/>
                <a:sym typeface="Times New Roman"/>
              </a:rPr>
              <a:t>2</a:t>
            </a:r>
            <a:endParaRPr/>
          </a:p>
        </p:txBody>
      </p:sp>
      <p:sp>
        <p:nvSpPr>
          <p:cNvPr id="580" name="Google Shape;580;p25"/>
          <p:cNvSpPr txBox="1"/>
          <p:nvPr/>
        </p:nvSpPr>
        <p:spPr>
          <a:xfrm>
            <a:off x="900000" y="2396666"/>
            <a:ext cx="11092000" cy="636666"/>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Apertura del sumario</a:t>
            </a:r>
            <a:endParaRPr/>
          </a:p>
          <a:p>
            <a:pPr marL="0" marR="0" lvl="0" indent="0" algn="just" rtl="0">
              <a:lnSpc>
                <a:spcPct val="95000"/>
              </a:lnSpc>
              <a:spcBef>
                <a:spcPts val="120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Si no subsana, o si el incumplimiento no es susceptible de subsanación</a:t>
            </a:r>
            <a:endParaRPr/>
          </a:p>
        </p:txBody>
      </p:sp>
      <p:sp>
        <p:nvSpPr>
          <p:cNvPr id="581" name="Google Shape;581;p25"/>
          <p:cNvSpPr txBox="1"/>
          <p:nvPr/>
        </p:nvSpPr>
        <p:spPr>
          <a:xfrm>
            <a:off x="200000" y="3113332"/>
            <a:ext cx="600000" cy="636666"/>
          </a:xfrm>
          <a:prstGeom prst="rect">
            <a:avLst/>
          </a:prstGeom>
          <a:solidFill>
            <a:srgbClr val="7E5867"/>
          </a:solidFill>
          <a:ln>
            <a:noFill/>
          </a:ln>
        </p:spPr>
        <p:txBody>
          <a:bodyPr spcFirstLastPara="1" wrap="square" lIns="91425" tIns="45700" rIns="91425" bIns="45700" anchor="ctr" anchorCtr="0">
            <a:spAutoFit/>
          </a:bodyPr>
          <a:lstStyle/>
          <a:p>
            <a:pPr marL="0" marR="0" lvl="0" indent="0" algn="ctr" rtl="0">
              <a:lnSpc>
                <a:spcPct val="95000"/>
              </a:lnSpc>
              <a:spcBef>
                <a:spcPts val="0"/>
              </a:spcBef>
              <a:spcAft>
                <a:spcPts val="0"/>
              </a:spcAft>
              <a:buClr>
                <a:srgbClr val="FFFFFF"/>
              </a:buClr>
              <a:buSzPts val="2800"/>
              <a:buFont typeface="Times New Roman"/>
              <a:buNone/>
            </a:pPr>
            <a:r>
              <a:rPr lang="es-AR" sz="2800" b="1">
                <a:solidFill>
                  <a:srgbClr val="FFFFFF"/>
                </a:solidFill>
                <a:latin typeface="Times New Roman"/>
                <a:ea typeface="Times New Roman"/>
                <a:cs typeface="Times New Roman"/>
                <a:sym typeface="Times New Roman"/>
              </a:rPr>
              <a:t>3</a:t>
            </a:r>
            <a:endParaRPr/>
          </a:p>
        </p:txBody>
      </p:sp>
      <p:sp>
        <p:nvSpPr>
          <p:cNvPr id="582" name="Google Shape;582;p25"/>
          <p:cNvSpPr txBox="1"/>
          <p:nvPr/>
        </p:nvSpPr>
        <p:spPr>
          <a:xfrm>
            <a:off x="900000" y="3113332"/>
            <a:ext cx="11092000" cy="636666"/>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Descargo y ofrecimiento de prueba</a:t>
            </a:r>
            <a:endParaRPr/>
          </a:p>
          <a:p>
            <a:pPr marL="0" marR="0" lvl="0" indent="0" algn="just" rtl="0">
              <a:lnSpc>
                <a:spcPct val="95000"/>
              </a:lnSpc>
              <a:spcBef>
                <a:spcPts val="120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15 días hábiles desde la notificación de la imputación</a:t>
            </a:r>
            <a:endParaRPr/>
          </a:p>
        </p:txBody>
      </p:sp>
      <p:sp>
        <p:nvSpPr>
          <p:cNvPr id="583" name="Google Shape;583;p25"/>
          <p:cNvSpPr txBox="1"/>
          <p:nvPr/>
        </p:nvSpPr>
        <p:spPr>
          <a:xfrm>
            <a:off x="200000" y="3829998"/>
            <a:ext cx="600000" cy="636666"/>
          </a:xfrm>
          <a:prstGeom prst="rect">
            <a:avLst/>
          </a:prstGeom>
          <a:solidFill>
            <a:srgbClr val="7E5867"/>
          </a:solidFill>
          <a:ln>
            <a:noFill/>
          </a:ln>
        </p:spPr>
        <p:txBody>
          <a:bodyPr spcFirstLastPara="1" wrap="square" lIns="91425" tIns="45700" rIns="91425" bIns="45700" anchor="ctr" anchorCtr="0">
            <a:spAutoFit/>
          </a:bodyPr>
          <a:lstStyle/>
          <a:p>
            <a:pPr marL="0" marR="0" lvl="0" indent="0" algn="ctr" rtl="0">
              <a:lnSpc>
                <a:spcPct val="95000"/>
              </a:lnSpc>
              <a:spcBef>
                <a:spcPts val="0"/>
              </a:spcBef>
              <a:spcAft>
                <a:spcPts val="0"/>
              </a:spcAft>
              <a:buClr>
                <a:srgbClr val="FFFFFF"/>
              </a:buClr>
              <a:buSzPts val="2800"/>
              <a:buFont typeface="Times New Roman"/>
              <a:buNone/>
            </a:pPr>
            <a:r>
              <a:rPr lang="es-AR" sz="2800" b="1">
                <a:solidFill>
                  <a:srgbClr val="FFFFFF"/>
                </a:solidFill>
                <a:latin typeface="Times New Roman"/>
                <a:ea typeface="Times New Roman"/>
                <a:cs typeface="Times New Roman"/>
                <a:sym typeface="Times New Roman"/>
              </a:rPr>
              <a:t>4</a:t>
            </a:r>
            <a:endParaRPr/>
          </a:p>
        </p:txBody>
      </p:sp>
      <p:sp>
        <p:nvSpPr>
          <p:cNvPr id="584" name="Google Shape;584;p25"/>
          <p:cNvSpPr txBox="1"/>
          <p:nvPr/>
        </p:nvSpPr>
        <p:spPr>
          <a:xfrm>
            <a:off x="900000" y="3829998"/>
            <a:ext cx="11092000" cy="636666"/>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Producción de prueba</a:t>
            </a:r>
            <a:endParaRPr/>
          </a:p>
          <a:p>
            <a:pPr marL="0" marR="0" lvl="0" indent="0" algn="just" rtl="0">
              <a:lnSpc>
                <a:spcPct val="95000"/>
              </a:lnSpc>
              <a:spcBef>
                <a:spcPts val="120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Mínimo 20 días hábiles</a:t>
            </a:r>
            <a:endParaRPr/>
          </a:p>
        </p:txBody>
      </p:sp>
      <p:sp>
        <p:nvSpPr>
          <p:cNvPr id="585" name="Google Shape;585;p25"/>
          <p:cNvSpPr txBox="1"/>
          <p:nvPr/>
        </p:nvSpPr>
        <p:spPr>
          <a:xfrm>
            <a:off x="200000" y="4546664"/>
            <a:ext cx="600000" cy="636666"/>
          </a:xfrm>
          <a:prstGeom prst="rect">
            <a:avLst/>
          </a:prstGeom>
          <a:solidFill>
            <a:srgbClr val="7E5867"/>
          </a:solidFill>
          <a:ln>
            <a:noFill/>
          </a:ln>
        </p:spPr>
        <p:txBody>
          <a:bodyPr spcFirstLastPara="1" wrap="square" lIns="91425" tIns="45700" rIns="91425" bIns="45700" anchor="ctr" anchorCtr="0">
            <a:spAutoFit/>
          </a:bodyPr>
          <a:lstStyle/>
          <a:p>
            <a:pPr marL="0" marR="0" lvl="0" indent="0" algn="ctr" rtl="0">
              <a:lnSpc>
                <a:spcPct val="95000"/>
              </a:lnSpc>
              <a:spcBef>
                <a:spcPts val="0"/>
              </a:spcBef>
              <a:spcAft>
                <a:spcPts val="0"/>
              </a:spcAft>
              <a:buClr>
                <a:srgbClr val="FFFFFF"/>
              </a:buClr>
              <a:buSzPts val="2800"/>
              <a:buFont typeface="Times New Roman"/>
              <a:buNone/>
            </a:pPr>
            <a:r>
              <a:rPr lang="es-AR" sz="2800" b="1">
                <a:solidFill>
                  <a:srgbClr val="FFFFFF"/>
                </a:solidFill>
                <a:latin typeface="Times New Roman"/>
                <a:ea typeface="Times New Roman"/>
                <a:cs typeface="Times New Roman"/>
                <a:sym typeface="Times New Roman"/>
              </a:rPr>
              <a:t>5</a:t>
            </a:r>
            <a:endParaRPr/>
          </a:p>
        </p:txBody>
      </p:sp>
      <p:sp>
        <p:nvSpPr>
          <p:cNvPr id="586" name="Google Shape;586;p25"/>
          <p:cNvSpPr txBox="1"/>
          <p:nvPr/>
        </p:nvSpPr>
        <p:spPr>
          <a:xfrm>
            <a:off x="900000" y="4546664"/>
            <a:ext cx="11092000" cy="636666"/>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Alegato</a:t>
            </a:r>
            <a:endParaRPr/>
          </a:p>
          <a:p>
            <a:pPr marL="0" marR="0" lvl="0" indent="0" algn="just" rtl="0">
              <a:lnSpc>
                <a:spcPct val="95000"/>
              </a:lnSpc>
              <a:spcBef>
                <a:spcPts val="120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5 días hábiles desde la clausura del período probatorio</a:t>
            </a:r>
            <a:endParaRPr/>
          </a:p>
        </p:txBody>
      </p:sp>
      <p:sp>
        <p:nvSpPr>
          <p:cNvPr id="587" name="Google Shape;587;p25"/>
          <p:cNvSpPr txBox="1"/>
          <p:nvPr/>
        </p:nvSpPr>
        <p:spPr>
          <a:xfrm>
            <a:off x="200000" y="5263330"/>
            <a:ext cx="600000" cy="636666"/>
          </a:xfrm>
          <a:prstGeom prst="rect">
            <a:avLst/>
          </a:prstGeom>
          <a:solidFill>
            <a:srgbClr val="7E5867"/>
          </a:solidFill>
          <a:ln>
            <a:noFill/>
          </a:ln>
        </p:spPr>
        <p:txBody>
          <a:bodyPr spcFirstLastPara="1" wrap="square" lIns="91425" tIns="45700" rIns="91425" bIns="45700" anchor="ctr" anchorCtr="0">
            <a:spAutoFit/>
          </a:bodyPr>
          <a:lstStyle/>
          <a:p>
            <a:pPr marL="0" marR="0" lvl="0" indent="0" algn="ctr" rtl="0">
              <a:lnSpc>
                <a:spcPct val="95000"/>
              </a:lnSpc>
              <a:spcBef>
                <a:spcPts val="0"/>
              </a:spcBef>
              <a:spcAft>
                <a:spcPts val="0"/>
              </a:spcAft>
              <a:buClr>
                <a:srgbClr val="FFFFFF"/>
              </a:buClr>
              <a:buSzPts val="2800"/>
              <a:buFont typeface="Times New Roman"/>
              <a:buNone/>
            </a:pPr>
            <a:r>
              <a:rPr lang="es-AR" sz="2800" b="1">
                <a:solidFill>
                  <a:srgbClr val="FFFFFF"/>
                </a:solidFill>
                <a:latin typeface="Times New Roman"/>
                <a:ea typeface="Times New Roman"/>
                <a:cs typeface="Times New Roman"/>
                <a:sym typeface="Times New Roman"/>
              </a:rPr>
              <a:t>6</a:t>
            </a:r>
            <a:endParaRPr/>
          </a:p>
        </p:txBody>
      </p:sp>
      <p:sp>
        <p:nvSpPr>
          <p:cNvPr id="588" name="Google Shape;588;p25"/>
          <p:cNvSpPr txBox="1"/>
          <p:nvPr/>
        </p:nvSpPr>
        <p:spPr>
          <a:xfrm>
            <a:off x="900000" y="5263330"/>
            <a:ext cx="11092000" cy="636666"/>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Resolución</a:t>
            </a:r>
            <a:endParaRPr/>
          </a:p>
          <a:p>
            <a:pPr marL="0" marR="0" lvl="0" indent="0" algn="just" rtl="0">
              <a:lnSpc>
                <a:spcPct val="95000"/>
              </a:lnSpc>
              <a:spcBef>
                <a:spcPts val="120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30 días hábiles desde la presentación del alegato o vencimiento del plazo</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Google Shape;593;p26"/>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a:solidFill>
                  <a:srgbClr val="FFFFFF"/>
                </a:solidFill>
                <a:latin typeface="Times New Roman"/>
                <a:ea typeface="Times New Roman"/>
                <a:cs typeface="Times New Roman"/>
                <a:sym typeface="Times New Roman"/>
              </a:rPr>
              <a:t>Suspensión Cautelar y Extinción de Acción (Arts. 214 y 215)</a:t>
            </a:r>
            <a:endParaRPr/>
          </a:p>
        </p:txBody>
      </p:sp>
      <p:pic>
        <p:nvPicPr>
          <p:cNvPr id="594" name="Google Shape;594;p26"/>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595" name="Google Shape;595;p26"/>
          <p:cNvSpPr txBox="1"/>
          <p:nvPr/>
        </p:nvSpPr>
        <p:spPr>
          <a:xfrm>
            <a:off x="342000" y="1620000"/>
            <a:ext cx="5700000" cy="4900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200"/>
              <a:buFont typeface="Times New Roman"/>
              <a:buNone/>
            </a:pPr>
            <a:r>
              <a:rPr lang="es-AR" sz="2200" b="1">
                <a:solidFill>
                  <a:srgbClr val="7E5867"/>
                </a:solidFill>
                <a:latin typeface="Times New Roman"/>
                <a:ea typeface="Times New Roman"/>
                <a:cs typeface="Times New Roman"/>
                <a:sym typeface="Times New Roman"/>
              </a:rPr>
              <a:t>Suspensión cautelar de incentivos (Art. 214)</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La Autoridad de Aplicación puede ordenarla en la misma resolución de apertura del sumario</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Se suspende el goce de los incentivos hasta la decisión definitiva y firme</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También se suspende el cumplimiento de las demás obligaciones del VPU bajo el RIGI</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Si la decisión final revoca el cese, los incentivos suspendidos se reconocen retroactivamente y las obligaciones se reanudan</a:t>
            </a:r>
            <a:endParaRPr/>
          </a:p>
        </p:txBody>
      </p:sp>
      <p:sp>
        <p:nvSpPr>
          <p:cNvPr id="596" name="Google Shape;596;p26"/>
          <p:cNvSpPr txBox="1"/>
          <p:nvPr/>
        </p:nvSpPr>
        <p:spPr>
          <a:xfrm>
            <a:off x="6350000" y="1620000"/>
            <a:ext cx="5700000" cy="4900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200"/>
              <a:buFont typeface="Times New Roman"/>
              <a:buNone/>
            </a:pPr>
            <a:r>
              <a:rPr lang="es-AR" sz="2200" b="1">
                <a:solidFill>
                  <a:srgbClr val="7E5867"/>
                </a:solidFill>
                <a:latin typeface="Times New Roman"/>
                <a:ea typeface="Times New Roman"/>
                <a:cs typeface="Times New Roman"/>
                <a:sym typeface="Times New Roman"/>
              </a:rPr>
              <a:t>Extinción de la acción penal (Art. 215)</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Para infracciones con pena de multa: se extingue por pago voluntario del mínimo de la multa aplicable</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El pago debe efectuarse antes de vencer el plazo del descargo (15 días hábiles desde la apertura del sumario)</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Equivale a la baja voluntaria cuando el VPU opta por pagar el mínimo del inciso e) del Art. 213 (Art. 210 inc. b)</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p27"/>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a:solidFill>
                  <a:srgbClr val="FFFFFF"/>
                </a:solidFill>
                <a:latin typeface="Times New Roman"/>
                <a:ea typeface="Times New Roman"/>
                <a:cs typeface="Times New Roman"/>
                <a:sym typeface="Times New Roman"/>
              </a:rPr>
              <a:t>Efectos de los Recursos y Remedios (Art. 217)</a:t>
            </a:r>
            <a:endParaRPr/>
          </a:p>
        </p:txBody>
      </p:sp>
      <p:pic>
        <p:nvPicPr>
          <p:cNvPr id="602" name="Google Shape;602;p27"/>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603" name="Google Shape;603;p27"/>
          <p:cNvSpPr txBox="1"/>
          <p:nvPr/>
        </p:nvSpPr>
        <p:spPr>
          <a:xfrm>
            <a:off x="342000" y="1680000"/>
            <a:ext cx="11492000" cy="4900000"/>
          </a:xfrm>
          <a:prstGeom prst="rect">
            <a:avLst/>
          </a:prstGeom>
          <a:no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Regla central</a:t>
            </a:r>
            <a:endParaRPr/>
          </a:p>
          <a:p>
            <a:pPr marL="457200" marR="0" lvl="0" indent="-457200" algn="just" rtl="0">
              <a:lnSpc>
                <a:spcPct val="95000"/>
              </a:lnSpc>
              <a:spcBef>
                <a:spcPts val="1200"/>
              </a:spcBef>
              <a:spcAft>
                <a:spcPts val="0"/>
              </a:spcAft>
              <a:buClr>
                <a:srgbClr val="7E5867"/>
              </a:buClr>
              <a:buSzPts val="1800"/>
              <a:buFont typeface="Noto Sans Symbols"/>
              <a:buChar char="⮚"/>
            </a:pPr>
            <a:r>
              <a:rPr lang="es-AR" sz="1800">
                <a:solidFill>
                  <a:srgbClr val="7E5867"/>
                </a:solidFill>
                <a:latin typeface="Times New Roman"/>
                <a:ea typeface="Times New Roman"/>
                <a:cs typeface="Times New Roman"/>
                <a:sym typeface="Times New Roman"/>
              </a:rPr>
              <a:t>Los recursos administrativos, judiciales y arbitrales suspenden la ejecución y los efectos de los actos dictados por la Autoridad de Aplicación.</a:t>
            </a:r>
            <a:endParaRPr/>
          </a:p>
          <a:p>
            <a:pPr marL="0" marR="0" lvl="0" indent="0" algn="just" rtl="0">
              <a:lnSpc>
                <a:spcPct val="95000"/>
              </a:lnSpc>
              <a:spcBef>
                <a:spcPts val="120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Recursos administrativos (Ley 19.549)</a:t>
            </a:r>
            <a:endParaRPr/>
          </a:p>
          <a:p>
            <a:pPr marL="457200" marR="0" lvl="0" indent="-457200" algn="just" rtl="0">
              <a:lnSpc>
                <a:spcPct val="95000"/>
              </a:lnSpc>
              <a:spcBef>
                <a:spcPts val="1200"/>
              </a:spcBef>
              <a:spcAft>
                <a:spcPts val="0"/>
              </a:spcAft>
              <a:buClr>
                <a:srgbClr val="7E5867"/>
              </a:buClr>
              <a:buSzPts val="1800"/>
              <a:buFont typeface="Noto Sans Symbols"/>
              <a:buChar char="⮚"/>
            </a:pPr>
            <a:r>
              <a:rPr lang="es-AR" sz="1800">
                <a:solidFill>
                  <a:srgbClr val="7E5867"/>
                </a:solidFill>
                <a:latin typeface="Times New Roman"/>
                <a:ea typeface="Times New Roman"/>
                <a:cs typeface="Times New Roman"/>
                <a:sym typeface="Times New Roman"/>
              </a:rPr>
              <a:t>Disponibles; no es requisito agotar la vía administrativa para iniciar el arbitraje. No hay plazo de caducidad para el arbitraje, aun ante resolución expresa.</a:t>
            </a:r>
            <a:endParaRPr/>
          </a:p>
          <a:p>
            <a:pPr marL="0" marR="0" lvl="0" indent="0" algn="just" rtl="0">
              <a:lnSpc>
                <a:spcPct val="95000"/>
              </a:lnSpc>
              <a:spcBef>
                <a:spcPts val="120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Desistimiento del recurso administrativo</a:t>
            </a:r>
            <a:endParaRPr/>
          </a:p>
          <a:p>
            <a:pPr marL="457200" marR="0" lvl="0" indent="-457200" algn="just" rtl="0">
              <a:lnSpc>
                <a:spcPct val="95000"/>
              </a:lnSpc>
              <a:spcBef>
                <a:spcPts val="1200"/>
              </a:spcBef>
              <a:spcAft>
                <a:spcPts val="0"/>
              </a:spcAft>
              <a:buClr>
                <a:srgbClr val="7E5867"/>
              </a:buClr>
              <a:buSzPts val="1800"/>
              <a:buFont typeface="Noto Sans Symbols"/>
              <a:buChar char="⮚"/>
            </a:pPr>
            <a:r>
              <a:rPr lang="es-AR" sz="1800">
                <a:solidFill>
                  <a:srgbClr val="7E5867"/>
                </a:solidFill>
                <a:latin typeface="Times New Roman"/>
                <a:ea typeface="Times New Roman"/>
                <a:cs typeface="Times New Roman"/>
                <a:sym typeface="Times New Roman"/>
              </a:rPr>
              <a:t>El VPU puede desistirlo unilateralmente en cualquier momento para promover el arbitraje, sin renuncia de derechos.</a:t>
            </a:r>
            <a:endParaRPr/>
          </a:p>
          <a:p>
            <a:pPr marL="0" marR="0" lvl="0" indent="0" algn="just" rtl="0">
              <a:lnSpc>
                <a:spcPct val="95000"/>
              </a:lnSpc>
              <a:spcBef>
                <a:spcPts val="120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Incentivos durante la contienda</a:t>
            </a:r>
            <a:endParaRPr/>
          </a:p>
          <a:p>
            <a:pPr marL="457200" marR="0" lvl="0" indent="-457200" algn="just" rtl="0">
              <a:lnSpc>
                <a:spcPct val="95000"/>
              </a:lnSpc>
              <a:spcBef>
                <a:spcPts val="1200"/>
              </a:spcBef>
              <a:spcAft>
                <a:spcPts val="0"/>
              </a:spcAft>
              <a:buClr>
                <a:srgbClr val="7E5867"/>
              </a:buClr>
              <a:buSzPts val="1800"/>
              <a:buFont typeface="Noto Sans Symbols"/>
              <a:buChar char="⮚"/>
            </a:pPr>
            <a:r>
              <a:rPr lang="es-AR" sz="1800">
                <a:solidFill>
                  <a:srgbClr val="7E5867"/>
                </a:solidFill>
                <a:latin typeface="Times New Roman"/>
                <a:ea typeface="Times New Roman"/>
                <a:cs typeface="Times New Roman"/>
                <a:sym typeface="Times New Roman"/>
              </a:rPr>
              <a:t>Si se dispuso suspensión cautelar (Art. 214) y se revoca el cese, los incentivos del período se reconocen y las obligaciones se reanudan.</a:t>
            </a:r>
            <a:endParaRPr/>
          </a:p>
          <a:p>
            <a:pPr marL="0" marR="0" lvl="0" indent="0" algn="just" rtl="0">
              <a:lnSpc>
                <a:spcPct val="95000"/>
              </a:lnSpc>
              <a:spcBef>
                <a:spcPts val="120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Incompatibilidad arbitraje/recurso adm.</a:t>
            </a:r>
            <a:endParaRPr/>
          </a:p>
          <a:p>
            <a:pPr marL="457200" marR="0" lvl="0" indent="-457200" algn="just" rtl="0">
              <a:lnSpc>
                <a:spcPct val="95000"/>
              </a:lnSpc>
              <a:spcBef>
                <a:spcPts val="1200"/>
              </a:spcBef>
              <a:spcAft>
                <a:spcPts val="0"/>
              </a:spcAft>
              <a:buClr>
                <a:srgbClr val="7E5867"/>
              </a:buClr>
              <a:buSzPts val="1800"/>
              <a:buFont typeface="Noto Sans Symbols"/>
              <a:buChar char="⮚"/>
            </a:pPr>
            <a:r>
              <a:rPr lang="es-AR" sz="1800">
                <a:solidFill>
                  <a:srgbClr val="7E5867"/>
                </a:solidFill>
                <a:latin typeface="Times New Roman"/>
                <a:ea typeface="Times New Roman"/>
                <a:cs typeface="Times New Roman"/>
                <a:sym typeface="Times New Roman"/>
              </a:rPr>
              <a:t>La promoción del reclamo arbitral impide continuar o interponer nuevos recursos administrativos contra el mismo acto.</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Google Shape;608;p28"/>
          <p:cNvSpPr txBox="1"/>
          <p:nvPr/>
        </p:nvSpPr>
        <p:spPr>
          <a:xfrm>
            <a:off x="0" y="0"/>
            <a:ext cx="12192000" cy="6858000"/>
          </a:xfrm>
          <a:prstGeom prst="rect">
            <a:avLst/>
          </a:prstGeom>
          <a:solidFill>
            <a:srgbClr val="7E586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609" name="Google Shape;609;p28"/>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610" name="Google Shape;610;p28"/>
          <p:cNvSpPr txBox="1"/>
          <p:nvPr/>
        </p:nvSpPr>
        <p:spPr>
          <a:xfrm>
            <a:off x="457200" y="2286000"/>
            <a:ext cx="11277600" cy="1200000"/>
          </a:xfrm>
          <a:prstGeom prst="rect">
            <a:avLst/>
          </a:prstGeom>
          <a:noFill/>
          <a:ln>
            <a:noFill/>
          </a:ln>
        </p:spPr>
        <p:txBody>
          <a:bodyPr spcFirstLastPara="1" wrap="square" lIns="91425" tIns="45700" rIns="91425" bIns="45700" anchor="t" anchorCtr="0">
            <a:spAutoFit/>
          </a:bodyPr>
          <a:lstStyle/>
          <a:p>
            <a:pPr marL="0" marR="0" lvl="0" indent="0" algn="ctr" rtl="0">
              <a:lnSpc>
                <a:spcPct val="95000"/>
              </a:lnSpc>
              <a:spcBef>
                <a:spcPts val="0"/>
              </a:spcBef>
              <a:spcAft>
                <a:spcPts val="0"/>
              </a:spcAft>
              <a:buClr>
                <a:srgbClr val="FFFFFF"/>
              </a:buClr>
              <a:buSzPts val="3600"/>
              <a:buFont typeface="Times New Roman"/>
              <a:buNone/>
            </a:pPr>
            <a:r>
              <a:rPr lang="es-AR" sz="3600" b="1">
                <a:solidFill>
                  <a:srgbClr val="FFFFFF"/>
                </a:solidFill>
                <a:latin typeface="Times New Roman"/>
                <a:ea typeface="Times New Roman"/>
                <a:cs typeface="Times New Roman"/>
                <a:sym typeface="Times New Roman"/>
              </a:rPr>
              <a:t>Arbitraje en el RIGI</a:t>
            </a:r>
            <a:endParaRPr/>
          </a:p>
          <a:p>
            <a:pPr marL="0" marR="0" lvl="0" indent="0" algn="ctr" rtl="0">
              <a:lnSpc>
                <a:spcPct val="95000"/>
              </a:lnSpc>
              <a:spcBef>
                <a:spcPts val="1200"/>
              </a:spcBef>
              <a:spcAft>
                <a:spcPts val="0"/>
              </a:spcAft>
              <a:buClr>
                <a:srgbClr val="FFFFFF"/>
              </a:buClr>
              <a:buSzPts val="2200"/>
              <a:buFont typeface="Times New Roman"/>
              <a:buNone/>
            </a:pPr>
            <a:r>
              <a:rPr lang="es-AR" sz="2200">
                <a:solidFill>
                  <a:srgbClr val="FFFFFF"/>
                </a:solidFill>
                <a:latin typeface="Times New Roman"/>
                <a:ea typeface="Times New Roman"/>
                <a:cs typeface="Times New Roman"/>
                <a:sym typeface="Times New Roman"/>
              </a:rPr>
              <a:t>Arts. 221–223, Ley 27.742 | Dec. Regl. 749/2024, Arts. 124–136</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p29"/>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a:solidFill>
                  <a:srgbClr val="FFFFFF"/>
                </a:solidFill>
                <a:latin typeface="Times New Roman"/>
                <a:ea typeface="Times New Roman"/>
                <a:cs typeface="Times New Roman"/>
                <a:sym typeface="Times New Roman"/>
              </a:rPr>
              <a:t>¿Cuándo se puede someter una disputa a arbitraje? (Art. 221)</a:t>
            </a:r>
            <a:endParaRPr/>
          </a:p>
        </p:txBody>
      </p:sp>
      <p:pic>
        <p:nvPicPr>
          <p:cNvPr id="616" name="Google Shape;616;p29"/>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617" name="Google Shape;617;p29"/>
          <p:cNvSpPr txBox="1"/>
          <p:nvPr/>
        </p:nvSpPr>
        <p:spPr>
          <a:xfrm>
            <a:off x="200000" y="1680000"/>
            <a:ext cx="600000" cy="995000"/>
          </a:xfrm>
          <a:prstGeom prst="rect">
            <a:avLst/>
          </a:prstGeom>
          <a:solidFill>
            <a:srgbClr val="7E5867"/>
          </a:solidFill>
          <a:ln>
            <a:noFill/>
          </a:ln>
        </p:spPr>
        <p:txBody>
          <a:bodyPr spcFirstLastPara="1" wrap="square" lIns="91425" tIns="45700" rIns="91425" bIns="45700" anchor="ctr" anchorCtr="0">
            <a:spAutoFit/>
          </a:bodyPr>
          <a:lstStyle/>
          <a:p>
            <a:pPr marL="0" marR="0" lvl="0" indent="0" algn="ctr" rtl="0">
              <a:lnSpc>
                <a:spcPct val="95000"/>
              </a:lnSpc>
              <a:spcBef>
                <a:spcPts val="0"/>
              </a:spcBef>
              <a:spcAft>
                <a:spcPts val="0"/>
              </a:spcAft>
              <a:buClr>
                <a:srgbClr val="FFFFFF"/>
              </a:buClr>
              <a:buSzPts val="2800"/>
              <a:buFont typeface="Times New Roman"/>
              <a:buNone/>
            </a:pPr>
            <a:r>
              <a:rPr lang="es-AR" sz="2800" b="1">
                <a:solidFill>
                  <a:srgbClr val="FFFFFF"/>
                </a:solidFill>
                <a:latin typeface="Times New Roman"/>
                <a:ea typeface="Times New Roman"/>
                <a:cs typeface="Times New Roman"/>
                <a:sym typeface="Times New Roman"/>
              </a:rPr>
              <a:t>1</a:t>
            </a:r>
            <a:endParaRPr/>
          </a:p>
        </p:txBody>
      </p:sp>
      <p:sp>
        <p:nvSpPr>
          <p:cNvPr id="618" name="Google Shape;618;p29"/>
          <p:cNvSpPr txBox="1"/>
          <p:nvPr/>
        </p:nvSpPr>
        <p:spPr>
          <a:xfrm>
            <a:off x="900000" y="1680000"/>
            <a:ext cx="11092000" cy="995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Notificación de la Disputa al Estado Nacional</a:t>
            </a:r>
            <a:endParaRPr/>
          </a:p>
          <a:p>
            <a:pPr marL="0" marR="0" lvl="0" indent="0" algn="just" rtl="0">
              <a:lnSpc>
                <a:spcPct val="95000"/>
              </a:lnSpc>
              <a:spcBef>
                <a:spcPts val="120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Surte efectos interruptivos de la prescripción (Art. 2.541 CCyCN). Debe notificarse a la Autoridad de Aplicación con copia a la Procuración del Tesoro.</a:t>
            </a:r>
            <a:endParaRPr/>
          </a:p>
        </p:txBody>
      </p:sp>
      <p:sp>
        <p:nvSpPr>
          <p:cNvPr id="619" name="Google Shape;619;p29"/>
          <p:cNvSpPr txBox="1"/>
          <p:nvPr/>
        </p:nvSpPr>
        <p:spPr>
          <a:xfrm>
            <a:off x="200000" y="2755000"/>
            <a:ext cx="600000" cy="995000"/>
          </a:xfrm>
          <a:prstGeom prst="rect">
            <a:avLst/>
          </a:prstGeom>
          <a:solidFill>
            <a:srgbClr val="7E5867"/>
          </a:solidFill>
          <a:ln>
            <a:noFill/>
          </a:ln>
        </p:spPr>
        <p:txBody>
          <a:bodyPr spcFirstLastPara="1" wrap="square" lIns="91425" tIns="45700" rIns="91425" bIns="45700" anchor="ctr" anchorCtr="0">
            <a:spAutoFit/>
          </a:bodyPr>
          <a:lstStyle/>
          <a:p>
            <a:pPr marL="0" marR="0" lvl="0" indent="0" algn="ctr" rtl="0">
              <a:lnSpc>
                <a:spcPct val="95000"/>
              </a:lnSpc>
              <a:spcBef>
                <a:spcPts val="0"/>
              </a:spcBef>
              <a:spcAft>
                <a:spcPts val="0"/>
              </a:spcAft>
              <a:buClr>
                <a:srgbClr val="FFFFFF"/>
              </a:buClr>
              <a:buSzPts val="2800"/>
              <a:buFont typeface="Times New Roman"/>
              <a:buNone/>
            </a:pPr>
            <a:r>
              <a:rPr lang="es-AR" sz="2800" b="1">
                <a:solidFill>
                  <a:srgbClr val="FFFFFF"/>
                </a:solidFill>
                <a:latin typeface="Times New Roman"/>
                <a:ea typeface="Times New Roman"/>
                <a:cs typeface="Times New Roman"/>
                <a:sym typeface="Times New Roman"/>
              </a:rPr>
              <a:t>2</a:t>
            </a:r>
            <a:endParaRPr/>
          </a:p>
        </p:txBody>
      </p:sp>
      <p:sp>
        <p:nvSpPr>
          <p:cNvPr id="620" name="Google Shape;620;p29"/>
          <p:cNvSpPr txBox="1"/>
          <p:nvPr/>
        </p:nvSpPr>
        <p:spPr>
          <a:xfrm>
            <a:off x="900000" y="2755000"/>
            <a:ext cx="11092000" cy="995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Consultas y negociaciones amistosas</a:t>
            </a:r>
            <a:endParaRPr/>
          </a:p>
          <a:p>
            <a:pPr marL="0" marR="0" lvl="0" indent="0" algn="just" rtl="0">
              <a:lnSpc>
                <a:spcPct val="95000"/>
              </a:lnSpc>
              <a:spcBef>
                <a:spcPts val="120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60 días corridos desde la notificación. Renovables por acuerdo. En caso de inactividad por 180 días, debe reiniciarse el proceso.</a:t>
            </a:r>
            <a:endParaRPr/>
          </a:p>
        </p:txBody>
      </p:sp>
      <p:sp>
        <p:nvSpPr>
          <p:cNvPr id="621" name="Google Shape;621;p29"/>
          <p:cNvSpPr txBox="1"/>
          <p:nvPr/>
        </p:nvSpPr>
        <p:spPr>
          <a:xfrm>
            <a:off x="200000" y="3830000"/>
            <a:ext cx="600000" cy="995000"/>
          </a:xfrm>
          <a:prstGeom prst="rect">
            <a:avLst/>
          </a:prstGeom>
          <a:solidFill>
            <a:srgbClr val="7E5867"/>
          </a:solidFill>
          <a:ln>
            <a:noFill/>
          </a:ln>
        </p:spPr>
        <p:txBody>
          <a:bodyPr spcFirstLastPara="1" wrap="square" lIns="91425" tIns="45700" rIns="91425" bIns="45700" anchor="ctr" anchorCtr="0">
            <a:spAutoFit/>
          </a:bodyPr>
          <a:lstStyle/>
          <a:p>
            <a:pPr marL="0" marR="0" lvl="0" indent="0" algn="ctr" rtl="0">
              <a:lnSpc>
                <a:spcPct val="95000"/>
              </a:lnSpc>
              <a:spcBef>
                <a:spcPts val="0"/>
              </a:spcBef>
              <a:spcAft>
                <a:spcPts val="0"/>
              </a:spcAft>
              <a:buClr>
                <a:srgbClr val="FFFFFF"/>
              </a:buClr>
              <a:buSzPts val="2800"/>
              <a:buFont typeface="Times New Roman"/>
              <a:buNone/>
            </a:pPr>
            <a:r>
              <a:rPr lang="es-AR" sz="2800" b="1">
                <a:solidFill>
                  <a:srgbClr val="FFFFFF"/>
                </a:solidFill>
                <a:latin typeface="Times New Roman"/>
                <a:ea typeface="Times New Roman"/>
                <a:cs typeface="Times New Roman"/>
                <a:sym typeface="Times New Roman"/>
              </a:rPr>
              <a:t>3</a:t>
            </a:r>
            <a:endParaRPr/>
          </a:p>
        </p:txBody>
      </p:sp>
      <p:sp>
        <p:nvSpPr>
          <p:cNvPr id="622" name="Google Shape;622;p29"/>
          <p:cNvSpPr txBox="1"/>
          <p:nvPr/>
        </p:nvSpPr>
        <p:spPr>
          <a:xfrm>
            <a:off x="900000" y="3830000"/>
            <a:ext cx="11092000" cy="995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Fracaso de la negociación amistosa</a:t>
            </a:r>
            <a:endParaRPr/>
          </a:p>
          <a:p>
            <a:pPr marL="0" marR="0" lvl="0" indent="0" algn="just" rtl="0">
              <a:lnSpc>
                <a:spcPct val="95000"/>
              </a:lnSpc>
              <a:spcBef>
                <a:spcPts val="120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Vencido el plazo de 60 días sin acuerdo entre las partes.</a:t>
            </a:r>
            <a:endParaRPr/>
          </a:p>
        </p:txBody>
      </p:sp>
      <p:sp>
        <p:nvSpPr>
          <p:cNvPr id="623" name="Google Shape;623;p29"/>
          <p:cNvSpPr txBox="1"/>
          <p:nvPr/>
        </p:nvSpPr>
        <p:spPr>
          <a:xfrm>
            <a:off x="200000" y="4905000"/>
            <a:ext cx="600000" cy="995000"/>
          </a:xfrm>
          <a:prstGeom prst="rect">
            <a:avLst/>
          </a:prstGeom>
          <a:solidFill>
            <a:srgbClr val="7E5867"/>
          </a:solidFill>
          <a:ln>
            <a:noFill/>
          </a:ln>
        </p:spPr>
        <p:txBody>
          <a:bodyPr spcFirstLastPara="1" wrap="square" lIns="91425" tIns="45700" rIns="91425" bIns="45700" anchor="ctr" anchorCtr="0">
            <a:spAutoFit/>
          </a:bodyPr>
          <a:lstStyle/>
          <a:p>
            <a:pPr marL="0" marR="0" lvl="0" indent="0" algn="ctr" rtl="0">
              <a:lnSpc>
                <a:spcPct val="95000"/>
              </a:lnSpc>
              <a:spcBef>
                <a:spcPts val="0"/>
              </a:spcBef>
              <a:spcAft>
                <a:spcPts val="0"/>
              </a:spcAft>
              <a:buClr>
                <a:srgbClr val="FFFFFF"/>
              </a:buClr>
              <a:buSzPts val="2800"/>
              <a:buFont typeface="Times New Roman"/>
              <a:buNone/>
            </a:pPr>
            <a:r>
              <a:rPr lang="es-AR" sz="2800" b="1">
                <a:solidFill>
                  <a:srgbClr val="FFFFFF"/>
                </a:solidFill>
                <a:latin typeface="Times New Roman"/>
                <a:ea typeface="Times New Roman"/>
                <a:cs typeface="Times New Roman"/>
                <a:sym typeface="Times New Roman"/>
              </a:rPr>
              <a:t>4</a:t>
            </a:r>
            <a:endParaRPr/>
          </a:p>
        </p:txBody>
      </p:sp>
      <p:sp>
        <p:nvSpPr>
          <p:cNvPr id="624" name="Google Shape;624;p29"/>
          <p:cNvSpPr txBox="1"/>
          <p:nvPr/>
        </p:nvSpPr>
        <p:spPr>
          <a:xfrm>
            <a:off x="900000" y="4905000"/>
            <a:ext cx="11092000" cy="995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Inicio del reclamo arbitral</a:t>
            </a:r>
            <a:endParaRPr/>
          </a:p>
          <a:p>
            <a:pPr marL="0" marR="0" lvl="0" indent="0" algn="just" rtl="0">
              <a:lnSpc>
                <a:spcPct val="95000"/>
              </a:lnSpc>
              <a:spcBef>
                <a:spcPts val="120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Sin plazo de caducidad — incluso con recurso administrativo en curso, o luego de resolución expresa de impugnación administrativa.</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sp>
        <p:nvSpPr>
          <p:cNvPr id="629" name="Google Shape;629;p30"/>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a:solidFill>
                  <a:srgbClr val="FFFFFF"/>
                </a:solidFill>
                <a:latin typeface="Times New Roman"/>
                <a:ea typeface="Times New Roman"/>
                <a:cs typeface="Times New Roman"/>
                <a:sym typeface="Times New Roman"/>
              </a:rPr>
              <a:t>Foros Arbitrales Disponibles — a elección del VPU (Art. 221)</a:t>
            </a:r>
            <a:endParaRPr/>
          </a:p>
        </p:txBody>
      </p:sp>
      <p:pic>
        <p:nvPicPr>
          <p:cNvPr id="630" name="Google Shape;630;p30"/>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631" name="Google Shape;631;p30"/>
          <p:cNvSpPr txBox="1"/>
          <p:nvPr/>
        </p:nvSpPr>
        <p:spPr>
          <a:xfrm>
            <a:off x="200000" y="1700000"/>
            <a:ext cx="3413760" cy="900000"/>
          </a:xfrm>
          <a:prstGeom prst="rect">
            <a:avLst/>
          </a:prstGeom>
          <a:solidFill>
            <a:srgbClr val="7E5867"/>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FFFFFF"/>
              </a:buClr>
              <a:buSzPts val="2000"/>
              <a:buFont typeface="Times New Roman"/>
              <a:buNone/>
            </a:pPr>
            <a:r>
              <a:rPr lang="es-AR" sz="2000" b="1">
                <a:solidFill>
                  <a:srgbClr val="FFFFFF"/>
                </a:solidFill>
                <a:latin typeface="Times New Roman"/>
                <a:ea typeface="Times New Roman"/>
                <a:cs typeface="Times New Roman"/>
                <a:sym typeface="Times New Roman"/>
              </a:rPr>
              <a:t>Foro</a:t>
            </a:r>
            <a:endParaRPr/>
          </a:p>
        </p:txBody>
      </p:sp>
      <p:sp>
        <p:nvSpPr>
          <p:cNvPr id="632" name="Google Shape;632;p30"/>
          <p:cNvSpPr txBox="1"/>
          <p:nvPr/>
        </p:nvSpPr>
        <p:spPr>
          <a:xfrm>
            <a:off x="3713760" y="1700000"/>
            <a:ext cx="8168640" cy="900000"/>
          </a:xfrm>
          <a:prstGeom prst="rect">
            <a:avLst/>
          </a:prstGeom>
          <a:solidFill>
            <a:srgbClr val="7E5867"/>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FFFFFF"/>
              </a:buClr>
              <a:buSzPts val="2000"/>
              <a:buFont typeface="Times New Roman"/>
              <a:buNone/>
            </a:pPr>
            <a:r>
              <a:rPr lang="es-AR" sz="2000" b="1">
                <a:solidFill>
                  <a:srgbClr val="FFFFFF"/>
                </a:solidFill>
                <a:latin typeface="Times New Roman"/>
                <a:ea typeface="Times New Roman"/>
                <a:cs typeface="Times New Roman"/>
                <a:sym typeface="Times New Roman"/>
              </a:rPr>
              <a:t>Quién puede invocarlo / Condiciones</a:t>
            </a:r>
            <a:endParaRPr/>
          </a:p>
        </p:txBody>
      </p:sp>
      <p:sp>
        <p:nvSpPr>
          <p:cNvPr id="633" name="Google Shape;633;p30"/>
          <p:cNvSpPr txBox="1"/>
          <p:nvPr/>
        </p:nvSpPr>
        <p:spPr>
          <a:xfrm>
            <a:off x="200000" y="2620000"/>
            <a:ext cx="3413760" cy="900000"/>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a) CPA 2012 — Corte Permanente de Arbitraje</a:t>
            </a:r>
            <a:endParaRPr/>
          </a:p>
        </p:txBody>
      </p:sp>
      <p:sp>
        <p:nvSpPr>
          <p:cNvPr id="634" name="Google Shape;634;p30"/>
          <p:cNvSpPr txBox="1"/>
          <p:nvPr/>
        </p:nvSpPr>
        <p:spPr>
          <a:xfrm>
            <a:off x="3713760" y="2620000"/>
            <a:ext cx="8168640" cy="900000"/>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VPU (socios locales o extranjeros). Sede fuera de Argentina, país signatario Conv. Nueva York 1958. Sin árbitros argentinos ni del Estado del accionista mayoritario.</a:t>
            </a:r>
            <a:endParaRPr/>
          </a:p>
        </p:txBody>
      </p:sp>
      <p:sp>
        <p:nvSpPr>
          <p:cNvPr id="635" name="Google Shape;635;p30"/>
          <p:cNvSpPr txBox="1"/>
          <p:nvPr/>
        </p:nvSpPr>
        <p:spPr>
          <a:xfrm>
            <a:off x="200000" y="3540000"/>
            <a:ext cx="3413760" cy="900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b) CCI — Cámara de Comercio Internacional (excl. Reglas Abreviadas)</a:t>
            </a:r>
            <a:endParaRPr/>
          </a:p>
        </p:txBody>
      </p:sp>
      <p:sp>
        <p:nvSpPr>
          <p:cNvPr id="636" name="Google Shape;636;p30"/>
          <p:cNvSpPr txBox="1"/>
          <p:nvPr/>
        </p:nvSpPr>
        <p:spPr>
          <a:xfrm>
            <a:off x="3713760" y="3540000"/>
            <a:ext cx="8168640" cy="900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VPU o socios/accionistas extranjeros. Ídem sede y árbitros. Idioma español o inglés si lo invocan accionistas extranjeros.</a:t>
            </a:r>
            <a:endParaRPr/>
          </a:p>
        </p:txBody>
      </p:sp>
      <p:sp>
        <p:nvSpPr>
          <p:cNvPr id="637" name="Google Shape;637;p30"/>
          <p:cNvSpPr txBox="1"/>
          <p:nvPr/>
        </p:nvSpPr>
        <p:spPr>
          <a:xfrm>
            <a:off x="200000" y="4460000"/>
            <a:ext cx="3413760" cy="900000"/>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c) CIADI / Mecanismo Complementario (Conv. Washington 1965)</a:t>
            </a:r>
            <a:endParaRPr/>
          </a:p>
        </p:txBody>
      </p:sp>
      <p:sp>
        <p:nvSpPr>
          <p:cNvPr id="638" name="Google Shape;638;p30"/>
          <p:cNvSpPr txBox="1"/>
          <p:nvPr/>
        </p:nvSpPr>
        <p:spPr>
          <a:xfrm>
            <a:off x="3713760" y="4460000"/>
            <a:ext cx="8168640" cy="900000"/>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Solo socios/accionistas extranjeros de Estado Contratante. Disponible si hay accionistas de otro Estado contratante del CIADI. Puede acumularse con reclamo bajo TBI aplicable.</a:t>
            </a:r>
            <a:endParaRPr/>
          </a:p>
        </p:txBody>
      </p:sp>
      <p:sp>
        <p:nvSpPr>
          <p:cNvPr id="639" name="Google Shape;639;p30"/>
          <p:cNvSpPr txBox="1"/>
          <p:nvPr/>
        </p:nvSpPr>
        <p:spPr>
          <a:xfrm>
            <a:off x="200000" y="5380000"/>
            <a:ext cx="3413700" cy="900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Panel RIGI (Art. 134 Decreto)</a:t>
            </a:r>
            <a:endParaRPr/>
          </a:p>
        </p:txBody>
      </p:sp>
      <p:sp>
        <p:nvSpPr>
          <p:cNvPr id="640" name="Google Shape;640;p30"/>
          <p:cNvSpPr txBox="1"/>
          <p:nvPr/>
        </p:nvSpPr>
        <p:spPr>
          <a:xfrm>
            <a:off x="3713760" y="5380000"/>
            <a:ext cx="8168640" cy="900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800"/>
              <a:buFont typeface="Times New Roman"/>
              <a:buNone/>
            </a:pPr>
            <a:r>
              <a:rPr lang="es-AR" sz="1800">
                <a:solidFill>
                  <a:srgbClr val="7E5867"/>
                </a:solidFill>
                <a:latin typeface="Times New Roman"/>
                <a:ea typeface="Times New Roman"/>
                <a:cs typeface="Times New Roman"/>
                <a:sym typeface="Times New Roman"/>
              </a:rPr>
              <a:t>Alternativa acordada en el acto de adhesión. 3 profesionales del Listado Habilitado. Resuelve en 60 días (prorrogables por 60 más). Puede homologar acuerdos con fuerza de laudo.</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
        <p:nvSpPr>
          <p:cNvPr id="645" name="Google Shape;645;p31"/>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a:solidFill>
                  <a:srgbClr val="FFFFFF"/>
                </a:solidFill>
                <a:latin typeface="Times New Roman"/>
                <a:ea typeface="Times New Roman"/>
                <a:cs typeface="Times New Roman"/>
                <a:sym typeface="Times New Roman"/>
              </a:rPr>
              <a:t>Alcance del Arbitraje y Limitaciones</a:t>
            </a:r>
            <a:endParaRPr/>
          </a:p>
        </p:txBody>
      </p:sp>
      <p:pic>
        <p:nvPicPr>
          <p:cNvPr id="646" name="Google Shape;646;p31"/>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647" name="Google Shape;647;p31"/>
          <p:cNvSpPr txBox="1"/>
          <p:nvPr/>
        </p:nvSpPr>
        <p:spPr>
          <a:xfrm>
            <a:off x="342000" y="1620000"/>
            <a:ext cx="5700000" cy="4900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200"/>
              <a:buFont typeface="Times New Roman"/>
              <a:buNone/>
            </a:pPr>
            <a:r>
              <a:rPr lang="es-AR" sz="2200" b="1">
                <a:solidFill>
                  <a:srgbClr val="7E5867"/>
                </a:solidFill>
                <a:latin typeface="Times New Roman"/>
                <a:ea typeface="Times New Roman"/>
                <a:cs typeface="Times New Roman"/>
                <a:sym typeface="Times New Roman"/>
              </a:rPr>
              <a:t>Disputas arbitrables</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Toda controversia derivada del RIGI entre el Estado Nacional y el VPU adherido</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Incluye: ejecución, aplicación, alcance o interpretación del régimen</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Incluye: validez, uso, goce, cese o ejercicio de derechos, beneficios e incentivos</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Los derechos del VPU no se suspenden por la existencia del arbitraje (Art. 223)</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Derecho aplicable: derecho argentino (Art. 131 Decreto)</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Posibilidad de demanda reconvencional del Estado por incumplimiento del RIGI</a:t>
            </a:r>
            <a:endParaRPr/>
          </a:p>
        </p:txBody>
      </p:sp>
      <p:sp>
        <p:nvSpPr>
          <p:cNvPr id="648" name="Google Shape;648;p31"/>
          <p:cNvSpPr txBox="1"/>
          <p:nvPr/>
        </p:nvSpPr>
        <p:spPr>
          <a:xfrm>
            <a:off x="6350000" y="1620000"/>
            <a:ext cx="5700000" cy="4900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200"/>
              <a:buFont typeface="Times New Roman"/>
              <a:buNone/>
            </a:pPr>
            <a:r>
              <a:rPr lang="es-AR" sz="2200" b="1">
                <a:solidFill>
                  <a:srgbClr val="7E5867"/>
                </a:solidFill>
                <a:latin typeface="Times New Roman"/>
                <a:ea typeface="Times New Roman"/>
                <a:cs typeface="Times New Roman"/>
                <a:sym typeface="Times New Roman"/>
              </a:rPr>
              <a:t>Limitaciones y reglas especiales</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Solo el VPU (o socios/accionistas extranjeros en incs. b y c) puede iniciar el arbitraje — no el Estado</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El CIADI y el Mecanismo Complementario solo están disponibles para accionistas extranjeros</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Acumulación obligatoria si hay arbitrajes paralelos sobre la misma disputa bajo el mismo VPU</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Si coexiste con TBI: se acumulan; si no es posible, se descontinúa el reclamo RIGI</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Para procedimientos abreviados o arbitraje de emergencia: requiere consentimiento expreso del Estado</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3" name="Google Shape;653;p32"/>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a:solidFill>
                  <a:srgbClr val="FFFFFF"/>
                </a:solidFill>
                <a:latin typeface="Times New Roman"/>
                <a:ea typeface="Times New Roman"/>
                <a:cs typeface="Times New Roman"/>
                <a:sym typeface="Times New Roman"/>
              </a:rPr>
              <a:t>Interacción Arbitraje – Procedimiento Administrativo</a:t>
            </a:r>
            <a:endParaRPr/>
          </a:p>
        </p:txBody>
      </p:sp>
      <p:pic>
        <p:nvPicPr>
          <p:cNvPr id="654" name="Google Shape;654;p32"/>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655" name="Google Shape;655;p32"/>
          <p:cNvSpPr txBox="1"/>
          <p:nvPr/>
        </p:nvSpPr>
        <p:spPr>
          <a:xfrm>
            <a:off x="150000" y="1650000"/>
            <a:ext cx="3567600" cy="651428"/>
          </a:xfrm>
          <a:prstGeom prst="rect">
            <a:avLst/>
          </a:prstGeom>
          <a:solidFill>
            <a:srgbClr val="7E5867"/>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FFFFFF"/>
              </a:buClr>
              <a:buSzPts val="1900"/>
              <a:buFont typeface="Times New Roman"/>
              <a:buNone/>
            </a:pPr>
            <a:r>
              <a:rPr lang="es-AR" sz="1900" b="1">
                <a:solidFill>
                  <a:srgbClr val="FFFFFF"/>
                </a:solidFill>
                <a:latin typeface="Times New Roman"/>
                <a:ea typeface="Times New Roman"/>
                <a:cs typeface="Times New Roman"/>
                <a:sym typeface="Times New Roman"/>
              </a:rPr>
              <a:t>Situación</a:t>
            </a:r>
            <a:endParaRPr/>
          </a:p>
        </p:txBody>
      </p:sp>
      <p:sp>
        <p:nvSpPr>
          <p:cNvPr id="656" name="Google Shape;656;p32"/>
          <p:cNvSpPr txBox="1"/>
          <p:nvPr/>
        </p:nvSpPr>
        <p:spPr>
          <a:xfrm>
            <a:off x="3747600" y="1650000"/>
            <a:ext cx="7967640" cy="651428"/>
          </a:xfrm>
          <a:prstGeom prst="rect">
            <a:avLst/>
          </a:prstGeom>
          <a:solidFill>
            <a:srgbClr val="7E5867"/>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FFFFFF"/>
              </a:buClr>
              <a:buSzPts val="1900"/>
              <a:buFont typeface="Times New Roman"/>
              <a:buNone/>
            </a:pPr>
            <a:r>
              <a:rPr lang="es-AR" sz="1900" b="1">
                <a:solidFill>
                  <a:srgbClr val="FFFFFF"/>
                </a:solidFill>
                <a:latin typeface="Times New Roman"/>
                <a:ea typeface="Times New Roman"/>
                <a:cs typeface="Times New Roman"/>
                <a:sym typeface="Times New Roman"/>
              </a:rPr>
              <a:t>Regla / Efecto</a:t>
            </a:r>
            <a:endParaRPr/>
          </a:p>
        </p:txBody>
      </p:sp>
      <p:sp>
        <p:nvSpPr>
          <p:cNvPr id="657" name="Google Shape;657;p32"/>
          <p:cNvSpPr txBox="1"/>
          <p:nvPr/>
        </p:nvSpPr>
        <p:spPr>
          <a:xfrm>
            <a:off x="150000" y="2321428"/>
            <a:ext cx="356760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Agotamiento de la vía administrativa</a:t>
            </a:r>
            <a:endParaRPr/>
          </a:p>
        </p:txBody>
      </p:sp>
      <p:sp>
        <p:nvSpPr>
          <p:cNvPr id="658" name="Google Shape;658;p32"/>
          <p:cNvSpPr txBox="1"/>
          <p:nvPr/>
        </p:nvSpPr>
        <p:spPr>
          <a:xfrm>
            <a:off x="3747600" y="2321428"/>
            <a:ext cx="796764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No es requisito para iniciar el arbitraje</a:t>
            </a:r>
            <a:endParaRPr/>
          </a:p>
        </p:txBody>
      </p:sp>
      <p:sp>
        <p:nvSpPr>
          <p:cNvPr id="659" name="Google Shape;659;p32"/>
          <p:cNvSpPr txBox="1"/>
          <p:nvPr/>
        </p:nvSpPr>
        <p:spPr>
          <a:xfrm>
            <a:off x="150000" y="2992856"/>
            <a:ext cx="356760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Plazo de caducidad para el arbitraje</a:t>
            </a:r>
            <a:endParaRPr/>
          </a:p>
        </p:txBody>
      </p:sp>
      <p:sp>
        <p:nvSpPr>
          <p:cNvPr id="660" name="Google Shape;660;p32"/>
          <p:cNvSpPr txBox="1"/>
          <p:nvPr/>
        </p:nvSpPr>
        <p:spPr>
          <a:xfrm>
            <a:off x="3747600" y="2992856"/>
            <a:ext cx="796764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No existe, aun ante resolución expresa de un recurso</a:t>
            </a:r>
            <a:endParaRPr/>
          </a:p>
        </p:txBody>
      </p:sp>
      <p:sp>
        <p:nvSpPr>
          <p:cNvPr id="661" name="Google Shape;661;p32"/>
          <p:cNvSpPr txBox="1"/>
          <p:nvPr/>
        </p:nvSpPr>
        <p:spPr>
          <a:xfrm>
            <a:off x="150000" y="3664284"/>
            <a:ext cx="356760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Recurso administrativo en curso</a:t>
            </a:r>
            <a:endParaRPr/>
          </a:p>
        </p:txBody>
      </p:sp>
      <p:sp>
        <p:nvSpPr>
          <p:cNvPr id="662" name="Google Shape;662;p32"/>
          <p:cNvSpPr txBox="1"/>
          <p:nvPr/>
        </p:nvSpPr>
        <p:spPr>
          <a:xfrm>
            <a:off x="3747600" y="3664284"/>
            <a:ext cx="796764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El VPU puede desistirlo unilateralmente para ir a arbitraje (sin renuncia de derechos)</a:t>
            </a:r>
            <a:endParaRPr/>
          </a:p>
        </p:txBody>
      </p:sp>
      <p:sp>
        <p:nvSpPr>
          <p:cNvPr id="663" name="Google Shape;663;p32"/>
          <p:cNvSpPr txBox="1"/>
          <p:nvPr/>
        </p:nvSpPr>
        <p:spPr>
          <a:xfrm>
            <a:off x="150000" y="4335712"/>
            <a:ext cx="356760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Inicio del arbitraje</a:t>
            </a:r>
            <a:endParaRPr/>
          </a:p>
        </p:txBody>
      </p:sp>
      <p:sp>
        <p:nvSpPr>
          <p:cNvPr id="664" name="Google Shape;664;p32"/>
          <p:cNvSpPr txBox="1"/>
          <p:nvPr/>
        </p:nvSpPr>
        <p:spPr>
          <a:xfrm>
            <a:off x="3747600" y="4335712"/>
            <a:ext cx="796764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Impide continuar o interponer nuevos recursos administrativos sobre el mismo acto</a:t>
            </a:r>
            <a:endParaRPr/>
          </a:p>
        </p:txBody>
      </p:sp>
      <p:sp>
        <p:nvSpPr>
          <p:cNvPr id="665" name="Google Shape;665;p32"/>
          <p:cNvSpPr txBox="1"/>
          <p:nvPr/>
        </p:nvSpPr>
        <p:spPr>
          <a:xfrm>
            <a:off x="150000" y="5007140"/>
            <a:ext cx="356760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Efecto suspensivo</a:t>
            </a:r>
            <a:endParaRPr/>
          </a:p>
        </p:txBody>
      </p:sp>
      <p:sp>
        <p:nvSpPr>
          <p:cNvPr id="666" name="Google Shape;666;p32"/>
          <p:cNvSpPr txBox="1"/>
          <p:nvPr/>
        </p:nvSpPr>
        <p:spPr>
          <a:xfrm>
            <a:off x="3747600" y="5007140"/>
            <a:ext cx="796764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Recursos adm., judiciales y arbitrales suspenden la ejecución del acto cuestionado</a:t>
            </a:r>
            <a:endParaRPr/>
          </a:p>
        </p:txBody>
      </p:sp>
      <p:sp>
        <p:nvSpPr>
          <p:cNvPr id="667" name="Google Shape;667;p32"/>
          <p:cNvSpPr txBox="1"/>
          <p:nvPr/>
        </p:nvSpPr>
        <p:spPr>
          <a:xfrm>
            <a:off x="150000" y="5678568"/>
            <a:ext cx="356760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Suspensión cautelar de incentivos (Art. 214)</a:t>
            </a:r>
            <a:endParaRPr/>
          </a:p>
        </p:txBody>
      </p:sp>
      <p:sp>
        <p:nvSpPr>
          <p:cNvPr id="668" name="Google Shape;668;p32"/>
          <p:cNvSpPr txBox="1"/>
          <p:nvPr/>
        </p:nvSpPr>
        <p:spPr>
          <a:xfrm>
            <a:off x="3747600" y="5678568"/>
            <a:ext cx="796764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Se rige por reglas judiciales; el efecto suspensivo del recurso adm. no la alcanza (Art. 119 Decreto)</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72"/>
        <p:cNvGrpSpPr/>
        <p:nvPr/>
      </p:nvGrpSpPr>
      <p:grpSpPr>
        <a:xfrm>
          <a:off x="0" y="0"/>
          <a:ext cx="0" cy="0"/>
          <a:chOff x="0" y="0"/>
          <a:chExt cx="0" cy="0"/>
        </a:xfrm>
      </p:grpSpPr>
      <p:sp>
        <p:nvSpPr>
          <p:cNvPr id="673" name="Google Shape;673;p33"/>
          <p:cNvSpPr txBox="1"/>
          <p:nvPr/>
        </p:nvSpPr>
        <p:spPr>
          <a:xfrm>
            <a:off x="0" y="0"/>
            <a:ext cx="12192000" cy="6858000"/>
          </a:xfrm>
          <a:prstGeom prst="rect">
            <a:avLst/>
          </a:prstGeom>
          <a:solidFill>
            <a:srgbClr val="7E586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674" name="Google Shape;674;p33"/>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675" name="Google Shape;675;p33"/>
          <p:cNvSpPr txBox="1"/>
          <p:nvPr/>
        </p:nvSpPr>
        <p:spPr>
          <a:xfrm>
            <a:off x="457200" y="2286000"/>
            <a:ext cx="11277600" cy="1200000"/>
          </a:xfrm>
          <a:prstGeom prst="rect">
            <a:avLst/>
          </a:prstGeom>
          <a:noFill/>
          <a:ln>
            <a:noFill/>
          </a:ln>
        </p:spPr>
        <p:txBody>
          <a:bodyPr spcFirstLastPara="1" wrap="square" lIns="91425" tIns="45700" rIns="91425" bIns="45700" anchor="t" anchorCtr="0">
            <a:spAutoFit/>
          </a:bodyPr>
          <a:lstStyle/>
          <a:p>
            <a:pPr marL="0" marR="0" lvl="0" indent="0" algn="ctr" rtl="0">
              <a:lnSpc>
                <a:spcPct val="95000"/>
              </a:lnSpc>
              <a:spcBef>
                <a:spcPts val="0"/>
              </a:spcBef>
              <a:spcAft>
                <a:spcPts val="0"/>
              </a:spcAft>
              <a:buClr>
                <a:srgbClr val="FFFFFF"/>
              </a:buClr>
              <a:buSzPts val="3600"/>
              <a:buFont typeface="Times New Roman"/>
              <a:buNone/>
            </a:pPr>
            <a:r>
              <a:rPr lang="es-AR" sz="3600" b="1">
                <a:solidFill>
                  <a:srgbClr val="FFFFFF"/>
                </a:solidFill>
                <a:latin typeface="Times New Roman"/>
                <a:ea typeface="Times New Roman"/>
                <a:cs typeface="Times New Roman"/>
                <a:sym typeface="Times New Roman"/>
              </a:rPr>
              <a:t>Vinculación con la Ley 11.683</a:t>
            </a:r>
            <a:endParaRPr/>
          </a:p>
          <a:p>
            <a:pPr marL="0" marR="0" lvl="0" indent="0" algn="ctr" rtl="0">
              <a:lnSpc>
                <a:spcPct val="95000"/>
              </a:lnSpc>
              <a:spcBef>
                <a:spcPts val="1200"/>
              </a:spcBef>
              <a:spcAft>
                <a:spcPts val="0"/>
              </a:spcAft>
              <a:buClr>
                <a:srgbClr val="FFFFFF"/>
              </a:buClr>
              <a:buSzPts val="2200"/>
              <a:buFont typeface="Times New Roman"/>
              <a:buNone/>
            </a:pPr>
            <a:r>
              <a:rPr lang="es-AR" sz="2200">
                <a:solidFill>
                  <a:srgbClr val="FFFFFF"/>
                </a:solidFill>
                <a:latin typeface="Times New Roman"/>
                <a:ea typeface="Times New Roman"/>
                <a:cs typeface="Times New Roman"/>
                <a:sym typeface="Times New Roman"/>
              </a:rPr>
              <a:t>Arts. 14 y 143 — Implicancias prácticas</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79"/>
        <p:cNvGrpSpPr/>
        <p:nvPr/>
      </p:nvGrpSpPr>
      <p:grpSpPr>
        <a:xfrm>
          <a:off x="0" y="0"/>
          <a:ext cx="0" cy="0"/>
          <a:chOff x="0" y="0"/>
          <a:chExt cx="0" cy="0"/>
        </a:xfrm>
      </p:grpSpPr>
      <p:sp>
        <p:nvSpPr>
          <p:cNvPr id="680" name="Google Shape;680;p34"/>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a:solidFill>
                  <a:srgbClr val="FFFFFF"/>
                </a:solidFill>
                <a:latin typeface="Times New Roman"/>
                <a:ea typeface="Times New Roman"/>
                <a:cs typeface="Times New Roman"/>
                <a:sym typeface="Times New Roman"/>
              </a:rPr>
              <a:t>Art. 14 Ley 11.683 — Impugnación de Declaraciones Juradas</a:t>
            </a:r>
            <a:endParaRPr/>
          </a:p>
        </p:txBody>
      </p:sp>
      <p:pic>
        <p:nvPicPr>
          <p:cNvPr id="681" name="Google Shape;681;p34"/>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682" name="Google Shape;682;p34"/>
          <p:cNvSpPr txBox="1"/>
          <p:nvPr/>
        </p:nvSpPr>
        <p:spPr>
          <a:xfrm>
            <a:off x="92765" y="1680000"/>
            <a:ext cx="12099235" cy="5044458"/>
          </a:xfrm>
          <a:prstGeom prst="rect">
            <a:avLst/>
          </a:prstGeom>
          <a:no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Contexto</a:t>
            </a:r>
            <a:endParaRPr/>
          </a:p>
          <a:p>
            <a:pPr marL="457200" marR="0" lvl="0" indent="-457200" algn="just" rtl="0">
              <a:lnSpc>
                <a:spcPct val="95000"/>
              </a:lnSpc>
              <a:spcBef>
                <a:spcPts val="1200"/>
              </a:spcBef>
              <a:spcAft>
                <a:spcPts val="0"/>
              </a:spcAft>
              <a:buClr>
                <a:srgbClr val="7E5867"/>
              </a:buClr>
              <a:buSzPts val="1800"/>
              <a:buFont typeface="Noto Sans Symbols"/>
              <a:buChar char="⮚"/>
            </a:pPr>
            <a:r>
              <a:rPr lang="es-AR" sz="1800">
                <a:solidFill>
                  <a:srgbClr val="7E5867"/>
                </a:solidFill>
                <a:latin typeface="Times New Roman"/>
                <a:ea typeface="Times New Roman"/>
                <a:cs typeface="Times New Roman"/>
                <a:sym typeface="Times New Roman"/>
              </a:rPr>
              <a:t>El VPU presenta declaraciones juradas ante la ARCA, que cuenta con área específica para VPU (Art. 220 Ley 27.742).</a:t>
            </a:r>
            <a:endParaRPr/>
          </a:p>
          <a:p>
            <a:pPr marL="0" marR="0" lvl="0" indent="0" algn="just" rtl="0">
              <a:lnSpc>
                <a:spcPct val="95000"/>
              </a:lnSpc>
              <a:spcBef>
                <a:spcPts val="120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Doble vía sancionatoria</a:t>
            </a:r>
            <a:endParaRPr/>
          </a:p>
          <a:p>
            <a:pPr marL="457200" marR="0" lvl="0" indent="-457200" algn="just" rtl="0">
              <a:lnSpc>
                <a:spcPct val="95000"/>
              </a:lnSpc>
              <a:spcBef>
                <a:spcPts val="1200"/>
              </a:spcBef>
              <a:spcAft>
                <a:spcPts val="0"/>
              </a:spcAft>
              <a:buClr>
                <a:srgbClr val="7E5867"/>
              </a:buClr>
              <a:buSzPts val="1800"/>
              <a:buFont typeface="Noto Sans Symbols"/>
              <a:buChar char="⮚"/>
            </a:pPr>
            <a:r>
              <a:rPr lang="es-AR" sz="1800">
                <a:solidFill>
                  <a:srgbClr val="7E5867"/>
                </a:solidFill>
                <a:latin typeface="Times New Roman"/>
                <a:ea typeface="Times New Roman"/>
                <a:cs typeface="Times New Roman"/>
                <a:sym typeface="Times New Roman"/>
              </a:rPr>
              <a:t>El Art. 213 RIGI opera sin perjuicio de las sanciones tributarias, aduaneras, previsionales y penales. Ambas son acumulables.</a:t>
            </a:r>
            <a:endParaRPr/>
          </a:p>
          <a:p>
            <a:pPr marL="0" marR="0" lvl="0" indent="0" algn="just" rtl="0">
              <a:lnSpc>
                <a:spcPct val="95000"/>
              </a:lnSpc>
              <a:spcBef>
                <a:spcPts val="120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Infracción concurrente</a:t>
            </a:r>
            <a:endParaRPr/>
          </a:p>
          <a:p>
            <a:pPr marL="457200" marR="0" lvl="0" indent="-457200" algn="just" rtl="0">
              <a:lnSpc>
                <a:spcPct val="95000"/>
              </a:lnSpc>
              <a:spcBef>
                <a:spcPts val="1200"/>
              </a:spcBef>
              <a:spcAft>
                <a:spcPts val="0"/>
              </a:spcAft>
              <a:buClr>
                <a:srgbClr val="7E5867"/>
              </a:buClr>
              <a:buSzPts val="1800"/>
              <a:buFont typeface="Noto Sans Symbols"/>
              <a:buChar char="⮚"/>
            </a:pPr>
            <a:r>
              <a:rPr lang="es-AR" sz="1800">
                <a:solidFill>
                  <a:srgbClr val="7E5867"/>
                </a:solidFill>
                <a:latin typeface="Times New Roman"/>
                <a:ea typeface="Times New Roman"/>
                <a:cs typeface="Times New Roman"/>
                <a:sym typeface="Times New Roman"/>
              </a:rPr>
              <a:t>La infracción del Art. 211 inc. b) (declaración falsa) puede concurrir con ilícitos de la Ley 11.683. La determinación de oficio firme de la ARCA puede invocarse como antecedente en el sumario RIGI para el supuesto de goce indebido de franquicias (inc. g).</a:t>
            </a:r>
            <a:endParaRPr/>
          </a:p>
          <a:p>
            <a:pPr marL="0" marR="0" lvl="0" indent="0" algn="just" rtl="0">
              <a:lnSpc>
                <a:spcPct val="95000"/>
              </a:lnSpc>
              <a:spcBef>
                <a:spcPts val="120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Graduación de sanciones</a:t>
            </a:r>
            <a:endParaRPr/>
          </a:p>
          <a:p>
            <a:pPr marL="457200" marR="0" lvl="0" indent="-457200" algn="just" rtl="0">
              <a:lnSpc>
                <a:spcPct val="95000"/>
              </a:lnSpc>
              <a:spcBef>
                <a:spcPts val="1200"/>
              </a:spcBef>
              <a:spcAft>
                <a:spcPts val="0"/>
              </a:spcAft>
              <a:buClr>
                <a:srgbClr val="7E5867"/>
              </a:buClr>
              <a:buSzPts val="1800"/>
              <a:buFont typeface="Noto Sans Symbols"/>
              <a:buChar char="⮚"/>
            </a:pPr>
            <a:r>
              <a:rPr lang="es-AR" sz="1800">
                <a:solidFill>
                  <a:srgbClr val="7E5867"/>
                </a:solidFill>
                <a:latin typeface="Times New Roman"/>
                <a:ea typeface="Times New Roman"/>
                <a:cs typeface="Times New Roman"/>
                <a:sym typeface="Times New Roman"/>
              </a:rPr>
              <a:t>La reincidencia agrava la sanción RIGI solo si la sanción anterior está firme (Art. 118 Decreto).</a:t>
            </a:r>
            <a:endParaRPr/>
          </a:p>
          <a:p>
            <a:pPr marL="0" marR="0" lvl="0" indent="0" algn="just" rtl="0">
              <a:lnSpc>
                <a:spcPct val="95000"/>
              </a:lnSpc>
              <a:spcBef>
                <a:spcPts val="1200"/>
              </a:spcBef>
              <a:spcAft>
                <a:spcPts val="0"/>
              </a:spcAft>
              <a:buClr>
                <a:srgbClr val="7E5867"/>
              </a:buClr>
              <a:buSzPts val="2000"/>
              <a:buFont typeface="Times New Roman"/>
              <a:buNone/>
            </a:pPr>
            <a:r>
              <a:rPr lang="es-AR" sz="2000" b="1">
                <a:solidFill>
                  <a:srgbClr val="7E5867"/>
                </a:solidFill>
                <a:latin typeface="Times New Roman"/>
                <a:ea typeface="Times New Roman"/>
                <a:cs typeface="Times New Roman"/>
                <a:sym typeface="Times New Roman"/>
              </a:rPr>
              <a:t>Recurso ante TFN</a:t>
            </a:r>
            <a:endParaRPr/>
          </a:p>
          <a:p>
            <a:pPr marL="457200" marR="0" lvl="0" indent="-457200" algn="just" rtl="0">
              <a:lnSpc>
                <a:spcPct val="95000"/>
              </a:lnSpc>
              <a:spcBef>
                <a:spcPts val="1200"/>
              </a:spcBef>
              <a:spcAft>
                <a:spcPts val="0"/>
              </a:spcAft>
              <a:buClr>
                <a:srgbClr val="7E5867"/>
              </a:buClr>
              <a:buSzPts val="1800"/>
              <a:buFont typeface="Noto Sans Symbols"/>
              <a:buChar char="⮚"/>
            </a:pPr>
            <a:r>
              <a:rPr lang="es-AR" sz="1800">
                <a:solidFill>
                  <a:srgbClr val="7E5867"/>
                </a:solidFill>
                <a:latin typeface="Times New Roman"/>
                <a:ea typeface="Times New Roman"/>
                <a:cs typeface="Times New Roman"/>
                <a:sym typeface="Times New Roman"/>
              </a:rPr>
              <a:t>Las determinaciones de la ARCA sobre deuda del VPU son impugnables vía Tribunal Fiscal (Arts. 159 y ss. L. 11.683). Ese proceso no suspende el sumario RIGI, salvo cautelar del Art. 167 L. 11.683.</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g3df8a1eb5e7_0_0"/>
          <p:cNvSpPr/>
          <p:nvPr/>
        </p:nvSpPr>
        <p:spPr>
          <a:xfrm>
            <a:off x="0" y="0"/>
            <a:ext cx="12192000" cy="68580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pic>
        <p:nvPicPr>
          <p:cNvPr id="122" name="Google Shape;122;g3df8a1eb5e7_0_0"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123" name="Google Shape;123;g3df8a1eb5e7_0_0"/>
          <p:cNvSpPr txBox="1"/>
          <p:nvPr/>
        </p:nvSpPr>
        <p:spPr>
          <a:xfrm>
            <a:off x="914424" y="2468880"/>
            <a:ext cx="10360500" cy="1257000"/>
          </a:xfrm>
          <a:prstGeom prst="rect">
            <a:avLst/>
          </a:prstGeom>
          <a:noFill/>
          <a:ln>
            <a:noFill/>
          </a:ln>
        </p:spPr>
        <p:txBody>
          <a:bodyPr spcFirstLastPara="1" wrap="square" lIns="45700" tIns="45700" rIns="45700" bIns="45700" anchor="ctr" anchorCtr="0">
            <a:spAutoFit/>
          </a:bodyPr>
          <a:lstStyle/>
          <a:p>
            <a:pPr marL="0" marR="0" lvl="0" indent="0" algn="ctr" rtl="0">
              <a:spcBef>
                <a:spcPts val="0"/>
              </a:spcBef>
              <a:spcAft>
                <a:spcPts val="0"/>
              </a:spcAft>
              <a:buNone/>
            </a:pPr>
            <a:r>
              <a:rPr lang="es-AR" sz="4400" b="1" i="0" u="none" strike="noStrike" cap="none">
                <a:solidFill>
                  <a:srgbClr val="FFFFFF"/>
                </a:solidFill>
                <a:latin typeface="Times New Roman"/>
                <a:ea typeface="Times New Roman"/>
                <a:cs typeface="Times New Roman"/>
                <a:sym typeface="Times New Roman"/>
              </a:rPr>
              <a:t>Régimen de Consulta Vinculante</a:t>
            </a:r>
            <a:endParaRPr/>
          </a:p>
          <a:p>
            <a:pPr marL="0" marR="0" lvl="0" indent="0" algn="ctr" rtl="0">
              <a:spcBef>
                <a:spcPts val="1400"/>
              </a:spcBef>
              <a:spcAft>
                <a:spcPts val="0"/>
              </a:spcAft>
              <a:buNone/>
            </a:pPr>
            <a:r>
              <a:rPr lang="es-AR" sz="2000" b="0" i="1" u="none" strike="noStrike" cap="none">
                <a:solidFill>
                  <a:srgbClr val="FFFFFF"/>
                </a:solidFill>
                <a:latin typeface="Times New Roman"/>
                <a:ea typeface="Times New Roman"/>
                <a:cs typeface="Times New Roman"/>
                <a:sym typeface="Times New Roman"/>
              </a:rPr>
              <a:t>Art. sin número a continuación del Art. 4° Ley 11.683 | RG (AFIP) 4497/2019</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86"/>
        <p:cNvGrpSpPr/>
        <p:nvPr/>
      </p:nvGrpSpPr>
      <p:grpSpPr>
        <a:xfrm>
          <a:off x="0" y="0"/>
          <a:ext cx="0" cy="0"/>
          <a:chOff x="0" y="0"/>
          <a:chExt cx="0" cy="0"/>
        </a:xfrm>
      </p:grpSpPr>
      <p:sp>
        <p:nvSpPr>
          <p:cNvPr id="687" name="Google Shape;687;p35"/>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a:solidFill>
                  <a:srgbClr val="FFFFFF"/>
                </a:solidFill>
                <a:latin typeface="Times New Roman"/>
                <a:ea typeface="Times New Roman"/>
                <a:cs typeface="Times New Roman"/>
                <a:sym typeface="Times New Roman"/>
              </a:rPr>
              <a:t>Art. 143 Ley 11.683 — Cautelares y Ejecución Fiscal</a:t>
            </a:r>
            <a:endParaRPr/>
          </a:p>
        </p:txBody>
      </p:sp>
      <p:pic>
        <p:nvPicPr>
          <p:cNvPr id="688" name="Google Shape;688;p35"/>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689" name="Google Shape;689;p35"/>
          <p:cNvSpPr txBox="1"/>
          <p:nvPr/>
        </p:nvSpPr>
        <p:spPr>
          <a:xfrm>
            <a:off x="342000" y="1620000"/>
            <a:ext cx="5700000" cy="4362733"/>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200"/>
              <a:buFont typeface="Times New Roman"/>
              <a:buNone/>
            </a:pPr>
            <a:r>
              <a:rPr lang="es-AR" sz="2200" b="1">
                <a:solidFill>
                  <a:srgbClr val="7E5867"/>
                </a:solidFill>
                <a:latin typeface="Times New Roman"/>
                <a:ea typeface="Times New Roman"/>
                <a:cs typeface="Times New Roman"/>
                <a:sym typeface="Times New Roman"/>
              </a:rPr>
              <a:t>Interacción con el régimen RIGI</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Art. 143: la ARCA puede trabar medidas cautelares sobre bienes del VPU durante el proceso de determinación de oficio cuando el crédito esté en riesgo</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Esa cautelar coexiste con la posible suspensión de incentivos del Art. 214 RIGI</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La devolución de franquicias ordenada en el sumario RIGI (Art. 213 inc. h) puede ejecutarse mediante Boleta de Deuda de la ARCA, sujeta al régimen de ejecución fiscal de la Ley 11.683</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Los intereses resarcitorios se calculan conforme Art. 37 L. 11.683</a:t>
            </a:r>
            <a:endParaRPr/>
          </a:p>
        </p:txBody>
      </p:sp>
      <p:sp>
        <p:nvSpPr>
          <p:cNvPr id="690" name="Google Shape;690;p35"/>
          <p:cNvSpPr txBox="1"/>
          <p:nvPr/>
        </p:nvSpPr>
        <p:spPr>
          <a:xfrm>
            <a:off x="6350000" y="1620000"/>
            <a:ext cx="5700000" cy="4900000"/>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2200"/>
              <a:buFont typeface="Times New Roman"/>
              <a:buNone/>
            </a:pPr>
            <a:r>
              <a:rPr lang="es-AR" sz="2200" b="1">
                <a:solidFill>
                  <a:srgbClr val="7E5867"/>
                </a:solidFill>
                <a:latin typeface="Times New Roman"/>
                <a:ea typeface="Times New Roman"/>
                <a:cs typeface="Times New Roman"/>
                <a:sym typeface="Times New Roman"/>
              </a:rPr>
              <a:t>Implicancias prácticas</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El VPU puede enfrentar simultáneamente: sumario RIGI (Autoridad de Aplicación) + determinación de oficio y cautelares (AFIP)</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El efecto suspensivo del recurso RIGI no alcanza automáticamente a la cautelar de la AFIP (Art. 119 Decreto)</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La vía arbitral del RIGI no puede utilizarse para cuestionar determinaciones impositivas de la AFIP (esas deben impugnarse por TFN o Cámara)</a:t>
            </a:r>
            <a:endParaRPr/>
          </a:p>
          <a:p>
            <a:pPr marL="457200" marR="0" lvl="0" indent="-457200" algn="just" rtl="0">
              <a:lnSpc>
                <a:spcPct val="95000"/>
              </a:lnSpc>
              <a:spcBef>
                <a:spcPts val="1200"/>
              </a:spcBef>
              <a:spcAft>
                <a:spcPts val="0"/>
              </a:spcAft>
              <a:buClr>
                <a:srgbClr val="7E5867"/>
              </a:buClr>
              <a:buSzPts val="1900"/>
              <a:buFont typeface="Noto Sans Symbols"/>
              <a:buChar char="⮚"/>
            </a:pPr>
            <a:r>
              <a:rPr lang="es-AR" sz="1900">
                <a:solidFill>
                  <a:srgbClr val="7E5867"/>
                </a:solidFill>
                <a:latin typeface="Times New Roman"/>
                <a:ea typeface="Times New Roman"/>
                <a:cs typeface="Times New Roman"/>
                <a:sym typeface="Times New Roman"/>
              </a:rPr>
              <a:t>Responsabilidad solidaria de socios/partícipes en UTEs (Art. 118 Decreto): las cautelares pueden alcanzar a todos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36"/>
          <p:cNvSpPr txBox="1"/>
          <p:nvPr/>
        </p:nvSpPr>
        <p:spPr>
          <a:xfrm>
            <a:off x="0" y="773620"/>
            <a:ext cx="12192000" cy="738664"/>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a:solidFill>
                  <a:srgbClr val="FFFFFF"/>
                </a:solidFill>
                <a:latin typeface="Times New Roman"/>
                <a:ea typeface="Times New Roman"/>
                <a:cs typeface="Times New Roman"/>
                <a:sym typeface="Times New Roman"/>
              </a:rPr>
              <a:t>Resumen: Mapa del Régimen Infraccional y Recursivo</a:t>
            </a:r>
            <a:endParaRPr/>
          </a:p>
        </p:txBody>
      </p:sp>
      <p:pic>
        <p:nvPicPr>
          <p:cNvPr id="696" name="Google Shape;696;p36"/>
          <p:cNvPicPr preferRelativeResize="0"/>
          <p:nvPr/>
        </p:nvPicPr>
        <p:blipFill rotWithShape="1">
          <a:blip r:embed="rId3">
            <a:alphaModFix/>
          </a:blip>
          <a:srcRect/>
          <a:stretch/>
        </p:blipFill>
        <p:spPr>
          <a:xfrm>
            <a:off x="4559395" y="177979"/>
            <a:ext cx="3067512" cy="445142"/>
          </a:xfrm>
          <a:prstGeom prst="rect">
            <a:avLst/>
          </a:prstGeom>
          <a:noFill/>
          <a:ln>
            <a:noFill/>
          </a:ln>
        </p:spPr>
      </p:pic>
      <p:sp>
        <p:nvSpPr>
          <p:cNvPr id="697" name="Google Shape;697;p36"/>
          <p:cNvSpPr txBox="1"/>
          <p:nvPr/>
        </p:nvSpPr>
        <p:spPr>
          <a:xfrm>
            <a:off x="150000" y="1650000"/>
            <a:ext cx="3329760" cy="651428"/>
          </a:xfrm>
          <a:prstGeom prst="rect">
            <a:avLst/>
          </a:prstGeom>
          <a:solidFill>
            <a:srgbClr val="7E5867"/>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FFFFFF"/>
              </a:buClr>
              <a:buSzPts val="1900"/>
              <a:buFont typeface="Times New Roman"/>
              <a:buNone/>
            </a:pPr>
            <a:r>
              <a:rPr lang="es-AR" sz="1900" b="1">
                <a:solidFill>
                  <a:srgbClr val="FFFFFF"/>
                </a:solidFill>
                <a:latin typeface="Times New Roman"/>
                <a:ea typeface="Times New Roman"/>
                <a:cs typeface="Times New Roman"/>
                <a:sym typeface="Times New Roman"/>
              </a:rPr>
              <a:t>Instancia</a:t>
            </a:r>
            <a:endParaRPr/>
          </a:p>
        </p:txBody>
      </p:sp>
      <p:sp>
        <p:nvSpPr>
          <p:cNvPr id="698" name="Google Shape;698;p36"/>
          <p:cNvSpPr txBox="1"/>
          <p:nvPr/>
        </p:nvSpPr>
        <p:spPr>
          <a:xfrm>
            <a:off x="3509760" y="1650000"/>
            <a:ext cx="2140560" cy="651428"/>
          </a:xfrm>
          <a:prstGeom prst="rect">
            <a:avLst/>
          </a:prstGeom>
          <a:solidFill>
            <a:srgbClr val="7E5867"/>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FFFFFF"/>
              </a:buClr>
              <a:buSzPts val="1900"/>
              <a:buFont typeface="Times New Roman"/>
              <a:buNone/>
            </a:pPr>
            <a:r>
              <a:rPr lang="es-AR" sz="1900" b="1">
                <a:solidFill>
                  <a:srgbClr val="FFFFFF"/>
                </a:solidFill>
                <a:latin typeface="Times New Roman"/>
                <a:ea typeface="Times New Roman"/>
                <a:cs typeface="Times New Roman"/>
                <a:sym typeface="Times New Roman"/>
              </a:rPr>
              <a:t>Norma</a:t>
            </a:r>
            <a:endParaRPr/>
          </a:p>
        </p:txBody>
      </p:sp>
      <p:sp>
        <p:nvSpPr>
          <p:cNvPr id="699" name="Google Shape;699;p36"/>
          <p:cNvSpPr txBox="1"/>
          <p:nvPr/>
        </p:nvSpPr>
        <p:spPr>
          <a:xfrm>
            <a:off x="5680320" y="1650000"/>
            <a:ext cx="3091920" cy="651428"/>
          </a:xfrm>
          <a:prstGeom prst="rect">
            <a:avLst/>
          </a:prstGeom>
          <a:solidFill>
            <a:srgbClr val="7E5867"/>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FFFFFF"/>
              </a:buClr>
              <a:buSzPts val="1900"/>
              <a:buFont typeface="Times New Roman"/>
              <a:buNone/>
            </a:pPr>
            <a:r>
              <a:rPr lang="es-AR" sz="1900" b="1">
                <a:solidFill>
                  <a:srgbClr val="FFFFFF"/>
                </a:solidFill>
                <a:latin typeface="Times New Roman"/>
                <a:ea typeface="Times New Roman"/>
                <a:cs typeface="Times New Roman"/>
                <a:sym typeface="Times New Roman"/>
              </a:rPr>
              <a:t>Efecto suspensivo</a:t>
            </a:r>
            <a:endParaRPr/>
          </a:p>
        </p:txBody>
      </p:sp>
      <p:sp>
        <p:nvSpPr>
          <p:cNvPr id="700" name="Google Shape;700;p36"/>
          <p:cNvSpPr txBox="1"/>
          <p:nvPr/>
        </p:nvSpPr>
        <p:spPr>
          <a:xfrm>
            <a:off x="8802240" y="1650000"/>
            <a:ext cx="2973000" cy="651428"/>
          </a:xfrm>
          <a:prstGeom prst="rect">
            <a:avLst/>
          </a:prstGeom>
          <a:solidFill>
            <a:srgbClr val="7E5867"/>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FFFFFF"/>
              </a:buClr>
              <a:buSzPts val="1900"/>
              <a:buFont typeface="Times New Roman"/>
              <a:buNone/>
            </a:pPr>
            <a:r>
              <a:rPr lang="es-AR" sz="1900" b="1">
                <a:solidFill>
                  <a:srgbClr val="FFFFFF"/>
                </a:solidFill>
                <a:latin typeface="Times New Roman"/>
                <a:ea typeface="Times New Roman"/>
                <a:cs typeface="Times New Roman"/>
                <a:sym typeface="Times New Roman"/>
              </a:rPr>
              <a:t>Plazo de caducidad</a:t>
            </a:r>
            <a:endParaRPr/>
          </a:p>
        </p:txBody>
      </p:sp>
      <p:sp>
        <p:nvSpPr>
          <p:cNvPr id="701" name="Google Shape;701;p36"/>
          <p:cNvSpPr txBox="1"/>
          <p:nvPr/>
        </p:nvSpPr>
        <p:spPr>
          <a:xfrm>
            <a:off x="150000" y="2321428"/>
            <a:ext cx="332976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Sumario RIGI (Autoridad de Aplicación)</a:t>
            </a:r>
            <a:endParaRPr/>
          </a:p>
        </p:txBody>
      </p:sp>
      <p:sp>
        <p:nvSpPr>
          <p:cNvPr id="702" name="Google Shape;702;p36"/>
          <p:cNvSpPr txBox="1"/>
          <p:nvPr/>
        </p:nvSpPr>
        <p:spPr>
          <a:xfrm>
            <a:off x="3509760" y="2321428"/>
            <a:ext cx="214056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Arts. 212–213</a:t>
            </a:r>
            <a:endParaRPr/>
          </a:p>
        </p:txBody>
      </p:sp>
      <p:sp>
        <p:nvSpPr>
          <p:cNvPr id="703" name="Google Shape;703;p36"/>
          <p:cNvSpPr txBox="1"/>
          <p:nvPr/>
        </p:nvSpPr>
        <p:spPr>
          <a:xfrm>
            <a:off x="5680320" y="2321428"/>
            <a:ext cx="309192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N/A (es el acto base)</a:t>
            </a:r>
            <a:endParaRPr/>
          </a:p>
        </p:txBody>
      </p:sp>
      <p:sp>
        <p:nvSpPr>
          <p:cNvPr id="704" name="Google Shape;704;p36"/>
          <p:cNvSpPr txBox="1"/>
          <p:nvPr/>
        </p:nvSpPr>
        <p:spPr>
          <a:xfrm>
            <a:off x="8802240" y="2321428"/>
            <a:ext cx="297300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a:t>
            </a:r>
            <a:endParaRPr/>
          </a:p>
        </p:txBody>
      </p:sp>
      <p:sp>
        <p:nvSpPr>
          <p:cNvPr id="705" name="Google Shape;705;p36"/>
          <p:cNvSpPr txBox="1"/>
          <p:nvPr/>
        </p:nvSpPr>
        <p:spPr>
          <a:xfrm>
            <a:off x="150000" y="2992856"/>
            <a:ext cx="332976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Recurso administrativo (Ley 19.549)</a:t>
            </a:r>
            <a:endParaRPr/>
          </a:p>
        </p:txBody>
      </p:sp>
      <p:sp>
        <p:nvSpPr>
          <p:cNvPr id="706" name="Google Shape;706;p36"/>
          <p:cNvSpPr txBox="1"/>
          <p:nvPr/>
        </p:nvSpPr>
        <p:spPr>
          <a:xfrm>
            <a:off x="3509760" y="2992856"/>
            <a:ext cx="214056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Art. 217 RIGI</a:t>
            </a:r>
            <a:endParaRPr/>
          </a:p>
        </p:txBody>
      </p:sp>
      <p:sp>
        <p:nvSpPr>
          <p:cNvPr id="707" name="Google Shape;707;p36"/>
          <p:cNvSpPr txBox="1"/>
          <p:nvPr/>
        </p:nvSpPr>
        <p:spPr>
          <a:xfrm>
            <a:off x="5680320" y="2992856"/>
            <a:ext cx="309192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Sí, suspende ejecución</a:t>
            </a:r>
            <a:endParaRPr/>
          </a:p>
        </p:txBody>
      </p:sp>
      <p:sp>
        <p:nvSpPr>
          <p:cNvPr id="708" name="Google Shape;708;p36"/>
          <p:cNvSpPr txBox="1"/>
          <p:nvPr/>
        </p:nvSpPr>
        <p:spPr>
          <a:xfrm>
            <a:off x="8802240" y="2992856"/>
            <a:ext cx="297300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Arts. 25/26 LNPA (no aplica a arbitraje)</a:t>
            </a:r>
            <a:endParaRPr/>
          </a:p>
        </p:txBody>
      </p:sp>
      <p:sp>
        <p:nvSpPr>
          <p:cNvPr id="709" name="Google Shape;709;p36"/>
          <p:cNvSpPr txBox="1"/>
          <p:nvPr/>
        </p:nvSpPr>
        <p:spPr>
          <a:xfrm>
            <a:off x="150000" y="3664284"/>
            <a:ext cx="332976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Acción judicial</a:t>
            </a:r>
            <a:endParaRPr/>
          </a:p>
        </p:txBody>
      </p:sp>
      <p:sp>
        <p:nvSpPr>
          <p:cNvPr id="710" name="Google Shape;710;p36"/>
          <p:cNvSpPr txBox="1"/>
          <p:nvPr/>
        </p:nvSpPr>
        <p:spPr>
          <a:xfrm>
            <a:off x="3509760" y="3664284"/>
            <a:ext cx="214056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Art. 217 RIGI</a:t>
            </a:r>
            <a:endParaRPr/>
          </a:p>
        </p:txBody>
      </p:sp>
      <p:sp>
        <p:nvSpPr>
          <p:cNvPr id="711" name="Google Shape;711;p36"/>
          <p:cNvSpPr txBox="1"/>
          <p:nvPr/>
        </p:nvSpPr>
        <p:spPr>
          <a:xfrm>
            <a:off x="5680320" y="3664284"/>
            <a:ext cx="309192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Sí, suspende ejecución</a:t>
            </a:r>
            <a:endParaRPr/>
          </a:p>
        </p:txBody>
      </p:sp>
      <p:sp>
        <p:nvSpPr>
          <p:cNvPr id="712" name="Google Shape;712;p36"/>
          <p:cNvSpPr txBox="1"/>
          <p:nvPr/>
        </p:nvSpPr>
        <p:spPr>
          <a:xfrm>
            <a:off x="8802240" y="3664284"/>
            <a:ext cx="297300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Según CPCC</a:t>
            </a:r>
            <a:endParaRPr/>
          </a:p>
        </p:txBody>
      </p:sp>
      <p:sp>
        <p:nvSpPr>
          <p:cNvPr id="713" name="Google Shape;713;p36"/>
          <p:cNvSpPr txBox="1"/>
          <p:nvPr/>
        </p:nvSpPr>
        <p:spPr>
          <a:xfrm>
            <a:off x="150000" y="4335712"/>
            <a:ext cx="332976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Arbitraje RIGI (CPA/CCI/CIADI)</a:t>
            </a:r>
            <a:endParaRPr/>
          </a:p>
        </p:txBody>
      </p:sp>
      <p:sp>
        <p:nvSpPr>
          <p:cNvPr id="714" name="Google Shape;714;p36"/>
          <p:cNvSpPr txBox="1"/>
          <p:nvPr/>
        </p:nvSpPr>
        <p:spPr>
          <a:xfrm>
            <a:off x="3509760" y="4335712"/>
            <a:ext cx="214056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Art. 221 RIGI</a:t>
            </a:r>
            <a:endParaRPr/>
          </a:p>
        </p:txBody>
      </p:sp>
      <p:sp>
        <p:nvSpPr>
          <p:cNvPr id="715" name="Google Shape;715;p36"/>
          <p:cNvSpPr txBox="1"/>
          <p:nvPr/>
        </p:nvSpPr>
        <p:spPr>
          <a:xfrm>
            <a:off x="5680320" y="4335712"/>
            <a:ext cx="309192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Sí, suspende ejecución</a:t>
            </a:r>
            <a:endParaRPr/>
          </a:p>
        </p:txBody>
      </p:sp>
      <p:sp>
        <p:nvSpPr>
          <p:cNvPr id="716" name="Google Shape;716;p36"/>
          <p:cNvSpPr txBox="1"/>
          <p:nvPr/>
        </p:nvSpPr>
        <p:spPr>
          <a:xfrm>
            <a:off x="8802240" y="4335712"/>
            <a:ext cx="297300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Sin plazo de caducidad</a:t>
            </a:r>
            <a:endParaRPr/>
          </a:p>
        </p:txBody>
      </p:sp>
      <p:sp>
        <p:nvSpPr>
          <p:cNvPr id="717" name="Google Shape;717;p36"/>
          <p:cNvSpPr txBox="1"/>
          <p:nvPr/>
        </p:nvSpPr>
        <p:spPr>
          <a:xfrm>
            <a:off x="150000" y="5007140"/>
            <a:ext cx="332976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Cautelar preventiva (Art. 214)</a:t>
            </a:r>
            <a:endParaRPr/>
          </a:p>
        </p:txBody>
      </p:sp>
      <p:sp>
        <p:nvSpPr>
          <p:cNvPr id="718" name="Google Shape;718;p36"/>
          <p:cNvSpPr txBox="1"/>
          <p:nvPr/>
        </p:nvSpPr>
        <p:spPr>
          <a:xfrm>
            <a:off x="3509760" y="5007140"/>
            <a:ext cx="214056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Art. 214 / Art. 119 Dec.</a:t>
            </a:r>
            <a:endParaRPr/>
          </a:p>
        </p:txBody>
      </p:sp>
      <p:sp>
        <p:nvSpPr>
          <p:cNvPr id="719" name="Google Shape;719;p36"/>
          <p:cNvSpPr txBox="1"/>
          <p:nvPr/>
        </p:nvSpPr>
        <p:spPr>
          <a:xfrm>
            <a:off x="5680320" y="5007140"/>
            <a:ext cx="309192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Independiente del recurso</a:t>
            </a:r>
            <a:endParaRPr/>
          </a:p>
        </p:txBody>
      </p:sp>
      <p:sp>
        <p:nvSpPr>
          <p:cNvPr id="720" name="Google Shape;720;p36"/>
          <p:cNvSpPr txBox="1"/>
          <p:nvPr/>
        </p:nvSpPr>
        <p:spPr>
          <a:xfrm>
            <a:off x="8802240" y="5007140"/>
            <a:ext cx="2973000" cy="651428"/>
          </a:xfrm>
          <a:prstGeom prst="rect">
            <a:avLst/>
          </a:prstGeom>
          <a:solidFill>
            <a:srgbClr val="EDE0E4"/>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Hasta decisión definitiva</a:t>
            </a:r>
            <a:endParaRPr/>
          </a:p>
        </p:txBody>
      </p:sp>
      <p:sp>
        <p:nvSpPr>
          <p:cNvPr id="721" name="Google Shape;721;p36"/>
          <p:cNvSpPr txBox="1"/>
          <p:nvPr/>
        </p:nvSpPr>
        <p:spPr>
          <a:xfrm>
            <a:off x="150000" y="5678568"/>
            <a:ext cx="332976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Determinación AFIP + TFN (L. 11.683)</a:t>
            </a:r>
            <a:endParaRPr/>
          </a:p>
        </p:txBody>
      </p:sp>
      <p:sp>
        <p:nvSpPr>
          <p:cNvPr id="722" name="Google Shape;722;p36"/>
          <p:cNvSpPr txBox="1"/>
          <p:nvPr/>
        </p:nvSpPr>
        <p:spPr>
          <a:xfrm>
            <a:off x="3509760" y="5678568"/>
            <a:ext cx="214056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Arts. 14, 143 L. 11.683</a:t>
            </a:r>
            <a:endParaRPr/>
          </a:p>
        </p:txBody>
      </p:sp>
      <p:sp>
        <p:nvSpPr>
          <p:cNvPr id="723" name="Google Shape;723;p36"/>
          <p:cNvSpPr txBox="1"/>
          <p:nvPr/>
        </p:nvSpPr>
        <p:spPr>
          <a:xfrm>
            <a:off x="5680320" y="5678568"/>
            <a:ext cx="309192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Suspende la determinación</a:t>
            </a:r>
            <a:endParaRPr/>
          </a:p>
        </p:txBody>
      </p:sp>
      <p:sp>
        <p:nvSpPr>
          <p:cNvPr id="724" name="Google Shape;724;p36"/>
          <p:cNvSpPr txBox="1"/>
          <p:nvPr/>
        </p:nvSpPr>
        <p:spPr>
          <a:xfrm>
            <a:off x="8802240" y="5678568"/>
            <a:ext cx="2973000" cy="651428"/>
          </a:xfrm>
          <a:prstGeom prst="rect">
            <a:avLst/>
          </a:prstGeom>
          <a:solidFill>
            <a:srgbClr val="F5EEF1"/>
          </a:solidFill>
          <a:ln>
            <a:noFill/>
          </a:ln>
        </p:spPr>
        <p:txBody>
          <a:bodyPr spcFirstLastPara="1" wrap="square" lIns="91425" tIns="45700" rIns="91425" bIns="45700" anchor="t" anchorCtr="0">
            <a:spAutoFit/>
          </a:bodyPr>
          <a:lstStyle/>
          <a:p>
            <a:pPr marL="0" marR="0" lvl="0" indent="0" algn="just" rtl="0">
              <a:lnSpc>
                <a:spcPct val="95000"/>
              </a:lnSpc>
              <a:spcBef>
                <a:spcPts val="0"/>
              </a:spcBef>
              <a:spcAft>
                <a:spcPts val="0"/>
              </a:spcAft>
              <a:buClr>
                <a:srgbClr val="7E5867"/>
              </a:buClr>
              <a:buSzPts val="1700"/>
              <a:buFont typeface="Times New Roman"/>
              <a:buNone/>
            </a:pPr>
            <a:r>
              <a:rPr lang="es-AR" sz="1700">
                <a:solidFill>
                  <a:srgbClr val="7E5867"/>
                </a:solidFill>
                <a:latin typeface="Times New Roman"/>
                <a:ea typeface="Times New Roman"/>
                <a:cs typeface="Times New Roman"/>
                <a:sym typeface="Times New Roman"/>
              </a:rPr>
              <a:t>Arts. 159/166 L. 11.683</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28"/>
        <p:cNvGrpSpPr/>
        <p:nvPr/>
      </p:nvGrpSpPr>
      <p:grpSpPr>
        <a:xfrm>
          <a:off x="0" y="0"/>
          <a:ext cx="0" cy="0"/>
          <a:chOff x="0" y="0"/>
          <a:chExt cx="0" cy="0"/>
        </a:xfrm>
      </p:grpSpPr>
      <p:sp>
        <p:nvSpPr>
          <p:cNvPr id="729" name="Google Shape;729;p37"/>
          <p:cNvSpPr txBox="1"/>
          <p:nvPr/>
        </p:nvSpPr>
        <p:spPr>
          <a:xfrm>
            <a:off x="-1" y="1276156"/>
            <a:ext cx="12192000" cy="584775"/>
          </a:xfrm>
          <a:prstGeom prst="rect">
            <a:avLst/>
          </a:prstGeom>
          <a:solidFill>
            <a:srgbClr val="7E586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3200" b="1">
                <a:solidFill>
                  <a:schemeClr val="lt1"/>
                </a:solidFill>
                <a:latin typeface="Times New Roman"/>
                <a:ea typeface="Times New Roman"/>
                <a:cs typeface="Times New Roman"/>
                <a:sym typeface="Times New Roman"/>
              </a:rPr>
              <a:t>Vías Procesales estratégicas en el Derecho Tributario Argentino</a:t>
            </a:r>
            <a:endParaRPr/>
          </a:p>
        </p:txBody>
      </p:sp>
      <p:sp>
        <p:nvSpPr>
          <p:cNvPr id="730" name="Google Shape;730;p37"/>
          <p:cNvSpPr txBox="1"/>
          <p:nvPr/>
        </p:nvSpPr>
        <p:spPr>
          <a:xfrm>
            <a:off x="94004" y="3221765"/>
            <a:ext cx="1219200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4000" b="1">
                <a:solidFill>
                  <a:srgbClr val="7E5867"/>
                </a:solidFill>
                <a:latin typeface="Times New Roman"/>
                <a:ea typeface="Times New Roman"/>
                <a:cs typeface="Times New Roman"/>
                <a:sym typeface="Times New Roman"/>
              </a:rPr>
              <a:t>MUCHAS GRACIAS</a:t>
            </a:r>
            <a:endParaRPr sz="4000">
              <a:solidFill>
                <a:srgbClr val="7E5867"/>
              </a:solidFill>
              <a:latin typeface="Times New Roman"/>
              <a:ea typeface="Times New Roman"/>
              <a:cs typeface="Times New Roman"/>
              <a:sym typeface="Times New Roman"/>
            </a:endParaRPr>
          </a:p>
        </p:txBody>
      </p:sp>
      <p:sp>
        <p:nvSpPr>
          <p:cNvPr id="731" name="Google Shape;731;p37"/>
          <p:cNvSpPr txBox="1"/>
          <p:nvPr/>
        </p:nvSpPr>
        <p:spPr>
          <a:xfrm>
            <a:off x="3091797" y="5626770"/>
            <a:ext cx="6196413"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200">
                <a:solidFill>
                  <a:srgbClr val="7E5867"/>
                </a:solidFill>
                <a:latin typeface="Times New Roman"/>
                <a:ea typeface="Times New Roman"/>
                <a:cs typeface="Times New Roman"/>
                <a:sym typeface="Times New Roman"/>
              </a:rPr>
              <a:t>Valentina Castro – Luciano Cativa – Carlos Protto</a:t>
            </a:r>
            <a:endParaRPr sz="2200">
              <a:solidFill>
                <a:srgbClr val="7E5867"/>
              </a:solidFill>
              <a:latin typeface="Times New Roman"/>
              <a:ea typeface="Times New Roman"/>
              <a:cs typeface="Times New Roman"/>
              <a:sym typeface="Times New Roman"/>
            </a:endParaRPr>
          </a:p>
        </p:txBody>
      </p:sp>
      <p:pic>
        <p:nvPicPr>
          <p:cNvPr id="732" name="Google Shape;732;p37"/>
          <p:cNvPicPr preferRelativeResize="0"/>
          <p:nvPr/>
        </p:nvPicPr>
        <p:blipFill rotWithShape="1">
          <a:blip r:embed="rId3">
            <a:alphaModFix/>
          </a:blip>
          <a:srcRect/>
          <a:stretch/>
        </p:blipFill>
        <p:spPr>
          <a:xfrm>
            <a:off x="3819525" y="91651"/>
            <a:ext cx="4753437" cy="68979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pic>
        <p:nvPicPr>
          <p:cNvPr id="128" name="Google Shape;128;g3df8a1eb5e7_0_81"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129" name="Google Shape;129;g3df8a1eb5e7_0_81"/>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Tres etapas en la historia del instituto</a:t>
            </a:r>
            <a:endParaRPr/>
          </a:p>
        </p:txBody>
      </p:sp>
      <p:sp>
        <p:nvSpPr>
          <p:cNvPr id="130" name="Google Shape;130;g3df8a1eb5e7_0_81"/>
          <p:cNvSpPr/>
          <p:nvPr/>
        </p:nvSpPr>
        <p:spPr>
          <a:xfrm>
            <a:off x="365770" y="182880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900" b="1" i="0" u="none" strike="noStrike" cap="none">
                <a:solidFill>
                  <a:srgbClr val="FFFFFF"/>
                </a:solidFill>
                <a:latin typeface="Times New Roman"/>
                <a:ea typeface="Times New Roman"/>
                <a:cs typeface="Times New Roman"/>
                <a:sym typeface="Times New Roman"/>
              </a:rPr>
              <a:t>1</a:t>
            </a:r>
            <a:endParaRPr sz="1900"/>
          </a:p>
        </p:txBody>
      </p:sp>
      <p:sp>
        <p:nvSpPr>
          <p:cNvPr id="131" name="Google Shape;131;g3df8a1eb5e7_0_81"/>
          <p:cNvSpPr/>
          <p:nvPr/>
        </p:nvSpPr>
        <p:spPr>
          <a:xfrm>
            <a:off x="868703" y="1828800"/>
            <a:ext cx="10927500" cy="12801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132" name="Google Shape;132;g3df8a1eb5e7_0_81"/>
          <p:cNvSpPr txBox="1"/>
          <p:nvPr/>
        </p:nvSpPr>
        <p:spPr>
          <a:xfrm>
            <a:off x="1005867" y="1828025"/>
            <a:ext cx="10744500" cy="13494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300" b="1" i="0" u="none" strike="noStrike" cap="none">
                <a:solidFill>
                  <a:srgbClr val="7E5867"/>
                </a:solidFill>
                <a:latin typeface="Times New Roman"/>
                <a:ea typeface="Times New Roman"/>
                <a:cs typeface="Times New Roman"/>
                <a:sym typeface="Times New Roman"/>
              </a:rPr>
              <a:t>1997 – 2005  |  Régimen reglamentario sin base legal</a:t>
            </a:r>
            <a:endParaRPr sz="1900"/>
          </a:p>
          <a:p>
            <a:pPr marL="0" marR="0" lvl="0" indent="0" algn="l" rtl="0">
              <a:spcBef>
                <a:spcPts val="200"/>
              </a:spcBef>
              <a:spcAft>
                <a:spcPts val="0"/>
              </a:spcAft>
              <a:buNone/>
            </a:pPr>
            <a:r>
              <a:rPr lang="es-AR" sz="1900" b="0" i="0" u="none" strike="noStrike" cap="none">
                <a:solidFill>
                  <a:srgbClr val="202020"/>
                </a:solidFill>
                <a:latin typeface="Times New Roman"/>
                <a:ea typeface="Times New Roman"/>
                <a:cs typeface="Times New Roman"/>
                <a:sym typeface="Times New Roman"/>
              </a:rPr>
              <a:t>El instituto nace por decisión reglamentaria de AFIP (art. 7 Decreto 618/1997). Cuatro resoluciones sucesivas (RG 49, 182, 858, 1581) construyen el régimen en paralelo a la consulta no vinculante del art. 12 DR 1397/1979.</a:t>
            </a:r>
            <a:endParaRPr sz="1900"/>
          </a:p>
        </p:txBody>
      </p:sp>
      <p:sp>
        <p:nvSpPr>
          <p:cNvPr id="133" name="Google Shape;133;g3df8a1eb5e7_0_81"/>
          <p:cNvSpPr/>
          <p:nvPr/>
        </p:nvSpPr>
        <p:spPr>
          <a:xfrm>
            <a:off x="365770" y="324612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900" b="1" i="0" u="none" strike="noStrike" cap="none">
                <a:solidFill>
                  <a:srgbClr val="FFFFFF"/>
                </a:solidFill>
                <a:latin typeface="Times New Roman"/>
                <a:ea typeface="Times New Roman"/>
                <a:cs typeface="Times New Roman"/>
                <a:sym typeface="Times New Roman"/>
              </a:rPr>
              <a:t>2</a:t>
            </a:r>
            <a:endParaRPr sz="1900"/>
          </a:p>
        </p:txBody>
      </p:sp>
      <p:sp>
        <p:nvSpPr>
          <p:cNvPr id="134" name="Google Shape;134;g3df8a1eb5e7_0_81"/>
          <p:cNvSpPr/>
          <p:nvPr/>
        </p:nvSpPr>
        <p:spPr>
          <a:xfrm>
            <a:off x="868703" y="3246120"/>
            <a:ext cx="10927500" cy="12801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135" name="Google Shape;135;g3df8a1eb5e7_0_81"/>
          <p:cNvSpPr txBox="1"/>
          <p:nvPr/>
        </p:nvSpPr>
        <p:spPr>
          <a:xfrm>
            <a:off x="1005867" y="3291840"/>
            <a:ext cx="10744500" cy="10569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300" b="1" i="0" u="none" strike="noStrike" cap="none">
                <a:solidFill>
                  <a:srgbClr val="7E5867"/>
                </a:solidFill>
                <a:latin typeface="Times New Roman"/>
                <a:ea typeface="Times New Roman"/>
                <a:cs typeface="Times New Roman"/>
                <a:sym typeface="Times New Roman"/>
              </a:rPr>
              <a:t>2005 – 2017  |  Legalización con Ley 26.044</a:t>
            </a:r>
            <a:endParaRPr sz="1900"/>
          </a:p>
          <a:p>
            <a:pPr marL="0" marR="0" lvl="0" indent="0" algn="l" rtl="0">
              <a:spcBef>
                <a:spcPts val="200"/>
              </a:spcBef>
              <a:spcAft>
                <a:spcPts val="0"/>
              </a:spcAft>
              <a:buNone/>
            </a:pPr>
            <a:r>
              <a:rPr lang="es-AR" sz="1900" b="0" i="0" u="none" strike="noStrike" cap="none">
                <a:solidFill>
                  <a:srgbClr val="202020"/>
                </a:solidFill>
                <a:latin typeface="Times New Roman"/>
                <a:ea typeface="Times New Roman"/>
                <a:cs typeface="Times New Roman"/>
                <a:sym typeface="Times New Roman"/>
              </a:rPr>
              <a:t>Incorporación al art. 4.1 LPT. Habilitación expresa del recurso al Ministerio de Economía. Reglamentación operativa por la RG 1948/2005.</a:t>
            </a:r>
            <a:endParaRPr sz="1900"/>
          </a:p>
        </p:txBody>
      </p:sp>
      <p:sp>
        <p:nvSpPr>
          <p:cNvPr id="136" name="Google Shape;136;g3df8a1eb5e7_0_81"/>
          <p:cNvSpPr/>
          <p:nvPr/>
        </p:nvSpPr>
        <p:spPr>
          <a:xfrm>
            <a:off x="365770" y="466344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900" b="1" i="0" u="none" strike="noStrike" cap="none">
                <a:solidFill>
                  <a:srgbClr val="FFFFFF"/>
                </a:solidFill>
                <a:latin typeface="Times New Roman"/>
                <a:ea typeface="Times New Roman"/>
                <a:cs typeface="Times New Roman"/>
                <a:sym typeface="Times New Roman"/>
              </a:rPr>
              <a:t>3</a:t>
            </a:r>
            <a:endParaRPr sz="1900"/>
          </a:p>
        </p:txBody>
      </p:sp>
      <p:sp>
        <p:nvSpPr>
          <p:cNvPr id="137" name="Google Shape;137;g3df8a1eb5e7_0_81"/>
          <p:cNvSpPr/>
          <p:nvPr/>
        </p:nvSpPr>
        <p:spPr>
          <a:xfrm>
            <a:off x="868703" y="4663440"/>
            <a:ext cx="10927500" cy="12801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300" b="0" i="0" u="none" strike="noStrike" cap="none">
              <a:solidFill>
                <a:schemeClr val="dk1"/>
              </a:solidFill>
              <a:latin typeface="Calibri"/>
              <a:ea typeface="Calibri"/>
              <a:cs typeface="Calibri"/>
              <a:sym typeface="Calibri"/>
            </a:endParaRPr>
          </a:p>
        </p:txBody>
      </p:sp>
      <p:sp>
        <p:nvSpPr>
          <p:cNvPr id="138" name="Google Shape;138;g3df8a1eb5e7_0_81"/>
          <p:cNvSpPr txBox="1"/>
          <p:nvPr/>
        </p:nvSpPr>
        <p:spPr>
          <a:xfrm>
            <a:off x="1005867" y="4709160"/>
            <a:ext cx="10744500" cy="10569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300" b="1" i="0" u="none" strike="noStrike" cap="none">
                <a:solidFill>
                  <a:srgbClr val="7E5867"/>
                </a:solidFill>
                <a:latin typeface="Times New Roman"/>
                <a:ea typeface="Times New Roman"/>
                <a:cs typeface="Times New Roman"/>
                <a:sym typeface="Times New Roman"/>
              </a:rPr>
              <a:t>2017 – presente  |  Adecuación al estándar BEPS</a:t>
            </a:r>
            <a:endParaRPr sz="1900"/>
          </a:p>
          <a:p>
            <a:pPr marL="0" marR="0" lvl="0" indent="0" algn="l" rtl="0">
              <a:spcBef>
                <a:spcPts val="200"/>
              </a:spcBef>
              <a:spcAft>
                <a:spcPts val="0"/>
              </a:spcAft>
              <a:buNone/>
            </a:pPr>
            <a:r>
              <a:rPr lang="es-AR" sz="1900" b="0" i="0" u="none" strike="noStrike" cap="none">
                <a:solidFill>
                  <a:srgbClr val="202020"/>
                </a:solidFill>
                <a:latin typeface="Times New Roman"/>
                <a:ea typeface="Times New Roman"/>
                <a:cs typeface="Times New Roman"/>
                <a:sym typeface="Times New Roman"/>
              </a:rPr>
              <a:t>RG 4123/2017 incorpora DFE obligatorio. RG 4497/2019 alinea el régimen con la Acción 5 BEPS: información sobre sujetos relacionados, intercambio internacional de respuestas, exclusión por DCPOI.</a:t>
            </a:r>
            <a:endParaRPr sz="19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43" name="Google Shape;143;g3df8a1eb5e7_0_95"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144" name="Google Shape;144;g3df8a1eb5e7_0_95"/>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Naturaleza jurídica: acto administrativo de alcance particular</a:t>
            </a:r>
            <a:endParaRPr/>
          </a:p>
        </p:txBody>
      </p:sp>
      <p:sp>
        <p:nvSpPr>
          <p:cNvPr id="145" name="Google Shape;145;g3df8a1eb5e7_0_95"/>
          <p:cNvSpPr txBox="1"/>
          <p:nvPr/>
        </p:nvSpPr>
        <p:spPr>
          <a:xfrm>
            <a:off x="548655" y="1828800"/>
            <a:ext cx="11064600" cy="45330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es-AR" sz="2600" b="0" i="0" u="none" strike="noStrike" cap="none">
                <a:solidFill>
                  <a:srgbClr val="202020"/>
                </a:solidFill>
                <a:latin typeface="Times New Roman"/>
                <a:ea typeface="Times New Roman"/>
                <a:cs typeface="Times New Roman"/>
                <a:sym typeface="Times New Roman"/>
              </a:rPr>
              <a:t>La doctrina coincide en que la respuesta a la consulta vinculante constituye un acto administrativo de alcance particular. Cuatro notas esenciales:</a:t>
            </a:r>
            <a:endParaRPr sz="2200"/>
          </a:p>
          <a:p>
            <a:pPr marL="0" marR="0" lvl="0" indent="0" algn="l" rtl="0">
              <a:spcBef>
                <a:spcPts val="1000"/>
              </a:spcBef>
              <a:spcAft>
                <a:spcPts val="0"/>
              </a:spcAft>
              <a:buNone/>
            </a:pPr>
            <a:r>
              <a:rPr lang="es-AR" sz="2600" b="1" i="0" u="none" strike="noStrike" cap="none">
                <a:solidFill>
                  <a:srgbClr val="7E5867"/>
                </a:solidFill>
                <a:latin typeface="Times New Roman"/>
                <a:ea typeface="Times New Roman"/>
                <a:cs typeface="Times New Roman"/>
                <a:sym typeface="Times New Roman"/>
              </a:rPr>
              <a:t>➢ </a:t>
            </a:r>
            <a:r>
              <a:rPr lang="es-AR" sz="2600" b="0" i="0" u="none" strike="noStrike" cap="none">
                <a:solidFill>
                  <a:srgbClr val="202020"/>
                </a:solidFill>
                <a:latin typeface="Times New Roman"/>
                <a:ea typeface="Times New Roman"/>
                <a:cs typeface="Times New Roman"/>
                <a:sym typeface="Times New Roman"/>
              </a:rPr>
              <a:t>Parte de una norma jurídica.</a:t>
            </a:r>
            <a:endParaRPr sz="2200"/>
          </a:p>
          <a:p>
            <a:pPr marL="0" marR="0" lvl="0" indent="0" algn="l" rtl="0">
              <a:spcBef>
                <a:spcPts val="500"/>
              </a:spcBef>
              <a:spcAft>
                <a:spcPts val="0"/>
              </a:spcAft>
              <a:buNone/>
            </a:pPr>
            <a:r>
              <a:rPr lang="es-AR" sz="2600" b="1" i="0" u="none" strike="noStrike" cap="none">
                <a:solidFill>
                  <a:srgbClr val="7E5867"/>
                </a:solidFill>
                <a:latin typeface="Times New Roman"/>
                <a:ea typeface="Times New Roman"/>
                <a:cs typeface="Times New Roman"/>
                <a:sym typeface="Times New Roman"/>
              </a:rPr>
              <a:t>➢ </a:t>
            </a:r>
            <a:r>
              <a:rPr lang="es-AR" sz="2600" b="0" i="0" u="none" strike="noStrike" cap="none">
                <a:solidFill>
                  <a:srgbClr val="202020"/>
                </a:solidFill>
                <a:latin typeface="Times New Roman"/>
                <a:ea typeface="Times New Roman"/>
                <a:cs typeface="Times New Roman"/>
                <a:sym typeface="Times New Roman"/>
              </a:rPr>
              <a:t>Creado por una voluntad estatal.</a:t>
            </a:r>
            <a:endParaRPr sz="2200"/>
          </a:p>
          <a:p>
            <a:pPr marL="0" marR="0" lvl="0" indent="0" algn="l" rtl="0">
              <a:spcBef>
                <a:spcPts val="500"/>
              </a:spcBef>
              <a:spcAft>
                <a:spcPts val="0"/>
              </a:spcAft>
              <a:buNone/>
            </a:pPr>
            <a:r>
              <a:rPr lang="es-AR" sz="2600" b="1" i="0" u="none" strike="noStrike" cap="none">
                <a:solidFill>
                  <a:srgbClr val="7E5867"/>
                </a:solidFill>
                <a:latin typeface="Times New Roman"/>
                <a:ea typeface="Times New Roman"/>
                <a:cs typeface="Times New Roman"/>
                <a:sym typeface="Times New Roman"/>
              </a:rPr>
              <a:t>➢ </a:t>
            </a:r>
            <a:r>
              <a:rPr lang="es-AR" sz="2600" b="0" i="0" u="none" strike="noStrike" cap="none">
                <a:solidFill>
                  <a:srgbClr val="202020"/>
                </a:solidFill>
                <a:latin typeface="Times New Roman"/>
                <a:ea typeface="Times New Roman"/>
                <a:cs typeface="Times New Roman"/>
                <a:sym typeface="Times New Roman"/>
              </a:rPr>
              <a:t>Dictado en ejercicio de sus funciones administrativas.</a:t>
            </a:r>
            <a:endParaRPr sz="2200"/>
          </a:p>
          <a:p>
            <a:pPr marL="0" marR="0" lvl="0" indent="0" algn="l" rtl="0">
              <a:spcBef>
                <a:spcPts val="500"/>
              </a:spcBef>
              <a:spcAft>
                <a:spcPts val="0"/>
              </a:spcAft>
              <a:buNone/>
            </a:pPr>
            <a:r>
              <a:rPr lang="es-AR" sz="2600" b="1" i="0" u="none" strike="noStrike" cap="none">
                <a:solidFill>
                  <a:srgbClr val="7E5867"/>
                </a:solidFill>
                <a:latin typeface="Times New Roman"/>
                <a:ea typeface="Times New Roman"/>
                <a:cs typeface="Times New Roman"/>
                <a:sym typeface="Times New Roman"/>
              </a:rPr>
              <a:t>➢ </a:t>
            </a:r>
            <a:r>
              <a:rPr lang="es-AR" sz="2600" b="0" i="0" u="none" strike="noStrike" cap="none">
                <a:solidFill>
                  <a:srgbClr val="202020"/>
                </a:solidFill>
                <a:latin typeface="Times New Roman"/>
                <a:ea typeface="Times New Roman"/>
                <a:cs typeface="Times New Roman"/>
                <a:sym typeface="Times New Roman"/>
              </a:rPr>
              <a:t>Que origina consecuencias jurídicas de alcance individual.</a:t>
            </a:r>
            <a:endParaRPr sz="2200"/>
          </a:p>
          <a:p>
            <a:pPr marL="0" marR="0" lvl="0" indent="0" algn="ctr" rtl="0">
              <a:spcBef>
                <a:spcPts val="1200"/>
              </a:spcBef>
              <a:spcAft>
                <a:spcPts val="0"/>
              </a:spcAft>
              <a:buNone/>
            </a:pPr>
            <a:endParaRPr sz="2300" i="1">
              <a:solidFill>
                <a:srgbClr val="7E5867"/>
              </a:solidFill>
              <a:latin typeface="Times New Roman"/>
              <a:ea typeface="Times New Roman"/>
              <a:cs typeface="Times New Roman"/>
              <a:sym typeface="Times New Roman"/>
            </a:endParaRPr>
          </a:p>
          <a:p>
            <a:pPr marL="0" marR="0" lvl="0" indent="0" algn="ctr" rtl="0">
              <a:spcBef>
                <a:spcPts val="1200"/>
              </a:spcBef>
              <a:spcAft>
                <a:spcPts val="0"/>
              </a:spcAft>
              <a:buNone/>
            </a:pPr>
            <a:r>
              <a:rPr lang="es-AR" sz="2300" b="0" i="1" u="none" strike="noStrike" cap="none">
                <a:solidFill>
                  <a:srgbClr val="7E5867"/>
                </a:solidFill>
                <a:latin typeface="Times New Roman"/>
                <a:ea typeface="Times New Roman"/>
                <a:cs typeface="Times New Roman"/>
                <a:sym typeface="Times New Roman"/>
              </a:rPr>
              <a:t>"Son de alcance particular aquellos actos en los cuales la declaración que los constituye mira a una o más personas o casos individualmente determinados o determinables."</a:t>
            </a:r>
            <a:endParaRPr sz="2200"/>
          </a:p>
          <a:p>
            <a:pPr marL="0" marR="0" lvl="0" indent="0" algn="ctr" rtl="0">
              <a:spcBef>
                <a:spcPts val="200"/>
              </a:spcBef>
              <a:spcAft>
                <a:spcPts val="0"/>
              </a:spcAft>
              <a:buNone/>
            </a:pPr>
            <a:r>
              <a:rPr lang="es-AR" sz="2100" b="0" i="1" u="none" strike="noStrike" cap="none">
                <a:solidFill>
                  <a:srgbClr val="555555"/>
                </a:solidFill>
                <a:latin typeface="Times New Roman"/>
                <a:ea typeface="Times New Roman"/>
                <a:cs typeface="Times New Roman"/>
                <a:sym typeface="Times New Roman"/>
              </a:rPr>
              <a:t>SADESA – CNFed. Cont. Adm., Sala IV, 7/5/1996</a:t>
            </a:r>
            <a:endParaRPr sz="22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0" name="Google Shape;150;g3df8a1eb5e7_0_101" descr="aaef_logo.png"/>
          <p:cNvPicPr preferRelativeResize="0"/>
          <p:nvPr/>
        </p:nvPicPr>
        <p:blipFill rotWithShape="1">
          <a:blip r:embed="rId3">
            <a:alphaModFix/>
          </a:blip>
          <a:srcRect/>
          <a:stretch/>
        </p:blipFill>
        <p:spPr>
          <a:xfrm>
            <a:off x="4363130" y="137160"/>
            <a:ext cx="3465668" cy="502920"/>
          </a:xfrm>
          <a:prstGeom prst="rect">
            <a:avLst/>
          </a:prstGeom>
          <a:noFill/>
          <a:ln>
            <a:noFill/>
          </a:ln>
        </p:spPr>
      </p:pic>
      <p:sp>
        <p:nvSpPr>
          <p:cNvPr id="151" name="Google Shape;151;g3df8a1eb5e7_0_101"/>
          <p:cNvSpPr/>
          <p:nvPr/>
        </p:nvSpPr>
        <p:spPr>
          <a:xfrm>
            <a:off x="0" y="777240"/>
            <a:ext cx="12192000" cy="7773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365750" tIns="45700" rIns="365750" bIns="45700" anchor="ctr" anchorCtr="0">
            <a:noAutofit/>
          </a:bodyPr>
          <a:lstStyle/>
          <a:p>
            <a:pPr marL="0" marR="0" lvl="0" indent="0" algn="ctr" rtl="0">
              <a:spcBef>
                <a:spcPts val="0"/>
              </a:spcBef>
              <a:spcAft>
                <a:spcPts val="0"/>
              </a:spcAft>
              <a:buNone/>
            </a:pPr>
            <a:r>
              <a:rPr lang="es-AR" sz="2600" b="1" i="0" u="none" strike="noStrike" cap="none">
                <a:solidFill>
                  <a:srgbClr val="FFFFFF"/>
                </a:solidFill>
                <a:latin typeface="Times New Roman"/>
                <a:ea typeface="Times New Roman"/>
                <a:cs typeface="Times New Roman"/>
                <a:sym typeface="Times New Roman"/>
              </a:rPr>
              <a:t>Sujetos legitimados (Art. 4 RG 4497)</a:t>
            </a:r>
            <a:endParaRPr/>
          </a:p>
        </p:txBody>
      </p:sp>
      <p:sp>
        <p:nvSpPr>
          <p:cNvPr id="152" name="Google Shape;152;g3df8a1eb5e7_0_101"/>
          <p:cNvSpPr/>
          <p:nvPr/>
        </p:nvSpPr>
        <p:spPr>
          <a:xfrm>
            <a:off x="548655" y="201168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900" b="1" i="0" u="none" strike="noStrike" cap="none">
                <a:solidFill>
                  <a:srgbClr val="FFFFFF"/>
                </a:solidFill>
                <a:latin typeface="Times New Roman"/>
                <a:ea typeface="Times New Roman"/>
                <a:cs typeface="Times New Roman"/>
                <a:sym typeface="Times New Roman"/>
              </a:rPr>
              <a:t>a</a:t>
            </a:r>
            <a:endParaRPr sz="1900"/>
          </a:p>
        </p:txBody>
      </p:sp>
      <p:sp>
        <p:nvSpPr>
          <p:cNvPr id="153" name="Google Shape;153;g3df8a1eb5e7_0_101"/>
          <p:cNvSpPr/>
          <p:nvPr/>
        </p:nvSpPr>
        <p:spPr>
          <a:xfrm>
            <a:off x="1051588" y="2011680"/>
            <a:ext cx="10561500" cy="11886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dk1"/>
              </a:solidFill>
              <a:latin typeface="Calibri"/>
              <a:ea typeface="Calibri"/>
              <a:cs typeface="Calibri"/>
              <a:sym typeface="Calibri"/>
            </a:endParaRPr>
          </a:p>
        </p:txBody>
      </p:sp>
      <p:sp>
        <p:nvSpPr>
          <p:cNvPr id="154" name="Google Shape;154;g3df8a1eb5e7_0_101"/>
          <p:cNvSpPr txBox="1"/>
          <p:nvPr/>
        </p:nvSpPr>
        <p:spPr>
          <a:xfrm>
            <a:off x="1188752" y="2057400"/>
            <a:ext cx="10378800" cy="7953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400" b="1" i="0" u="none" strike="noStrike" cap="none">
                <a:solidFill>
                  <a:srgbClr val="7E5867"/>
                </a:solidFill>
                <a:latin typeface="Times New Roman"/>
                <a:ea typeface="Times New Roman"/>
                <a:cs typeface="Times New Roman"/>
                <a:sym typeface="Times New Roman"/>
              </a:rPr>
              <a:t>Contribuyentes y responsables</a:t>
            </a:r>
            <a:endParaRPr sz="2000"/>
          </a:p>
          <a:p>
            <a:pPr marL="0" marR="0" lvl="0" indent="0" algn="l" rtl="0">
              <a:spcBef>
                <a:spcPts val="200"/>
              </a:spcBef>
              <a:spcAft>
                <a:spcPts val="0"/>
              </a:spcAft>
              <a:buNone/>
            </a:pPr>
            <a:r>
              <a:rPr lang="es-AR" sz="2000" b="0" i="0" u="none" strike="noStrike" cap="none">
                <a:solidFill>
                  <a:srgbClr val="202020"/>
                </a:solidFill>
                <a:latin typeface="Times New Roman"/>
                <a:ea typeface="Times New Roman"/>
                <a:cs typeface="Times New Roman"/>
                <a:sym typeface="Times New Roman"/>
              </a:rPr>
              <a:t>Comprendidos en los arts. 5° y 6° de la LPT.</a:t>
            </a:r>
            <a:endParaRPr sz="2000"/>
          </a:p>
        </p:txBody>
      </p:sp>
      <p:sp>
        <p:nvSpPr>
          <p:cNvPr id="155" name="Google Shape;155;g3df8a1eb5e7_0_101"/>
          <p:cNvSpPr/>
          <p:nvPr/>
        </p:nvSpPr>
        <p:spPr>
          <a:xfrm>
            <a:off x="548655" y="333756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900" b="1" i="0" u="none" strike="noStrike" cap="none">
                <a:solidFill>
                  <a:srgbClr val="FFFFFF"/>
                </a:solidFill>
                <a:latin typeface="Times New Roman"/>
                <a:ea typeface="Times New Roman"/>
                <a:cs typeface="Times New Roman"/>
                <a:sym typeface="Times New Roman"/>
              </a:rPr>
              <a:t>b</a:t>
            </a:r>
            <a:endParaRPr sz="1900"/>
          </a:p>
        </p:txBody>
      </p:sp>
      <p:sp>
        <p:nvSpPr>
          <p:cNvPr id="156" name="Google Shape;156;g3df8a1eb5e7_0_101"/>
          <p:cNvSpPr/>
          <p:nvPr/>
        </p:nvSpPr>
        <p:spPr>
          <a:xfrm>
            <a:off x="1051588" y="3337560"/>
            <a:ext cx="10561500" cy="15546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dk1"/>
              </a:solidFill>
              <a:latin typeface="Calibri"/>
              <a:ea typeface="Calibri"/>
              <a:cs typeface="Calibri"/>
              <a:sym typeface="Calibri"/>
            </a:endParaRPr>
          </a:p>
        </p:txBody>
      </p:sp>
      <p:sp>
        <p:nvSpPr>
          <p:cNvPr id="157" name="Google Shape;157;g3df8a1eb5e7_0_101"/>
          <p:cNvSpPr txBox="1"/>
          <p:nvPr/>
        </p:nvSpPr>
        <p:spPr>
          <a:xfrm>
            <a:off x="1188752" y="3383280"/>
            <a:ext cx="10378800" cy="11031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400" b="1" i="0" u="none" strike="noStrike" cap="none">
                <a:solidFill>
                  <a:srgbClr val="7E5867"/>
                </a:solidFill>
                <a:latin typeface="Times New Roman"/>
                <a:ea typeface="Times New Roman"/>
                <a:cs typeface="Times New Roman"/>
                <a:sym typeface="Times New Roman"/>
              </a:rPr>
              <a:t>Sujetos del art. 79 LIG (incs. b y c)</a:t>
            </a:r>
            <a:endParaRPr sz="2000"/>
          </a:p>
          <a:p>
            <a:pPr marL="0" marR="0" lvl="0" indent="0" algn="l" rtl="0">
              <a:spcBef>
                <a:spcPts val="200"/>
              </a:spcBef>
              <a:spcAft>
                <a:spcPts val="0"/>
              </a:spcAft>
              <a:buNone/>
            </a:pPr>
            <a:r>
              <a:rPr lang="es-AR" sz="2000" b="0" i="0" u="none" strike="noStrike" cap="none">
                <a:solidFill>
                  <a:srgbClr val="202020"/>
                </a:solidFill>
                <a:latin typeface="Times New Roman"/>
                <a:ea typeface="Times New Roman"/>
                <a:cs typeface="Times New Roman"/>
                <a:sym typeface="Times New Roman"/>
              </a:rPr>
              <a:t>Jubilados, pensionados, retirados y beneficiarios de subsidios de origen laboral. Consejeros de cooperativas. La respuesta es oponible al agente de retención y/o percepción.</a:t>
            </a:r>
            <a:endParaRPr sz="2000"/>
          </a:p>
        </p:txBody>
      </p:sp>
      <p:sp>
        <p:nvSpPr>
          <p:cNvPr id="158" name="Google Shape;158;g3df8a1eb5e7_0_101"/>
          <p:cNvSpPr/>
          <p:nvPr/>
        </p:nvSpPr>
        <p:spPr>
          <a:xfrm>
            <a:off x="548655" y="5029200"/>
            <a:ext cx="502800" cy="502800"/>
          </a:xfrm>
          <a:prstGeom prst="rect">
            <a:avLst/>
          </a:prstGeom>
          <a:solidFill>
            <a:srgbClr val="7E5867"/>
          </a:solidFill>
          <a:ln>
            <a:noFill/>
          </a:ln>
          <a:effectLst>
            <a:outerShdw blurRad="40000" dist="23000" dir="5400000" rotWithShape="0">
              <a:srgbClr val="000000">
                <a:alpha val="34900"/>
              </a:srgbClr>
            </a:outerShdw>
          </a:effectLst>
        </p:spPr>
        <p:txBody>
          <a:bodyPr spcFirstLastPara="1" wrap="square" lIns="18275" tIns="18275" rIns="18275" bIns="18275" anchor="ctr" anchorCtr="0">
            <a:noAutofit/>
          </a:bodyPr>
          <a:lstStyle/>
          <a:p>
            <a:pPr marL="0" marR="0" lvl="0" indent="0" algn="ctr" rtl="0">
              <a:spcBef>
                <a:spcPts val="0"/>
              </a:spcBef>
              <a:spcAft>
                <a:spcPts val="0"/>
              </a:spcAft>
              <a:buNone/>
            </a:pPr>
            <a:r>
              <a:rPr lang="es-AR" sz="2900" b="1" i="0" u="none" strike="noStrike" cap="none">
                <a:solidFill>
                  <a:srgbClr val="FFFFFF"/>
                </a:solidFill>
                <a:latin typeface="Times New Roman"/>
                <a:ea typeface="Times New Roman"/>
                <a:cs typeface="Times New Roman"/>
                <a:sym typeface="Times New Roman"/>
              </a:rPr>
              <a:t>c</a:t>
            </a:r>
            <a:endParaRPr sz="1900"/>
          </a:p>
        </p:txBody>
      </p:sp>
      <p:sp>
        <p:nvSpPr>
          <p:cNvPr id="159" name="Google Shape;159;g3df8a1eb5e7_0_101"/>
          <p:cNvSpPr/>
          <p:nvPr/>
        </p:nvSpPr>
        <p:spPr>
          <a:xfrm>
            <a:off x="1051588" y="5029200"/>
            <a:ext cx="10561500" cy="1280100"/>
          </a:xfrm>
          <a:prstGeom prst="rect">
            <a:avLst/>
          </a:prstGeom>
          <a:solidFill>
            <a:srgbClr val="F4ECEF"/>
          </a:solidFill>
          <a:ln>
            <a:noFill/>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dk1"/>
              </a:solidFill>
              <a:latin typeface="Calibri"/>
              <a:ea typeface="Calibri"/>
              <a:cs typeface="Calibri"/>
              <a:sym typeface="Calibri"/>
            </a:endParaRPr>
          </a:p>
        </p:txBody>
      </p:sp>
      <p:sp>
        <p:nvSpPr>
          <p:cNvPr id="160" name="Google Shape;160;g3df8a1eb5e7_0_101"/>
          <p:cNvSpPr txBox="1"/>
          <p:nvPr/>
        </p:nvSpPr>
        <p:spPr>
          <a:xfrm>
            <a:off x="1188752" y="5074920"/>
            <a:ext cx="10378800" cy="1103100"/>
          </a:xfrm>
          <a:prstGeom prst="rect">
            <a:avLst/>
          </a:prstGeom>
          <a:noFill/>
          <a:ln>
            <a:noFill/>
          </a:ln>
        </p:spPr>
        <p:txBody>
          <a:bodyPr spcFirstLastPara="1" wrap="square" lIns="45700" tIns="45700" rIns="45700" bIns="45700" anchor="ctr" anchorCtr="0">
            <a:spAutoFit/>
          </a:bodyPr>
          <a:lstStyle/>
          <a:p>
            <a:pPr marL="0" marR="0" lvl="0" indent="0" algn="l" rtl="0">
              <a:spcBef>
                <a:spcPts val="0"/>
              </a:spcBef>
              <a:spcAft>
                <a:spcPts val="0"/>
              </a:spcAft>
              <a:buNone/>
            </a:pPr>
            <a:r>
              <a:rPr lang="es-AR" sz="2400" b="1" i="0" u="none" strike="noStrike" cap="none">
                <a:solidFill>
                  <a:srgbClr val="7E5867"/>
                </a:solidFill>
                <a:latin typeface="Times New Roman"/>
                <a:ea typeface="Times New Roman"/>
                <a:cs typeface="Times New Roman"/>
                <a:sym typeface="Times New Roman"/>
              </a:rPr>
              <a:t>Sujetos con proyectos de inversión</a:t>
            </a:r>
            <a:endParaRPr sz="2000"/>
          </a:p>
          <a:p>
            <a:pPr marL="0" marR="0" lvl="0" indent="0" algn="l" rtl="0">
              <a:spcBef>
                <a:spcPts val="200"/>
              </a:spcBef>
              <a:spcAft>
                <a:spcPts val="0"/>
              </a:spcAft>
              <a:buNone/>
            </a:pPr>
            <a:r>
              <a:rPr lang="es-AR" sz="2000" b="0" i="0" u="none" strike="noStrike" cap="none">
                <a:solidFill>
                  <a:srgbClr val="202020"/>
                </a:solidFill>
                <a:latin typeface="Times New Roman"/>
                <a:ea typeface="Times New Roman"/>
                <a:cs typeface="Times New Roman"/>
                <a:sym typeface="Times New Roman"/>
              </a:rPr>
              <a:t>Proyectos de inversión a realizarse en el país, con interés propio y directo del presentante o representado.</a:t>
            </a:r>
            <a:endParaRPr sz="2000"/>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6560</Words>
  <Application>Microsoft Office PowerPoint</Application>
  <PresentationFormat>Panorámica</PresentationFormat>
  <Paragraphs>606</Paragraphs>
  <Slides>62</Slides>
  <Notes>62</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62</vt:i4>
      </vt:variant>
    </vt:vector>
  </HeadingPairs>
  <TitlesOfParts>
    <vt:vector size="68" baseType="lpstr">
      <vt:lpstr>Times New Roman</vt:lpstr>
      <vt:lpstr>Arial</vt:lpstr>
      <vt:lpstr>Dancing Script</vt:lpstr>
      <vt:lpstr>Noto Sans Symbols</vt:lpstr>
      <vt:lpstr>Calibri</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Carlos PROTTO</dc:creator>
  <cp:lastModifiedBy>Carlos PROTTO</cp:lastModifiedBy>
  <cp:revision>1</cp:revision>
  <dcterms:created xsi:type="dcterms:W3CDTF">2026-04-23T17:59:14Z</dcterms:created>
  <dcterms:modified xsi:type="dcterms:W3CDTF">2026-05-11T20:33:26Z</dcterms:modified>
</cp:coreProperties>
</file>