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 id="2147483672" r:id="rId3"/>
    <p:sldMasterId id="2147483684" r:id="rId4"/>
    <p:sldMasterId id="2147483696" r:id="rId5"/>
  </p:sldMasterIdLst>
  <p:sldIdLst>
    <p:sldId id="256" r:id="rId6"/>
    <p:sldId id="281" r:id="rId7"/>
    <p:sldId id="257" r:id="rId8"/>
    <p:sldId id="280" r:id="rId9"/>
    <p:sldId id="289" r:id="rId10"/>
    <p:sldId id="290" r:id="rId11"/>
    <p:sldId id="291" r:id="rId12"/>
    <p:sldId id="275" r:id="rId13"/>
    <p:sldId id="292" r:id="rId14"/>
    <p:sldId id="293" r:id="rId15"/>
    <p:sldId id="294" r:id="rId16"/>
    <p:sldId id="295" r:id="rId17"/>
    <p:sldId id="296" r:id="rId18"/>
    <p:sldId id="297" r:id="rId19"/>
    <p:sldId id="298" r:id="rId20"/>
    <p:sldId id="299" r:id="rId21"/>
    <p:sldId id="300" r:id="rId22"/>
    <p:sldId id="276" r:id="rId23"/>
    <p:sldId id="277" r:id="rId24"/>
    <p:sldId id="278" r:id="rId25"/>
    <p:sldId id="279" r:id="rId26"/>
    <p:sldId id="301" r:id="rId27"/>
    <p:sldId id="302" r:id="rId28"/>
    <p:sldId id="303" r:id="rId29"/>
    <p:sldId id="304" r:id="rId30"/>
    <p:sldId id="305" r:id="rId31"/>
    <p:sldId id="306" r:id="rId32"/>
    <p:sldId id="307" r:id="rId33"/>
    <p:sldId id="308" r:id="rId34"/>
    <p:sldId id="309" r:id="rId35"/>
    <p:sldId id="310" r:id="rId36"/>
    <p:sldId id="311" r:id="rId37"/>
  </p:sldIdLst>
  <p:sldSz cx="9144000" cy="6858000" type="screen4x3"/>
  <p:notesSz cx="6858000" cy="9144000"/>
  <p:defaultText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5" d="100"/>
          <a:sy n="65" d="100"/>
        </p:scale>
        <p:origin x="1320" y="4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9" Type="http://schemas.openxmlformats.org/officeDocument/2006/relationships/viewProps" Target="viewProps.xml"/><Relationship Id="rId21" Type="http://schemas.openxmlformats.org/officeDocument/2006/relationships/slide" Target="slides/slide16.xml"/><Relationship Id="rId34" Type="http://schemas.openxmlformats.org/officeDocument/2006/relationships/slide" Target="slides/slide29.xml"/><Relationship Id="rId7" Type="http://schemas.openxmlformats.org/officeDocument/2006/relationships/slide" Target="slides/slide2.xml"/><Relationship Id="rId2" Type="http://schemas.openxmlformats.org/officeDocument/2006/relationships/slideMaster" Target="slideMasters/slideMaster2.xml"/><Relationship Id="rId16" Type="http://schemas.openxmlformats.org/officeDocument/2006/relationships/slide" Target="slides/slide11.xml"/><Relationship Id="rId20" Type="http://schemas.openxmlformats.org/officeDocument/2006/relationships/slide" Target="slides/slide15.xml"/><Relationship Id="rId29" Type="http://schemas.openxmlformats.org/officeDocument/2006/relationships/slide" Target="slides/slide24.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slide" Target="slides/slide27.xml"/><Relationship Id="rId37" Type="http://schemas.openxmlformats.org/officeDocument/2006/relationships/slide" Target="slides/slide32.xml"/><Relationship Id="rId40" Type="http://schemas.openxmlformats.org/officeDocument/2006/relationships/theme" Target="theme/theme1.xml"/><Relationship Id="rId5" Type="http://schemas.openxmlformats.org/officeDocument/2006/relationships/slideMaster" Target="slideMasters/slideMaster5.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36" Type="http://schemas.openxmlformats.org/officeDocument/2006/relationships/slide" Target="slides/slide31.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slide" Target="slides/slide26.xml"/><Relationship Id="rId4" Type="http://schemas.openxmlformats.org/officeDocument/2006/relationships/slideMaster" Target="slideMasters/slideMaster4.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slide" Target="slides/slide25.xml"/><Relationship Id="rId35" Type="http://schemas.openxmlformats.org/officeDocument/2006/relationships/slide" Target="slides/slide30.xml"/><Relationship Id="rId8" Type="http://schemas.openxmlformats.org/officeDocument/2006/relationships/slide" Target="slides/slide3.xml"/><Relationship Id="rId3" Type="http://schemas.openxmlformats.org/officeDocument/2006/relationships/slideMaster" Target="slideMasters/slideMaster3.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slide" Target="slides/slide28.xml"/><Relationship Id="rId38"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58441669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35414283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408970063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01012542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87788106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32435273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369594751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7" name="6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8" name="7 Marcador de pie de página"/>
          <p:cNvSpPr>
            <a:spLocks noGrp="1"/>
          </p:cNvSpPr>
          <p:nvPr>
            <p:ph type="ftr" sz="quarter" idx="11"/>
          </p:nvPr>
        </p:nvSpPr>
        <p:spPr/>
        <p:txBody>
          <a:bodyPr/>
          <a:lstStyle/>
          <a:p>
            <a:endParaRPr lang="es-AR">
              <a:solidFill>
                <a:prstClr val="black">
                  <a:tint val="75000"/>
                </a:prstClr>
              </a:solidFill>
            </a:endParaRPr>
          </a:p>
        </p:txBody>
      </p:sp>
      <p:sp>
        <p:nvSpPr>
          <p:cNvPr id="9" name="8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30241751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4" name="3 Marcador de pie de página"/>
          <p:cNvSpPr>
            <a:spLocks noGrp="1"/>
          </p:cNvSpPr>
          <p:nvPr>
            <p:ph type="ftr" sz="quarter" idx="11"/>
          </p:nvPr>
        </p:nvSpPr>
        <p:spPr/>
        <p:txBody>
          <a:bodyPr/>
          <a:lstStyle/>
          <a:p>
            <a:endParaRPr lang="es-AR">
              <a:solidFill>
                <a:prstClr val="black">
                  <a:tint val="75000"/>
                </a:prstClr>
              </a:solidFill>
            </a:endParaRPr>
          </a:p>
        </p:txBody>
      </p:sp>
      <p:sp>
        <p:nvSpPr>
          <p:cNvPr id="5" name="4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349716790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3" name="2 Marcador de pie de página"/>
          <p:cNvSpPr>
            <a:spLocks noGrp="1"/>
          </p:cNvSpPr>
          <p:nvPr>
            <p:ph type="ftr" sz="quarter" idx="11"/>
          </p:nvPr>
        </p:nvSpPr>
        <p:spPr/>
        <p:txBody>
          <a:bodyPr/>
          <a:lstStyle/>
          <a:p>
            <a:endParaRPr lang="es-AR">
              <a:solidFill>
                <a:prstClr val="black">
                  <a:tint val="75000"/>
                </a:prstClr>
              </a:solidFill>
            </a:endParaRPr>
          </a:p>
        </p:txBody>
      </p:sp>
      <p:sp>
        <p:nvSpPr>
          <p:cNvPr id="4" name="3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33997180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5233194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106733745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AR"/>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AR"/>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47513320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77017199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46820801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844393707"/>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864721969"/>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4250849045"/>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715009512"/>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7" name="6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8" name="7 Marcador de pie de página"/>
          <p:cNvSpPr>
            <a:spLocks noGrp="1"/>
          </p:cNvSpPr>
          <p:nvPr>
            <p:ph type="ftr" sz="quarter" idx="11"/>
          </p:nvPr>
        </p:nvSpPr>
        <p:spPr/>
        <p:txBody>
          <a:bodyPr/>
          <a:lstStyle/>
          <a:p>
            <a:endParaRPr lang="es-AR">
              <a:solidFill>
                <a:prstClr val="black">
                  <a:tint val="75000"/>
                </a:prstClr>
              </a:solidFill>
            </a:endParaRPr>
          </a:p>
        </p:txBody>
      </p:sp>
      <p:sp>
        <p:nvSpPr>
          <p:cNvPr id="9" name="8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335601972"/>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4" name="3 Marcador de pie de página"/>
          <p:cNvSpPr>
            <a:spLocks noGrp="1"/>
          </p:cNvSpPr>
          <p:nvPr>
            <p:ph type="ftr" sz="quarter" idx="11"/>
          </p:nvPr>
        </p:nvSpPr>
        <p:spPr/>
        <p:txBody>
          <a:bodyPr/>
          <a:lstStyle/>
          <a:p>
            <a:endParaRPr lang="es-AR">
              <a:solidFill>
                <a:prstClr val="black">
                  <a:tint val="75000"/>
                </a:prstClr>
              </a:solidFill>
            </a:endParaRPr>
          </a:p>
        </p:txBody>
      </p:sp>
      <p:sp>
        <p:nvSpPr>
          <p:cNvPr id="5" name="4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488280314"/>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3" name="2 Marcador de pie de página"/>
          <p:cNvSpPr>
            <a:spLocks noGrp="1"/>
          </p:cNvSpPr>
          <p:nvPr>
            <p:ph type="ftr" sz="quarter" idx="11"/>
          </p:nvPr>
        </p:nvSpPr>
        <p:spPr/>
        <p:txBody>
          <a:bodyPr/>
          <a:lstStyle/>
          <a:p>
            <a:endParaRPr lang="es-AR">
              <a:solidFill>
                <a:prstClr val="black">
                  <a:tint val="75000"/>
                </a:prstClr>
              </a:solidFill>
            </a:endParaRPr>
          </a:p>
        </p:txBody>
      </p:sp>
      <p:sp>
        <p:nvSpPr>
          <p:cNvPr id="4" name="3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2470456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3077867720"/>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636345367"/>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AR"/>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AR"/>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12067154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4146563767"/>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62248525"/>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428998429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835880152"/>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859990265"/>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825764250"/>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7" name="6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8" name="7 Marcador de pie de página"/>
          <p:cNvSpPr>
            <a:spLocks noGrp="1"/>
          </p:cNvSpPr>
          <p:nvPr>
            <p:ph type="ftr" sz="quarter" idx="11"/>
          </p:nvPr>
        </p:nvSpPr>
        <p:spPr/>
        <p:txBody>
          <a:bodyPr/>
          <a:lstStyle/>
          <a:p>
            <a:endParaRPr lang="es-AR">
              <a:solidFill>
                <a:prstClr val="black">
                  <a:tint val="75000"/>
                </a:prstClr>
              </a:solidFill>
            </a:endParaRPr>
          </a:p>
        </p:txBody>
      </p:sp>
      <p:sp>
        <p:nvSpPr>
          <p:cNvPr id="9" name="8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87503018"/>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4" name="3 Marcador de pie de página"/>
          <p:cNvSpPr>
            <a:spLocks noGrp="1"/>
          </p:cNvSpPr>
          <p:nvPr>
            <p:ph type="ftr" sz="quarter" idx="11"/>
          </p:nvPr>
        </p:nvSpPr>
        <p:spPr/>
        <p:txBody>
          <a:bodyPr/>
          <a:lstStyle/>
          <a:p>
            <a:endParaRPr lang="es-AR">
              <a:solidFill>
                <a:prstClr val="black">
                  <a:tint val="75000"/>
                </a:prstClr>
              </a:solidFill>
            </a:endParaRPr>
          </a:p>
        </p:txBody>
      </p:sp>
      <p:sp>
        <p:nvSpPr>
          <p:cNvPr id="5" name="4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2934881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6" name="5 Marcador de pie de página"/>
          <p:cNvSpPr>
            <a:spLocks noGrp="1"/>
          </p:cNvSpPr>
          <p:nvPr>
            <p:ph type="ftr" sz="quarter" idx="11"/>
          </p:nvPr>
        </p:nvSpPr>
        <p:spPr/>
        <p:txBody>
          <a:bodyPr/>
          <a:lstStyle/>
          <a:p>
            <a:endParaRPr lang="es-AR"/>
          </a:p>
        </p:txBody>
      </p:sp>
      <p:sp>
        <p:nvSpPr>
          <p:cNvPr id="7" name="6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2302652435"/>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3" name="2 Marcador de pie de página"/>
          <p:cNvSpPr>
            <a:spLocks noGrp="1"/>
          </p:cNvSpPr>
          <p:nvPr>
            <p:ph type="ftr" sz="quarter" idx="11"/>
          </p:nvPr>
        </p:nvSpPr>
        <p:spPr/>
        <p:txBody>
          <a:bodyPr/>
          <a:lstStyle/>
          <a:p>
            <a:endParaRPr lang="es-AR">
              <a:solidFill>
                <a:prstClr val="black">
                  <a:tint val="75000"/>
                </a:prstClr>
              </a:solidFill>
            </a:endParaRPr>
          </a:p>
        </p:txBody>
      </p:sp>
      <p:sp>
        <p:nvSpPr>
          <p:cNvPr id="4" name="3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209019766"/>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3905956399"/>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AR"/>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AR"/>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147695577"/>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97870023"/>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3759412337"/>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433178838"/>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538173338"/>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4192097736"/>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972236884"/>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7" name="6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8" name="7 Marcador de pie de página"/>
          <p:cNvSpPr>
            <a:spLocks noGrp="1"/>
          </p:cNvSpPr>
          <p:nvPr>
            <p:ph type="ftr" sz="quarter" idx="11"/>
          </p:nvPr>
        </p:nvSpPr>
        <p:spPr/>
        <p:txBody>
          <a:bodyPr/>
          <a:lstStyle/>
          <a:p>
            <a:endParaRPr lang="es-AR">
              <a:solidFill>
                <a:prstClr val="black">
                  <a:tint val="75000"/>
                </a:prstClr>
              </a:solidFill>
            </a:endParaRPr>
          </a:p>
        </p:txBody>
      </p:sp>
      <p:sp>
        <p:nvSpPr>
          <p:cNvPr id="9" name="8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6443677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7" name="6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8" name="7 Marcador de pie de página"/>
          <p:cNvSpPr>
            <a:spLocks noGrp="1"/>
          </p:cNvSpPr>
          <p:nvPr>
            <p:ph type="ftr" sz="quarter" idx="11"/>
          </p:nvPr>
        </p:nvSpPr>
        <p:spPr/>
        <p:txBody>
          <a:bodyPr/>
          <a:lstStyle/>
          <a:p>
            <a:endParaRPr lang="es-AR"/>
          </a:p>
        </p:txBody>
      </p:sp>
      <p:sp>
        <p:nvSpPr>
          <p:cNvPr id="9" name="8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2758954961"/>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4" name="3 Marcador de pie de página"/>
          <p:cNvSpPr>
            <a:spLocks noGrp="1"/>
          </p:cNvSpPr>
          <p:nvPr>
            <p:ph type="ftr" sz="quarter" idx="11"/>
          </p:nvPr>
        </p:nvSpPr>
        <p:spPr/>
        <p:txBody>
          <a:bodyPr/>
          <a:lstStyle/>
          <a:p>
            <a:endParaRPr lang="es-AR">
              <a:solidFill>
                <a:prstClr val="black">
                  <a:tint val="75000"/>
                </a:prstClr>
              </a:solidFill>
            </a:endParaRPr>
          </a:p>
        </p:txBody>
      </p:sp>
      <p:sp>
        <p:nvSpPr>
          <p:cNvPr id="5" name="4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190562944"/>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3" name="2 Marcador de pie de página"/>
          <p:cNvSpPr>
            <a:spLocks noGrp="1"/>
          </p:cNvSpPr>
          <p:nvPr>
            <p:ph type="ftr" sz="quarter" idx="11"/>
          </p:nvPr>
        </p:nvSpPr>
        <p:spPr/>
        <p:txBody>
          <a:bodyPr/>
          <a:lstStyle/>
          <a:p>
            <a:endParaRPr lang="es-AR">
              <a:solidFill>
                <a:prstClr val="black">
                  <a:tint val="75000"/>
                </a:prstClr>
              </a:solidFill>
            </a:endParaRPr>
          </a:p>
        </p:txBody>
      </p:sp>
      <p:sp>
        <p:nvSpPr>
          <p:cNvPr id="4" name="3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26283030"/>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334933406"/>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AR"/>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AR"/>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AR">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415346483"/>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206081814"/>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AR">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19734867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4" name="3 Marcador de pie de página"/>
          <p:cNvSpPr>
            <a:spLocks noGrp="1"/>
          </p:cNvSpPr>
          <p:nvPr>
            <p:ph type="ftr" sz="quarter" idx="11"/>
          </p:nvPr>
        </p:nvSpPr>
        <p:spPr/>
        <p:txBody>
          <a:bodyPr/>
          <a:lstStyle/>
          <a:p>
            <a:endParaRPr lang="es-AR"/>
          </a:p>
        </p:txBody>
      </p:sp>
      <p:sp>
        <p:nvSpPr>
          <p:cNvPr id="5" name="4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23641344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3" name="2 Marcador de pie de página"/>
          <p:cNvSpPr>
            <a:spLocks noGrp="1"/>
          </p:cNvSpPr>
          <p:nvPr>
            <p:ph type="ftr" sz="quarter" idx="11"/>
          </p:nvPr>
        </p:nvSpPr>
        <p:spPr/>
        <p:txBody>
          <a:bodyPr/>
          <a:lstStyle/>
          <a:p>
            <a:endParaRPr lang="es-AR"/>
          </a:p>
        </p:txBody>
      </p:sp>
      <p:sp>
        <p:nvSpPr>
          <p:cNvPr id="4" name="3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3355569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6" name="5 Marcador de pie de página"/>
          <p:cNvSpPr>
            <a:spLocks noGrp="1"/>
          </p:cNvSpPr>
          <p:nvPr>
            <p:ph type="ftr" sz="quarter" idx="11"/>
          </p:nvPr>
        </p:nvSpPr>
        <p:spPr/>
        <p:txBody>
          <a:bodyPr/>
          <a:lstStyle/>
          <a:p>
            <a:endParaRPr lang="es-AR"/>
          </a:p>
        </p:txBody>
      </p:sp>
      <p:sp>
        <p:nvSpPr>
          <p:cNvPr id="7" name="6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17824681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AR"/>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AR"/>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70222692-F884-4D34-BECF-103E32C379D2}" type="datetimeFigureOut">
              <a:rPr lang="es-AR" smtClean="0"/>
              <a:t>21/5/2025</a:t>
            </a:fld>
            <a:endParaRPr lang="es-AR"/>
          </a:p>
        </p:txBody>
      </p:sp>
      <p:sp>
        <p:nvSpPr>
          <p:cNvPr id="6" name="5 Marcador de pie de página"/>
          <p:cNvSpPr>
            <a:spLocks noGrp="1"/>
          </p:cNvSpPr>
          <p:nvPr>
            <p:ph type="ftr" sz="quarter" idx="11"/>
          </p:nvPr>
        </p:nvSpPr>
        <p:spPr/>
        <p:txBody>
          <a:bodyPr/>
          <a:lstStyle/>
          <a:p>
            <a:endParaRPr lang="es-AR"/>
          </a:p>
        </p:txBody>
      </p:sp>
      <p:sp>
        <p:nvSpPr>
          <p:cNvPr id="7" name="6 Marcador de número de diapositiva"/>
          <p:cNvSpPr>
            <a:spLocks noGrp="1"/>
          </p:cNvSpPr>
          <p:nvPr>
            <p:ph type="sldNum" sz="quarter" idx="12"/>
          </p:nvPr>
        </p:nvSpPr>
        <p:spPr/>
        <p:txBody>
          <a:bodyPr/>
          <a:lstStyle/>
          <a:p>
            <a:fld id="{28296F2D-BA15-489B-BF9D-A3960C9C3223}" type="slidenum">
              <a:rPr lang="es-AR" smtClean="0"/>
              <a:t>‹Nº›</a:t>
            </a:fld>
            <a:endParaRPr lang="es-AR"/>
          </a:p>
        </p:txBody>
      </p:sp>
    </p:spTree>
    <p:extLst>
      <p:ext uri="{BB962C8B-B14F-4D97-AF65-F5344CB8AC3E}">
        <p14:creationId xmlns:p14="http://schemas.microsoft.com/office/powerpoint/2010/main" val="86279478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1.xml"/><Relationship Id="rId3" Type="http://schemas.openxmlformats.org/officeDocument/2006/relationships/slideLayout" Target="../slideLayouts/slideLayout36.xml"/><Relationship Id="rId7" Type="http://schemas.openxmlformats.org/officeDocument/2006/relationships/slideLayout" Target="../slideLayouts/slideLayout40.xml"/><Relationship Id="rId12" Type="http://schemas.openxmlformats.org/officeDocument/2006/relationships/theme" Target="../theme/theme4.xml"/><Relationship Id="rId2" Type="http://schemas.openxmlformats.org/officeDocument/2006/relationships/slideLayout" Target="../slideLayouts/slideLayout35.xml"/><Relationship Id="rId1" Type="http://schemas.openxmlformats.org/officeDocument/2006/relationships/slideLayout" Target="../slideLayouts/slideLayout34.xml"/><Relationship Id="rId6" Type="http://schemas.openxmlformats.org/officeDocument/2006/relationships/slideLayout" Target="../slideLayouts/slideLayout39.xml"/><Relationship Id="rId11" Type="http://schemas.openxmlformats.org/officeDocument/2006/relationships/slideLayout" Target="../slideLayouts/slideLayout44.xml"/><Relationship Id="rId5" Type="http://schemas.openxmlformats.org/officeDocument/2006/relationships/slideLayout" Target="../slideLayouts/slideLayout38.xml"/><Relationship Id="rId10" Type="http://schemas.openxmlformats.org/officeDocument/2006/relationships/slideLayout" Target="../slideLayouts/slideLayout43.xml"/><Relationship Id="rId4" Type="http://schemas.openxmlformats.org/officeDocument/2006/relationships/slideLayout" Target="../slideLayouts/slideLayout37.xml"/><Relationship Id="rId9" Type="http://schemas.openxmlformats.org/officeDocument/2006/relationships/slideLayout" Target="../slideLayouts/slideLayout42.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52.xml"/><Relationship Id="rId3" Type="http://schemas.openxmlformats.org/officeDocument/2006/relationships/slideLayout" Target="../slideLayouts/slideLayout47.xml"/><Relationship Id="rId7" Type="http://schemas.openxmlformats.org/officeDocument/2006/relationships/slideLayout" Target="../slideLayouts/slideLayout51.xml"/><Relationship Id="rId12" Type="http://schemas.openxmlformats.org/officeDocument/2006/relationships/theme" Target="../theme/theme5.xml"/><Relationship Id="rId2" Type="http://schemas.openxmlformats.org/officeDocument/2006/relationships/slideLayout" Target="../slideLayouts/slideLayout46.xml"/><Relationship Id="rId1" Type="http://schemas.openxmlformats.org/officeDocument/2006/relationships/slideLayout" Target="../slideLayouts/slideLayout45.xml"/><Relationship Id="rId6" Type="http://schemas.openxmlformats.org/officeDocument/2006/relationships/slideLayout" Target="../slideLayouts/slideLayout50.xml"/><Relationship Id="rId11" Type="http://schemas.openxmlformats.org/officeDocument/2006/relationships/slideLayout" Target="../slideLayouts/slideLayout55.xml"/><Relationship Id="rId5" Type="http://schemas.openxmlformats.org/officeDocument/2006/relationships/slideLayout" Target="../slideLayouts/slideLayout49.xml"/><Relationship Id="rId10" Type="http://schemas.openxmlformats.org/officeDocument/2006/relationships/slideLayout" Target="../slideLayouts/slideLayout54.xml"/><Relationship Id="rId4" Type="http://schemas.openxmlformats.org/officeDocument/2006/relationships/slideLayout" Target="../slideLayouts/slideLayout48.xml"/><Relationship Id="rId9" Type="http://schemas.openxmlformats.org/officeDocument/2006/relationships/slideLayout" Target="../slideLayouts/slideLayout5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0222692-F884-4D34-BECF-103E32C379D2}" type="datetimeFigureOut">
              <a:rPr lang="es-AR" smtClean="0"/>
              <a:t>21/5/2025</a:t>
            </a:fld>
            <a:endParaRPr lang="es-A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A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8296F2D-BA15-489B-BF9D-A3960C9C3223}" type="slidenum">
              <a:rPr lang="es-AR" smtClean="0"/>
              <a:t>‹Nº›</a:t>
            </a:fld>
            <a:endParaRPr lang="es-AR"/>
          </a:p>
        </p:txBody>
      </p:sp>
    </p:spTree>
    <p:extLst>
      <p:ext uri="{BB962C8B-B14F-4D97-AF65-F5344CB8AC3E}">
        <p14:creationId xmlns:p14="http://schemas.microsoft.com/office/powerpoint/2010/main" val="1774238636"/>
      </p:ext>
    </p:extLst>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gradFill flip="none" rotWithShape="1">
          <a:gsLst>
            <a:gs pos="63704">
              <a:srgbClr val="6893C6"/>
            </a:gs>
            <a:gs pos="0">
              <a:schemeClr val="accent1">
                <a:lumMod val="67000"/>
              </a:schemeClr>
            </a:gs>
            <a:gs pos="48000">
              <a:schemeClr val="accent1">
                <a:lumMod val="97000"/>
                <a:lumOff val="3000"/>
              </a:schemeClr>
            </a:gs>
            <a:gs pos="100000">
              <a:schemeClr val="accent1">
                <a:lumMod val="60000"/>
                <a:lumOff val="40000"/>
              </a:schemeClr>
            </a:gs>
          </a:gsLst>
          <a:lin ang="0" scaled="0"/>
          <a:tileRect/>
        </a:gradFill>
        <a:effectLst/>
      </p:bgPr>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AR">
              <a:solidFill>
                <a:prstClr val="black">
                  <a:tint val="75000"/>
                </a:prstClr>
              </a:solidFill>
            </a:endParaRP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84715837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gradFill flip="none" rotWithShape="1">
          <a:gsLst>
            <a:gs pos="63704">
              <a:srgbClr val="6893C6"/>
            </a:gs>
            <a:gs pos="0">
              <a:schemeClr val="accent1">
                <a:lumMod val="67000"/>
              </a:schemeClr>
            </a:gs>
            <a:gs pos="48000">
              <a:schemeClr val="accent1">
                <a:lumMod val="97000"/>
                <a:lumOff val="3000"/>
              </a:schemeClr>
            </a:gs>
            <a:gs pos="100000">
              <a:schemeClr val="accent1">
                <a:lumMod val="60000"/>
                <a:lumOff val="40000"/>
              </a:schemeClr>
            </a:gs>
          </a:gsLst>
          <a:lin ang="0" scaled="0"/>
          <a:tileRect/>
        </a:gradFill>
        <a:effectLst/>
      </p:bgPr>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AR">
              <a:solidFill>
                <a:prstClr val="black">
                  <a:tint val="75000"/>
                </a:prstClr>
              </a:solidFill>
            </a:endParaRP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2658027159"/>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gradFill flip="none" rotWithShape="1">
          <a:gsLst>
            <a:gs pos="63704">
              <a:srgbClr val="6893C6"/>
            </a:gs>
            <a:gs pos="0">
              <a:schemeClr val="accent1">
                <a:lumMod val="67000"/>
              </a:schemeClr>
            </a:gs>
            <a:gs pos="48000">
              <a:schemeClr val="accent1">
                <a:lumMod val="97000"/>
                <a:lumOff val="3000"/>
              </a:schemeClr>
            </a:gs>
            <a:gs pos="100000">
              <a:schemeClr val="accent1">
                <a:lumMod val="60000"/>
                <a:lumOff val="40000"/>
              </a:schemeClr>
            </a:gs>
          </a:gsLst>
          <a:lin ang="0" scaled="0"/>
          <a:tileRect/>
        </a:gradFill>
        <a:effectLst/>
      </p:bgPr>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AR">
              <a:solidFill>
                <a:prstClr val="black">
                  <a:tint val="75000"/>
                </a:prstClr>
              </a:solidFill>
            </a:endParaRP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3404702757"/>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gradFill flip="none" rotWithShape="1">
          <a:gsLst>
            <a:gs pos="63704">
              <a:srgbClr val="6893C6"/>
            </a:gs>
            <a:gs pos="0">
              <a:schemeClr val="accent1">
                <a:lumMod val="67000"/>
              </a:schemeClr>
            </a:gs>
            <a:gs pos="48000">
              <a:schemeClr val="accent1">
                <a:lumMod val="97000"/>
                <a:lumOff val="3000"/>
              </a:schemeClr>
            </a:gs>
            <a:gs pos="100000">
              <a:schemeClr val="accent1">
                <a:lumMod val="60000"/>
                <a:lumOff val="40000"/>
              </a:schemeClr>
            </a:gs>
          </a:gsLst>
          <a:lin ang="0" scaled="0"/>
          <a:tileRect/>
        </a:gradFill>
        <a:effectLst/>
      </p:bgPr>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0222692-F884-4D34-BECF-103E32C379D2}" type="datetimeFigureOut">
              <a:rPr lang="es-AR" smtClean="0">
                <a:solidFill>
                  <a:prstClr val="black">
                    <a:tint val="75000"/>
                  </a:prstClr>
                </a:solidFill>
              </a:rPr>
              <a:pPr/>
              <a:t>21/5/2025</a:t>
            </a:fld>
            <a:endParaRPr lang="es-AR">
              <a:solidFill>
                <a:prstClr val="black">
                  <a:tint val="75000"/>
                </a:prstClr>
              </a:solidFill>
            </a:endParaRP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AR">
              <a:solidFill>
                <a:prstClr val="black">
                  <a:tint val="75000"/>
                </a:prstClr>
              </a:solidFill>
            </a:endParaRP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8296F2D-BA15-489B-BF9D-A3960C9C3223}" type="slidenum">
              <a:rPr lang="es-AR" smtClean="0">
                <a:solidFill>
                  <a:prstClr val="black">
                    <a:tint val="75000"/>
                  </a:prstClr>
                </a:solidFill>
              </a:rPr>
              <a:pPr/>
              <a:t>‹Nº›</a:t>
            </a:fld>
            <a:endParaRPr lang="es-AR">
              <a:solidFill>
                <a:prstClr val="black">
                  <a:tint val="75000"/>
                </a:prstClr>
              </a:solidFill>
            </a:endParaRPr>
          </a:p>
        </p:txBody>
      </p:sp>
    </p:spTree>
    <p:extLst>
      <p:ext uri="{BB962C8B-B14F-4D97-AF65-F5344CB8AC3E}">
        <p14:creationId xmlns:p14="http://schemas.microsoft.com/office/powerpoint/2010/main" val="98711415"/>
      </p:ext>
    </p:extLst>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1196753"/>
            <a:ext cx="7918648" cy="1584175"/>
          </a:xfrm>
        </p:spPr>
        <p:txBody>
          <a:bodyPr>
            <a:normAutofit/>
          </a:bodyPr>
          <a:lstStyle/>
          <a:p>
            <a:r>
              <a:rPr lang="es-ES" dirty="0" smtClean="0"/>
              <a:t>AAEF CURSO PROCEDIMIENTO TRIBUTARIO</a:t>
            </a:r>
            <a:endParaRPr lang="es-AR" dirty="0"/>
          </a:p>
        </p:txBody>
      </p:sp>
      <p:sp>
        <p:nvSpPr>
          <p:cNvPr id="3" name="2 Subtítulo"/>
          <p:cNvSpPr>
            <a:spLocks noGrp="1"/>
          </p:cNvSpPr>
          <p:nvPr>
            <p:ph type="subTitle" idx="1"/>
          </p:nvPr>
        </p:nvSpPr>
        <p:spPr>
          <a:xfrm>
            <a:off x="1115616" y="2996952"/>
            <a:ext cx="6840760" cy="3024336"/>
          </a:xfrm>
        </p:spPr>
        <p:txBody>
          <a:bodyPr>
            <a:normAutofit fontScale="70000" lnSpcReduction="20000"/>
          </a:bodyPr>
          <a:lstStyle/>
          <a:p>
            <a:r>
              <a:rPr lang="es-ES" dirty="0" smtClean="0"/>
              <a:t>CLASE </a:t>
            </a:r>
            <a:r>
              <a:rPr lang="es-ES" dirty="0" smtClean="0"/>
              <a:t>21/5/25.  </a:t>
            </a:r>
            <a:r>
              <a:rPr lang="es-ES" dirty="0" smtClean="0"/>
              <a:t>EXPOSITORA: ANAHI F. PEREZ</a:t>
            </a:r>
          </a:p>
          <a:p>
            <a:endParaRPr lang="es-ES" dirty="0" smtClean="0"/>
          </a:p>
          <a:p>
            <a:r>
              <a:rPr lang="es-ES" dirty="0" smtClean="0"/>
              <a:t>Tema: Corte Suprema de Justicia de la Nación.</a:t>
            </a:r>
          </a:p>
          <a:p>
            <a:endParaRPr lang="es-ES" dirty="0" smtClean="0"/>
          </a:p>
          <a:p>
            <a:r>
              <a:rPr lang="es-ES" dirty="0" smtClean="0"/>
              <a:t>Intervención: jurisdicción originaria y apelada. Recurso extraordinario de apelación. Doctrinas de la gravedad institucional y de la arbitrariedad de sentencias y su respectiva aplicación en materia tributaria.  Queja por apelación extraordinaria denegada.</a:t>
            </a:r>
            <a:endParaRPr lang="es-AR" dirty="0"/>
          </a:p>
        </p:txBody>
      </p:sp>
    </p:spTree>
    <p:extLst>
      <p:ext uri="{BB962C8B-B14F-4D97-AF65-F5344CB8AC3E}">
        <p14:creationId xmlns:p14="http://schemas.microsoft.com/office/powerpoint/2010/main" val="428532519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274638"/>
            <a:ext cx="8363272" cy="994122"/>
          </a:xfrm>
        </p:spPr>
        <p:txBody>
          <a:bodyPr>
            <a:normAutofit fontScale="90000"/>
          </a:bodyPr>
          <a:lstStyle/>
          <a:p>
            <a:r>
              <a:rPr lang="es-ES" dirty="0" smtClean="0"/>
              <a:t>¿</a:t>
            </a:r>
            <a:r>
              <a:rPr lang="es-ES" dirty="0" smtClean="0">
                <a:solidFill>
                  <a:schemeClr val="bg1"/>
                </a:solidFill>
              </a:rPr>
              <a:t>Cuál es el efecto de la interposición del REX concedido</a:t>
            </a:r>
            <a:r>
              <a:rPr lang="es-ES" dirty="0" smtClean="0"/>
              <a:t>? </a:t>
            </a:r>
            <a:endParaRPr lang="es-AR" dirty="0"/>
          </a:p>
        </p:txBody>
      </p:sp>
      <p:sp>
        <p:nvSpPr>
          <p:cNvPr id="3" name="Marcador de contenido 2"/>
          <p:cNvSpPr>
            <a:spLocks noGrp="1"/>
          </p:cNvSpPr>
          <p:nvPr>
            <p:ph idx="1"/>
          </p:nvPr>
        </p:nvSpPr>
        <p:spPr>
          <a:xfrm>
            <a:off x="323528" y="1268760"/>
            <a:ext cx="8363272" cy="4857403"/>
          </a:xfrm>
        </p:spPr>
        <p:txBody>
          <a:bodyPr>
            <a:normAutofit/>
          </a:bodyPr>
          <a:lstStyle/>
          <a:p>
            <a:r>
              <a:rPr lang="es-ES" sz="4000" dirty="0" smtClean="0"/>
              <a:t>A. Siempre tiene efecto suspensivo</a:t>
            </a:r>
          </a:p>
          <a:p>
            <a:r>
              <a:rPr lang="es-ES" sz="4000" dirty="0" smtClean="0"/>
              <a:t>B. Nunca tiene efecto suspensivo</a:t>
            </a:r>
          </a:p>
          <a:p>
            <a:r>
              <a:rPr lang="es-ES" sz="4000" dirty="0" smtClean="0"/>
              <a:t>C. Tiene efecto suspensivo, salvo que la sentencia de Cámara o tribunal sea confirmatoria de la dictada en primera instancia</a:t>
            </a:r>
          </a:p>
          <a:p>
            <a:r>
              <a:rPr lang="es-ES" sz="4000" dirty="0" smtClean="0"/>
              <a:t>D. ninguna de las anteriores</a:t>
            </a:r>
            <a:endParaRPr lang="es-AR" sz="4000" dirty="0"/>
          </a:p>
        </p:txBody>
      </p:sp>
    </p:spTree>
    <p:extLst>
      <p:ext uri="{BB962C8B-B14F-4D97-AF65-F5344CB8AC3E}">
        <p14:creationId xmlns:p14="http://schemas.microsoft.com/office/powerpoint/2010/main" val="361457820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274638"/>
            <a:ext cx="8507288" cy="922114"/>
          </a:xfrm>
        </p:spPr>
        <p:txBody>
          <a:bodyPr>
            <a:normAutofit/>
          </a:bodyPr>
          <a:lstStyle/>
          <a:p>
            <a:r>
              <a:rPr lang="es-ES" sz="2800" dirty="0" smtClean="0">
                <a:solidFill>
                  <a:schemeClr val="bg1"/>
                </a:solidFill>
              </a:rPr>
              <a:t>6/6/24 Tabacalera (CAF 8093/2019). Voto juez Lorenzetti</a:t>
            </a:r>
            <a:endParaRPr lang="es-AR" sz="2800" dirty="0">
              <a:solidFill>
                <a:schemeClr val="bg1"/>
              </a:solidFill>
            </a:endParaRPr>
          </a:p>
        </p:txBody>
      </p:sp>
      <p:sp>
        <p:nvSpPr>
          <p:cNvPr id="3" name="Marcador de contenido 2"/>
          <p:cNvSpPr>
            <a:spLocks noGrp="1"/>
          </p:cNvSpPr>
          <p:nvPr>
            <p:ph idx="1"/>
          </p:nvPr>
        </p:nvSpPr>
        <p:spPr>
          <a:xfrm>
            <a:off x="287524" y="1196752"/>
            <a:ext cx="8568952" cy="4785395"/>
          </a:xfrm>
        </p:spPr>
        <p:txBody>
          <a:bodyPr>
            <a:noAutofit/>
          </a:bodyPr>
          <a:lstStyle/>
          <a:p>
            <a:pPr algn="just"/>
            <a:r>
              <a:rPr lang="es-AR" sz="2000" dirty="0"/>
              <a:t>Que de todo ello surge que la regla es que </a:t>
            </a:r>
            <a:r>
              <a:rPr lang="es-AR" sz="2000" dirty="0" smtClean="0"/>
              <a:t>las sentencias </a:t>
            </a:r>
            <a:r>
              <a:rPr lang="es-AR" sz="2000" dirty="0"/>
              <a:t>confirmadas pueden ejecutarse conforme lo dispone </a:t>
            </a:r>
            <a:r>
              <a:rPr lang="es-AR" sz="2000" dirty="0" smtClean="0"/>
              <a:t>el artículo </a:t>
            </a:r>
            <a:r>
              <a:rPr lang="es-AR" sz="2000" dirty="0"/>
              <a:t>258 del Código Procesal Civil y Comercial de la </a:t>
            </a:r>
            <a:r>
              <a:rPr lang="es-AR" sz="2000" dirty="0" smtClean="0"/>
              <a:t>Nación y </a:t>
            </a:r>
            <a:r>
              <a:rPr lang="es-AR" sz="2000" dirty="0"/>
              <a:t>que la Corte Suprema puede ordenar la suspensión de </a:t>
            </a:r>
            <a:r>
              <a:rPr lang="es-AR" sz="2000" dirty="0" smtClean="0"/>
              <a:t>esa ejecución</a:t>
            </a:r>
            <a:r>
              <a:rPr lang="es-AR" sz="2000" dirty="0"/>
              <a:t>, de modo excepcionalísimo, en casos </a:t>
            </a:r>
            <a:r>
              <a:rPr lang="es-AR" sz="2000" dirty="0" smtClean="0"/>
              <a:t>específicamente determinados </a:t>
            </a:r>
            <a:r>
              <a:rPr lang="es-AR" sz="2000" dirty="0"/>
              <a:t>en precedentes del </a:t>
            </a:r>
            <a:r>
              <a:rPr lang="es-AR" sz="2000" dirty="0" smtClean="0"/>
              <a:t>Tribunal. Esos </a:t>
            </a:r>
            <a:r>
              <a:rPr lang="es-AR" sz="2000" dirty="0"/>
              <a:t>supuestos son: a) la existencia </a:t>
            </a:r>
            <a:r>
              <a:rPr lang="es-AR" sz="2000" dirty="0" smtClean="0"/>
              <a:t>de irregularidades </a:t>
            </a:r>
            <a:r>
              <a:rPr lang="es-AR" sz="2000" dirty="0"/>
              <a:t>del procedimiento; b) el </a:t>
            </a:r>
            <a:r>
              <a:rPr lang="es-AR" sz="2000" dirty="0" smtClean="0"/>
              <a:t>apartamiento injustificado </a:t>
            </a:r>
            <a:r>
              <a:rPr lang="es-AR" sz="2000" dirty="0"/>
              <a:t>de precedentes consolidados de la Corte </a:t>
            </a:r>
            <a:r>
              <a:rPr lang="es-AR" sz="2000" dirty="0" smtClean="0"/>
              <a:t>Suprema; c</a:t>
            </a:r>
            <a:r>
              <a:rPr lang="es-AR" sz="2000" dirty="0"/>
              <a:t>) la posibilidad de que, de la ejecución, se derive un </a:t>
            </a:r>
            <a:r>
              <a:rPr lang="es-AR" sz="2000" dirty="0" smtClean="0"/>
              <a:t>agravio de </a:t>
            </a:r>
            <a:r>
              <a:rPr lang="es-AR" sz="2000" dirty="0"/>
              <a:t>muy difícil reparación ulterior; d) que se trate de un </a:t>
            </a:r>
            <a:r>
              <a:rPr lang="es-AR" sz="2000" dirty="0" smtClean="0"/>
              <a:t>caso de </a:t>
            </a:r>
            <a:r>
              <a:rPr lang="es-AR" sz="2000" dirty="0"/>
              <a:t>relevancia institucional en los términos que esta Corte </a:t>
            </a:r>
            <a:r>
              <a:rPr lang="es-AR" sz="2000" dirty="0" smtClean="0"/>
              <a:t>los ha </a:t>
            </a:r>
            <a:r>
              <a:rPr lang="es-AR" sz="2000" dirty="0"/>
              <a:t>definido.</a:t>
            </a:r>
          </a:p>
          <a:p>
            <a:pPr algn="just"/>
            <a:r>
              <a:rPr lang="es-AR" sz="2000" dirty="0"/>
              <a:t>El presupuesto procesal requiere la existencia de </a:t>
            </a:r>
            <a:r>
              <a:rPr lang="es-AR" sz="2000" dirty="0" smtClean="0"/>
              <a:t>un recurso</a:t>
            </a:r>
            <a:r>
              <a:rPr lang="es-AR" sz="2000" dirty="0"/>
              <a:t>, por ante la Corte Suprema, respecto de la sentencia </a:t>
            </a:r>
            <a:r>
              <a:rPr lang="es-AR" sz="2000" dirty="0" smtClean="0"/>
              <a:t>y del </a:t>
            </a:r>
            <a:r>
              <a:rPr lang="es-AR" sz="2000" dirty="0"/>
              <a:t>incidente de </a:t>
            </a:r>
            <a:r>
              <a:rPr lang="es-AR" sz="2000" dirty="0" smtClean="0"/>
              <a:t>ejecución. Asimismo</a:t>
            </a:r>
            <a:r>
              <a:rPr lang="es-AR" sz="2000" dirty="0"/>
              <a:t>, esta suspensión no implica </a:t>
            </a:r>
            <a:r>
              <a:rPr lang="es-AR" sz="2000" dirty="0" smtClean="0"/>
              <a:t>pronunciamiento sobre </a:t>
            </a:r>
            <a:r>
              <a:rPr lang="es-AR" sz="2000" dirty="0"/>
              <a:t>el fondo de la cuestión debatida, pero </a:t>
            </a:r>
            <a:r>
              <a:rPr lang="es-AR" sz="2000" dirty="0" smtClean="0"/>
              <a:t>existe verosimilitud </a:t>
            </a:r>
            <a:r>
              <a:rPr lang="es-AR" sz="2000" dirty="0"/>
              <a:t>del derecho o una razonable probabilidad </a:t>
            </a:r>
            <a:r>
              <a:rPr lang="es-AR" sz="2000" dirty="0" smtClean="0"/>
              <a:t>de revisar </a:t>
            </a:r>
            <a:r>
              <a:rPr lang="es-AR" sz="2000" dirty="0"/>
              <a:t>la decisión en los términos del artículo 14 de la </a:t>
            </a:r>
            <a:r>
              <a:rPr lang="es-AR" sz="2000" dirty="0" smtClean="0"/>
              <a:t>ley 48</a:t>
            </a:r>
            <a:r>
              <a:rPr lang="es-AR" sz="2400" dirty="0"/>
              <a:t>.</a:t>
            </a:r>
          </a:p>
        </p:txBody>
      </p:sp>
    </p:spTree>
    <p:extLst>
      <p:ext uri="{BB962C8B-B14F-4D97-AF65-F5344CB8AC3E}">
        <p14:creationId xmlns:p14="http://schemas.microsoft.com/office/powerpoint/2010/main" val="326935106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ES" dirty="0" smtClean="0">
                <a:solidFill>
                  <a:schemeClr val="bg1"/>
                </a:solidFill>
              </a:rPr>
              <a:t>¿Resulta necesario pedir o aclarar el efecto del recurso?</a:t>
            </a:r>
            <a:endParaRPr lang="es-AR" dirty="0">
              <a:solidFill>
                <a:schemeClr val="bg1"/>
              </a:solidFill>
            </a:endParaRPr>
          </a:p>
        </p:txBody>
      </p:sp>
      <p:sp>
        <p:nvSpPr>
          <p:cNvPr id="3" name="Marcador de contenido 2"/>
          <p:cNvSpPr>
            <a:spLocks noGrp="1"/>
          </p:cNvSpPr>
          <p:nvPr>
            <p:ph idx="1"/>
          </p:nvPr>
        </p:nvSpPr>
        <p:spPr/>
        <p:txBody>
          <a:bodyPr>
            <a:normAutofit fontScale="92500" lnSpcReduction="20000"/>
          </a:bodyPr>
          <a:lstStyle/>
          <a:p>
            <a:r>
              <a:rPr lang="es-AR" dirty="0"/>
              <a:t>En atención a los hechos denunciados por la </a:t>
            </a:r>
            <a:r>
              <a:rPr lang="es-AR" dirty="0" smtClean="0"/>
              <a:t>actora en </a:t>
            </a:r>
            <a:r>
              <a:rPr lang="es-AR" dirty="0"/>
              <a:t>el escrito de fs. 523/526, hágase saber a la </a:t>
            </a:r>
            <a:r>
              <a:rPr lang="es-AR" dirty="0" smtClean="0"/>
              <a:t>Administración Federal </a:t>
            </a:r>
            <a:r>
              <a:rPr lang="es-AR" dirty="0"/>
              <a:t>de Ingresos Públicos que la medida cautelar </a:t>
            </a:r>
            <a:r>
              <a:rPr lang="es-AR" dirty="0" smtClean="0"/>
              <a:t>dispuesta en </a:t>
            </a:r>
            <a:r>
              <a:rPr lang="es-AR" dirty="0"/>
              <a:t>los presentes autos por el juzgado de primera </a:t>
            </a:r>
            <a:r>
              <a:rPr lang="es-AR" dirty="0" smtClean="0"/>
              <a:t>instancia continúa </a:t>
            </a:r>
            <a:r>
              <a:rPr lang="es-AR" dirty="0"/>
              <a:t>en vigor hasta tanto esta Corte se expida sobre </a:t>
            </a:r>
            <a:r>
              <a:rPr lang="es-AR" dirty="0" smtClean="0"/>
              <a:t>el recurso </a:t>
            </a:r>
            <a:r>
              <a:rPr lang="es-AR" dirty="0"/>
              <a:t>extraordinario planteado por la actora </a:t>
            </a:r>
            <a:r>
              <a:rPr lang="es-AR" dirty="0" smtClean="0"/>
              <a:t>(que fue concedido </a:t>
            </a:r>
            <a:r>
              <a:rPr lang="es-AR" dirty="0"/>
              <a:t>a fs. </a:t>
            </a:r>
            <a:r>
              <a:rPr lang="es-AR" dirty="0" smtClean="0"/>
              <a:t>319) </a:t>
            </a:r>
            <a:r>
              <a:rPr lang="es-AR" dirty="0"/>
              <a:t>contra la resolución de la Sala II de </a:t>
            </a:r>
            <a:r>
              <a:rPr lang="es-AR" dirty="0" smtClean="0"/>
              <a:t>la Cámara </a:t>
            </a:r>
            <a:r>
              <a:rPr lang="es-AR" dirty="0"/>
              <a:t>Nacional de Apelaciones en lo Contencioso </a:t>
            </a:r>
            <a:r>
              <a:rPr lang="es-AR" dirty="0" smtClean="0"/>
              <a:t>Administrativo </a:t>
            </a:r>
            <a:r>
              <a:rPr lang="es-AR" dirty="0"/>
              <a:t>Federal que dispuso levantarla (confr. arts. 198 </a:t>
            </a:r>
            <a:r>
              <a:rPr lang="es-AR" dirty="0" smtClean="0"/>
              <a:t>in fine </a:t>
            </a:r>
            <a:r>
              <a:rPr lang="es-AR" dirty="0"/>
              <a:t>y 258 del </a:t>
            </a:r>
            <a:r>
              <a:rPr lang="es-AR" dirty="0" smtClean="0"/>
              <a:t>CPCCN). A.92.XLV (17/6/09) AEDBA</a:t>
            </a:r>
            <a:endParaRPr lang="es-AR" dirty="0"/>
          </a:p>
        </p:txBody>
      </p:sp>
    </p:spTree>
    <p:extLst>
      <p:ext uri="{BB962C8B-B14F-4D97-AF65-F5344CB8AC3E}">
        <p14:creationId xmlns:p14="http://schemas.microsoft.com/office/powerpoint/2010/main" val="127539476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274638"/>
            <a:ext cx="8363272" cy="994122"/>
          </a:xfrm>
        </p:spPr>
        <p:txBody>
          <a:bodyPr>
            <a:normAutofit fontScale="90000"/>
          </a:bodyPr>
          <a:lstStyle/>
          <a:p>
            <a:r>
              <a:rPr lang="es-ES" dirty="0" smtClean="0">
                <a:solidFill>
                  <a:srgbClr val="FF0000"/>
                </a:solidFill>
              </a:rPr>
              <a:t>¿Cuál es el efecto de la interposición de la queja? </a:t>
            </a:r>
            <a:endParaRPr lang="es-AR" dirty="0">
              <a:solidFill>
                <a:srgbClr val="FF0000"/>
              </a:solidFill>
            </a:endParaRPr>
          </a:p>
        </p:txBody>
      </p:sp>
      <p:sp>
        <p:nvSpPr>
          <p:cNvPr id="3" name="Marcador de contenido 2"/>
          <p:cNvSpPr>
            <a:spLocks noGrp="1"/>
          </p:cNvSpPr>
          <p:nvPr>
            <p:ph idx="1"/>
          </p:nvPr>
        </p:nvSpPr>
        <p:spPr>
          <a:xfrm>
            <a:off x="323528" y="1268760"/>
            <a:ext cx="8363272" cy="4857403"/>
          </a:xfrm>
        </p:spPr>
        <p:txBody>
          <a:bodyPr>
            <a:normAutofit/>
          </a:bodyPr>
          <a:lstStyle/>
          <a:p>
            <a:r>
              <a:rPr lang="es-ES" sz="4000" dirty="0" smtClean="0"/>
              <a:t>A. Siempre tiene efecto suspensivo</a:t>
            </a:r>
          </a:p>
          <a:p>
            <a:r>
              <a:rPr lang="es-ES" sz="4000" dirty="0" smtClean="0"/>
              <a:t>B. Nunca tiene efecto suspensivo</a:t>
            </a:r>
          </a:p>
          <a:p>
            <a:r>
              <a:rPr lang="es-ES" sz="4000" dirty="0" smtClean="0"/>
              <a:t>C. No tiene efecto suspensivo, salvo que la CSJN se lo otorgue específica y fundadamente en el caso</a:t>
            </a:r>
          </a:p>
          <a:p>
            <a:r>
              <a:rPr lang="es-ES" sz="4000" dirty="0" smtClean="0"/>
              <a:t>D. ninguna de las anteriores</a:t>
            </a:r>
            <a:endParaRPr lang="es-AR" sz="4000" dirty="0"/>
          </a:p>
        </p:txBody>
      </p:sp>
    </p:spTree>
    <p:extLst>
      <p:ext uri="{BB962C8B-B14F-4D97-AF65-F5344CB8AC3E}">
        <p14:creationId xmlns:p14="http://schemas.microsoft.com/office/powerpoint/2010/main" val="217148422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AR" sz="2800" dirty="0"/>
              <a:t>FMZ l7395/20l5/2/</a:t>
            </a:r>
            <a:r>
              <a:rPr lang="es-AR" sz="2800" dirty="0" err="1"/>
              <a:t>RHl</a:t>
            </a:r>
            <a:r>
              <a:rPr lang="es-AR" sz="2800" dirty="0"/>
              <a:t/>
            </a:r>
            <a:br>
              <a:rPr lang="es-AR" sz="2800" dirty="0"/>
            </a:br>
            <a:r>
              <a:rPr lang="es-AR" sz="2800" dirty="0"/>
              <a:t>A.C.A.R.A. y otros el Agencia de Recaudación de</a:t>
            </a:r>
            <a:br>
              <a:rPr lang="es-AR" sz="2800" dirty="0"/>
            </a:br>
            <a:r>
              <a:rPr lang="es-AR" sz="2800" dirty="0"/>
              <a:t>la Provincia de Buenos Aires y otros </a:t>
            </a:r>
            <a:r>
              <a:rPr lang="es-AR" sz="2800" dirty="0" smtClean="0"/>
              <a:t>14/2/2017</a:t>
            </a:r>
            <a:endParaRPr lang="es-AR" sz="2800" dirty="0"/>
          </a:p>
        </p:txBody>
      </p:sp>
      <p:sp>
        <p:nvSpPr>
          <p:cNvPr id="3" name="Marcador de contenido 2"/>
          <p:cNvSpPr>
            <a:spLocks noGrp="1"/>
          </p:cNvSpPr>
          <p:nvPr>
            <p:ph idx="1"/>
          </p:nvPr>
        </p:nvSpPr>
        <p:spPr/>
        <p:txBody>
          <a:bodyPr>
            <a:normAutofit fontScale="92500" lnSpcReduction="10000"/>
          </a:bodyPr>
          <a:lstStyle/>
          <a:p>
            <a:r>
              <a:rPr lang="es-AR" dirty="0"/>
              <a:t>Que, asimismo, atento a lo solicitado por la </a:t>
            </a:r>
            <a:r>
              <a:rPr lang="es-AR" dirty="0" smtClean="0"/>
              <a:t> recurrente </a:t>
            </a:r>
            <a:r>
              <a:rPr lang="es-AR" dirty="0"/>
              <a:t>y a que los argumentos aducidos en el recurso </a:t>
            </a:r>
            <a:r>
              <a:rPr lang="es-AR" dirty="0" smtClean="0"/>
              <a:t>extraordinario </a:t>
            </a:r>
            <a:r>
              <a:rPr lang="es-AR" dirty="0"/>
              <a:t>y mantenidos en esta presentación directa pueden, </a:t>
            </a:r>
            <a:r>
              <a:rPr lang="es-AR" i="1" dirty="0" smtClean="0"/>
              <a:t>prima facie</a:t>
            </a:r>
            <a:r>
              <a:rPr lang="es-AR" dirty="0"/>
              <a:t>, involucrar cuestiones de orden federal, debe </a:t>
            </a:r>
            <a:r>
              <a:rPr lang="es-AR" dirty="0" smtClean="0"/>
              <a:t>declararse admisible </a:t>
            </a:r>
            <a:r>
              <a:rPr lang="es-AR" dirty="0"/>
              <a:t>la queja y decretarse la suspensión del curso del </a:t>
            </a:r>
            <a:r>
              <a:rPr lang="es-AR" dirty="0" smtClean="0"/>
              <a:t>proceso</a:t>
            </a:r>
            <a:r>
              <a:rPr lang="es-AR" dirty="0"/>
              <a:t>, sin que esto implique pronunciamiento alguno sobre el </a:t>
            </a:r>
            <a:r>
              <a:rPr lang="es-AR" dirty="0" smtClean="0"/>
              <a:t>fondo </a:t>
            </a:r>
            <a:r>
              <a:rPr lang="es-AR" dirty="0"/>
              <a:t>del recurso (Fallos: 295:658; 297:558; 308:249 y </a:t>
            </a:r>
            <a:r>
              <a:rPr lang="es-AR" dirty="0" smtClean="0"/>
              <a:t>317:1447; entre </a:t>
            </a:r>
            <a:r>
              <a:rPr lang="es-AR" dirty="0"/>
              <a:t>otros) .</a:t>
            </a:r>
          </a:p>
        </p:txBody>
      </p:sp>
    </p:spTree>
    <p:extLst>
      <p:ext uri="{BB962C8B-B14F-4D97-AF65-F5344CB8AC3E}">
        <p14:creationId xmlns:p14="http://schemas.microsoft.com/office/powerpoint/2010/main" val="197456573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AR" sz="2800" dirty="0" smtClean="0">
                <a:solidFill>
                  <a:srgbClr val="FF0000"/>
                </a:solidFill>
              </a:rPr>
              <a:t>Ejecución   </a:t>
            </a:r>
            <a:r>
              <a:rPr lang="es-AR" sz="2800" dirty="0">
                <a:solidFill>
                  <a:srgbClr val="FF0000"/>
                </a:solidFill>
              </a:rPr>
              <a:t>de   la</a:t>
            </a:r>
            <a:br>
              <a:rPr lang="es-AR" sz="2800" dirty="0">
                <a:solidFill>
                  <a:srgbClr val="FF0000"/>
                </a:solidFill>
              </a:rPr>
            </a:br>
            <a:r>
              <a:rPr lang="es-AR" sz="2800" dirty="0">
                <a:solidFill>
                  <a:srgbClr val="FF0000"/>
                </a:solidFill>
              </a:rPr>
              <a:t>sentencia que se encuentra apelada </a:t>
            </a:r>
            <a:r>
              <a:rPr lang="es-AR" sz="2800" dirty="0" smtClean="0">
                <a:solidFill>
                  <a:srgbClr val="FF0000"/>
                </a:solidFill>
              </a:rPr>
              <a:t>(queja) ante la Corte</a:t>
            </a:r>
            <a:endParaRPr lang="es-AR" sz="2800" dirty="0">
              <a:solidFill>
                <a:srgbClr val="FF0000"/>
              </a:solidFill>
            </a:endParaRPr>
          </a:p>
        </p:txBody>
      </p:sp>
      <p:sp>
        <p:nvSpPr>
          <p:cNvPr id="3" name="Marcador de contenido 2"/>
          <p:cNvSpPr>
            <a:spLocks noGrp="1"/>
          </p:cNvSpPr>
          <p:nvPr>
            <p:ph idx="1"/>
          </p:nvPr>
        </p:nvSpPr>
        <p:spPr/>
        <p:txBody>
          <a:bodyPr>
            <a:normAutofit fontScale="70000" lnSpcReduction="20000"/>
          </a:bodyPr>
          <a:lstStyle/>
          <a:p>
            <a:r>
              <a:rPr lang="es-AR" dirty="0" smtClean="0"/>
              <a:t>Caso: Se promueve un  </a:t>
            </a:r>
            <a:r>
              <a:rPr lang="es-AR" dirty="0"/>
              <a:t>incidente  </a:t>
            </a:r>
            <a:r>
              <a:rPr lang="es-AR" dirty="0" smtClean="0"/>
              <a:t>de ejecución </a:t>
            </a:r>
            <a:r>
              <a:rPr lang="es-AR" dirty="0"/>
              <a:t>de </a:t>
            </a:r>
            <a:r>
              <a:rPr lang="es-AR" dirty="0" smtClean="0"/>
              <a:t>sentencia.</a:t>
            </a:r>
            <a:endParaRPr lang="es-AR" dirty="0"/>
          </a:p>
          <a:p>
            <a:r>
              <a:rPr lang="es-AR" dirty="0"/>
              <a:t>Cabe </a:t>
            </a:r>
            <a:r>
              <a:rPr lang="es-AR" dirty="0" smtClean="0"/>
              <a:t>mencionar </a:t>
            </a:r>
            <a:r>
              <a:rPr lang="es-AR" dirty="0"/>
              <a:t>que la decisión </a:t>
            </a:r>
            <a:r>
              <a:rPr lang="es-AR" dirty="0" smtClean="0"/>
              <a:t>cuyo cumplimiento </a:t>
            </a:r>
            <a:r>
              <a:rPr lang="es-AR" dirty="0"/>
              <a:t>se exige no </a:t>
            </a:r>
            <a:r>
              <a:rPr lang="es-AR" dirty="0" smtClean="0"/>
              <a:t>cuenta con dos sentencias en el mismo sentido.  </a:t>
            </a:r>
            <a:r>
              <a:rPr lang="es-AR" dirty="0"/>
              <a:t>Pese a ello, </a:t>
            </a:r>
            <a:r>
              <a:rPr lang="es-AR" dirty="0" smtClean="0"/>
              <a:t>se</a:t>
            </a:r>
            <a:endParaRPr lang="es-AR" dirty="0"/>
          </a:p>
          <a:p>
            <a:r>
              <a:rPr lang="es-AR" dirty="0"/>
              <a:t>solicitó su ejecución sobre la base de que el recurso de queja ­que </a:t>
            </a:r>
            <a:r>
              <a:rPr lang="es-AR" dirty="0" smtClean="0"/>
              <a:t>fue interpuesto </a:t>
            </a:r>
            <a:r>
              <a:rPr lang="es-AR" dirty="0"/>
              <a:t>por </a:t>
            </a:r>
            <a:r>
              <a:rPr lang="es-AR" dirty="0" smtClean="0"/>
              <a:t>la otra parte </a:t>
            </a:r>
            <a:r>
              <a:rPr lang="es-AR" dirty="0"/>
              <a:t>frente a la denegación de la apelación federal y </a:t>
            </a:r>
            <a:r>
              <a:rPr lang="es-AR" dirty="0" smtClean="0"/>
              <a:t>se encuentra   </a:t>
            </a:r>
            <a:r>
              <a:rPr lang="es-AR" dirty="0"/>
              <a:t>pendiente   de   resolución   ante   </a:t>
            </a:r>
            <a:r>
              <a:rPr lang="es-AR" dirty="0" smtClean="0"/>
              <a:t>la </a:t>
            </a:r>
            <a:r>
              <a:rPr lang="es-AR" dirty="0"/>
              <a:t>Corte­ carece   de   </a:t>
            </a:r>
            <a:r>
              <a:rPr lang="es-AR" dirty="0" smtClean="0"/>
              <a:t>efectos suspensivos </a:t>
            </a:r>
            <a:r>
              <a:rPr lang="es-AR" dirty="0"/>
              <a:t>(art. 285 del CPCCN y Fallos 305:1035).</a:t>
            </a:r>
          </a:p>
          <a:p>
            <a:r>
              <a:rPr lang="es-AR" dirty="0"/>
              <a:t>Finalmente, debe tenerse en cuenta que, en </a:t>
            </a:r>
            <a:r>
              <a:rPr lang="es-AR" dirty="0" smtClean="0"/>
              <a:t>dicha queja</a:t>
            </a:r>
            <a:r>
              <a:rPr lang="es-AR" dirty="0"/>
              <a:t>, la Corte decidió solicitar los autos principales y dar vista a </a:t>
            </a:r>
            <a:r>
              <a:rPr lang="es-AR" dirty="0" smtClean="0"/>
              <a:t>la Procuración </a:t>
            </a:r>
            <a:r>
              <a:rPr lang="es-AR" dirty="0"/>
              <a:t>General,  que actualmente tiene el expediente a estudio</a:t>
            </a:r>
            <a:r>
              <a:rPr lang="es-AR" dirty="0" smtClean="0"/>
              <a:t>.</a:t>
            </a:r>
          </a:p>
          <a:p>
            <a:endParaRPr lang="es-AR" dirty="0" smtClean="0"/>
          </a:p>
          <a:p>
            <a:r>
              <a:rPr lang="es-AR" dirty="0">
                <a:solidFill>
                  <a:schemeClr val="bg1"/>
                </a:solidFill>
              </a:rPr>
              <a:t>Una vez interpuesta la queja, el pedido de autos principales por el tribunal, ¿implica otorgarle efectos suspensivos? </a:t>
            </a:r>
          </a:p>
        </p:txBody>
      </p:sp>
    </p:spTree>
    <p:extLst>
      <p:ext uri="{BB962C8B-B14F-4D97-AF65-F5344CB8AC3E}">
        <p14:creationId xmlns:p14="http://schemas.microsoft.com/office/powerpoint/2010/main" val="121226400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251520" y="332656"/>
            <a:ext cx="8435280" cy="1084982"/>
          </a:xfrm>
        </p:spPr>
        <p:txBody>
          <a:bodyPr>
            <a:normAutofit fontScale="90000"/>
          </a:bodyPr>
          <a:lstStyle/>
          <a:p>
            <a:r>
              <a:rPr lang="es-ES" sz="3600" dirty="0" smtClean="0"/>
              <a:t/>
            </a:r>
            <a:br>
              <a:rPr lang="es-ES" sz="3600" dirty="0" smtClean="0"/>
            </a:br>
            <a:r>
              <a:rPr lang="es-ES" sz="3600" dirty="0" smtClean="0">
                <a:solidFill>
                  <a:srgbClr val="FF0000"/>
                </a:solidFill>
              </a:rPr>
              <a:t>El tribunal </a:t>
            </a:r>
            <a:r>
              <a:rPr lang="es-ES" sz="3600" i="1" dirty="0" smtClean="0">
                <a:solidFill>
                  <a:srgbClr val="FF0000"/>
                </a:solidFill>
              </a:rPr>
              <a:t>a quo</a:t>
            </a:r>
            <a:r>
              <a:rPr lang="es-ES" sz="3600" dirty="0" smtClean="0">
                <a:solidFill>
                  <a:srgbClr val="FF0000"/>
                </a:solidFill>
              </a:rPr>
              <a:t>, ¿qué tiempo </a:t>
            </a:r>
            <a:r>
              <a:rPr lang="es-AR" sz="3600" dirty="0" smtClean="0">
                <a:solidFill>
                  <a:srgbClr val="FF0000"/>
                </a:solidFill>
              </a:rPr>
              <a:t>tiene para</a:t>
            </a:r>
            <a:r>
              <a:rPr lang="es-AR" sz="3600" dirty="0">
                <a:solidFill>
                  <a:srgbClr val="FF0000"/>
                </a:solidFill>
              </a:rPr>
              <a:t/>
            </a:r>
            <a:br>
              <a:rPr lang="es-AR" sz="3600" dirty="0">
                <a:solidFill>
                  <a:srgbClr val="FF0000"/>
                </a:solidFill>
              </a:rPr>
            </a:br>
            <a:r>
              <a:rPr lang="es-AR" sz="3600" dirty="0" smtClean="0">
                <a:solidFill>
                  <a:srgbClr val="FF0000"/>
                </a:solidFill>
              </a:rPr>
              <a:t>expedirse </a:t>
            </a:r>
            <a:r>
              <a:rPr lang="es-AR" sz="3600" dirty="0">
                <a:solidFill>
                  <a:srgbClr val="FF0000"/>
                </a:solidFill>
              </a:rPr>
              <a:t>sobre </a:t>
            </a:r>
            <a:r>
              <a:rPr lang="es-AR" sz="3600" dirty="0" smtClean="0">
                <a:solidFill>
                  <a:srgbClr val="FF0000"/>
                </a:solidFill>
              </a:rPr>
              <a:t>la procedencia del REX?.</a:t>
            </a:r>
            <a:r>
              <a:rPr lang="es-AR" dirty="0">
                <a:solidFill>
                  <a:srgbClr val="FF0000"/>
                </a:solidFill>
              </a:rPr>
              <a:t/>
            </a:r>
            <a:br>
              <a:rPr lang="es-AR" dirty="0">
                <a:solidFill>
                  <a:srgbClr val="FF0000"/>
                </a:solidFill>
              </a:rPr>
            </a:br>
            <a:endParaRPr lang="es-AR" dirty="0">
              <a:solidFill>
                <a:srgbClr val="FF0000"/>
              </a:solidFill>
            </a:endParaRPr>
          </a:p>
        </p:txBody>
      </p:sp>
      <p:sp>
        <p:nvSpPr>
          <p:cNvPr id="3" name="Marcador de contenido 2"/>
          <p:cNvSpPr>
            <a:spLocks noGrp="1"/>
          </p:cNvSpPr>
          <p:nvPr>
            <p:ph idx="1"/>
          </p:nvPr>
        </p:nvSpPr>
        <p:spPr>
          <a:xfrm>
            <a:off x="457200" y="1600200"/>
            <a:ext cx="8435280" cy="4853136"/>
          </a:xfrm>
        </p:spPr>
        <p:txBody>
          <a:bodyPr>
            <a:normAutofit fontScale="92500" lnSpcReduction="20000"/>
          </a:bodyPr>
          <a:lstStyle/>
          <a:p>
            <a:r>
              <a:rPr lang="es-AR" dirty="0"/>
              <a:t>Que por ser obligación del superior tribunal </a:t>
            </a:r>
            <a:r>
              <a:rPr lang="es-AR" dirty="0" smtClean="0"/>
              <a:t>de la </a:t>
            </a:r>
            <a:r>
              <a:rPr lang="es-AR" dirty="0"/>
              <a:t>causa, proveer lo que a su juicio corresponda respecto </a:t>
            </a:r>
            <a:r>
              <a:rPr lang="es-AR" dirty="0" smtClean="0"/>
              <a:t>del recurso </a:t>
            </a:r>
            <a:r>
              <a:rPr lang="es-AR" dirty="0"/>
              <a:t>extraordinario ante él deducido, como trámite </a:t>
            </a:r>
            <a:r>
              <a:rPr lang="es-AR" dirty="0" smtClean="0"/>
              <a:t>necesario para </a:t>
            </a:r>
            <a:r>
              <a:rPr lang="es-AR" dirty="0"/>
              <a:t>la apertura de la jurisdicción que acuerda a esta Corte </a:t>
            </a:r>
            <a:r>
              <a:rPr lang="es-AR" dirty="0" smtClean="0"/>
              <a:t>el art</a:t>
            </a:r>
            <a:r>
              <a:rPr lang="es-AR" dirty="0"/>
              <a:t>. 14 de la ley 48, no es licita la demora indefinida de </a:t>
            </a:r>
            <a:r>
              <a:rPr lang="es-AR" dirty="0" smtClean="0"/>
              <a:t>la mencionada </a:t>
            </a:r>
            <a:r>
              <a:rPr lang="es-AR" dirty="0"/>
              <a:t>providencia. Ello, en efecto, </a:t>
            </a:r>
            <a:r>
              <a:rPr lang="es-AR" dirty="0" smtClean="0"/>
              <a:t>importaría </a:t>
            </a:r>
            <a:r>
              <a:rPr lang="es-AR" dirty="0"/>
              <a:t>la </a:t>
            </a:r>
            <a:r>
              <a:rPr lang="es-AR" dirty="0" smtClean="0"/>
              <a:t>obstrucción </a:t>
            </a:r>
            <a:r>
              <a:rPr lang="es-AR" dirty="0"/>
              <a:t>del ejercicio de la mencionada jurisdicción de esta </a:t>
            </a:r>
            <a:r>
              <a:rPr lang="es-AR" dirty="0" smtClean="0"/>
              <a:t>Corte, lo </a:t>
            </a:r>
            <a:r>
              <a:rPr lang="es-AR" dirty="0"/>
              <a:t>que conduce a admitir la procedencia de la queja, ante el re-tardo excesivo en el despacho del recurso extraordinario (</a:t>
            </a:r>
            <a:r>
              <a:rPr lang="es-AR" dirty="0" smtClean="0"/>
              <a:t>confr. Fallos</a:t>
            </a:r>
            <a:r>
              <a:rPr lang="es-AR" dirty="0"/>
              <a:t>: 233:213, 307:2504 y </a:t>
            </a:r>
            <a:r>
              <a:rPr lang="es-AR" dirty="0" err="1" smtClean="0"/>
              <a:t>arg</a:t>
            </a:r>
            <a:r>
              <a:rPr lang="es-AR" dirty="0" smtClean="0"/>
              <a:t>. </a:t>
            </a:r>
            <a:r>
              <a:rPr lang="es-AR" dirty="0"/>
              <a:t>de Fallos: 327:3510)</a:t>
            </a:r>
          </a:p>
          <a:p>
            <a:endParaRPr lang="es-AR" dirty="0"/>
          </a:p>
          <a:p>
            <a:endParaRPr lang="es-AR" dirty="0"/>
          </a:p>
        </p:txBody>
      </p:sp>
    </p:spTree>
    <p:extLst>
      <p:ext uri="{BB962C8B-B14F-4D97-AF65-F5344CB8AC3E}">
        <p14:creationId xmlns:p14="http://schemas.microsoft.com/office/powerpoint/2010/main" val="310305259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ACCESO A LA CSJN</a:t>
            </a:r>
            <a:endParaRPr lang="es-AR" dirty="0"/>
          </a:p>
        </p:txBody>
      </p:sp>
      <p:sp>
        <p:nvSpPr>
          <p:cNvPr id="3" name="2 Marcador de contenido"/>
          <p:cNvSpPr>
            <a:spLocks noGrp="1"/>
          </p:cNvSpPr>
          <p:nvPr>
            <p:ph idx="1"/>
          </p:nvPr>
        </p:nvSpPr>
        <p:spPr/>
        <p:txBody>
          <a:bodyPr/>
          <a:lstStyle/>
          <a:p>
            <a:r>
              <a:rPr lang="es-ES" dirty="0" smtClean="0"/>
              <a:t>COMPETENCIA ORIGINARIA (ART. 117 CN)</a:t>
            </a:r>
          </a:p>
          <a:p>
            <a:endParaRPr lang="es-ES" dirty="0"/>
          </a:p>
          <a:p>
            <a:pPr marL="0" indent="0">
              <a:buNone/>
            </a:pPr>
            <a:r>
              <a:rPr lang="es-ES" dirty="0" smtClean="0"/>
              <a:t>                                                          </a:t>
            </a:r>
            <a:r>
              <a:rPr lang="es-ES" sz="2000" dirty="0" smtClean="0"/>
              <a:t>ORDINARIA (ART. 24, 6</a:t>
            </a:r>
          </a:p>
          <a:p>
            <a:pPr marL="0" indent="0">
              <a:buNone/>
            </a:pPr>
            <a:r>
              <a:rPr lang="es-ES" sz="2000" dirty="0"/>
              <a:t> </a:t>
            </a:r>
            <a:r>
              <a:rPr lang="es-ES" sz="2000" dirty="0" smtClean="0"/>
              <a:t>                                                                                      DECRETO 1285/58)</a:t>
            </a:r>
          </a:p>
          <a:p>
            <a:r>
              <a:rPr lang="es-ES" dirty="0" smtClean="0"/>
              <a:t>COMPETENCIA APELADA </a:t>
            </a:r>
          </a:p>
          <a:p>
            <a:pPr marL="0" indent="0">
              <a:buNone/>
            </a:pPr>
            <a:r>
              <a:rPr lang="es-ES" dirty="0" smtClean="0"/>
              <a:t>                                                           </a:t>
            </a:r>
            <a:r>
              <a:rPr lang="es-ES" sz="2000" dirty="0" smtClean="0"/>
              <a:t>EXTRAORDINARIA (ART. </a:t>
            </a:r>
          </a:p>
          <a:p>
            <a:pPr marL="0" indent="0">
              <a:buNone/>
            </a:pPr>
            <a:r>
              <a:rPr lang="es-ES" sz="2000" dirty="0"/>
              <a:t> </a:t>
            </a:r>
            <a:r>
              <a:rPr lang="es-ES" sz="2000" dirty="0" smtClean="0"/>
              <a:t>                                                                                                14, LEY 48) </a:t>
            </a:r>
            <a:endParaRPr lang="es-AR" sz="2000" dirty="0"/>
          </a:p>
        </p:txBody>
      </p:sp>
      <p:cxnSp>
        <p:nvCxnSpPr>
          <p:cNvPr id="5" name="4 Conector recto de flecha"/>
          <p:cNvCxnSpPr/>
          <p:nvPr/>
        </p:nvCxnSpPr>
        <p:spPr>
          <a:xfrm flipV="1">
            <a:off x="5148064" y="3068960"/>
            <a:ext cx="648072" cy="64807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7" name="6 Conector recto de flecha"/>
          <p:cNvCxnSpPr/>
          <p:nvPr/>
        </p:nvCxnSpPr>
        <p:spPr>
          <a:xfrm>
            <a:off x="5148064" y="3789040"/>
            <a:ext cx="792088" cy="57606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324923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363272" cy="994122"/>
          </a:xfrm>
        </p:spPr>
        <p:txBody>
          <a:bodyPr>
            <a:normAutofit fontScale="90000"/>
          </a:bodyPr>
          <a:lstStyle/>
          <a:p>
            <a:r>
              <a:rPr lang="es-AR" dirty="0" smtClean="0"/>
              <a:t>RECURSO EXTRAORDINARIO FEDERAL  ¿VERDADERO O FALSO?</a:t>
            </a:r>
            <a:endParaRPr lang="es-AR" dirty="0"/>
          </a:p>
        </p:txBody>
      </p:sp>
      <p:sp>
        <p:nvSpPr>
          <p:cNvPr id="3" name="2 Marcador de contenido"/>
          <p:cNvSpPr>
            <a:spLocks noGrp="1"/>
          </p:cNvSpPr>
          <p:nvPr>
            <p:ph idx="1"/>
          </p:nvPr>
        </p:nvSpPr>
        <p:spPr>
          <a:xfrm>
            <a:off x="107504" y="1340768"/>
            <a:ext cx="9036496" cy="5112568"/>
          </a:xfrm>
        </p:spPr>
        <p:txBody>
          <a:bodyPr>
            <a:normAutofit fontScale="70000" lnSpcReduction="20000"/>
          </a:bodyPr>
          <a:lstStyle/>
          <a:p>
            <a:pPr algn="just"/>
            <a:r>
              <a:rPr lang="es-AR" dirty="0" smtClean="0"/>
              <a:t>1.- En materia tributaria, puede haber un caso o causa aun cuando no haya una determinación de oficio.</a:t>
            </a:r>
          </a:p>
          <a:p>
            <a:pPr algn="just"/>
            <a:r>
              <a:rPr lang="es-ES" dirty="0" smtClean="0"/>
              <a:t>2.- Tomando </a:t>
            </a:r>
            <a:r>
              <a:rPr lang="es-ES" dirty="0"/>
              <a:t>el supuesto anterior</a:t>
            </a:r>
            <a:r>
              <a:rPr lang="es-ES" dirty="0" smtClean="0"/>
              <a:t>, si </a:t>
            </a:r>
            <a:r>
              <a:rPr lang="es-ES" dirty="0"/>
              <a:t>el contribuyente abonó voluntariamente el tributo en la etapa de fiscalización, ¿puede interponer acción declarativa de certeza para cuestionar el tributo</a:t>
            </a:r>
            <a:r>
              <a:rPr lang="es-ES" dirty="0" smtClean="0"/>
              <a:t>?</a:t>
            </a:r>
          </a:p>
          <a:p>
            <a:pPr algn="just"/>
            <a:r>
              <a:rPr lang="es-ES" dirty="0" smtClean="0"/>
              <a:t>3.-Procede </a:t>
            </a:r>
            <a:r>
              <a:rPr lang="es-ES" dirty="0"/>
              <a:t>el recurso extraordinario ­aunque la materia del pronunciamiento sea de carácter procesal o no haya sentencia definitiva­, cuando lo resuelto reviste gravedad institucional</a:t>
            </a:r>
            <a:r>
              <a:rPr lang="es-ES" dirty="0" smtClean="0"/>
              <a:t>.</a:t>
            </a:r>
          </a:p>
          <a:p>
            <a:pPr algn="just"/>
            <a:r>
              <a:rPr lang="es-ES" dirty="0" smtClean="0"/>
              <a:t>4.-Trámite </a:t>
            </a:r>
            <a:r>
              <a:rPr lang="es-ES" dirty="0"/>
              <a:t>del recurso: Aun si la Cámara o la instancia anterior lo concedió, la CSJN puede declarar la improcedencia formal del </a:t>
            </a:r>
            <a:r>
              <a:rPr lang="es-ES" dirty="0" smtClean="0"/>
              <a:t>recurso.</a:t>
            </a:r>
            <a:endParaRPr lang="es-ES" dirty="0"/>
          </a:p>
          <a:p>
            <a:pPr algn="just"/>
            <a:r>
              <a:rPr lang="es-ES" dirty="0" smtClean="0"/>
              <a:t>5. </a:t>
            </a:r>
            <a:r>
              <a:rPr lang="es-ES" dirty="0"/>
              <a:t>Las partes pueden impugnar el dictamen del Procurador</a:t>
            </a:r>
            <a:r>
              <a:rPr lang="es-ES" dirty="0" smtClean="0"/>
              <a:t>.</a:t>
            </a:r>
          </a:p>
          <a:p>
            <a:pPr algn="just"/>
            <a:r>
              <a:rPr lang="es-ES" dirty="0" smtClean="0"/>
              <a:t>6.-en </a:t>
            </a:r>
            <a:r>
              <a:rPr lang="es-ES" dirty="0"/>
              <a:t>materia de interpretación de las normas federales, la Corte no se encuentra limitada por las posiciones del tribunal apelado, ni del recurrente, sino que le incumbe realizar una declaratoria sobre el punto disputado según la recta interpretación que le </a:t>
            </a:r>
            <a:r>
              <a:rPr lang="es-ES" dirty="0" smtClean="0"/>
              <a:t>otorgue</a:t>
            </a:r>
          </a:p>
          <a:p>
            <a:pPr algn="just"/>
            <a:r>
              <a:rPr lang="es-ES" dirty="0" smtClean="0"/>
              <a:t>7. El </a:t>
            </a:r>
            <a:r>
              <a:rPr lang="es-ES" dirty="0"/>
              <a:t>requisito de la cuestión federal, puede saltearse por arbitrariedad.</a:t>
            </a:r>
          </a:p>
          <a:p>
            <a:pPr algn="just"/>
            <a:endParaRPr lang="es-ES" dirty="0"/>
          </a:p>
          <a:p>
            <a:pPr algn="just"/>
            <a:endParaRPr lang="es-ES" dirty="0"/>
          </a:p>
          <a:p>
            <a:pPr algn="just"/>
            <a:endParaRPr lang="es-ES" dirty="0"/>
          </a:p>
          <a:p>
            <a:pPr algn="just"/>
            <a:endParaRPr lang="es-ES" dirty="0"/>
          </a:p>
          <a:p>
            <a:pPr algn="just"/>
            <a:endParaRPr lang="es-AR" dirty="0" smtClean="0"/>
          </a:p>
          <a:p>
            <a:pPr algn="just"/>
            <a:endParaRPr lang="es-AR" dirty="0" smtClean="0"/>
          </a:p>
          <a:p>
            <a:endParaRPr lang="es-AR" dirty="0"/>
          </a:p>
        </p:txBody>
      </p:sp>
    </p:spTree>
    <p:extLst>
      <p:ext uri="{BB962C8B-B14F-4D97-AF65-F5344CB8AC3E}">
        <p14:creationId xmlns:p14="http://schemas.microsoft.com/office/powerpoint/2010/main" val="134443968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91264" cy="850106"/>
          </a:xfrm>
        </p:spPr>
        <p:txBody>
          <a:bodyPr>
            <a:normAutofit fontScale="90000"/>
          </a:bodyPr>
          <a:lstStyle/>
          <a:p>
            <a:r>
              <a:rPr lang="es-AR" dirty="0"/>
              <a:t>RECURSO EXTRAORDINARIO FEDERAL  ¿VERDADERO O FALSO?</a:t>
            </a:r>
          </a:p>
        </p:txBody>
      </p:sp>
      <p:sp>
        <p:nvSpPr>
          <p:cNvPr id="3" name="2 Marcador de contenido"/>
          <p:cNvSpPr>
            <a:spLocks noGrp="1"/>
          </p:cNvSpPr>
          <p:nvPr>
            <p:ph idx="1"/>
          </p:nvPr>
        </p:nvSpPr>
        <p:spPr>
          <a:xfrm>
            <a:off x="0" y="1196752"/>
            <a:ext cx="9144000" cy="5400600"/>
          </a:xfrm>
        </p:spPr>
        <p:txBody>
          <a:bodyPr>
            <a:normAutofit fontScale="77500" lnSpcReduction="20000"/>
          </a:bodyPr>
          <a:lstStyle/>
          <a:p>
            <a:r>
              <a:rPr lang="es-ES" sz="2600" dirty="0" smtClean="0"/>
              <a:t> 8.-Efectos </a:t>
            </a:r>
            <a:r>
              <a:rPr lang="es-ES" sz="2600" dirty="0"/>
              <a:t>de la interposición del recurso: El REX concedido tiene efecto suspensivo, salvo que la sentencia de 2° instancia sea confirmatoria de la 1era.</a:t>
            </a:r>
          </a:p>
          <a:p>
            <a:r>
              <a:rPr lang="es-ES" sz="2600" dirty="0" smtClean="0"/>
              <a:t>9. </a:t>
            </a:r>
            <a:r>
              <a:rPr lang="es-ES" sz="2600" dirty="0"/>
              <a:t>En la fundamentación del REX el recurrente puede remitirse a presentaciones anteriores</a:t>
            </a:r>
            <a:r>
              <a:rPr lang="es-ES" sz="2600" dirty="0" smtClean="0"/>
              <a:t>.</a:t>
            </a:r>
          </a:p>
          <a:p>
            <a:r>
              <a:rPr lang="es-ES" sz="2600" dirty="0" smtClean="0"/>
              <a:t>10. </a:t>
            </a:r>
            <a:r>
              <a:rPr lang="es-ES" sz="2600" dirty="0"/>
              <a:t>Trámite: Procede la declaración de caducidad en el trámite del </a:t>
            </a:r>
            <a:r>
              <a:rPr lang="es-ES" sz="2600" dirty="0" smtClean="0"/>
              <a:t>REX</a:t>
            </a:r>
          </a:p>
          <a:p>
            <a:r>
              <a:rPr lang="es-ES" sz="2600" dirty="0"/>
              <a:t>Durante la primera mitad del año 2016 la CS estuvo compuesta por 3 Ministros (la ley marca que su integración completa es de cinco miembros). En tales condiciones, la mayoría se obtenía:</a:t>
            </a:r>
          </a:p>
          <a:p>
            <a:pPr lvl="1"/>
            <a:r>
              <a:rPr lang="es-ES" sz="2200" dirty="0"/>
              <a:t>Por el voto afirmativo de 2 de los 3 Ministros</a:t>
            </a:r>
          </a:p>
          <a:p>
            <a:pPr lvl="1"/>
            <a:r>
              <a:rPr lang="es-ES" sz="2200" dirty="0"/>
              <a:t>Por el voto de los 3 </a:t>
            </a:r>
            <a:r>
              <a:rPr lang="es-ES" sz="2200" dirty="0" smtClean="0"/>
              <a:t>Ministros</a:t>
            </a:r>
          </a:p>
          <a:p>
            <a:r>
              <a:rPr lang="es-ES" sz="2600" dirty="0" smtClean="0"/>
              <a:t>11.El </a:t>
            </a:r>
            <a:r>
              <a:rPr lang="es-ES" sz="2600" dirty="0"/>
              <a:t>rechazo del recurso extraordinario en los términos del art. 280 del CPCCN, es una legítima atribución que no viola el derecho de los justiciables</a:t>
            </a:r>
          </a:p>
          <a:p>
            <a:r>
              <a:rPr lang="es-ES" sz="2600" dirty="0" smtClean="0"/>
              <a:t>12.Una </a:t>
            </a:r>
            <a:r>
              <a:rPr lang="es-ES" sz="2600" dirty="0"/>
              <a:t>vez otorgada la vista a la PGN no puede la Corte desestimar el recurso en los términos del art. 280 del CPCCN.</a:t>
            </a:r>
          </a:p>
          <a:p>
            <a:r>
              <a:rPr lang="es-ES" sz="2600" dirty="0" smtClean="0"/>
              <a:t>13.- </a:t>
            </a:r>
            <a:r>
              <a:rPr lang="es-ES" sz="2600" dirty="0"/>
              <a:t>El fallo de la CSJN puede recurrirse por vía de reposición</a:t>
            </a:r>
          </a:p>
          <a:p>
            <a:r>
              <a:rPr lang="es-ES" sz="2600" dirty="0" smtClean="0"/>
              <a:t>14.- </a:t>
            </a:r>
            <a:r>
              <a:rPr lang="es-ES" sz="2600" dirty="0"/>
              <a:t>La deficiencia en la fundamentación del recurso extraordinario puede subsanarse al interponer la queja</a:t>
            </a:r>
          </a:p>
          <a:p>
            <a:r>
              <a:rPr lang="es-ES" sz="2600" dirty="0" smtClean="0"/>
              <a:t>15.- </a:t>
            </a:r>
            <a:r>
              <a:rPr lang="es-ES" sz="2600" dirty="0"/>
              <a:t>El requisito de la fundamentación autónoma es especialmente exigible cuando el REX se funda en la doctrina de la arbitrariedad</a:t>
            </a:r>
          </a:p>
          <a:p>
            <a:endParaRPr lang="es-ES" dirty="0"/>
          </a:p>
          <a:p>
            <a:endParaRPr lang="es-ES" dirty="0"/>
          </a:p>
          <a:p>
            <a:endParaRPr lang="es-ES" dirty="0"/>
          </a:p>
          <a:p>
            <a:endParaRPr lang="es-AR" dirty="0"/>
          </a:p>
        </p:txBody>
      </p:sp>
    </p:spTree>
    <p:extLst>
      <p:ext uri="{BB962C8B-B14F-4D97-AF65-F5344CB8AC3E}">
        <p14:creationId xmlns:p14="http://schemas.microsoft.com/office/powerpoint/2010/main" val="9068572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CONSTITUCION NACIONAL </a:t>
            </a:r>
            <a:endParaRPr lang="es-AR" dirty="0"/>
          </a:p>
        </p:txBody>
      </p:sp>
      <p:sp>
        <p:nvSpPr>
          <p:cNvPr id="3" name="2 Marcador de contenido"/>
          <p:cNvSpPr>
            <a:spLocks noGrp="1"/>
          </p:cNvSpPr>
          <p:nvPr>
            <p:ph idx="1"/>
          </p:nvPr>
        </p:nvSpPr>
        <p:spPr/>
        <p:txBody>
          <a:bodyPr>
            <a:normAutofit fontScale="62500" lnSpcReduction="20000"/>
          </a:bodyPr>
          <a:lstStyle/>
          <a:p>
            <a:pPr algn="just"/>
            <a:r>
              <a:rPr lang="es-ES" dirty="0" smtClean="0"/>
              <a:t>Artículo 116.- Corresponde a la Corte Suprema y a los tribunales inferiores de la Nación, el conocimiento y decisión de todas las causas que versen sobre puntos regidos por la Constitución, y por las leyes de la Nación, con la reserva hecha en el inc. 12 del Artículo 75: y por los tratados con las naciones extranjeras: de las causas concernientes a embajadores, ministros públicos y cónsules extranjeros: de las causas de almirantazgo y jurisdicción marítima: de los asuntos en que la Nación sea parte: de las causas que se susciten entre dos o más provincias; entre una provincia y los vecinos de otra; entre los vecinos de diferentes provincias; y entre una provincia o sus vecinos, contra un Estado o ciudadano extranjero.</a:t>
            </a:r>
          </a:p>
          <a:p>
            <a:pPr algn="just"/>
            <a:endParaRPr lang="es-ES" dirty="0" smtClean="0"/>
          </a:p>
          <a:p>
            <a:pPr algn="just"/>
            <a:r>
              <a:rPr lang="es-ES" dirty="0" smtClean="0"/>
              <a:t>Artículo 117.- En estos casos la Corte Suprema ejercerá su jurisdicción por apelación según las reglas y excepciones que prescriba el Congreso; pero en todos los asuntos concernientes a embajadores, ministros y cónsules extranjeros, </a:t>
            </a:r>
            <a:r>
              <a:rPr lang="es-ES" dirty="0" smtClean="0">
                <a:solidFill>
                  <a:srgbClr val="FF0000"/>
                </a:solidFill>
              </a:rPr>
              <a:t>y en los que alguna provincia fuese parte, la ejercerá originaria y exclusivamente.</a:t>
            </a:r>
            <a:endParaRPr lang="es-AR" dirty="0">
              <a:solidFill>
                <a:srgbClr val="FF0000"/>
              </a:solidFill>
            </a:endParaRPr>
          </a:p>
        </p:txBody>
      </p:sp>
    </p:spTree>
    <p:extLst>
      <p:ext uri="{BB962C8B-B14F-4D97-AF65-F5344CB8AC3E}">
        <p14:creationId xmlns:p14="http://schemas.microsoft.com/office/powerpoint/2010/main" val="113029594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0"/>
            <a:ext cx="8435280" cy="1124744"/>
          </a:xfrm>
        </p:spPr>
        <p:txBody>
          <a:bodyPr>
            <a:normAutofit fontScale="90000"/>
          </a:bodyPr>
          <a:lstStyle/>
          <a:p>
            <a:r>
              <a:rPr lang="es-AR" dirty="0"/>
              <a:t>RECURSO EXTRAORDINARIO FEDERAL  ¿VERDADERO O FALSO</a:t>
            </a:r>
          </a:p>
        </p:txBody>
      </p:sp>
      <p:sp>
        <p:nvSpPr>
          <p:cNvPr id="3" name="2 Marcador de contenido"/>
          <p:cNvSpPr>
            <a:spLocks noGrp="1"/>
          </p:cNvSpPr>
          <p:nvPr>
            <p:ph idx="1"/>
          </p:nvPr>
        </p:nvSpPr>
        <p:spPr>
          <a:xfrm>
            <a:off x="251520" y="1196752"/>
            <a:ext cx="8892480" cy="5400600"/>
          </a:xfrm>
        </p:spPr>
        <p:txBody>
          <a:bodyPr>
            <a:normAutofit fontScale="70000" lnSpcReduction="20000"/>
          </a:bodyPr>
          <a:lstStyle/>
          <a:p>
            <a:r>
              <a:rPr lang="es-ES" dirty="0" smtClean="0"/>
              <a:t>16.- Se </a:t>
            </a:r>
            <a:r>
              <a:rPr lang="es-ES" dirty="0"/>
              <a:t>tiene por cumplido el requisito de “resolución contraria” si la instancia anterior omitió el tratamiento  de una cuestión federal oportunamente planteada. </a:t>
            </a:r>
          </a:p>
          <a:p>
            <a:r>
              <a:rPr lang="es-ES" dirty="0" smtClean="0"/>
              <a:t>17.-Si </a:t>
            </a:r>
            <a:r>
              <a:rPr lang="es-ES" dirty="0"/>
              <a:t>se obtiene una sentencia favorable en primera instancia pero en ella no se trataron todas las cuestiones federales propuestas, el momento para mantenerlas, en el caso del vencedor, es la contestación de agravios del vencido.</a:t>
            </a:r>
          </a:p>
          <a:p>
            <a:r>
              <a:rPr lang="es-ES" dirty="0" smtClean="0"/>
              <a:t>18.- </a:t>
            </a:r>
            <a:r>
              <a:rPr lang="es-ES" dirty="0"/>
              <a:t>El recurso de queja puede interponerse para cuestionar la decisión que declara la caducidad de un REX.</a:t>
            </a:r>
          </a:p>
          <a:p>
            <a:r>
              <a:rPr lang="es-ES" dirty="0" smtClean="0"/>
              <a:t>19. </a:t>
            </a:r>
            <a:r>
              <a:rPr lang="es-ES" dirty="0"/>
              <a:t>La interposición de la queja no tiene efecto suspensivo</a:t>
            </a:r>
            <a:r>
              <a:rPr lang="es-ES" dirty="0" smtClean="0"/>
              <a:t>.</a:t>
            </a:r>
          </a:p>
          <a:p>
            <a:r>
              <a:rPr lang="es-ES" dirty="0" smtClean="0"/>
              <a:t>20. </a:t>
            </a:r>
            <a:r>
              <a:rPr lang="es-ES" dirty="0"/>
              <a:t>El depósito constituye un requisito de admisibilidad de la queja, la cual se da por pérdida automáticamente si no se deposita en el mismo término que la interposición del recurso. </a:t>
            </a:r>
          </a:p>
          <a:p>
            <a:r>
              <a:rPr lang="es-ES" dirty="0" smtClean="0"/>
              <a:t>21. </a:t>
            </a:r>
            <a:r>
              <a:rPr lang="es-ES" dirty="0"/>
              <a:t>Corresponde desestimar la queja cuando la boleta de depósito no ha sido agregada en término, toda vez que no procede atribuir para ello un plazo propio e independiente del establecido para la realización del depósito</a:t>
            </a:r>
            <a:r>
              <a:rPr lang="es-ES" dirty="0" smtClean="0"/>
              <a:t>.</a:t>
            </a:r>
            <a:endParaRPr lang="es-ES" dirty="0"/>
          </a:p>
        </p:txBody>
      </p:sp>
    </p:spTree>
    <p:extLst>
      <p:ext uri="{BB962C8B-B14F-4D97-AF65-F5344CB8AC3E}">
        <p14:creationId xmlns:p14="http://schemas.microsoft.com/office/powerpoint/2010/main" val="186926500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179512" y="0"/>
            <a:ext cx="8640960" cy="1196752"/>
          </a:xfrm>
        </p:spPr>
        <p:txBody>
          <a:bodyPr>
            <a:normAutofit fontScale="90000"/>
          </a:bodyPr>
          <a:lstStyle/>
          <a:p>
            <a:r>
              <a:rPr lang="es-AR" dirty="0"/>
              <a:t>RECURSO EXTRAORDINARIO FEDERAL  ¿VERDADERO O FALSO</a:t>
            </a:r>
          </a:p>
        </p:txBody>
      </p:sp>
      <p:sp>
        <p:nvSpPr>
          <p:cNvPr id="3" name="2 Marcador de contenido"/>
          <p:cNvSpPr>
            <a:spLocks noGrp="1"/>
          </p:cNvSpPr>
          <p:nvPr>
            <p:ph idx="1"/>
          </p:nvPr>
        </p:nvSpPr>
        <p:spPr>
          <a:xfrm>
            <a:off x="323528" y="1196752"/>
            <a:ext cx="8640960" cy="5184576"/>
          </a:xfrm>
        </p:spPr>
        <p:txBody>
          <a:bodyPr>
            <a:normAutofit fontScale="25000" lnSpcReduction="20000"/>
          </a:bodyPr>
          <a:lstStyle/>
          <a:p>
            <a:r>
              <a:rPr lang="es-ES" sz="7200" dirty="0" smtClean="0">
                <a:cs typeface="Arial" panose="020B0604020202020204" pitchFamily="34" charset="0"/>
              </a:rPr>
              <a:t>22.- </a:t>
            </a:r>
            <a:r>
              <a:rPr lang="es-ES" sz="7200" dirty="0">
                <a:cs typeface="Arial" panose="020B0604020202020204" pitchFamily="34" charset="0"/>
              </a:rPr>
              <a:t>Cuando la queja es declarada admisible el depósito se devuelve al interesado.</a:t>
            </a:r>
          </a:p>
          <a:p>
            <a:r>
              <a:rPr lang="es-ES" sz="7200" dirty="0" smtClean="0">
                <a:cs typeface="Arial" panose="020B0604020202020204" pitchFamily="34" charset="0"/>
              </a:rPr>
              <a:t>23. </a:t>
            </a:r>
            <a:r>
              <a:rPr lang="es-ES" sz="7200" dirty="0">
                <a:cs typeface="Arial" panose="020B0604020202020204" pitchFamily="34" charset="0"/>
              </a:rPr>
              <a:t>El desistimiento  del  recurso  de  hecho (queja) determina la pérdida del depósito previo</a:t>
            </a:r>
          </a:p>
          <a:p>
            <a:r>
              <a:rPr lang="es-ES" sz="7200" dirty="0" smtClean="0">
                <a:cs typeface="Arial" panose="020B0604020202020204" pitchFamily="34" charset="0"/>
              </a:rPr>
              <a:t>24 </a:t>
            </a:r>
            <a:r>
              <a:rPr lang="es-ES" sz="7200" dirty="0">
                <a:cs typeface="Arial" panose="020B0604020202020204" pitchFamily="34" charset="0"/>
              </a:rPr>
              <a:t>Si la queja es interpuesta en un solo escrito y con un mismo patrocinio por varios recurrentes cada uno debe pagar el depósito previsto en el art. 286 del CPCCN, sin que excuse esta obligación la circunstancia de haberse interpuesto la apelación en un escrito conjunto </a:t>
            </a:r>
          </a:p>
          <a:p>
            <a:r>
              <a:rPr lang="es-ES" sz="7200" dirty="0" smtClean="0">
                <a:cs typeface="Arial" panose="020B0604020202020204" pitchFamily="34" charset="0"/>
              </a:rPr>
              <a:t>25.Ante </a:t>
            </a:r>
            <a:r>
              <a:rPr lang="es-ES" sz="7200" dirty="0">
                <a:cs typeface="Arial" panose="020B0604020202020204" pitchFamily="34" charset="0"/>
              </a:rPr>
              <a:t>la demora de más de un año y medio del a quo en dar trámite al REX, procede una queja por denegatoria de justicia. </a:t>
            </a:r>
          </a:p>
          <a:p>
            <a:r>
              <a:rPr lang="es-ES" sz="7200" dirty="0" smtClean="0">
                <a:cs typeface="Arial" panose="020B0604020202020204" pitchFamily="34" charset="0"/>
              </a:rPr>
              <a:t>26.Si </a:t>
            </a:r>
            <a:r>
              <a:rPr lang="es-ES" sz="7200" dirty="0">
                <a:cs typeface="Arial" panose="020B0604020202020204" pitchFamily="34" charset="0"/>
              </a:rPr>
              <a:t>en medio del trámite del REX el recurrente presenta un escrito en el cual comunica que ha incluido la totalidad de la deuda discutida en autos en el régimen de regularización de obligaciones tributarias establecido por la ley 27.260, ¿qué debería hacer la CSJN? </a:t>
            </a:r>
          </a:p>
          <a:p>
            <a:r>
              <a:rPr lang="es-ES" sz="7200" dirty="0" smtClean="0">
                <a:cs typeface="Arial" panose="020B0604020202020204" pitchFamily="34" charset="0"/>
              </a:rPr>
              <a:t>27- </a:t>
            </a:r>
            <a:r>
              <a:rPr lang="es-ES" sz="7200" dirty="0">
                <a:cs typeface="Arial" panose="020B0604020202020204" pitchFamily="34" charset="0"/>
              </a:rPr>
              <a:t>El art. 7°, inc. a, del reglamento aprobado por la acordada 4/2007 dispone “El escrito de interposición de la queja deberá estar acompañado por copias simples, claramente legibles, de: a) la decisión impugnada mediante el recurso extraordinario federal”. Si el recurrente acompaña copia de la sentencia apelada pero de su texto se desprende que el pronunciamiento se integró con los fundamentos dados por el señor Fiscal General de Cámara en su dictamen -a los que el tribunal se remitió- y la apelante no ha acompañado copia de esta pieza ni ha reproducido sus términos en el memorial, no puede tenerse por satisfecho el recaudo reglamentario.</a:t>
            </a:r>
          </a:p>
          <a:p>
            <a:endParaRPr lang="es-ES" sz="4200" dirty="0"/>
          </a:p>
          <a:p>
            <a:endParaRPr lang="es-AR" dirty="0"/>
          </a:p>
        </p:txBody>
      </p:sp>
    </p:spTree>
    <p:extLst>
      <p:ext uri="{BB962C8B-B14F-4D97-AF65-F5344CB8AC3E}">
        <p14:creationId xmlns:p14="http://schemas.microsoft.com/office/powerpoint/2010/main" val="398575042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1 Título"/>
          <p:cNvSpPr>
            <a:spLocks noGrp="1" noChangeArrowheads="1"/>
          </p:cNvSpPr>
          <p:nvPr>
            <p:ph type="title"/>
          </p:nvPr>
        </p:nvSpPr>
        <p:spPr>
          <a:xfrm>
            <a:off x="2022872" y="296864"/>
            <a:ext cx="5829300" cy="1520825"/>
          </a:xfrm>
        </p:spPr>
        <p:txBody>
          <a:bodyPr>
            <a:normAutofit fontScale="90000"/>
          </a:bodyPr>
          <a:lstStyle/>
          <a:p>
            <a:r>
              <a:rPr lang="es-AR" altLang="es-AR" sz="3200" smtClean="0"/>
              <a:t>Competencia originaria (circunscribo análisis a lo que tenga incidencia tributaria)</a:t>
            </a:r>
          </a:p>
        </p:txBody>
      </p:sp>
      <p:sp>
        <p:nvSpPr>
          <p:cNvPr id="32771" name="2 Marcador de contenido"/>
          <p:cNvSpPr>
            <a:spLocks noGrp="1" noChangeArrowheads="1"/>
          </p:cNvSpPr>
          <p:nvPr>
            <p:ph idx="1"/>
          </p:nvPr>
        </p:nvSpPr>
        <p:spPr>
          <a:xfrm>
            <a:off x="467544" y="1700809"/>
            <a:ext cx="8064896" cy="4320480"/>
          </a:xfrm>
        </p:spPr>
        <p:txBody>
          <a:bodyPr>
            <a:normAutofit lnSpcReduction="10000"/>
          </a:bodyPr>
          <a:lstStyle/>
          <a:p>
            <a:pPr>
              <a:defRPr/>
            </a:pPr>
            <a:r>
              <a:rPr lang="es-AR" altLang="es-AR" i="1" dirty="0"/>
              <a:t>En razón de las personas:</a:t>
            </a:r>
          </a:p>
          <a:p>
            <a:pPr>
              <a:defRPr/>
            </a:pPr>
            <a:r>
              <a:rPr lang="es-AR" altLang="es-AR" sz="2800" dirty="0"/>
              <a:t>Provincia vs provincia </a:t>
            </a:r>
          </a:p>
          <a:p>
            <a:pPr>
              <a:defRPr/>
            </a:pPr>
            <a:r>
              <a:rPr lang="es-AR" altLang="es-AR" sz="2800" dirty="0"/>
              <a:t>Provincias vs estado Nacional</a:t>
            </a:r>
          </a:p>
          <a:p>
            <a:pPr marL="0" indent="0">
              <a:buFont typeface="Wingdings" pitchFamily="2" charset="2"/>
              <a:buNone/>
              <a:defRPr/>
            </a:pPr>
            <a:endParaRPr lang="es-AR" altLang="es-AR" sz="2800" dirty="0"/>
          </a:p>
          <a:p>
            <a:pPr>
              <a:defRPr/>
            </a:pPr>
            <a:r>
              <a:rPr lang="es-AR" altLang="es-AR" sz="2800" b="1" i="1" dirty="0"/>
              <a:t>Persona más la materia</a:t>
            </a:r>
            <a:r>
              <a:rPr lang="es-AR" altLang="es-AR" sz="2800" b="1" dirty="0"/>
              <a:t> (recordar distinción entre </a:t>
            </a:r>
            <a:r>
              <a:rPr lang="es-AR" altLang="es-AR" sz="2800" b="1" dirty="0" err="1"/>
              <a:t>der</a:t>
            </a:r>
            <a:r>
              <a:rPr lang="es-AR" altLang="es-AR" sz="2800" b="1" dirty="0"/>
              <a:t> pub local, común y federal):</a:t>
            </a:r>
          </a:p>
          <a:p>
            <a:pPr>
              <a:defRPr/>
            </a:pPr>
            <a:r>
              <a:rPr lang="es-AR" altLang="es-AR" sz="2800" dirty="0"/>
              <a:t>Provincias vs vecinos (se exige causa civil –derecho común- o manifiesto contenido federal). Nunca derecho publico local (administrativo)</a:t>
            </a:r>
          </a:p>
        </p:txBody>
      </p:sp>
      <p:sp>
        <p:nvSpPr>
          <p:cNvPr id="9220" name="3 Marcador de pie de página"/>
          <p:cNvSpPr>
            <a:spLocks noGrp="1" noChangeArrowheads="1"/>
          </p:cNvSpPr>
          <p:nvPr>
            <p:ph type="ftr" sz="quarter" idx="10"/>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accent1"/>
              </a:buClr>
              <a:buSzPct val="80000"/>
              <a:buFont typeface="Wingdings" pitchFamily="2" charset="2"/>
              <a:buChar char="n"/>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50000"/>
              </a:spcBef>
              <a:buClrTx/>
              <a:buSzTx/>
              <a:buFontTx/>
              <a:buNone/>
            </a:pPr>
            <a:r>
              <a:rPr lang="es-ES" altLang="es-AR" sz="1400" dirty="0" smtClean="0">
                <a:solidFill>
                  <a:srgbClr val="000000"/>
                </a:solidFill>
              </a:rPr>
              <a:t>Docente Anahí F. Pérez</a:t>
            </a:r>
          </a:p>
        </p:txBody>
      </p:sp>
      <p:sp>
        <p:nvSpPr>
          <p:cNvPr id="9221" name="4 Marcador de número de diapositiva"/>
          <p:cNvSpPr>
            <a:spLocks noGrp="1"/>
          </p:cNvSpPr>
          <p:nvPr>
            <p:ph type="sldNum" sz="quarter" idx="1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a:lstStyle>
            <a:lvl1pPr>
              <a:spcBef>
                <a:spcPct val="20000"/>
              </a:spcBef>
              <a:buClr>
                <a:schemeClr val="accent1"/>
              </a:buClr>
              <a:buSzPct val="80000"/>
              <a:buFont typeface="Wingdings" pitchFamily="2" charset="2"/>
              <a:buChar char="n"/>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50000"/>
              </a:spcBef>
              <a:buClrTx/>
              <a:buSzTx/>
              <a:buFont typeface="Wingdings" pitchFamily="2" charset="2"/>
              <a:buNone/>
            </a:pPr>
            <a:fld id="{29F7D2CC-1834-4486-A5E9-2D285AAF51C4}" type="slidenum">
              <a:rPr lang="es-ES" altLang="es-AR" sz="1400">
                <a:solidFill>
                  <a:srgbClr val="000000"/>
                </a:solidFill>
              </a:rPr>
              <a:pPr>
                <a:spcBef>
                  <a:spcPct val="50000"/>
                </a:spcBef>
                <a:buClrTx/>
                <a:buSzTx/>
                <a:buFont typeface="Wingdings" pitchFamily="2" charset="2"/>
                <a:buNone/>
              </a:pPr>
              <a:t>22</a:t>
            </a:fld>
            <a:endParaRPr lang="es-ES" altLang="es-AR" sz="1400">
              <a:solidFill>
                <a:srgbClr val="000000"/>
              </a:solidFill>
            </a:endParaRPr>
          </a:p>
        </p:txBody>
      </p:sp>
    </p:spTree>
    <p:extLst>
      <p:ext uri="{BB962C8B-B14F-4D97-AF65-F5344CB8AC3E}">
        <p14:creationId xmlns:p14="http://schemas.microsoft.com/office/powerpoint/2010/main" val="1610847455"/>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ítulo 1"/>
          <p:cNvSpPr>
            <a:spLocks noGrp="1" noChangeArrowheads="1"/>
          </p:cNvSpPr>
          <p:nvPr>
            <p:ph type="title"/>
          </p:nvPr>
        </p:nvSpPr>
        <p:spPr/>
        <p:txBody>
          <a:bodyPr/>
          <a:lstStyle/>
          <a:p>
            <a:r>
              <a:rPr lang="es-ES" altLang="es-AR" smtClean="0"/>
              <a:t>¿Dónde se ubicaba la CABA?</a:t>
            </a:r>
            <a:endParaRPr lang="es-AR" altLang="es-AR" smtClean="0"/>
          </a:p>
        </p:txBody>
      </p:sp>
      <p:sp>
        <p:nvSpPr>
          <p:cNvPr id="10243" name="Marcador de contenido 2"/>
          <p:cNvSpPr>
            <a:spLocks noGrp="1" noChangeArrowheads="1"/>
          </p:cNvSpPr>
          <p:nvPr>
            <p:ph idx="1"/>
          </p:nvPr>
        </p:nvSpPr>
        <p:spPr>
          <a:xfrm>
            <a:off x="1259632" y="1484784"/>
            <a:ext cx="6912768" cy="4536504"/>
          </a:xfrm>
        </p:spPr>
        <p:txBody>
          <a:bodyPr>
            <a:normAutofit/>
          </a:bodyPr>
          <a:lstStyle/>
          <a:p>
            <a:r>
              <a:rPr lang="es-ES" altLang="es-AR" sz="2200" dirty="0" smtClean="0"/>
              <a:t>Pues al no ser equiparada a una provincia, se la trataba como a un “vecino”, con lo cual :</a:t>
            </a:r>
          </a:p>
          <a:p>
            <a:r>
              <a:rPr lang="es-ES" altLang="es-AR" sz="2200" dirty="0" smtClean="0"/>
              <a:t>Si un contribuyente la demandaba aun en una causa con contenido federal (ej. afectación de alguna cláusula de contenido tributario implícito), no procedía instancia originaria (aunque en ese caso sí el fuero federal)</a:t>
            </a:r>
          </a:p>
          <a:p>
            <a:r>
              <a:rPr lang="es-ES" altLang="es-AR" sz="2200" dirty="0" smtClean="0"/>
              <a:t>Si la demandaba otra provincia, podía ser llevada ante los tribunales de esa provincia (causa Tierra del Fuego), lo que no le pasaba a otras provincias al litigar entre sí como vimos</a:t>
            </a:r>
          </a:p>
          <a:p>
            <a:r>
              <a:rPr lang="es-ES" altLang="es-AR" sz="2200" dirty="0" smtClean="0"/>
              <a:t>Si la demandaba el Estado Nacional era llevada al fuero federal </a:t>
            </a:r>
            <a:endParaRPr lang="es-AR" altLang="es-AR" sz="2200" dirty="0" smtClean="0"/>
          </a:p>
        </p:txBody>
      </p:sp>
      <p:sp>
        <p:nvSpPr>
          <p:cNvPr id="4" name="Marcador de pie de página 3"/>
          <p:cNvSpPr>
            <a:spLocks noGrp="1"/>
          </p:cNvSpPr>
          <p:nvPr>
            <p:ph type="ftr" sz="quarter" idx="10"/>
          </p:nvPr>
        </p:nvSpPr>
        <p:spPr/>
        <p:txBody>
          <a:bodyPr/>
          <a:lstStyle/>
          <a:p>
            <a:pPr>
              <a:defRPr/>
            </a:pPr>
            <a:r>
              <a:rPr lang="es-ES" dirty="0">
                <a:solidFill>
                  <a:prstClr val="white">
                    <a:tint val="75000"/>
                  </a:prstClr>
                </a:solidFill>
              </a:rPr>
              <a:t>Anahí F. </a:t>
            </a:r>
            <a:r>
              <a:rPr lang="es-ES" dirty="0" smtClean="0">
                <a:solidFill>
                  <a:prstClr val="white">
                    <a:tint val="75000"/>
                  </a:prstClr>
                </a:solidFill>
              </a:rPr>
              <a:t>Pérez</a:t>
            </a:r>
            <a:endParaRPr lang="es-ES" dirty="0">
              <a:solidFill>
                <a:prstClr val="white">
                  <a:tint val="75000"/>
                </a:prstClr>
              </a:solidFill>
            </a:endParaRPr>
          </a:p>
        </p:txBody>
      </p:sp>
      <p:sp>
        <p:nvSpPr>
          <p:cNvPr id="10245" name="Marcador de número de diapositiva 4"/>
          <p:cNvSpPr>
            <a:spLocks noGrp="1" noChangeArrowheads="1"/>
          </p:cNvSpPr>
          <p:nvPr>
            <p:ph type="sldNum" sz="quarter" idx="1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accent1"/>
              </a:buClr>
              <a:buSzPct val="80000"/>
              <a:buFont typeface="Wingdings" pitchFamily="2" charset="2"/>
              <a:buChar char="n"/>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50000"/>
              </a:spcBef>
              <a:buClrTx/>
              <a:buSzTx/>
              <a:buFontTx/>
              <a:buNone/>
            </a:pPr>
            <a:fld id="{DF64B66A-75FB-44F1-A2BE-644EB91A71C5}" type="slidenum">
              <a:rPr lang="es-ES" altLang="es-AR" sz="1400">
                <a:solidFill>
                  <a:prstClr val="white"/>
                </a:solidFill>
              </a:rPr>
              <a:pPr>
                <a:spcBef>
                  <a:spcPct val="50000"/>
                </a:spcBef>
                <a:buClrTx/>
                <a:buSzTx/>
                <a:buFontTx/>
                <a:buNone/>
              </a:pPr>
              <a:t>23</a:t>
            </a:fld>
            <a:endParaRPr lang="es-ES" altLang="es-AR" sz="1400">
              <a:solidFill>
                <a:prstClr val="white"/>
              </a:solidFill>
            </a:endParaRPr>
          </a:p>
        </p:txBody>
      </p:sp>
    </p:spTree>
    <p:extLst>
      <p:ext uri="{BB962C8B-B14F-4D97-AF65-F5344CB8AC3E}">
        <p14:creationId xmlns:p14="http://schemas.microsoft.com/office/powerpoint/2010/main" val="4036538648"/>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ítulo 1"/>
          <p:cNvSpPr>
            <a:spLocks noGrp="1" noChangeArrowheads="1"/>
          </p:cNvSpPr>
          <p:nvPr>
            <p:ph type="title"/>
          </p:nvPr>
        </p:nvSpPr>
        <p:spPr/>
        <p:txBody>
          <a:bodyPr/>
          <a:lstStyle/>
          <a:p>
            <a:r>
              <a:rPr lang="es-ES" altLang="es-AR" smtClean="0"/>
              <a:t>CSJ 2084/2017</a:t>
            </a:r>
            <a:endParaRPr lang="es-AR" altLang="es-AR" smtClean="0"/>
          </a:p>
        </p:txBody>
      </p:sp>
      <p:sp>
        <p:nvSpPr>
          <p:cNvPr id="13315" name="Marcador de contenido 2"/>
          <p:cNvSpPr>
            <a:spLocks noGrp="1" noChangeArrowheads="1"/>
          </p:cNvSpPr>
          <p:nvPr>
            <p:ph idx="1"/>
          </p:nvPr>
        </p:nvSpPr>
        <p:spPr>
          <a:xfrm>
            <a:off x="755576" y="1196753"/>
            <a:ext cx="7488832" cy="4392488"/>
          </a:xfrm>
        </p:spPr>
        <p:txBody>
          <a:bodyPr>
            <a:normAutofit lnSpcReduction="10000"/>
          </a:bodyPr>
          <a:lstStyle/>
          <a:p>
            <a:r>
              <a:rPr lang="es-ES" altLang="es-AR" dirty="0" smtClean="0"/>
              <a:t>En el precedente de fallos: 330:5279 se había dicho que la CABA no era una provincia y que el art. 129 de la CN no era un impedimento para ser sometida a la jurisdicción de otra provincia.</a:t>
            </a:r>
          </a:p>
          <a:p>
            <a:r>
              <a:rPr lang="es-ES" altLang="es-AR" dirty="0" smtClean="0"/>
              <a:t>Es decir, una provincia en litigio con otra no podía erigirse en juez de su propia causa, pero sí podía pasar sí litigaba con la CABA antes de este precedente.</a:t>
            </a:r>
          </a:p>
        </p:txBody>
      </p:sp>
      <p:sp>
        <p:nvSpPr>
          <p:cNvPr id="4" name="Marcador de pie de página 3"/>
          <p:cNvSpPr>
            <a:spLocks noGrp="1"/>
          </p:cNvSpPr>
          <p:nvPr>
            <p:ph type="ftr" sz="quarter" idx="10"/>
          </p:nvPr>
        </p:nvSpPr>
        <p:spPr/>
        <p:txBody>
          <a:bodyPr/>
          <a:lstStyle/>
          <a:p>
            <a:pPr>
              <a:defRPr/>
            </a:pPr>
            <a:r>
              <a:rPr lang="es-ES" dirty="0" smtClean="0">
                <a:solidFill>
                  <a:prstClr val="white">
                    <a:tint val="75000"/>
                  </a:prstClr>
                </a:solidFill>
              </a:rPr>
              <a:t>Profa. Anahí </a:t>
            </a:r>
            <a:r>
              <a:rPr lang="es-ES" dirty="0">
                <a:solidFill>
                  <a:prstClr val="white">
                    <a:tint val="75000"/>
                  </a:prstClr>
                </a:solidFill>
              </a:rPr>
              <a:t>F. </a:t>
            </a:r>
            <a:r>
              <a:rPr lang="es-ES" dirty="0" err="1">
                <a:solidFill>
                  <a:prstClr val="white">
                    <a:tint val="75000"/>
                  </a:prstClr>
                </a:solidFill>
              </a:rPr>
              <a:t>Perez</a:t>
            </a:r>
            <a:endParaRPr lang="es-ES" dirty="0">
              <a:solidFill>
                <a:prstClr val="white">
                  <a:tint val="75000"/>
                </a:prstClr>
              </a:solidFill>
            </a:endParaRPr>
          </a:p>
        </p:txBody>
      </p:sp>
      <p:sp>
        <p:nvSpPr>
          <p:cNvPr id="13317" name="Marcador de número de diapositiva 4"/>
          <p:cNvSpPr>
            <a:spLocks noGrp="1" noChangeArrowheads="1"/>
          </p:cNvSpPr>
          <p:nvPr>
            <p:ph type="sldNum" sz="quarter" idx="1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accent1"/>
              </a:buClr>
              <a:buSzPct val="80000"/>
              <a:buFont typeface="Wingdings" pitchFamily="2" charset="2"/>
              <a:buChar char="n"/>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50000"/>
              </a:spcBef>
              <a:buClrTx/>
              <a:buSzTx/>
              <a:buFontTx/>
              <a:buNone/>
            </a:pPr>
            <a:fld id="{E53AA1DF-219F-4DB2-8582-813B612BFC4F}" type="slidenum">
              <a:rPr lang="es-ES" altLang="es-AR" sz="1400">
                <a:solidFill>
                  <a:prstClr val="white"/>
                </a:solidFill>
              </a:rPr>
              <a:pPr>
                <a:spcBef>
                  <a:spcPct val="50000"/>
                </a:spcBef>
                <a:buClrTx/>
                <a:buSzTx/>
                <a:buFontTx/>
                <a:buNone/>
              </a:pPr>
              <a:t>24</a:t>
            </a:fld>
            <a:endParaRPr lang="es-ES" altLang="es-AR" sz="1400">
              <a:solidFill>
                <a:prstClr val="white"/>
              </a:solidFill>
            </a:endParaRPr>
          </a:p>
        </p:txBody>
      </p:sp>
    </p:spTree>
    <p:extLst>
      <p:ext uri="{BB962C8B-B14F-4D97-AF65-F5344CB8AC3E}">
        <p14:creationId xmlns:p14="http://schemas.microsoft.com/office/powerpoint/2010/main" val="1129543270"/>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1 Título"/>
          <p:cNvSpPr>
            <a:spLocks noGrp="1" noChangeArrowheads="1"/>
          </p:cNvSpPr>
          <p:nvPr>
            <p:ph type="title"/>
          </p:nvPr>
        </p:nvSpPr>
        <p:spPr>
          <a:xfrm>
            <a:off x="1980009" y="1"/>
            <a:ext cx="5872163" cy="1412875"/>
          </a:xfrm>
        </p:spPr>
        <p:txBody>
          <a:bodyPr/>
          <a:lstStyle/>
          <a:p>
            <a:r>
              <a:rPr lang="es-AR" altLang="es-AR" sz="3200" smtClean="0"/>
              <a:t>Causa 2084/2017 “GCBA C/ Córdoba”, 4/4/2019</a:t>
            </a:r>
          </a:p>
        </p:txBody>
      </p:sp>
      <p:sp>
        <p:nvSpPr>
          <p:cNvPr id="14339" name="2 Marcador de contenido"/>
          <p:cNvSpPr>
            <a:spLocks noGrp="1" noChangeArrowheads="1"/>
          </p:cNvSpPr>
          <p:nvPr>
            <p:ph idx="1"/>
          </p:nvPr>
        </p:nvSpPr>
        <p:spPr>
          <a:xfrm>
            <a:off x="1980009" y="1341438"/>
            <a:ext cx="5872163" cy="4906962"/>
          </a:xfrm>
        </p:spPr>
        <p:txBody>
          <a:bodyPr>
            <a:normAutofit fontScale="92500" lnSpcReduction="20000"/>
          </a:bodyPr>
          <a:lstStyle/>
          <a:p>
            <a:r>
              <a:rPr lang="es-AR" altLang="es-AR" sz="2000" smtClean="0"/>
              <a:t>La CABA no era considerada una provincia argentina y por ello no resultaba aforada a la instancia originaria (Fallos: 322:2856; 323:1199; 327:2357; 329:2316, 330:5279, entre muchos otros). Esto se modificó radicalmente el pasado 4 de abril cuando la mayoría del Tribunal dejó sin efecto su doctrina y, con el fin de “despejar desigualdades o asimetrías de la ciudad respecto de las provincias”, entendió que ya era inadmisible seguir equiparando a esta “ciudad constitucional federada” con un vecino de provincia y le reconoció “el derecho a no ser sometida ante tribunales ajenos a la plena jurisdicción que le garantiza la Constitución Nacional”, en otras palabras, le otorgó el mismo puesto que las provincias en el sistema normativo que rige la jurisdicción de los tribunales federales, con el consecuente mismo derecho a la competencia originaria. Sin perjuicio d eello,  volvió a dejar en evidencia los 25 años de instituciones porteñas inconclusas. </a:t>
            </a:r>
          </a:p>
        </p:txBody>
      </p:sp>
      <p:sp>
        <p:nvSpPr>
          <p:cNvPr id="4" name="3 Marcador de pie de página"/>
          <p:cNvSpPr>
            <a:spLocks noGrp="1"/>
          </p:cNvSpPr>
          <p:nvPr>
            <p:ph type="ftr" sz="quarter" idx="10"/>
          </p:nvPr>
        </p:nvSpPr>
        <p:spPr/>
        <p:txBody>
          <a:bodyPr/>
          <a:lstStyle/>
          <a:p>
            <a:pPr>
              <a:defRPr/>
            </a:pPr>
            <a:r>
              <a:rPr lang="es-ES" dirty="0">
                <a:solidFill>
                  <a:prstClr val="white">
                    <a:tint val="75000"/>
                  </a:prstClr>
                </a:solidFill>
              </a:rPr>
              <a:t>Austral, Maestría en Tributario, Anahí Pérez</a:t>
            </a:r>
          </a:p>
        </p:txBody>
      </p:sp>
      <p:sp>
        <p:nvSpPr>
          <p:cNvPr id="14341" name="4 Marcador de número de diapositiva"/>
          <p:cNvSpPr>
            <a:spLocks noGrp="1"/>
          </p:cNvSpPr>
          <p:nvPr>
            <p:ph type="sldNum" sz="quarter" idx="1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a:lstStyle>
            <a:lvl1pPr>
              <a:spcBef>
                <a:spcPct val="20000"/>
              </a:spcBef>
              <a:buClr>
                <a:schemeClr val="accent1"/>
              </a:buClr>
              <a:buSzPct val="80000"/>
              <a:buFont typeface="Wingdings" pitchFamily="2" charset="2"/>
              <a:buChar char="n"/>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50000"/>
              </a:spcBef>
              <a:buClrTx/>
              <a:buSzTx/>
              <a:buFontTx/>
              <a:buNone/>
            </a:pPr>
            <a:fld id="{F82BB654-82B0-443C-8762-95B3A71ED3AE}" type="slidenum">
              <a:rPr lang="es-ES" altLang="es-AR" sz="1400">
                <a:solidFill>
                  <a:prstClr val="white"/>
                </a:solidFill>
              </a:rPr>
              <a:pPr>
                <a:spcBef>
                  <a:spcPct val="50000"/>
                </a:spcBef>
                <a:buClrTx/>
                <a:buSzTx/>
                <a:buFontTx/>
                <a:buNone/>
              </a:pPr>
              <a:t>25</a:t>
            </a:fld>
            <a:endParaRPr lang="es-ES" altLang="es-AR" sz="1400">
              <a:solidFill>
                <a:prstClr val="white"/>
              </a:solidFill>
            </a:endParaRPr>
          </a:p>
        </p:txBody>
      </p:sp>
    </p:spTree>
    <p:extLst>
      <p:ext uri="{BB962C8B-B14F-4D97-AF65-F5344CB8AC3E}">
        <p14:creationId xmlns:p14="http://schemas.microsoft.com/office/powerpoint/2010/main" val="1273177027"/>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1 Título"/>
          <p:cNvSpPr>
            <a:spLocks noGrp="1" noChangeArrowheads="1"/>
          </p:cNvSpPr>
          <p:nvPr>
            <p:ph type="title"/>
          </p:nvPr>
        </p:nvSpPr>
        <p:spPr/>
        <p:txBody>
          <a:bodyPr/>
          <a:lstStyle/>
          <a:p>
            <a:r>
              <a:rPr lang="es-AR" altLang="es-AR" smtClean="0"/>
              <a:t>Aforar a la CABA implica</a:t>
            </a:r>
          </a:p>
        </p:txBody>
      </p:sp>
      <p:sp>
        <p:nvSpPr>
          <p:cNvPr id="15363" name="2 Marcador de contenido"/>
          <p:cNvSpPr>
            <a:spLocks noGrp="1" noChangeArrowheads="1"/>
          </p:cNvSpPr>
          <p:nvPr>
            <p:ph idx="1"/>
          </p:nvPr>
        </p:nvSpPr>
        <p:spPr/>
        <p:txBody>
          <a:bodyPr/>
          <a:lstStyle/>
          <a:p>
            <a:r>
              <a:rPr lang="es-AR" altLang="es-AR" sz="2000" dirty="0" smtClean="0"/>
              <a:t>CABA VS PROVINCIA (SE EQUIPARA A PROV VS PROV Y UNICO MODO DE CONCILIAR PRERROG)</a:t>
            </a:r>
          </a:p>
          <a:p>
            <a:r>
              <a:rPr lang="es-AR" altLang="es-AR" sz="2000" dirty="0" smtClean="0"/>
              <a:t>CABA VS ESTADO NACIONAL (IDEM PROV VS ESTADO NACIONAL)</a:t>
            </a:r>
          </a:p>
          <a:p>
            <a:r>
              <a:rPr lang="es-AR" altLang="es-AR" sz="2000" dirty="0" smtClean="0"/>
              <a:t>CABA VS PARTICULAR (SUMAR REQUISITO CAUSA CIVIL O CONTENIDO FEDERAL)</a:t>
            </a:r>
          </a:p>
          <a:p>
            <a:endParaRPr lang="es-AR" altLang="es-AR" dirty="0" smtClean="0"/>
          </a:p>
          <a:p>
            <a:r>
              <a:rPr lang="es-AR" altLang="es-AR" dirty="0" smtClean="0"/>
              <a:t>Antes: Fallos 330:5279</a:t>
            </a:r>
          </a:p>
          <a:p>
            <a:r>
              <a:rPr lang="es-AR" altLang="es-AR" dirty="0" err="1" smtClean="0"/>
              <a:t>Caba</a:t>
            </a:r>
            <a:r>
              <a:rPr lang="es-AR" altLang="es-AR" dirty="0" smtClean="0"/>
              <a:t> vs </a:t>
            </a:r>
            <a:r>
              <a:rPr lang="es-AR" altLang="es-AR" dirty="0" err="1" smtClean="0"/>
              <a:t>prov</a:t>
            </a:r>
            <a:r>
              <a:rPr lang="es-AR" altLang="es-AR" dirty="0" smtClean="0"/>
              <a:t> (era vecino vs </a:t>
            </a:r>
            <a:r>
              <a:rPr lang="es-AR" altLang="es-AR" dirty="0" err="1" smtClean="0"/>
              <a:t>prov</a:t>
            </a:r>
            <a:r>
              <a:rPr lang="es-AR" altLang="es-AR" dirty="0" smtClean="0"/>
              <a:t>)</a:t>
            </a:r>
          </a:p>
        </p:txBody>
      </p:sp>
      <p:sp>
        <p:nvSpPr>
          <p:cNvPr id="4" name="3 Marcador de pie de página"/>
          <p:cNvSpPr>
            <a:spLocks noGrp="1"/>
          </p:cNvSpPr>
          <p:nvPr>
            <p:ph type="ftr" sz="quarter" idx="10"/>
          </p:nvPr>
        </p:nvSpPr>
        <p:spPr/>
        <p:txBody>
          <a:bodyPr/>
          <a:lstStyle/>
          <a:p>
            <a:pPr>
              <a:defRPr/>
            </a:pPr>
            <a:r>
              <a:rPr lang="es-ES" dirty="0">
                <a:solidFill>
                  <a:prstClr val="white">
                    <a:tint val="75000"/>
                  </a:prstClr>
                </a:solidFill>
              </a:rPr>
              <a:t>Anahí F. Pérez</a:t>
            </a:r>
          </a:p>
        </p:txBody>
      </p:sp>
      <p:sp>
        <p:nvSpPr>
          <p:cNvPr id="15365" name="4 Marcador de número de diapositiva"/>
          <p:cNvSpPr>
            <a:spLocks noGrp="1"/>
          </p:cNvSpPr>
          <p:nvPr>
            <p:ph type="sldNum" sz="quarter" idx="1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txBody>
          <a:bodyPr/>
          <a:lstStyle>
            <a:lvl1pPr>
              <a:spcBef>
                <a:spcPct val="20000"/>
              </a:spcBef>
              <a:buClr>
                <a:schemeClr val="accent1"/>
              </a:buClr>
              <a:buSzPct val="80000"/>
              <a:buFont typeface="Wingdings" pitchFamily="2" charset="2"/>
              <a:buChar char="n"/>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50000"/>
              </a:spcBef>
              <a:buClrTx/>
              <a:buSzTx/>
              <a:buFontTx/>
              <a:buNone/>
            </a:pPr>
            <a:fld id="{8A54BC59-C3F9-4B90-9E94-6552BC5912BF}" type="slidenum">
              <a:rPr lang="es-ES" altLang="es-AR" sz="1400">
                <a:solidFill>
                  <a:prstClr val="white"/>
                </a:solidFill>
              </a:rPr>
              <a:pPr>
                <a:spcBef>
                  <a:spcPct val="50000"/>
                </a:spcBef>
                <a:buClrTx/>
                <a:buSzTx/>
                <a:buFontTx/>
                <a:buNone/>
              </a:pPr>
              <a:t>26</a:t>
            </a:fld>
            <a:endParaRPr lang="es-ES" altLang="es-AR" sz="1400">
              <a:solidFill>
                <a:prstClr val="white"/>
              </a:solidFill>
            </a:endParaRPr>
          </a:p>
        </p:txBody>
      </p:sp>
    </p:spTree>
    <p:extLst>
      <p:ext uri="{BB962C8B-B14F-4D97-AF65-F5344CB8AC3E}">
        <p14:creationId xmlns:p14="http://schemas.microsoft.com/office/powerpoint/2010/main" val="1592062106"/>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Los casos “difíciles”. Precedentes recientes</a:t>
            </a:r>
            <a:endParaRPr lang="es-AR" dirty="0"/>
          </a:p>
        </p:txBody>
      </p:sp>
      <p:sp>
        <p:nvSpPr>
          <p:cNvPr id="3" name="2 Marcador de contenido"/>
          <p:cNvSpPr>
            <a:spLocks noGrp="1"/>
          </p:cNvSpPr>
          <p:nvPr>
            <p:ph idx="1"/>
          </p:nvPr>
        </p:nvSpPr>
        <p:spPr/>
        <p:txBody>
          <a:bodyPr/>
          <a:lstStyle/>
          <a:p>
            <a:r>
              <a:rPr lang="es-ES" dirty="0" err="1" smtClean="0"/>
              <a:t>Indupoles</a:t>
            </a:r>
            <a:r>
              <a:rPr lang="es-ES" dirty="0" smtClean="0"/>
              <a:t> (14/11/2023)</a:t>
            </a:r>
          </a:p>
          <a:p>
            <a:r>
              <a:rPr lang="es-ES" dirty="0" smtClean="0"/>
              <a:t>ASOCIACION DE BANCOS C/ PBA</a:t>
            </a:r>
          </a:p>
          <a:p>
            <a:r>
              <a:rPr lang="es-ES" dirty="0" smtClean="0"/>
              <a:t>MOLINOS AGRO (15/7/2021)</a:t>
            </a:r>
          </a:p>
          <a:p>
            <a:r>
              <a:rPr lang="es-ES" dirty="0" smtClean="0"/>
              <a:t>COFCO (15/7/2021)</a:t>
            </a:r>
          </a:p>
          <a:p>
            <a:endParaRPr lang="es-ES" dirty="0" smtClean="0"/>
          </a:p>
          <a:p>
            <a:endParaRPr lang="es-ES" dirty="0" smtClean="0"/>
          </a:p>
          <a:p>
            <a:endParaRPr lang="es-AR" dirty="0"/>
          </a:p>
        </p:txBody>
      </p:sp>
    </p:spTree>
    <p:extLst>
      <p:ext uri="{BB962C8B-B14F-4D97-AF65-F5344CB8AC3E}">
        <p14:creationId xmlns:p14="http://schemas.microsoft.com/office/powerpoint/2010/main" val="351082139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2" name="1 Título">
            <a:extLst>
              <a:ext uri="{FF2B5EF4-FFF2-40B4-BE49-F238E27FC236}">
                <a16:creationId xmlns:a16="http://schemas.microsoft.com/office/drawing/2014/main" id="{22021B4F-8813-4F78-BEB7-D6ED10E86A44}"/>
              </a:ext>
            </a:extLst>
          </p:cNvPr>
          <p:cNvSpPr>
            <a:spLocks noGrp="1"/>
          </p:cNvSpPr>
          <p:nvPr>
            <p:ph type="title"/>
          </p:nvPr>
        </p:nvSpPr>
        <p:spPr>
          <a:xfrm>
            <a:off x="1980010" y="476250"/>
            <a:ext cx="5829300" cy="1143000"/>
          </a:xfrm>
        </p:spPr>
        <p:txBody>
          <a:bodyPr>
            <a:normAutofit fontScale="90000"/>
          </a:bodyPr>
          <a:lstStyle/>
          <a:p>
            <a:r>
              <a:rPr lang="es-AR" altLang="es-AR" dirty="0"/>
              <a:t>La instancia originaria de la </a:t>
            </a:r>
            <a:r>
              <a:rPr lang="es-AR" altLang="es-AR" dirty="0" smtClean="0"/>
              <a:t>CSJN. </a:t>
            </a:r>
            <a:r>
              <a:rPr lang="es-AR" altLang="es-AR" dirty="0" smtClean="0"/>
              <a:t>CHOICE </a:t>
            </a:r>
            <a:endParaRPr lang="es-AR" altLang="es-AR" dirty="0"/>
          </a:p>
        </p:txBody>
      </p:sp>
      <p:sp>
        <p:nvSpPr>
          <p:cNvPr id="107523" name="2 Marcador de contenido">
            <a:extLst>
              <a:ext uri="{FF2B5EF4-FFF2-40B4-BE49-F238E27FC236}">
                <a16:creationId xmlns:a16="http://schemas.microsoft.com/office/drawing/2014/main" id="{CFF613B4-560A-4772-B2C5-AECB9899DD6F}"/>
              </a:ext>
            </a:extLst>
          </p:cNvPr>
          <p:cNvSpPr>
            <a:spLocks noGrp="1"/>
          </p:cNvSpPr>
          <p:nvPr>
            <p:ph idx="1"/>
          </p:nvPr>
        </p:nvSpPr>
        <p:spPr/>
        <p:txBody>
          <a:bodyPr/>
          <a:lstStyle/>
          <a:p>
            <a:endParaRPr lang="es-AR" altLang="es-AR" sz="2400" dirty="0" smtClean="0"/>
          </a:p>
          <a:p>
            <a:r>
              <a:rPr lang="es-AR" altLang="es-AR" sz="2400" dirty="0" smtClean="0"/>
              <a:t>Para </a:t>
            </a:r>
            <a:r>
              <a:rPr lang="es-AR" altLang="es-AR" sz="2400" dirty="0"/>
              <a:t>que proceda la competencia originaria en los juicios en que una provincia es parte:</a:t>
            </a:r>
          </a:p>
          <a:p>
            <a:r>
              <a:rPr lang="es-AR" altLang="es-AR" sz="2400" dirty="0"/>
              <a:t>a) resulta necesario examinar, además, la materia sobre la que éste versa, es decir, que se trate de una causa de manifiesto contenido federal</a:t>
            </a:r>
          </a:p>
          <a:p>
            <a:r>
              <a:rPr lang="es-AR" altLang="es-AR" sz="2400" dirty="0"/>
              <a:t>b) no es necesario que se trate de una cuestión federal</a:t>
            </a:r>
          </a:p>
          <a:p>
            <a:r>
              <a:rPr lang="es-AR" altLang="es-AR" sz="2400" dirty="0"/>
              <a:t>C) ninguna de las anteriores</a:t>
            </a:r>
          </a:p>
          <a:p>
            <a:endParaRPr lang="es-AR" altLang="es-AR" sz="2400" dirty="0"/>
          </a:p>
        </p:txBody>
      </p:sp>
      <p:sp>
        <p:nvSpPr>
          <p:cNvPr id="4" name="3 Marcador de pie de página">
            <a:extLst>
              <a:ext uri="{FF2B5EF4-FFF2-40B4-BE49-F238E27FC236}">
                <a16:creationId xmlns:a16="http://schemas.microsoft.com/office/drawing/2014/main" id="{43C3ED0E-EA3F-4003-B8EB-2917BD86881E}"/>
              </a:ext>
            </a:extLst>
          </p:cNvPr>
          <p:cNvSpPr>
            <a:spLocks noGrp="1"/>
          </p:cNvSpPr>
          <p:nvPr>
            <p:ph type="ftr" sz="quarter" idx="10"/>
          </p:nvPr>
        </p:nvSpPr>
        <p:spPr/>
        <p:txBody>
          <a:bodyPr/>
          <a:lstStyle/>
          <a:p>
            <a:pPr fontAlgn="base">
              <a:spcAft>
                <a:spcPct val="0"/>
              </a:spcAft>
              <a:defRPr/>
            </a:pPr>
            <a:r>
              <a:rPr lang="es-ES" dirty="0" smtClean="0">
                <a:solidFill>
                  <a:srgbClr val="000000"/>
                </a:solidFill>
                <a:latin typeface="Arial"/>
              </a:rPr>
              <a:t>Docente </a:t>
            </a:r>
            <a:r>
              <a:rPr lang="es-ES" dirty="0">
                <a:solidFill>
                  <a:srgbClr val="000000"/>
                </a:solidFill>
                <a:latin typeface="Arial"/>
              </a:rPr>
              <a:t>Anahí F. </a:t>
            </a:r>
            <a:r>
              <a:rPr lang="es-ES" dirty="0" err="1">
                <a:solidFill>
                  <a:srgbClr val="000000"/>
                </a:solidFill>
                <a:latin typeface="Arial"/>
              </a:rPr>
              <a:t>Perez</a:t>
            </a:r>
            <a:endParaRPr lang="es-ES" dirty="0">
              <a:solidFill>
                <a:srgbClr val="000000"/>
              </a:solidFill>
              <a:latin typeface="Arial"/>
            </a:endParaRPr>
          </a:p>
        </p:txBody>
      </p:sp>
      <p:sp>
        <p:nvSpPr>
          <p:cNvPr id="5" name="4 Marcador de número de diapositiva">
            <a:extLst>
              <a:ext uri="{FF2B5EF4-FFF2-40B4-BE49-F238E27FC236}">
                <a16:creationId xmlns:a16="http://schemas.microsoft.com/office/drawing/2014/main" id="{1F015E83-C1D8-455E-9B9A-4BF6C4618936}"/>
              </a:ext>
            </a:extLst>
          </p:cNvPr>
          <p:cNvSpPr>
            <a:spLocks noGrp="1"/>
          </p:cNvSpPr>
          <p:nvPr>
            <p:ph type="sldNum" sz="quarter" idx="11"/>
          </p:nvPr>
        </p:nvSpPr>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fontAlgn="base" hangingPunct="1">
              <a:spcAft>
                <a:spcPct val="0"/>
              </a:spcAft>
            </a:pPr>
            <a:fld id="{71A11F62-62D1-4E37-96C5-2E202A5DD9A7}" type="slidenum">
              <a:rPr lang="es-ES" altLang="es-AR" sz="1400">
                <a:solidFill>
                  <a:srgbClr val="000000"/>
                </a:solidFill>
                <a:latin typeface="Arial" panose="020B0604020202020204" pitchFamily="34" charset="0"/>
              </a:rPr>
              <a:pPr eaLnBrk="1" fontAlgn="base" hangingPunct="1">
                <a:spcAft>
                  <a:spcPct val="0"/>
                </a:spcAft>
              </a:pPr>
              <a:t>28</a:t>
            </a:fld>
            <a:endParaRPr lang="es-ES" altLang="es-AR" sz="1400">
              <a:solidFill>
                <a:srgbClr val="000000"/>
              </a:solidFill>
              <a:latin typeface="Arial" panose="020B0604020202020204" pitchFamily="34" charset="0"/>
            </a:endParaRPr>
          </a:p>
        </p:txBody>
      </p:sp>
    </p:spTree>
    <p:extLst>
      <p:ext uri="{BB962C8B-B14F-4D97-AF65-F5344CB8AC3E}">
        <p14:creationId xmlns:p14="http://schemas.microsoft.com/office/powerpoint/2010/main" val="3503213578"/>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2" name="1 Título">
            <a:extLst>
              <a:ext uri="{FF2B5EF4-FFF2-40B4-BE49-F238E27FC236}">
                <a16:creationId xmlns:a16="http://schemas.microsoft.com/office/drawing/2014/main" id="{22021B4F-8813-4F78-BEB7-D6ED10E86A44}"/>
              </a:ext>
            </a:extLst>
          </p:cNvPr>
          <p:cNvSpPr>
            <a:spLocks noGrp="1"/>
          </p:cNvSpPr>
          <p:nvPr>
            <p:ph type="title"/>
          </p:nvPr>
        </p:nvSpPr>
        <p:spPr>
          <a:xfrm>
            <a:off x="1980010" y="476250"/>
            <a:ext cx="5829300" cy="1143000"/>
          </a:xfrm>
        </p:spPr>
        <p:txBody>
          <a:bodyPr>
            <a:normAutofit fontScale="90000"/>
          </a:bodyPr>
          <a:lstStyle/>
          <a:p>
            <a:r>
              <a:rPr lang="es-AR" altLang="es-AR"/>
              <a:t>La instancia originaria de la CSJN</a:t>
            </a:r>
          </a:p>
        </p:txBody>
      </p:sp>
      <p:sp>
        <p:nvSpPr>
          <p:cNvPr id="107523" name="2 Marcador de contenido">
            <a:extLst>
              <a:ext uri="{FF2B5EF4-FFF2-40B4-BE49-F238E27FC236}">
                <a16:creationId xmlns:a16="http://schemas.microsoft.com/office/drawing/2014/main" id="{CFF613B4-560A-4772-B2C5-AECB9899DD6F}"/>
              </a:ext>
            </a:extLst>
          </p:cNvPr>
          <p:cNvSpPr>
            <a:spLocks noGrp="1"/>
          </p:cNvSpPr>
          <p:nvPr>
            <p:ph idx="1"/>
          </p:nvPr>
        </p:nvSpPr>
        <p:spPr/>
        <p:txBody>
          <a:bodyPr/>
          <a:lstStyle/>
          <a:p>
            <a:endParaRPr lang="es-AR" altLang="es-AR" sz="2400" dirty="0" smtClean="0"/>
          </a:p>
          <a:p>
            <a:r>
              <a:rPr lang="es-AR" altLang="es-AR" sz="2400" dirty="0" smtClean="0"/>
              <a:t>Para </a:t>
            </a:r>
            <a:r>
              <a:rPr lang="es-AR" altLang="es-AR" sz="2400" dirty="0"/>
              <a:t>que proceda la competencia originaria en los juicios en que una provincia es parte:</a:t>
            </a:r>
          </a:p>
          <a:p>
            <a:r>
              <a:rPr lang="es-AR" altLang="es-AR" sz="2400" dirty="0">
                <a:solidFill>
                  <a:srgbClr val="FF0000"/>
                </a:solidFill>
              </a:rPr>
              <a:t>a) resulta necesario examinar, además, la materia sobre la que éste versa, es decir, que se trate de una causa de manifiesto contenido federal</a:t>
            </a:r>
          </a:p>
          <a:p>
            <a:r>
              <a:rPr lang="es-AR" altLang="es-AR" sz="2400" dirty="0"/>
              <a:t>b) no es necesario que se trate de una cuestión federal</a:t>
            </a:r>
          </a:p>
          <a:p>
            <a:r>
              <a:rPr lang="es-AR" altLang="es-AR" sz="2400" dirty="0"/>
              <a:t>C) ninguna de las anteriores</a:t>
            </a:r>
          </a:p>
          <a:p>
            <a:endParaRPr lang="es-AR" altLang="es-AR" sz="2400" dirty="0"/>
          </a:p>
        </p:txBody>
      </p:sp>
      <p:sp>
        <p:nvSpPr>
          <p:cNvPr id="4" name="3 Marcador de pie de página">
            <a:extLst>
              <a:ext uri="{FF2B5EF4-FFF2-40B4-BE49-F238E27FC236}">
                <a16:creationId xmlns:a16="http://schemas.microsoft.com/office/drawing/2014/main" id="{43C3ED0E-EA3F-4003-B8EB-2917BD86881E}"/>
              </a:ext>
            </a:extLst>
          </p:cNvPr>
          <p:cNvSpPr>
            <a:spLocks noGrp="1"/>
          </p:cNvSpPr>
          <p:nvPr>
            <p:ph type="ftr" sz="quarter" idx="10"/>
          </p:nvPr>
        </p:nvSpPr>
        <p:spPr/>
        <p:txBody>
          <a:bodyPr/>
          <a:lstStyle/>
          <a:p>
            <a:pPr fontAlgn="base">
              <a:spcAft>
                <a:spcPct val="0"/>
              </a:spcAft>
              <a:defRPr/>
            </a:pPr>
            <a:r>
              <a:rPr lang="es-ES" dirty="0" smtClean="0">
                <a:solidFill>
                  <a:srgbClr val="000000"/>
                </a:solidFill>
                <a:latin typeface="Arial"/>
              </a:rPr>
              <a:t>Docente </a:t>
            </a:r>
            <a:r>
              <a:rPr lang="es-ES" dirty="0">
                <a:solidFill>
                  <a:srgbClr val="000000"/>
                </a:solidFill>
                <a:latin typeface="Arial"/>
              </a:rPr>
              <a:t>Anahí F. </a:t>
            </a:r>
            <a:r>
              <a:rPr lang="es-ES" dirty="0" err="1">
                <a:solidFill>
                  <a:srgbClr val="000000"/>
                </a:solidFill>
                <a:latin typeface="Arial"/>
              </a:rPr>
              <a:t>Perez</a:t>
            </a:r>
            <a:endParaRPr lang="es-ES" dirty="0">
              <a:solidFill>
                <a:srgbClr val="000000"/>
              </a:solidFill>
              <a:latin typeface="Arial"/>
            </a:endParaRPr>
          </a:p>
        </p:txBody>
      </p:sp>
      <p:sp>
        <p:nvSpPr>
          <p:cNvPr id="5" name="4 Marcador de número de diapositiva">
            <a:extLst>
              <a:ext uri="{FF2B5EF4-FFF2-40B4-BE49-F238E27FC236}">
                <a16:creationId xmlns:a16="http://schemas.microsoft.com/office/drawing/2014/main" id="{1F015E83-C1D8-455E-9B9A-4BF6C4618936}"/>
              </a:ext>
            </a:extLst>
          </p:cNvPr>
          <p:cNvSpPr>
            <a:spLocks noGrp="1"/>
          </p:cNvSpPr>
          <p:nvPr>
            <p:ph type="sldNum" sz="quarter" idx="11"/>
          </p:nvPr>
        </p:nvSpPr>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fontAlgn="base" hangingPunct="1">
              <a:spcAft>
                <a:spcPct val="0"/>
              </a:spcAft>
            </a:pPr>
            <a:fld id="{71A11F62-62D1-4E37-96C5-2E202A5DD9A7}" type="slidenum">
              <a:rPr lang="es-ES" altLang="es-AR" sz="1400">
                <a:solidFill>
                  <a:srgbClr val="000000"/>
                </a:solidFill>
                <a:latin typeface="Arial" panose="020B0604020202020204" pitchFamily="34" charset="0"/>
              </a:rPr>
              <a:pPr eaLnBrk="1" fontAlgn="base" hangingPunct="1">
                <a:spcAft>
                  <a:spcPct val="0"/>
                </a:spcAft>
              </a:pPr>
              <a:t>29</a:t>
            </a:fld>
            <a:endParaRPr lang="es-ES" altLang="es-AR" sz="1400">
              <a:solidFill>
                <a:srgbClr val="000000"/>
              </a:solidFill>
              <a:latin typeface="Arial" panose="020B0604020202020204" pitchFamily="34" charset="0"/>
            </a:endParaRPr>
          </a:p>
        </p:txBody>
      </p:sp>
    </p:spTree>
    <p:extLst>
      <p:ext uri="{BB962C8B-B14F-4D97-AF65-F5344CB8AC3E}">
        <p14:creationId xmlns:p14="http://schemas.microsoft.com/office/powerpoint/2010/main" val="311713672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ACCESO A LA CSJN</a:t>
            </a:r>
            <a:endParaRPr lang="es-AR" dirty="0"/>
          </a:p>
        </p:txBody>
      </p:sp>
      <p:sp>
        <p:nvSpPr>
          <p:cNvPr id="3" name="2 Marcador de contenido"/>
          <p:cNvSpPr>
            <a:spLocks noGrp="1"/>
          </p:cNvSpPr>
          <p:nvPr>
            <p:ph idx="1"/>
          </p:nvPr>
        </p:nvSpPr>
        <p:spPr/>
        <p:txBody>
          <a:bodyPr/>
          <a:lstStyle/>
          <a:p>
            <a:r>
              <a:rPr lang="es-ES" dirty="0" smtClean="0"/>
              <a:t>COMPETENCIA ORIGINARIA (ART. 117 CN)</a:t>
            </a:r>
          </a:p>
          <a:p>
            <a:endParaRPr lang="es-ES" dirty="0"/>
          </a:p>
          <a:p>
            <a:pPr marL="0" indent="0">
              <a:buNone/>
            </a:pPr>
            <a:r>
              <a:rPr lang="es-ES" dirty="0" smtClean="0"/>
              <a:t>                                                          </a:t>
            </a:r>
            <a:r>
              <a:rPr lang="es-ES" sz="2000" dirty="0" smtClean="0"/>
              <a:t>ORDINARIA (ART. 24, 6</a:t>
            </a:r>
          </a:p>
          <a:p>
            <a:pPr marL="0" indent="0">
              <a:buNone/>
            </a:pPr>
            <a:r>
              <a:rPr lang="es-ES" sz="2000" dirty="0"/>
              <a:t> </a:t>
            </a:r>
            <a:r>
              <a:rPr lang="es-ES" sz="2000" dirty="0" smtClean="0"/>
              <a:t>                                                                                      DECRETO 1285/58)</a:t>
            </a:r>
          </a:p>
          <a:p>
            <a:r>
              <a:rPr lang="es-ES" dirty="0" smtClean="0"/>
              <a:t>COMPETENCIA APELADA </a:t>
            </a:r>
          </a:p>
          <a:p>
            <a:pPr marL="0" indent="0">
              <a:buNone/>
            </a:pPr>
            <a:r>
              <a:rPr lang="es-ES" dirty="0" smtClean="0"/>
              <a:t>                                                           </a:t>
            </a:r>
            <a:r>
              <a:rPr lang="es-ES" sz="2000" dirty="0" smtClean="0"/>
              <a:t>EXTRAORDINARIA (ART. </a:t>
            </a:r>
          </a:p>
          <a:p>
            <a:pPr marL="0" indent="0">
              <a:buNone/>
            </a:pPr>
            <a:r>
              <a:rPr lang="es-ES" sz="2000" dirty="0"/>
              <a:t> </a:t>
            </a:r>
            <a:r>
              <a:rPr lang="es-ES" sz="2000" dirty="0" smtClean="0"/>
              <a:t>                                                                                                14, LEY 48) </a:t>
            </a:r>
            <a:endParaRPr lang="es-AR" sz="2000" dirty="0"/>
          </a:p>
        </p:txBody>
      </p:sp>
      <p:cxnSp>
        <p:nvCxnSpPr>
          <p:cNvPr id="5" name="4 Conector recto de flecha"/>
          <p:cNvCxnSpPr/>
          <p:nvPr/>
        </p:nvCxnSpPr>
        <p:spPr>
          <a:xfrm flipV="1">
            <a:off x="5148064" y="3068960"/>
            <a:ext cx="648072" cy="64807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7" name="6 Conector recto de flecha"/>
          <p:cNvCxnSpPr/>
          <p:nvPr/>
        </p:nvCxnSpPr>
        <p:spPr>
          <a:xfrm>
            <a:off x="5148064" y="3789040"/>
            <a:ext cx="792088" cy="57606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48041885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546" name="1 Título">
            <a:extLst>
              <a:ext uri="{FF2B5EF4-FFF2-40B4-BE49-F238E27FC236}">
                <a16:creationId xmlns:a16="http://schemas.microsoft.com/office/drawing/2014/main" id="{5F5FAEC9-720E-4DE2-8A9B-71FE4035210E}"/>
              </a:ext>
            </a:extLst>
          </p:cNvPr>
          <p:cNvSpPr>
            <a:spLocks noGrp="1"/>
          </p:cNvSpPr>
          <p:nvPr>
            <p:ph type="title"/>
          </p:nvPr>
        </p:nvSpPr>
        <p:spPr>
          <a:xfrm>
            <a:off x="899592" y="116632"/>
            <a:ext cx="7416824" cy="792088"/>
          </a:xfrm>
        </p:spPr>
        <p:txBody>
          <a:bodyPr>
            <a:normAutofit fontScale="90000"/>
          </a:bodyPr>
          <a:lstStyle/>
          <a:p>
            <a:r>
              <a:rPr lang="es-AR" altLang="es-AR" dirty="0"/>
              <a:t>La instancia originaria de la </a:t>
            </a:r>
            <a:r>
              <a:rPr lang="es-AR" altLang="es-AR" dirty="0" smtClean="0"/>
              <a:t>CSJN</a:t>
            </a:r>
            <a:br>
              <a:rPr lang="es-AR" altLang="es-AR" dirty="0" smtClean="0"/>
            </a:br>
            <a:r>
              <a:rPr lang="es-AR" altLang="es-AR" dirty="0" smtClean="0"/>
              <a:t>¿V o F?</a:t>
            </a:r>
            <a:endParaRPr lang="es-AR" altLang="es-AR" dirty="0"/>
          </a:p>
        </p:txBody>
      </p:sp>
      <p:sp>
        <p:nvSpPr>
          <p:cNvPr id="3" name="2 Marcador de contenido">
            <a:extLst>
              <a:ext uri="{FF2B5EF4-FFF2-40B4-BE49-F238E27FC236}">
                <a16:creationId xmlns:a16="http://schemas.microsoft.com/office/drawing/2014/main" id="{186BEB28-8C48-4167-AE87-2BE1CF36EA7A}"/>
              </a:ext>
            </a:extLst>
          </p:cNvPr>
          <p:cNvSpPr>
            <a:spLocks noGrp="1"/>
          </p:cNvSpPr>
          <p:nvPr>
            <p:ph idx="1"/>
          </p:nvPr>
        </p:nvSpPr>
        <p:spPr>
          <a:xfrm>
            <a:off x="457200" y="1196752"/>
            <a:ext cx="8291264" cy="4929411"/>
          </a:xfrm>
        </p:spPr>
        <p:txBody>
          <a:bodyPr>
            <a:normAutofit fontScale="85000" lnSpcReduction="20000"/>
          </a:bodyPr>
          <a:lstStyle/>
          <a:p>
            <a:pPr marL="0" indent="0">
              <a:buNone/>
              <a:defRPr/>
            </a:pPr>
            <a:r>
              <a:rPr lang="es-AR" sz="1800" dirty="0"/>
              <a:t>Corresponde la instancia originaria de la CSJN cuando:</a:t>
            </a:r>
          </a:p>
          <a:p>
            <a:pPr>
              <a:defRPr/>
            </a:pPr>
            <a:r>
              <a:rPr lang="es-AR" sz="2400" dirty="0"/>
              <a:t>a) Una empresa impugna el impuesto de sellos de la provincia de </a:t>
            </a:r>
            <a:r>
              <a:rPr lang="es-AR" sz="2400" dirty="0" smtClean="0"/>
              <a:t>Misiones </a:t>
            </a:r>
            <a:r>
              <a:rPr lang="es-AR" sz="2400" dirty="0"/>
              <a:t>por entender que transgrede la cláusula del progreso (75,18)</a:t>
            </a:r>
          </a:p>
          <a:p>
            <a:pPr>
              <a:defRPr/>
            </a:pPr>
            <a:r>
              <a:rPr lang="es-AR" sz="2400" dirty="0"/>
              <a:t>b) Una empresa impugna el impuesto de sellos de la provincia de </a:t>
            </a:r>
            <a:r>
              <a:rPr lang="es-AR" sz="2400" dirty="0" smtClean="0"/>
              <a:t>Buenos Aires </a:t>
            </a:r>
            <a:r>
              <a:rPr lang="es-AR" sz="2400" dirty="0"/>
              <a:t>por entender que viola la ley de coparticipación </a:t>
            </a:r>
            <a:r>
              <a:rPr lang="es-AR" sz="2400" dirty="0" smtClean="0"/>
              <a:t>federal</a:t>
            </a:r>
          </a:p>
          <a:p>
            <a:pPr>
              <a:defRPr/>
            </a:pPr>
            <a:endParaRPr lang="es-AR" sz="2400" dirty="0"/>
          </a:p>
          <a:p>
            <a:pPr>
              <a:defRPr/>
            </a:pPr>
            <a:r>
              <a:rPr lang="es-AR" sz="2400" dirty="0"/>
              <a:t>c) Una empresa impugna el impuesto </a:t>
            </a:r>
            <a:r>
              <a:rPr lang="es-AR" sz="2400" dirty="0" smtClean="0"/>
              <a:t>sobre los ingreso brutos </a:t>
            </a:r>
            <a:r>
              <a:rPr lang="es-AR" sz="2400" dirty="0"/>
              <a:t>de la provincia de </a:t>
            </a:r>
            <a:r>
              <a:rPr lang="es-AR" sz="2400" dirty="0" smtClean="0"/>
              <a:t>Tierra del Fuego por </a:t>
            </a:r>
            <a:r>
              <a:rPr lang="es-AR" sz="2400" dirty="0"/>
              <a:t>entender que viola la cláusula del progreso y la ley de coparticipación</a:t>
            </a:r>
            <a:r>
              <a:rPr lang="es-AR" sz="2400" dirty="0" smtClean="0"/>
              <a:t>.</a:t>
            </a:r>
          </a:p>
          <a:p>
            <a:pPr>
              <a:defRPr/>
            </a:pPr>
            <a:endParaRPr lang="es-AR" sz="2400" dirty="0"/>
          </a:p>
          <a:p>
            <a:pPr>
              <a:defRPr/>
            </a:pPr>
            <a:r>
              <a:rPr lang="es-AR" sz="2400" dirty="0"/>
              <a:t>D) </a:t>
            </a:r>
            <a:r>
              <a:rPr lang="es-ES" sz="2400" dirty="0"/>
              <a:t>Una empresa impugna el impuesto </a:t>
            </a:r>
            <a:r>
              <a:rPr lang="es-ES" sz="2400" dirty="0" smtClean="0"/>
              <a:t>sobre los ingresos brutos </a:t>
            </a:r>
            <a:r>
              <a:rPr lang="es-ES" sz="2400" dirty="0"/>
              <a:t>de la provincia de </a:t>
            </a:r>
            <a:r>
              <a:rPr lang="es-ES" sz="2400" dirty="0" smtClean="0"/>
              <a:t>Mendoza </a:t>
            </a:r>
            <a:r>
              <a:rPr lang="es-ES" sz="2400" dirty="0"/>
              <a:t>por entender que transgrede la cláusula </a:t>
            </a:r>
            <a:r>
              <a:rPr lang="es-ES" sz="2400" dirty="0" smtClean="0"/>
              <a:t>comercial (75,13)</a:t>
            </a:r>
          </a:p>
          <a:p>
            <a:pPr>
              <a:defRPr/>
            </a:pPr>
            <a:endParaRPr lang="es-ES" sz="2400" dirty="0" smtClean="0"/>
          </a:p>
          <a:p>
            <a:pPr>
              <a:defRPr/>
            </a:pPr>
            <a:r>
              <a:rPr lang="es-ES" sz="2400" dirty="0" smtClean="0"/>
              <a:t>E</a:t>
            </a:r>
            <a:r>
              <a:rPr lang="es-ES" sz="2400" dirty="0"/>
              <a:t>) Una empresa impugna el impuesto </a:t>
            </a:r>
            <a:r>
              <a:rPr lang="es-ES" sz="2400" dirty="0" smtClean="0"/>
              <a:t>inmobiliario de </a:t>
            </a:r>
            <a:r>
              <a:rPr lang="es-ES" sz="2400" dirty="0"/>
              <a:t>la provincia de </a:t>
            </a:r>
            <a:r>
              <a:rPr lang="es-ES" sz="2400" dirty="0" smtClean="0"/>
              <a:t> Río Negro por r </a:t>
            </a:r>
            <a:r>
              <a:rPr lang="es-ES" sz="2400" dirty="0"/>
              <a:t>entender que transgrede la </a:t>
            </a:r>
            <a:r>
              <a:rPr lang="es-ES" sz="2400" dirty="0" smtClean="0"/>
              <a:t>ley federal de hidrocarburos 17319 (y sus modificatorias)</a:t>
            </a:r>
          </a:p>
          <a:p>
            <a:pPr>
              <a:defRPr/>
            </a:pPr>
            <a:endParaRPr lang="es-ES" sz="2400" dirty="0" smtClean="0"/>
          </a:p>
          <a:p>
            <a:pPr>
              <a:defRPr/>
            </a:pPr>
            <a:endParaRPr lang="es-ES" sz="2400" dirty="0"/>
          </a:p>
        </p:txBody>
      </p:sp>
      <p:sp>
        <p:nvSpPr>
          <p:cNvPr id="4" name="3 Marcador de pie de página">
            <a:extLst>
              <a:ext uri="{FF2B5EF4-FFF2-40B4-BE49-F238E27FC236}">
                <a16:creationId xmlns:a16="http://schemas.microsoft.com/office/drawing/2014/main" id="{AA5A2F16-4832-4B12-8C36-48FD5F0CD782}"/>
              </a:ext>
            </a:extLst>
          </p:cNvPr>
          <p:cNvSpPr>
            <a:spLocks noGrp="1"/>
          </p:cNvSpPr>
          <p:nvPr>
            <p:ph type="ftr" sz="quarter" idx="10"/>
          </p:nvPr>
        </p:nvSpPr>
        <p:spPr/>
        <p:txBody>
          <a:bodyPr/>
          <a:lstStyle/>
          <a:p>
            <a:pPr fontAlgn="base">
              <a:spcAft>
                <a:spcPct val="0"/>
              </a:spcAft>
              <a:defRPr/>
            </a:pPr>
            <a:r>
              <a:rPr lang="es-AR" dirty="0" smtClean="0">
                <a:solidFill>
                  <a:srgbClr val="000000"/>
                </a:solidFill>
                <a:latin typeface="Arial"/>
              </a:rPr>
              <a:t>Docente </a:t>
            </a:r>
            <a:r>
              <a:rPr lang="es-AR" dirty="0">
                <a:solidFill>
                  <a:srgbClr val="000000"/>
                </a:solidFill>
                <a:latin typeface="Arial"/>
              </a:rPr>
              <a:t>Anahí F. </a:t>
            </a:r>
            <a:r>
              <a:rPr lang="es-AR" dirty="0" err="1">
                <a:solidFill>
                  <a:srgbClr val="000000"/>
                </a:solidFill>
                <a:latin typeface="Arial"/>
              </a:rPr>
              <a:t>Perez</a:t>
            </a:r>
            <a:endParaRPr lang="es-AR" dirty="0">
              <a:solidFill>
                <a:srgbClr val="000000"/>
              </a:solidFill>
              <a:latin typeface="Arial"/>
            </a:endParaRPr>
          </a:p>
        </p:txBody>
      </p:sp>
      <p:sp>
        <p:nvSpPr>
          <p:cNvPr id="5" name="4 Marcador de número de diapositiva">
            <a:extLst>
              <a:ext uri="{FF2B5EF4-FFF2-40B4-BE49-F238E27FC236}">
                <a16:creationId xmlns:a16="http://schemas.microsoft.com/office/drawing/2014/main" id="{2FD7CDB1-9004-4FD7-9F8A-05BBAD052C63}"/>
              </a:ext>
            </a:extLst>
          </p:cNvPr>
          <p:cNvSpPr>
            <a:spLocks noGrp="1"/>
          </p:cNvSpPr>
          <p:nvPr>
            <p:ph type="sldNum" sz="quarter" idx="11"/>
          </p:nvPr>
        </p:nvSpPr>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fontAlgn="base" hangingPunct="1">
              <a:spcAft>
                <a:spcPct val="0"/>
              </a:spcAft>
            </a:pPr>
            <a:fld id="{30173073-9927-4E33-A6D0-2ACB396A2C1A}" type="slidenum">
              <a:rPr lang="es-ES" altLang="es-AR" sz="1400">
                <a:solidFill>
                  <a:srgbClr val="000000"/>
                </a:solidFill>
                <a:latin typeface="Arial" panose="020B0604020202020204" pitchFamily="34" charset="0"/>
              </a:rPr>
              <a:pPr eaLnBrk="1" fontAlgn="base" hangingPunct="1">
                <a:spcAft>
                  <a:spcPct val="0"/>
                </a:spcAft>
              </a:pPr>
              <a:t>30</a:t>
            </a:fld>
            <a:endParaRPr lang="es-ES" altLang="es-AR" sz="1400">
              <a:solidFill>
                <a:srgbClr val="000000"/>
              </a:solidFill>
              <a:latin typeface="Arial" panose="020B0604020202020204" pitchFamily="34" charset="0"/>
            </a:endParaRPr>
          </a:p>
        </p:txBody>
      </p:sp>
    </p:spTree>
    <p:extLst>
      <p:ext uri="{BB962C8B-B14F-4D97-AF65-F5344CB8AC3E}">
        <p14:creationId xmlns:p14="http://schemas.microsoft.com/office/powerpoint/2010/main" val="2231483829"/>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570" name="1 Título">
            <a:extLst>
              <a:ext uri="{FF2B5EF4-FFF2-40B4-BE49-F238E27FC236}">
                <a16:creationId xmlns:a16="http://schemas.microsoft.com/office/drawing/2014/main" id="{0EC6CBE3-3E38-4AC9-9C00-8E13A81A9FA4}"/>
              </a:ext>
            </a:extLst>
          </p:cNvPr>
          <p:cNvSpPr>
            <a:spLocks noGrp="1"/>
          </p:cNvSpPr>
          <p:nvPr>
            <p:ph type="title"/>
          </p:nvPr>
        </p:nvSpPr>
        <p:spPr>
          <a:xfrm>
            <a:off x="1980010" y="476250"/>
            <a:ext cx="5829300" cy="1143000"/>
          </a:xfrm>
        </p:spPr>
        <p:txBody>
          <a:bodyPr>
            <a:normAutofit fontScale="90000"/>
          </a:bodyPr>
          <a:lstStyle/>
          <a:p>
            <a:r>
              <a:rPr lang="es-AR" altLang="es-AR" dirty="0"/>
              <a:t>La instancia originaria de la </a:t>
            </a:r>
            <a:r>
              <a:rPr lang="es-AR" altLang="es-AR" dirty="0" smtClean="0"/>
              <a:t>CSJN ¿v O f?</a:t>
            </a:r>
            <a:endParaRPr lang="es-AR" altLang="es-AR" dirty="0"/>
          </a:p>
        </p:txBody>
      </p:sp>
      <p:sp>
        <p:nvSpPr>
          <p:cNvPr id="109571" name="2 Marcador de contenido">
            <a:extLst>
              <a:ext uri="{FF2B5EF4-FFF2-40B4-BE49-F238E27FC236}">
                <a16:creationId xmlns:a16="http://schemas.microsoft.com/office/drawing/2014/main" id="{4F934ACC-D4B3-4689-99BE-C04ADAB3A2F4}"/>
              </a:ext>
            </a:extLst>
          </p:cNvPr>
          <p:cNvSpPr>
            <a:spLocks noGrp="1"/>
          </p:cNvSpPr>
          <p:nvPr>
            <p:ph idx="1"/>
          </p:nvPr>
        </p:nvSpPr>
        <p:spPr/>
        <p:txBody>
          <a:bodyPr/>
          <a:lstStyle/>
          <a:p>
            <a:pPr marL="0" indent="0">
              <a:buNone/>
            </a:pPr>
            <a:r>
              <a:rPr lang="es-AR" altLang="es-AR" sz="1800" dirty="0"/>
              <a:t>Corresponde la competencia originaria cuando:</a:t>
            </a:r>
          </a:p>
          <a:p>
            <a:pPr marL="0" indent="0">
              <a:buNone/>
            </a:pPr>
            <a:r>
              <a:rPr lang="es-AR" altLang="es-AR" sz="1800" dirty="0"/>
              <a:t>a</a:t>
            </a:r>
            <a:r>
              <a:rPr lang="es-AR" altLang="es-AR" sz="2000" dirty="0"/>
              <a:t>) Una empresa impugna el impuesto a los ingresos brutos de la provincia de Mendoza por entender que viola el Convenio Multilateral.</a:t>
            </a:r>
          </a:p>
          <a:p>
            <a:pPr marL="0" indent="0">
              <a:buNone/>
            </a:pPr>
            <a:r>
              <a:rPr lang="es-AR" altLang="es-AR" sz="2000" dirty="0"/>
              <a:t>b)   Una empresa impugna el impuesto a los ingresos brutos de la provincia de Mendoza por entender que viola la ley federal de Energía </a:t>
            </a:r>
            <a:r>
              <a:rPr lang="es-AR" altLang="es-AR" sz="2000" dirty="0" smtClean="0"/>
              <a:t>Eléctrica (15316)</a:t>
            </a:r>
            <a:endParaRPr lang="es-AR" altLang="es-AR" sz="2000" dirty="0"/>
          </a:p>
          <a:p>
            <a:pPr marL="0" indent="0">
              <a:buNone/>
            </a:pPr>
            <a:r>
              <a:rPr lang="es-AR" altLang="es-AR" sz="2000" dirty="0"/>
              <a:t>c) </a:t>
            </a:r>
            <a:r>
              <a:rPr lang="es-ES" altLang="es-AR" sz="2000" dirty="0" smtClean="0"/>
              <a:t>Una </a:t>
            </a:r>
            <a:r>
              <a:rPr lang="es-ES" altLang="es-AR" sz="2000" dirty="0"/>
              <a:t>empresa impugna el impuesto </a:t>
            </a:r>
            <a:r>
              <a:rPr lang="es-ES" altLang="es-AR" sz="2000" dirty="0" smtClean="0"/>
              <a:t>sobre los ingresos brutos que la provincia  de Santa Cruz pretende aplicar sobre un subsidio otorgado por el Estado nacional,  </a:t>
            </a:r>
            <a:r>
              <a:rPr lang="es-ES" altLang="es-AR" sz="2000" dirty="0"/>
              <a:t>por entender que transgrede la doctrina de la inmunidad de los instrumentos de gobierno</a:t>
            </a:r>
          </a:p>
          <a:p>
            <a:pPr marL="0" indent="0">
              <a:buNone/>
            </a:pPr>
            <a:r>
              <a:rPr lang="es-AR" altLang="es-AR" sz="2000" dirty="0" smtClean="0"/>
              <a:t>d</a:t>
            </a:r>
            <a:r>
              <a:rPr lang="es-AR" altLang="es-AR" sz="2000" dirty="0"/>
              <a:t>) Una empresa impugna el impuesto a los ingresos brutos de la provincia de Mendoza por entender que viola un decreto reglamentario de una ley federal de privatización</a:t>
            </a:r>
          </a:p>
        </p:txBody>
      </p:sp>
      <p:sp>
        <p:nvSpPr>
          <p:cNvPr id="4" name="3 Marcador de pie de página">
            <a:extLst>
              <a:ext uri="{FF2B5EF4-FFF2-40B4-BE49-F238E27FC236}">
                <a16:creationId xmlns:a16="http://schemas.microsoft.com/office/drawing/2014/main" id="{C84794D7-0E05-4985-9171-C736CDCC83B2}"/>
              </a:ext>
            </a:extLst>
          </p:cNvPr>
          <p:cNvSpPr>
            <a:spLocks noGrp="1"/>
          </p:cNvSpPr>
          <p:nvPr>
            <p:ph type="ftr" sz="quarter" idx="10"/>
          </p:nvPr>
        </p:nvSpPr>
        <p:spPr/>
        <p:txBody>
          <a:bodyPr/>
          <a:lstStyle/>
          <a:p>
            <a:pPr fontAlgn="base">
              <a:spcAft>
                <a:spcPct val="0"/>
              </a:spcAft>
              <a:defRPr/>
            </a:pPr>
            <a:r>
              <a:rPr lang="es-AR" dirty="0" smtClean="0">
                <a:solidFill>
                  <a:srgbClr val="000000"/>
                </a:solidFill>
                <a:latin typeface="Arial"/>
              </a:rPr>
              <a:t>Anahí </a:t>
            </a:r>
            <a:r>
              <a:rPr lang="es-AR" dirty="0">
                <a:solidFill>
                  <a:srgbClr val="000000"/>
                </a:solidFill>
                <a:latin typeface="Arial"/>
              </a:rPr>
              <a:t>F. </a:t>
            </a:r>
            <a:r>
              <a:rPr lang="es-AR" dirty="0" err="1">
                <a:solidFill>
                  <a:srgbClr val="000000"/>
                </a:solidFill>
                <a:latin typeface="Arial"/>
              </a:rPr>
              <a:t>Perez</a:t>
            </a:r>
            <a:endParaRPr lang="es-AR" dirty="0">
              <a:solidFill>
                <a:srgbClr val="000000"/>
              </a:solidFill>
              <a:latin typeface="Arial"/>
            </a:endParaRPr>
          </a:p>
        </p:txBody>
      </p:sp>
      <p:sp>
        <p:nvSpPr>
          <p:cNvPr id="5" name="4 Marcador de número de diapositiva">
            <a:extLst>
              <a:ext uri="{FF2B5EF4-FFF2-40B4-BE49-F238E27FC236}">
                <a16:creationId xmlns:a16="http://schemas.microsoft.com/office/drawing/2014/main" id="{2029774E-5F62-4441-99B9-84B2786ADF82}"/>
              </a:ext>
            </a:extLst>
          </p:cNvPr>
          <p:cNvSpPr>
            <a:spLocks noGrp="1"/>
          </p:cNvSpPr>
          <p:nvPr>
            <p:ph type="sldNum" sz="quarter" idx="11"/>
          </p:nvPr>
        </p:nvSpPr>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fontAlgn="base" hangingPunct="1">
              <a:spcAft>
                <a:spcPct val="0"/>
              </a:spcAft>
            </a:pPr>
            <a:fld id="{A894A9C2-74C1-4F5A-A25E-23518D812171}" type="slidenum">
              <a:rPr lang="es-ES" altLang="es-AR" sz="1400">
                <a:solidFill>
                  <a:srgbClr val="000000"/>
                </a:solidFill>
                <a:latin typeface="Arial" panose="020B0604020202020204" pitchFamily="34" charset="0"/>
              </a:rPr>
              <a:pPr eaLnBrk="1" fontAlgn="base" hangingPunct="1">
                <a:spcAft>
                  <a:spcPct val="0"/>
                </a:spcAft>
              </a:pPr>
              <a:t>31</a:t>
            </a:fld>
            <a:endParaRPr lang="es-ES" altLang="es-AR" sz="1400">
              <a:solidFill>
                <a:srgbClr val="000000"/>
              </a:solidFill>
              <a:latin typeface="Arial" panose="020B0604020202020204" pitchFamily="34" charset="0"/>
            </a:endParaRPr>
          </a:p>
        </p:txBody>
      </p:sp>
    </p:spTree>
    <p:extLst>
      <p:ext uri="{BB962C8B-B14F-4D97-AF65-F5344CB8AC3E}">
        <p14:creationId xmlns:p14="http://schemas.microsoft.com/office/powerpoint/2010/main" val="2745698043"/>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570" name="1 Título">
            <a:extLst>
              <a:ext uri="{FF2B5EF4-FFF2-40B4-BE49-F238E27FC236}">
                <a16:creationId xmlns:a16="http://schemas.microsoft.com/office/drawing/2014/main" id="{0EC6CBE3-3E38-4AC9-9C00-8E13A81A9FA4}"/>
              </a:ext>
            </a:extLst>
          </p:cNvPr>
          <p:cNvSpPr>
            <a:spLocks noGrp="1"/>
          </p:cNvSpPr>
          <p:nvPr>
            <p:ph type="title"/>
          </p:nvPr>
        </p:nvSpPr>
        <p:spPr>
          <a:xfrm>
            <a:off x="899592" y="0"/>
            <a:ext cx="7704856" cy="692696"/>
          </a:xfrm>
        </p:spPr>
        <p:txBody>
          <a:bodyPr>
            <a:normAutofit fontScale="90000"/>
          </a:bodyPr>
          <a:lstStyle/>
          <a:p>
            <a:r>
              <a:rPr lang="es-AR" altLang="es-AR" dirty="0" smtClean="0"/>
              <a:t>La instancia originaria de la CSJN</a:t>
            </a:r>
            <a:endParaRPr lang="es-AR" altLang="es-AR" dirty="0"/>
          </a:p>
        </p:txBody>
      </p:sp>
      <p:sp>
        <p:nvSpPr>
          <p:cNvPr id="109571" name="2 Marcador de contenido">
            <a:extLst>
              <a:ext uri="{FF2B5EF4-FFF2-40B4-BE49-F238E27FC236}">
                <a16:creationId xmlns:a16="http://schemas.microsoft.com/office/drawing/2014/main" id="{4F934ACC-D4B3-4689-99BE-C04ADAB3A2F4}"/>
              </a:ext>
            </a:extLst>
          </p:cNvPr>
          <p:cNvSpPr>
            <a:spLocks noGrp="1"/>
          </p:cNvSpPr>
          <p:nvPr>
            <p:ph idx="1"/>
          </p:nvPr>
        </p:nvSpPr>
        <p:spPr>
          <a:xfrm>
            <a:off x="467544" y="764704"/>
            <a:ext cx="8568951" cy="5688632"/>
          </a:xfrm>
        </p:spPr>
        <p:txBody>
          <a:bodyPr>
            <a:normAutofit/>
          </a:bodyPr>
          <a:lstStyle/>
          <a:p>
            <a:pPr marL="0" indent="0">
              <a:buNone/>
            </a:pPr>
            <a:r>
              <a:rPr lang="es-AR" altLang="es-AR" sz="1800" u="sng" dirty="0" smtClean="0">
                <a:solidFill>
                  <a:srgbClr val="FF0000"/>
                </a:solidFill>
              </a:rPr>
              <a:t>Verdadero/Falso</a:t>
            </a:r>
            <a:r>
              <a:rPr lang="es-AR" altLang="es-AR" sz="1800" dirty="0" smtClean="0"/>
              <a:t>. Corresponde </a:t>
            </a:r>
            <a:r>
              <a:rPr lang="es-AR" altLang="es-AR" sz="1800" dirty="0"/>
              <a:t>la competencia originaria cuando:</a:t>
            </a:r>
          </a:p>
          <a:p>
            <a:pPr marL="0" indent="0">
              <a:buNone/>
            </a:pPr>
            <a:r>
              <a:rPr lang="es-AR" altLang="es-AR" sz="1800" dirty="0"/>
              <a:t>a) </a:t>
            </a:r>
            <a:r>
              <a:rPr lang="es-ES" altLang="es-AR" sz="1800" dirty="0" smtClean="0"/>
              <a:t>Aun cuando exista un </a:t>
            </a:r>
            <a:r>
              <a:rPr lang="es-ES" altLang="es-AR" sz="1800" dirty="0"/>
              <a:t>procedimiento determinativo de oficio local y </a:t>
            </a:r>
            <a:r>
              <a:rPr lang="es-ES" altLang="es-AR" sz="1800" dirty="0" smtClean="0"/>
              <a:t>e incluso se encuentre sustanciándose el </a:t>
            </a:r>
            <a:r>
              <a:rPr lang="es-ES" altLang="es-AR" sz="1800" dirty="0"/>
              <a:t>recurso ante el Tribunal Fiscal de Apelaciones de la </a:t>
            </a:r>
            <a:r>
              <a:rPr lang="es-ES" altLang="es-AR" sz="1800" dirty="0" smtClean="0"/>
              <a:t>provincia, procede la competencia originaria de la CSJN</a:t>
            </a:r>
          </a:p>
          <a:p>
            <a:pPr marL="0" indent="0">
              <a:buNone/>
            </a:pPr>
            <a:r>
              <a:rPr lang="es-ES" altLang="es-AR" sz="1800" dirty="0" smtClean="0"/>
              <a:t>b) </a:t>
            </a:r>
            <a:r>
              <a:rPr lang="es-ES" altLang="es-AR" sz="1800" dirty="0"/>
              <a:t>la competencia originaria de la Corte -que proviene de la Constitución Nacional- no puede quedar subordinada al cumplimiento o a la vigencia de los procedimientos exigidos por las leyes locales.</a:t>
            </a:r>
          </a:p>
          <a:p>
            <a:pPr marL="0" indent="0">
              <a:buNone/>
            </a:pPr>
            <a:r>
              <a:rPr lang="es-ES" altLang="es-AR" sz="1800" dirty="0" smtClean="0"/>
              <a:t>c) si </a:t>
            </a:r>
            <a:r>
              <a:rPr lang="es-ES" altLang="es-AR" sz="1800" dirty="0"/>
              <a:t>se sostiene que </a:t>
            </a:r>
            <a:r>
              <a:rPr lang="es-ES" altLang="es-AR" sz="1800" dirty="0" smtClean="0"/>
              <a:t>una ley o decreto provincial es violatorio </a:t>
            </a:r>
            <a:r>
              <a:rPr lang="es-ES" altLang="es-AR" sz="1800" dirty="0"/>
              <a:t>de las instituciones provinciales y nacionales debe irse primeramente ante los estrados de la justicia provincial, y en su caso, llegar a la Corte por recurso extraordinario</a:t>
            </a:r>
            <a:r>
              <a:rPr lang="es-ES" altLang="es-AR" sz="1800" dirty="0" smtClean="0"/>
              <a:t>.</a:t>
            </a:r>
          </a:p>
          <a:p>
            <a:pPr marL="0" indent="0">
              <a:buNone/>
            </a:pPr>
            <a:r>
              <a:rPr lang="es-ES" altLang="es-AR" sz="1800" dirty="0" smtClean="0"/>
              <a:t>d) todos </a:t>
            </a:r>
            <a:r>
              <a:rPr lang="es-ES" altLang="es-AR" sz="1800" dirty="0"/>
              <a:t>los jueces del país deben efectuar el control de constitucionalidad de las normas que se les someten a su consideración y el hecho de que se invoque la violación de garantías constitucionales no resulta suficiente para sujetar la causa al fuero federal</a:t>
            </a:r>
          </a:p>
          <a:p>
            <a:pPr marL="0" indent="0">
              <a:buNone/>
            </a:pPr>
            <a:endParaRPr lang="es-ES" altLang="es-AR" sz="1800" dirty="0" smtClean="0"/>
          </a:p>
          <a:p>
            <a:pPr marL="0" indent="0">
              <a:buNone/>
            </a:pPr>
            <a:endParaRPr lang="es-ES" altLang="es-AR" sz="1800" dirty="0"/>
          </a:p>
          <a:p>
            <a:pPr marL="0" indent="0">
              <a:buNone/>
            </a:pPr>
            <a:endParaRPr lang="es-ES" altLang="es-AR" sz="1800" dirty="0"/>
          </a:p>
          <a:p>
            <a:pPr marL="0" indent="0">
              <a:buNone/>
            </a:pPr>
            <a:endParaRPr lang="es-ES" altLang="es-AR" sz="1800" dirty="0" smtClean="0"/>
          </a:p>
          <a:p>
            <a:pPr marL="0" indent="0">
              <a:buNone/>
            </a:pPr>
            <a:endParaRPr lang="es-AR" altLang="es-AR" sz="1800" dirty="0"/>
          </a:p>
        </p:txBody>
      </p:sp>
      <p:sp>
        <p:nvSpPr>
          <p:cNvPr id="4" name="3 Marcador de pie de página">
            <a:extLst>
              <a:ext uri="{FF2B5EF4-FFF2-40B4-BE49-F238E27FC236}">
                <a16:creationId xmlns:a16="http://schemas.microsoft.com/office/drawing/2014/main" id="{C84794D7-0E05-4985-9171-C736CDCC83B2}"/>
              </a:ext>
            </a:extLst>
          </p:cNvPr>
          <p:cNvSpPr>
            <a:spLocks noGrp="1"/>
          </p:cNvSpPr>
          <p:nvPr>
            <p:ph type="ftr" sz="quarter" idx="10"/>
          </p:nvPr>
        </p:nvSpPr>
        <p:spPr/>
        <p:txBody>
          <a:bodyPr/>
          <a:lstStyle/>
          <a:p>
            <a:pPr fontAlgn="base">
              <a:spcAft>
                <a:spcPct val="0"/>
              </a:spcAft>
              <a:defRPr/>
            </a:pPr>
            <a:r>
              <a:rPr lang="es-AR" dirty="0" smtClean="0">
                <a:solidFill>
                  <a:srgbClr val="000000"/>
                </a:solidFill>
                <a:latin typeface="Arial"/>
              </a:rPr>
              <a:t>. </a:t>
            </a:r>
            <a:r>
              <a:rPr lang="es-AR" dirty="0">
                <a:solidFill>
                  <a:srgbClr val="000000"/>
                </a:solidFill>
                <a:latin typeface="Arial"/>
              </a:rPr>
              <a:t>Docente Anahí F. </a:t>
            </a:r>
            <a:r>
              <a:rPr lang="es-AR" dirty="0" err="1">
                <a:solidFill>
                  <a:srgbClr val="000000"/>
                </a:solidFill>
                <a:latin typeface="Arial"/>
              </a:rPr>
              <a:t>Perez</a:t>
            </a:r>
            <a:endParaRPr lang="es-AR" dirty="0">
              <a:solidFill>
                <a:srgbClr val="000000"/>
              </a:solidFill>
              <a:latin typeface="Arial"/>
            </a:endParaRPr>
          </a:p>
        </p:txBody>
      </p:sp>
      <p:sp>
        <p:nvSpPr>
          <p:cNvPr id="5" name="4 Marcador de número de diapositiva">
            <a:extLst>
              <a:ext uri="{FF2B5EF4-FFF2-40B4-BE49-F238E27FC236}">
                <a16:creationId xmlns:a16="http://schemas.microsoft.com/office/drawing/2014/main" id="{2029774E-5F62-4441-99B9-84B2786ADF82}"/>
              </a:ext>
            </a:extLst>
          </p:cNvPr>
          <p:cNvSpPr>
            <a:spLocks noGrp="1"/>
          </p:cNvSpPr>
          <p:nvPr>
            <p:ph type="sldNum" sz="quarter" idx="11"/>
          </p:nvPr>
        </p:nvSpPr>
        <p:spPr/>
        <p:txBody>
          <a:bodyPr/>
          <a:lstStyle>
            <a:lvl1pPr eaLnBrk="0" hangingPunct="0">
              <a:defRPr sz="2400">
                <a:solidFill>
                  <a:schemeClr val="tx1"/>
                </a:solidFill>
                <a:latin typeface="Times New Roman" panose="02020603050405020304" pitchFamily="18" charset="0"/>
              </a:defRPr>
            </a:lvl1pPr>
            <a:lvl2pPr marL="742950" indent="-285750" eaLnBrk="0" hangingPunct="0">
              <a:defRPr sz="2400">
                <a:solidFill>
                  <a:schemeClr val="tx1"/>
                </a:solidFill>
                <a:latin typeface="Times New Roman" panose="02020603050405020304" pitchFamily="18" charset="0"/>
              </a:defRPr>
            </a:lvl2pPr>
            <a:lvl3pPr marL="1143000" indent="-228600" eaLnBrk="0" hangingPunct="0">
              <a:defRPr sz="2400">
                <a:solidFill>
                  <a:schemeClr val="tx1"/>
                </a:solidFill>
                <a:latin typeface="Times New Roman" panose="02020603050405020304" pitchFamily="18" charset="0"/>
              </a:defRPr>
            </a:lvl3pPr>
            <a:lvl4pPr marL="1600200" indent="-228600" eaLnBrk="0" hangingPunct="0">
              <a:defRPr sz="2400">
                <a:solidFill>
                  <a:schemeClr val="tx1"/>
                </a:solidFill>
                <a:latin typeface="Times New Roman" panose="02020603050405020304" pitchFamily="18" charset="0"/>
              </a:defRPr>
            </a:lvl4pPr>
            <a:lvl5pPr marL="2057400" indent="-228600" eaLnBrk="0" hangingPunct="0">
              <a:defRPr sz="2400">
                <a:solidFill>
                  <a:schemeClr val="tx1"/>
                </a:solidFill>
                <a:latin typeface="Times New Roman" panose="02020603050405020304" pitchFamily="18" charset="0"/>
              </a:defRPr>
            </a:lvl5pPr>
            <a:lvl6pPr marL="2514600" indent="-228600" eaLnBrk="0" fontAlgn="base" hangingPunct="0">
              <a:spcBef>
                <a:spcPct val="0"/>
              </a:spcBef>
              <a:spcAft>
                <a:spcPct val="0"/>
              </a:spcAft>
              <a:defRPr sz="2400">
                <a:solidFill>
                  <a:schemeClr val="tx1"/>
                </a:solidFill>
                <a:latin typeface="Times New Roman" panose="02020603050405020304" pitchFamily="18" charset="0"/>
              </a:defRPr>
            </a:lvl6pPr>
            <a:lvl7pPr marL="2971800" indent="-228600" eaLnBrk="0" fontAlgn="base" hangingPunct="0">
              <a:spcBef>
                <a:spcPct val="0"/>
              </a:spcBef>
              <a:spcAft>
                <a:spcPct val="0"/>
              </a:spcAft>
              <a:defRPr sz="2400">
                <a:solidFill>
                  <a:schemeClr val="tx1"/>
                </a:solidFill>
                <a:latin typeface="Times New Roman" panose="02020603050405020304" pitchFamily="18" charset="0"/>
              </a:defRPr>
            </a:lvl7pPr>
            <a:lvl8pPr marL="3429000" indent="-228600" eaLnBrk="0" fontAlgn="base" hangingPunct="0">
              <a:spcBef>
                <a:spcPct val="0"/>
              </a:spcBef>
              <a:spcAft>
                <a:spcPct val="0"/>
              </a:spcAft>
              <a:defRPr sz="2400">
                <a:solidFill>
                  <a:schemeClr val="tx1"/>
                </a:solidFill>
                <a:latin typeface="Times New Roman" panose="02020603050405020304" pitchFamily="18" charset="0"/>
              </a:defRPr>
            </a:lvl8pPr>
            <a:lvl9pPr marL="3886200" indent="-228600" eaLnBrk="0" fontAlgn="base" hangingPunct="0">
              <a:spcBef>
                <a:spcPct val="0"/>
              </a:spcBef>
              <a:spcAft>
                <a:spcPct val="0"/>
              </a:spcAft>
              <a:defRPr sz="2400">
                <a:solidFill>
                  <a:schemeClr val="tx1"/>
                </a:solidFill>
                <a:latin typeface="Times New Roman" panose="02020603050405020304" pitchFamily="18" charset="0"/>
              </a:defRPr>
            </a:lvl9pPr>
          </a:lstStyle>
          <a:p>
            <a:pPr eaLnBrk="1" fontAlgn="base" hangingPunct="1">
              <a:spcAft>
                <a:spcPct val="0"/>
              </a:spcAft>
            </a:pPr>
            <a:fld id="{A894A9C2-74C1-4F5A-A25E-23518D812171}" type="slidenum">
              <a:rPr lang="es-ES" altLang="es-AR" sz="1400">
                <a:solidFill>
                  <a:srgbClr val="000000"/>
                </a:solidFill>
                <a:latin typeface="Arial" panose="020B0604020202020204" pitchFamily="34" charset="0"/>
              </a:rPr>
              <a:pPr eaLnBrk="1" fontAlgn="base" hangingPunct="1">
                <a:spcAft>
                  <a:spcPct val="0"/>
                </a:spcAft>
              </a:pPr>
              <a:t>32</a:t>
            </a:fld>
            <a:endParaRPr lang="es-ES" altLang="es-AR" sz="1400" dirty="0">
              <a:solidFill>
                <a:srgbClr val="000000"/>
              </a:solidFill>
              <a:latin typeface="Arial" panose="020B0604020202020204" pitchFamily="34" charset="0"/>
            </a:endParaRPr>
          </a:p>
        </p:txBody>
      </p:sp>
    </p:spTree>
    <p:extLst>
      <p:ext uri="{BB962C8B-B14F-4D97-AF65-F5344CB8AC3E}">
        <p14:creationId xmlns:p14="http://schemas.microsoft.com/office/powerpoint/2010/main" val="150039808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ítulo 1"/>
          <p:cNvSpPr>
            <a:spLocks noGrp="1" noChangeArrowheads="1"/>
          </p:cNvSpPr>
          <p:nvPr>
            <p:ph type="title"/>
          </p:nvPr>
        </p:nvSpPr>
        <p:spPr/>
        <p:txBody>
          <a:bodyPr/>
          <a:lstStyle/>
          <a:p>
            <a:r>
              <a:rPr lang="es-ES" altLang="es-AR" sz="2800" dirty="0" smtClean="0"/>
              <a:t>Breve punteo de conceptos previos para comprender la competencia originaria en </a:t>
            </a:r>
            <a:r>
              <a:rPr lang="es-ES" altLang="es-AR" sz="2800" i="1" dirty="0" smtClean="0"/>
              <a:t>materia</a:t>
            </a:r>
            <a:r>
              <a:rPr lang="es-ES" altLang="es-AR" sz="2800" dirty="0" smtClean="0"/>
              <a:t> tributaria</a:t>
            </a:r>
            <a:endParaRPr lang="es-AR" altLang="es-AR" dirty="0" smtClean="0"/>
          </a:p>
        </p:txBody>
      </p:sp>
      <p:sp>
        <p:nvSpPr>
          <p:cNvPr id="6147" name="Marcador de contenido 2"/>
          <p:cNvSpPr>
            <a:spLocks noGrp="1" noChangeArrowheads="1"/>
          </p:cNvSpPr>
          <p:nvPr>
            <p:ph idx="1"/>
          </p:nvPr>
        </p:nvSpPr>
        <p:spPr>
          <a:xfrm>
            <a:off x="827584" y="1412776"/>
            <a:ext cx="7254806" cy="5040560"/>
          </a:xfrm>
        </p:spPr>
        <p:txBody>
          <a:bodyPr/>
          <a:lstStyle/>
          <a:p>
            <a:r>
              <a:rPr lang="es-ES" altLang="es-AR" sz="2400" dirty="0" smtClean="0"/>
              <a:t>La diferencia entre derecho provincial (local), derecho de los códigos de fondo (conocido como derecho común) y derecho federal (que podríamos definirlo por exclusión)</a:t>
            </a:r>
          </a:p>
          <a:p>
            <a:r>
              <a:rPr lang="es-ES" altLang="es-AR" sz="2400" dirty="0" smtClean="0"/>
              <a:t>Quiénes serán los encargados de aplicar y juzgar en cada caso </a:t>
            </a:r>
          </a:p>
          <a:p>
            <a:r>
              <a:rPr lang="es-ES" altLang="es-AR" sz="2400" dirty="0" smtClean="0"/>
              <a:t>Cómo juega la instancia originaria de la CSJN (en qué casos se abre su competencia, en especial qué pasa en temas de tributación local).</a:t>
            </a:r>
          </a:p>
          <a:p>
            <a:r>
              <a:rPr lang="es-ES" altLang="es-AR" sz="2400" dirty="0" smtClean="0"/>
              <a:t>¿Qué pasa con CABA?</a:t>
            </a:r>
          </a:p>
          <a:p>
            <a:r>
              <a:rPr lang="es-ES" altLang="es-AR" sz="2400" dirty="0" smtClean="0"/>
              <a:t>Ejemplos</a:t>
            </a:r>
            <a:endParaRPr lang="es-AR" altLang="es-AR" sz="2400" dirty="0" smtClean="0"/>
          </a:p>
        </p:txBody>
      </p:sp>
      <p:sp>
        <p:nvSpPr>
          <p:cNvPr id="4" name="Marcador de pie de página 3"/>
          <p:cNvSpPr>
            <a:spLocks noGrp="1"/>
          </p:cNvSpPr>
          <p:nvPr>
            <p:ph type="ftr" sz="quarter" idx="10"/>
          </p:nvPr>
        </p:nvSpPr>
        <p:spPr/>
        <p:txBody>
          <a:bodyPr/>
          <a:lstStyle/>
          <a:p>
            <a:pPr>
              <a:defRPr/>
            </a:pPr>
            <a:r>
              <a:rPr lang="es-ES" dirty="0" smtClean="0">
                <a:solidFill>
                  <a:prstClr val="black">
                    <a:tint val="75000"/>
                  </a:prstClr>
                </a:solidFill>
              </a:rPr>
              <a:t> </a:t>
            </a:r>
            <a:r>
              <a:rPr lang="es-ES" dirty="0">
                <a:solidFill>
                  <a:prstClr val="black">
                    <a:tint val="75000"/>
                  </a:prstClr>
                </a:solidFill>
              </a:rPr>
              <a:t>Anahí F. </a:t>
            </a:r>
            <a:r>
              <a:rPr lang="es-ES" dirty="0" err="1">
                <a:solidFill>
                  <a:prstClr val="black">
                    <a:tint val="75000"/>
                  </a:prstClr>
                </a:solidFill>
              </a:rPr>
              <a:t>Perez</a:t>
            </a:r>
            <a:endParaRPr lang="es-ES" dirty="0">
              <a:solidFill>
                <a:prstClr val="black">
                  <a:tint val="75000"/>
                </a:prstClr>
              </a:solidFill>
            </a:endParaRPr>
          </a:p>
        </p:txBody>
      </p:sp>
      <p:sp>
        <p:nvSpPr>
          <p:cNvPr id="6149" name="Marcador de número de diapositiva 4"/>
          <p:cNvSpPr>
            <a:spLocks noGrp="1" noChangeArrowheads="1"/>
          </p:cNvSpPr>
          <p:nvPr>
            <p:ph type="sldNum" sz="quarter" idx="1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accent1"/>
              </a:buClr>
              <a:buSzPct val="80000"/>
              <a:buFont typeface="Wingdings" pitchFamily="2" charset="2"/>
              <a:buChar char="n"/>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50000"/>
              </a:spcBef>
              <a:buClrTx/>
              <a:buSzTx/>
              <a:buFontTx/>
              <a:buNone/>
            </a:pPr>
            <a:fld id="{91A33D76-B3F8-4DFC-9BD7-A3E2D1701336}" type="slidenum">
              <a:rPr lang="es-ES" altLang="es-AR" sz="1400">
                <a:solidFill>
                  <a:prstClr val="black"/>
                </a:solidFill>
              </a:rPr>
              <a:pPr>
                <a:spcBef>
                  <a:spcPct val="50000"/>
                </a:spcBef>
                <a:buClrTx/>
                <a:buSzTx/>
                <a:buFontTx/>
                <a:buNone/>
              </a:pPr>
              <a:t>4</a:t>
            </a:fld>
            <a:endParaRPr lang="es-ES" altLang="es-AR" sz="1400">
              <a:solidFill>
                <a:prstClr val="black"/>
              </a:solidFill>
            </a:endParaRPr>
          </a:p>
        </p:txBody>
      </p:sp>
    </p:spTree>
    <p:extLst>
      <p:ext uri="{BB962C8B-B14F-4D97-AF65-F5344CB8AC3E}">
        <p14:creationId xmlns:p14="http://schemas.microsoft.com/office/powerpoint/2010/main" val="43219575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274638"/>
            <a:ext cx="8363272" cy="706090"/>
          </a:xfrm>
        </p:spPr>
        <p:txBody>
          <a:bodyPr>
            <a:normAutofit fontScale="90000"/>
          </a:bodyPr>
          <a:lstStyle/>
          <a:p>
            <a:r>
              <a:rPr lang="es-AR" dirty="0" smtClean="0"/>
              <a:t>RECURSO EXTRAORDINARIO</a:t>
            </a:r>
            <a:endParaRPr lang="es-AR" dirty="0"/>
          </a:p>
        </p:txBody>
      </p:sp>
      <p:sp>
        <p:nvSpPr>
          <p:cNvPr id="3" name="Marcador de contenido 2"/>
          <p:cNvSpPr>
            <a:spLocks noGrp="1"/>
          </p:cNvSpPr>
          <p:nvPr>
            <p:ph idx="1"/>
          </p:nvPr>
        </p:nvSpPr>
        <p:spPr>
          <a:xfrm>
            <a:off x="457200" y="1124744"/>
            <a:ext cx="8507288" cy="5733256"/>
          </a:xfrm>
        </p:spPr>
        <p:txBody>
          <a:bodyPr>
            <a:noAutofit/>
          </a:bodyPr>
          <a:lstStyle/>
          <a:p>
            <a:r>
              <a:rPr lang="es-AR" sz="2400" dirty="0" smtClean="0">
                <a:solidFill>
                  <a:schemeClr val="bg1"/>
                </a:solidFill>
              </a:rPr>
              <a:t>Esencia del REX</a:t>
            </a:r>
          </a:p>
          <a:p>
            <a:r>
              <a:rPr lang="es-AR" sz="2400" dirty="0" smtClean="0">
                <a:solidFill>
                  <a:schemeClr val="bg1"/>
                </a:solidFill>
              </a:rPr>
              <a:t>Requisitos comunes</a:t>
            </a:r>
          </a:p>
          <a:p>
            <a:r>
              <a:rPr lang="es-AR" sz="2400" dirty="0" smtClean="0">
                <a:solidFill>
                  <a:schemeClr val="bg1"/>
                </a:solidFill>
              </a:rPr>
              <a:t>Requisitos propios</a:t>
            </a:r>
          </a:p>
          <a:p>
            <a:r>
              <a:rPr lang="es-AR" sz="2400" dirty="0" smtClean="0">
                <a:solidFill>
                  <a:schemeClr val="bg1"/>
                </a:solidFill>
              </a:rPr>
              <a:t>Requisitos formales</a:t>
            </a:r>
          </a:p>
          <a:p>
            <a:r>
              <a:rPr lang="es-AR" sz="2400" dirty="0" smtClean="0">
                <a:solidFill>
                  <a:schemeClr val="bg1"/>
                </a:solidFill>
              </a:rPr>
              <a:t>Interposición y trámite: c</a:t>
            </a:r>
            <a:r>
              <a:rPr lang="es-ES" sz="2400" dirty="0" err="1" smtClean="0">
                <a:solidFill>
                  <a:schemeClr val="bg1"/>
                </a:solidFill>
              </a:rPr>
              <a:t>uestiones</a:t>
            </a:r>
            <a:r>
              <a:rPr lang="es-ES" sz="2400" dirty="0" smtClean="0">
                <a:solidFill>
                  <a:schemeClr val="bg1"/>
                </a:solidFill>
              </a:rPr>
              <a:t> </a:t>
            </a:r>
            <a:r>
              <a:rPr lang="es-ES" sz="2400" dirty="0">
                <a:solidFill>
                  <a:schemeClr val="bg1"/>
                </a:solidFill>
              </a:rPr>
              <a:t>procesales y de trámite ante el superior </a:t>
            </a:r>
            <a:r>
              <a:rPr lang="es-ES" sz="2400" dirty="0" smtClean="0">
                <a:solidFill>
                  <a:schemeClr val="bg1"/>
                </a:solidFill>
              </a:rPr>
              <a:t>tribunal  y </a:t>
            </a:r>
            <a:r>
              <a:rPr lang="es-ES" sz="2400" dirty="0">
                <a:solidFill>
                  <a:schemeClr val="bg1"/>
                </a:solidFill>
              </a:rPr>
              <a:t>ante la Corte Suprema. Concesión y denegación.</a:t>
            </a:r>
          </a:p>
          <a:p>
            <a:r>
              <a:rPr lang="es-ES" sz="2400" dirty="0">
                <a:solidFill>
                  <a:schemeClr val="bg1"/>
                </a:solidFill>
              </a:rPr>
              <a:t>El recurso de hecho (queja por denegación). Depósito y trámite</a:t>
            </a:r>
          </a:p>
          <a:p>
            <a:r>
              <a:rPr lang="es-ES" sz="2400" dirty="0" smtClean="0">
                <a:solidFill>
                  <a:schemeClr val="bg1"/>
                </a:solidFill>
              </a:rPr>
              <a:t>La </a:t>
            </a:r>
            <a:r>
              <a:rPr lang="es-ES" sz="2400" dirty="0">
                <a:solidFill>
                  <a:schemeClr val="bg1"/>
                </a:solidFill>
              </a:rPr>
              <a:t>intervención del Procurador General de la Nación. Las audiencias públicas. Los </a:t>
            </a:r>
            <a:r>
              <a:rPr lang="es-ES" sz="2400" dirty="0" err="1">
                <a:solidFill>
                  <a:schemeClr val="bg1"/>
                </a:solidFill>
              </a:rPr>
              <a:t>Amicus</a:t>
            </a:r>
            <a:r>
              <a:rPr lang="es-ES" sz="2400" dirty="0">
                <a:solidFill>
                  <a:schemeClr val="bg1"/>
                </a:solidFill>
              </a:rPr>
              <a:t> </a:t>
            </a:r>
            <a:r>
              <a:rPr lang="es-ES" sz="2400" dirty="0" smtClean="0">
                <a:solidFill>
                  <a:schemeClr val="bg1"/>
                </a:solidFill>
              </a:rPr>
              <a:t> </a:t>
            </a:r>
            <a:r>
              <a:rPr lang="es-ES" sz="2400" dirty="0" err="1" smtClean="0">
                <a:solidFill>
                  <a:schemeClr val="bg1"/>
                </a:solidFill>
              </a:rPr>
              <a:t>Curiae</a:t>
            </a:r>
            <a:r>
              <a:rPr lang="es-ES" sz="2400" dirty="0">
                <a:solidFill>
                  <a:schemeClr val="bg1"/>
                </a:solidFill>
              </a:rPr>
              <a:t>. Las medidas para mejor proveer</a:t>
            </a:r>
            <a:endParaRPr lang="es-AR" sz="2400" dirty="0" smtClean="0">
              <a:solidFill>
                <a:schemeClr val="bg1"/>
              </a:solidFill>
            </a:endParaRPr>
          </a:p>
          <a:p>
            <a:r>
              <a:rPr lang="es-ES" sz="2400" dirty="0" smtClean="0">
                <a:solidFill>
                  <a:schemeClr val="bg1"/>
                </a:solidFill>
              </a:rPr>
              <a:t> </a:t>
            </a:r>
            <a:r>
              <a:rPr lang="es-ES" sz="2400" dirty="0">
                <a:solidFill>
                  <a:schemeClr val="bg1"/>
                </a:solidFill>
              </a:rPr>
              <a:t>La organización del trabajo dentro de la Corte Suprema. Vocalías y Secretarías </a:t>
            </a:r>
            <a:r>
              <a:rPr lang="es-ES" sz="2400" dirty="0" smtClean="0">
                <a:solidFill>
                  <a:schemeClr val="bg1"/>
                </a:solidFill>
              </a:rPr>
              <a:t>Judiciales</a:t>
            </a:r>
            <a:r>
              <a:rPr lang="es-ES" sz="2400" dirty="0">
                <a:solidFill>
                  <a:schemeClr val="bg1"/>
                </a:solidFill>
              </a:rPr>
              <a:t>. </a:t>
            </a:r>
            <a:endParaRPr lang="es-ES" sz="2400" dirty="0" smtClean="0">
              <a:solidFill>
                <a:schemeClr val="bg1"/>
              </a:solidFill>
            </a:endParaRPr>
          </a:p>
          <a:p>
            <a:r>
              <a:rPr lang="es-AR" sz="2400" dirty="0" smtClean="0">
                <a:solidFill>
                  <a:schemeClr val="bg1"/>
                </a:solidFill>
              </a:rPr>
              <a:t>Resoluciones de la CSJN en REX </a:t>
            </a:r>
            <a:endParaRPr lang="es-AR" sz="2400" dirty="0">
              <a:solidFill>
                <a:schemeClr val="bg1"/>
              </a:solidFill>
            </a:endParaRPr>
          </a:p>
        </p:txBody>
      </p:sp>
    </p:spTree>
    <p:extLst>
      <p:ext uri="{BB962C8B-B14F-4D97-AF65-F5344CB8AC3E}">
        <p14:creationId xmlns:p14="http://schemas.microsoft.com/office/powerpoint/2010/main" val="267390581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274638"/>
            <a:ext cx="8363272" cy="418058"/>
          </a:xfrm>
        </p:spPr>
        <p:txBody>
          <a:bodyPr>
            <a:normAutofit fontScale="90000"/>
          </a:bodyPr>
          <a:lstStyle/>
          <a:p>
            <a:r>
              <a:rPr lang="es-ES" dirty="0" smtClean="0"/>
              <a:t>NORMAS </a:t>
            </a:r>
            <a:endParaRPr lang="es-AR" dirty="0"/>
          </a:p>
        </p:txBody>
      </p:sp>
      <p:sp>
        <p:nvSpPr>
          <p:cNvPr id="3" name="Marcador de contenido 2"/>
          <p:cNvSpPr>
            <a:spLocks noGrp="1"/>
          </p:cNvSpPr>
          <p:nvPr>
            <p:ph idx="1"/>
          </p:nvPr>
        </p:nvSpPr>
        <p:spPr>
          <a:xfrm>
            <a:off x="457200" y="692696"/>
            <a:ext cx="8579296" cy="6165304"/>
          </a:xfrm>
        </p:spPr>
        <p:txBody>
          <a:bodyPr>
            <a:noAutofit/>
          </a:bodyPr>
          <a:lstStyle/>
          <a:p>
            <a:pPr algn="just"/>
            <a:r>
              <a:rPr lang="es-ES" sz="2400" dirty="0" smtClean="0"/>
              <a:t>LEY 48 (ARTS. 14 A 18)</a:t>
            </a:r>
          </a:p>
          <a:p>
            <a:pPr algn="just"/>
            <a:r>
              <a:rPr lang="es-ES" sz="2400" dirty="0" smtClean="0"/>
              <a:t>LEY 4055</a:t>
            </a:r>
          </a:p>
          <a:p>
            <a:pPr algn="just"/>
            <a:r>
              <a:rPr lang="es-ES" sz="2400" dirty="0" smtClean="0"/>
              <a:t>DECRETO LEY 1285/58</a:t>
            </a:r>
          </a:p>
          <a:p>
            <a:pPr algn="just"/>
            <a:r>
              <a:rPr lang="es-ES" sz="2400" dirty="0" smtClean="0"/>
              <a:t>CPCCN (ARTS.256-258,280,281,285,286, CCDTES). </a:t>
            </a:r>
          </a:p>
          <a:p>
            <a:pPr algn="just"/>
            <a:r>
              <a:rPr lang="es-ES" sz="2400" dirty="0" smtClean="0"/>
              <a:t>ACORDADAS: 4/07(REGLAS PARA LA INTERPOSICIÓN DEL REX Y LA QUEJA) (38/11 FORMATO HOJA). </a:t>
            </a:r>
          </a:p>
          <a:p>
            <a:pPr algn="just"/>
            <a:r>
              <a:rPr lang="es-ES" sz="2400" dirty="0"/>
              <a:t>Notificaciones electrónicas, Copia Digital y Expediente </a:t>
            </a:r>
            <a:r>
              <a:rPr lang="es-ES" sz="2400" dirty="0" smtClean="0"/>
              <a:t>Electrónico: El </a:t>
            </a:r>
            <a:r>
              <a:rPr lang="es-ES" sz="2400" dirty="0"/>
              <a:t>sistema de notificaciones electrónicas fue reglamentado e </a:t>
            </a:r>
            <a:r>
              <a:rPr lang="es-ES" sz="2400" dirty="0" smtClean="0"/>
              <a:t>implementado en </a:t>
            </a:r>
            <a:r>
              <a:rPr lang="es-ES" sz="2400" dirty="0"/>
              <a:t>forma gradual por la CSJN a partir de lo dispuesto por las </a:t>
            </a:r>
            <a:r>
              <a:rPr lang="es-ES" sz="2400" u="sng" dirty="0"/>
              <a:t>leyes 25.506 </a:t>
            </a:r>
            <a:r>
              <a:rPr lang="es-ES" sz="2400" u="sng" dirty="0" smtClean="0"/>
              <a:t>y 26.685</a:t>
            </a:r>
            <a:r>
              <a:rPr lang="es-ES" sz="2400" dirty="0"/>
              <a:t>. En la actualidad rige de forma obligatoria. Para llegar a </a:t>
            </a:r>
            <a:r>
              <a:rPr lang="es-ES" sz="2400" dirty="0" smtClean="0"/>
              <a:t>esta instancia </a:t>
            </a:r>
            <a:r>
              <a:rPr lang="es-ES" sz="2400" dirty="0"/>
              <a:t>se dictaron las siguientes acordadas: 31/2011, 3/2012, </a:t>
            </a:r>
            <a:r>
              <a:rPr lang="es-ES" sz="2400" dirty="0" smtClean="0"/>
              <a:t>29/2012, 35/2013</a:t>
            </a:r>
            <a:r>
              <a:rPr lang="es-ES" sz="2400" dirty="0"/>
              <a:t>, 36/2013, 38/2013, 43/2013, 11/2014, 3/2015, </a:t>
            </a:r>
            <a:r>
              <a:rPr lang="es-ES" sz="2400" dirty="0" smtClean="0"/>
              <a:t>23/2017, 11/2020, 25/23.</a:t>
            </a:r>
            <a:endParaRPr lang="es-ES" sz="2400" dirty="0"/>
          </a:p>
          <a:p>
            <a:endParaRPr lang="es-AR" sz="2400" dirty="0"/>
          </a:p>
        </p:txBody>
      </p:sp>
    </p:spTree>
    <p:extLst>
      <p:ext uri="{BB962C8B-B14F-4D97-AF65-F5344CB8AC3E}">
        <p14:creationId xmlns:p14="http://schemas.microsoft.com/office/powerpoint/2010/main" val="290629548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Errores frecuentes</a:t>
            </a:r>
            <a:endParaRPr lang="es-AR" dirty="0"/>
          </a:p>
        </p:txBody>
      </p:sp>
      <p:sp>
        <p:nvSpPr>
          <p:cNvPr id="3" name="2 Marcador de contenido"/>
          <p:cNvSpPr>
            <a:spLocks noGrp="1"/>
          </p:cNvSpPr>
          <p:nvPr>
            <p:ph idx="1"/>
          </p:nvPr>
        </p:nvSpPr>
        <p:spPr>
          <a:xfrm>
            <a:off x="611560" y="1268760"/>
            <a:ext cx="8208912" cy="5184576"/>
          </a:xfrm>
        </p:spPr>
        <p:txBody>
          <a:bodyPr>
            <a:normAutofit fontScale="85000" lnSpcReduction="20000"/>
          </a:bodyPr>
          <a:lstStyle/>
          <a:p>
            <a:r>
              <a:rPr lang="es-AR" dirty="0" smtClean="0">
                <a:solidFill>
                  <a:schemeClr val="bg1"/>
                </a:solidFill>
              </a:rPr>
              <a:t>Pensar que el agravio es “prematuro”</a:t>
            </a:r>
          </a:p>
          <a:p>
            <a:r>
              <a:rPr lang="es-AR" dirty="0" smtClean="0">
                <a:solidFill>
                  <a:schemeClr val="bg1"/>
                </a:solidFill>
              </a:rPr>
              <a:t>No “volver” con el agravio</a:t>
            </a:r>
          </a:p>
          <a:p>
            <a:r>
              <a:rPr lang="es-AR" dirty="0" smtClean="0">
                <a:solidFill>
                  <a:schemeClr val="bg1"/>
                </a:solidFill>
              </a:rPr>
              <a:t>Interponer por arbitrariedad cuando es federal o viceversa</a:t>
            </a:r>
          </a:p>
          <a:p>
            <a:r>
              <a:rPr lang="es-AR" dirty="0" smtClean="0">
                <a:solidFill>
                  <a:schemeClr val="bg1"/>
                </a:solidFill>
              </a:rPr>
              <a:t>Interponer la queja en la instancia inferior</a:t>
            </a:r>
          </a:p>
          <a:p>
            <a:r>
              <a:rPr lang="es-AR" dirty="0" smtClean="0">
                <a:solidFill>
                  <a:schemeClr val="bg1"/>
                </a:solidFill>
              </a:rPr>
              <a:t>No interponer queja ante denegatoria parcial</a:t>
            </a:r>
          </a:p>
          <a:p>
            <a:r>
              <a:rPr lang="es-AR" dirty="0" smtClean="0">
                <a:solidFill>
                  <a:schemeClr val="bg1"/>
                </a:solidFill>
              </a:rPr>
              <a:t>No informar el depósito</a:t>
            </a:r>
          </a:p>
          <a:p>
            <a:r>
              <a:rPr lang="es-AR" dirty="0" smtClean="0">
                <a:solidFill>
                  <a:schemeClr val="bg1"/>
                </a:solidFill>
              </a:rPr>
              <a:t>No correr el traslado</a:t>
            </a:r>
          </a:p>
          <a:p>
            <a:r>
              <a:rPr lang="es-AR" dirty="0" smtClean="0">
                <a:solidFill>
                  <a:schemeClr val="bg1"/>
                </a:solidFill>
              </a:rPr>
              <a:t>No sumar renglones </a:t>
            </a:r>
          </a:p>
          <a:p>
            <a:r>
              <a:rPr lang="es-AR" dirty="0" smtClean="0">
                <a:solidFill>
                  <a:schemeClr val="bg1"/>
                </a:solidFill>
              </a:rPr>
              <a:t>No acompañar caratula por creer que lo suple formulario</a:t>
            </a:r>
          </a:p>
          <a:p>
            <a:r>
              <a:rPr lang="es-AR" dirty="0" smtClean="0">
                <a:solidFill>
                  <a:schemeClr val="bg1"/>
                </a:solidFill>
              </a:rPr>
              <a:t>Remitir a otras presentaciones </a:t>
            </a:r>
          </a:p>
          <a:p>
            <a:endParaRPr lang="es-AR" dirty="0" smtClean="0"/>
          </a:p>
          <a:p>
            <a:endParaRPr lang="es-AR" dirty="0"/>
          </a:p>
        </p:txBody>
      </p:sp>
    </p:spTree>
    <p:extLst>
      <p:ext uri="{BB962C8B-B14F-4D97-AF65-F5344CB8AC3E}">
        <p14:creationId xmlns:p14="http://schemas.microsoft.com/office/powerpoint/2010/main" val="109166415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107504" y="0"/>
            <a:ext cx="8928992" cy="1052736"/>
          </a:xfrm>
        </p:spPr>
        <p:txBody>
          <a:bodyPr>
            <a:normAutofit fontScale="90000"/>
          </a:bodyPr>
          <a:lstStyle/>
          <a:p>
            <a:r>
              <a:rPr lang="es-ES" dirty="0" smtClean="0"/>
              <a:t>RECURSO EXTRAORDINARIO</a:t>
            </a:r>
            <a:br>
              <a:rPr lang="es-ES" dirty="0" smtClean="0"/>
            </a:br>
            <a:r>
              <a:rPr lang="es-ES" dirty="0" smtClean="0"/>
              <a:t>REQUISITOS</a:t>
            </a:r>
            <a:endParaRPr lang="es-AR" dirty="0"/>
          </a:p>
        </p:txBody>
      </p:sp>
      <p:sp>
        <p:nvSpPr>
          <p:cNvPr id="3" name="2 Marcador de contenido"/>
          <p:cNvSpPr>
            <a:spLocks noGrp="1"/>
          </p:cNvSpPr>
          <p:nvPr>
            <p:ph idx="1"/>
          </p:nvPr>
        </p:nvSpPr>
        <p:spPr>
          <a:xfrm>
            <a:off x="457200" y="1196752"/>
            <a:ext cx="8507288" cy="5256584"/>
          </a:xfrm>
        </p:spPr>
        <p:txBody>
          <a:bodyPr>
            <a:noAutofit/>
          </a:bodyPr>
          <a:lstStyle/>
          <a:p>
            <a:r>
              <a:rPr lang="es-ES" sz="2400" b="1" dirty="0" smtClean="0"/>
              <a:t>Requisitos comunes a toda apelación</a:t>
            </a:r>
            <a:r>
              <a:rPr lang="es-ES" sz="2400" dirty="0" smtClean="0"/>
              <a:t>:</a:t>
            </a:r>
          </a:p>
          <a:p>
            <a:r>
              <a:rPr lang="es-ES" sz="2400" dirty="0" smtClean="0"/>
              <a:t>1.-TRIB </a:t>
            </a:r>
            <a:r>
              <a:rPr lang="es-ES" sz="2400" dirty="0"/>
              <a:t>JUSTICIA </a:t>
            </a:r>
            <a:endParaRPr lang="es-ES" sz="2400" dirty="0" smtClean="0"/>
          </a:p>
          <a:p>
            <a:r>
              <a:rPr lang="es-ES" sz="2400" dirty="0" smtClean="0"/>
              <a:t>2</a:t>
            </a:r>
            <a:r>
              <a:rPr lang="es-ES" sz="2400" dirty="0"/>
              <a:t>.- CASO O CAUSA (NO MERA CONJETURA)</a:t>
            </a:r>
          </a:p>
          <a:p>
            <a:r>
              <a:rPr lang="es-ES" sz="2400" dirty="0"/>
              <a:t>3.- GRAVAMEN</a:t>
            </a:r>
          </a:p>
          <a:p>
            <a:r>
              <a:rPr lang="es-ES" sz="2400" dirty="0"/>
              <a:t>4.- </a:t>
            </a:r>
            <a:r>
              <a:rPr lang="es-ES" sz="2400" dirty="0" smtClean="0"/>
              <a:t>ACTUAL </a:t>
            </a:r>
          </a:p>
          <a:p>
            <a:r>
              <a:rPr lang="es-ES" sz="2400" b="1" dirty="0" smtClean="0"/>
              <a:t>REQUISITOS  PROPIOS DEL REX:</a:t>
            </a:r>
            <a:endParaRPr lang="es-ES" sz="2400" b="1" dirty="0"/>
          </a:p>
          <a:p>
            <a:r>
              <a:rPr lang="es-ES" sz="2400" dirty="0"/>
              <a:t>1.- CUESTION FEDERAL: (SE SALTEA CON LA DOCTRINA DE LA ARBITR)  </a:t>
            </a:r>
          </a:p>
          <a:p>
            <a:r>
              <a:rPr lang="es-ES" sz="2400" dirty="0"/>
              <a:t>2.- RELAC DIRECTA</a:t>
            </a:r>
          </a:p>
          <a:p>
            <a:r>
              <a:rPr lang="es-ES" sz="2400" dirty="0"/>
              <a:t>3.- RESOL CONTRARIA (ES RELATIVO)</a:t>
            </a:r>
          </a:p>
          <a:p>
            <a:r>
              <a:rPr lang="es-ES" sz="2400" dirty="0"/>
              <a:t>4.- SENTENCIA DEFINITIVA (SOLO SE SALTEA POR GRAVEDAD O ASIMILABLE)</a:t>
            </a:r>
          </a:p>
          <a:p>
            <a:r>
              <a:rPr lang="es-ES" sz="2400" dirty="0"/>
              <a:t>5. TRIBUNAL SUPERIOR </a:t>
            </a:r>
            <a:r>
              <a:rPr lang="es-ES" sz="2400" dirty="0" smtClean="0"/>
              <a:t>DE LA CAUSA</a:t>
            </a:r>
            <a:endParaRPr lang="es-AR" sz="2400" dirty="0"/>
          </a:p>
        </p:txBody>
      </p:sp>
    </p:spTree>
    <p:extLst>
      <p:ext uri="{BB962C8B-B14F-4D97-AF65-F5344CB8AC3E}">
        <p14:creationId xmlns:p14="http://schemas.microsoft.com/office/powerpoint/2010/main" val="402251688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INTERPOSICION, TRAMITE, RESOLUCION</a:t>
            </a:r>
            <a:endParaRPr lang="es-AR" dirty="0"/>
          </a:p>
        </p:txBody>
      </p:sp>
      <p:sp>
        <p:nvSpPr>
          <p:cNvPr id="3" name="2 Marcador de contenido"/>
          <p:cNvSpPr>
            <a:spLocks noGrp="1"/>
          </p:cNvSpPr>
          <p:nvPr>
            <p:ph idx="1"/>
          </p:nvPr>
        </p:nvSpPr>
        <p:spPr>
          <a:xfrm>
            <a:off x="457200" y="1417638"/>
            <a:ext cx="8229600" cy="4708525"/>
          </a:xfrm>
        </p:spPr>
        <p:txBody>
          <a:bodyPr>
            <a:normAutofit fontScale="62500" lnSpcReduction="20000"/>
          </a:bodyPr>
          <a:lstStyle/>
          <a:p>
            <a:r>
              <a:rPr lang="es-ES" sz="3600" dirty="0" smtClean="0">
                <a:solidFill>
                  <a:schemeClr val="bg1"/>
                </a:solidFill>
              </a:rPr>
              <a:t>REX: INTERPOSICION: TRIBUNAL Y PLAZO</a:t>
            </a:r>
          </a:p>
          <a:p>
            <a:r>
              <a:rPr lang="es-ES" sz="3600" dirty="0" smtClean="0">
                <a:solidFill>
                  <a:schemeClr val="bg1"/>
                </a:solidFill>
              </a:rPr>
              <a:t>TRAMITE: TRASLADO, CONCESION/DENIEGA (VER QUEJA)</a:t>
            </a:r>
          </a:p>
          <a:p>
            <a:r>
              <a:rPr lang="es-ES" sz="3600" dirty="0" smtClean="0">
                <a:solidFill>
                  <a:schemeClr val="bg1"/>
                </a:solidFill>
              </a:rPr>
              <a:t>RESOLUCION CS: Formulas (no refuta, falta de fundamentación autónoma, falta de sentencia definitiva, Acordada, 280, reenvío, sentencia de fondo) .</a:t>
            </a:r>
          </a:p>
          <a:p>
            <a:r>
              <a:rPr lang="es-ES" sz="3600" dirty="0" smtClean="0">
                <a:solidFill>
                  <a:schemeClr val="bg1"/>
                </a:solidFill>
              </a:rPr>
              <a:t>280: "...</a:t>
            </a:r>
            <a:r>
              <a:rPr lang="es-ES" sz="3600" dirty="0">
                <a:solidFill>
                  <a:schemeClr val="bg1"/>
                </a:solidFill>
              </a:rPr>
              <a:t>cabe poner de relieve -a fin de evitar interpretaciones erróneas acerca del alcance de los fallos de la Corte Suprema- que la desestimación de un recurso extraordinario mediante la aplicación de dicha norma no importa confirmar ni afirmar la justicia o el acierto de la decisión recurrida" (Cf. Fallos: 344:3156 "</a:t>
            </a:r>
            <a:r>
              <a:rPr lang="es-ES" sz="3600" dirty="0" smtClean="0">
                <a:solidFill>
                  <a:schemeClr val="bg1"/>
                </a:solidFill>
              </a:rPr>
              <a:t>Vidal“).</a:t>
            </a:r>
          </a:p>
          <a:p>
            <a:r>
              <a:rPr lang="es-ES" sz="3600" dirty="0" smtClean="0">
                <a:solidFill>
                  <a:schemeClr val="bg1"/>
                </a:solidFill>
              </a:rPr>
              <a:t>QUEJA: INTERPOSICIÓN, DEPOSITO Y TRAMITE (¿PEDIDO DE AUTOS?)</a:t>
            </a:r>
          </a:p>
          <a:p>
            <a:r>
              <a:rPr lang="es-ES" sz="3600" dirty="0" smtClean="0">
                <a:solidFill>
                  <a:schemeClr val="bg1"/>
                </a:solidFill>
              </a:rPr>
              <a:t>RESOLUCION CS </a:t>
            </a:r>
          </a:p>
          <a:p>
            <a:endParaRPr lang="es-ES" sz="3600" dirty="0" smtClean="0">
              <a:solidFill>
                <a:schemeClr val="bg1"/>
              </a:solidFill>
            </a:endParaRPr>
          </a:p>
          <a:p>
            <a:endParaRPr lang="es-AR" sz="3600" dirty="0"/>
          </a:p>
        </p:txBody>
      </p:sp>
    </p:spTree>
    <p:extLst>
      <p:ext uri="{BB962C8B-B14F-4D97-AF65-F5344CB8AC3E}">
        <p14:creationId xmlns:p14="http://schemas.microsoft.com/office/powerpoint/2010/main" val="1354472770"/>
      </p:ext>
    </p:extLst>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1_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2_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3_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4_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262</TotalTime>
  <Words>3711</Words>
  <Application>Microsoft Office PowerPoint</Application>
  <PresentationFormat>Presentación en pantalla (4:3)</PresentationFormat>
  <Paragraphs>235</Paragraphs>
  <Slides>32</Slides>
  <Notes>0</Notes>
  <HiddenSlides>0</HiddenSlides>
  <MMClips>0</MMClips>
  <ScaleCrop>false</ScaleCrop>
  <HeadingPairs>
    <vt:vector size="6" baseType="variant">
      <vt:variant>
        <vt:lpstr>Fuentes usadas</vt:lpstr>
      </vt:variant>
      <vt:variant>
        <vt:i4>3</vt:i4>
      </vt:variant>
      <vt:variant>
        <vt:lpstr>Tema</vt:lpstr>
      </vt:variant>
      <vt:variant>
        <vt:i4>5</vt:i4>
      </vt:variant>
      <vt:variant>
        <vt:lpstr>Títulos de diapositiva</vt:lpstr>
      </vt:variant>
      <vt:variant>
        <vt:i4>32</vt:i4>
      </vt:variant>
    </vt:vector>
  </HeadingPairs>
  <TitlesOfParts>
    <vt:vector size="40" baseType="lpstr">
      <vt:lpstr>Arial</vt:lpstr>
      <vt:lpstr>Calibri</vt:lpstr>
      <vt:lpstr>Wingdings</vt:lpstr>
      <vt:lpstr>Tema de Office</vt:lpstr>
      <vt:lpstr>1_Tema de Office</vt:lpstr>
      <vt:lpstr>2_Tema de Office</vt:lpstr>
      <vt:lpstr>3_Tema de Office</vt:lpstr>
      <vt:lpstr>4_Tema de Office</vt:lpstr>
      <vt:lpstr>AAEF CURSO PROCEDIMIENTO TRIBUTARIO</vt:lpstr>
      <vt:lpstr>CONSTITUCION NACIONAL </vt:lpstr>
      <vt:lpstr>ACCESO A LA CSJN</vt:lpstr>
      <vt:lpstr>Breve punteo de conceptos previos para comprender la competencia originaria en materia tributaria</vt:lpstr>
      <vt:lpstr>RECURSO EXTRAORDINARIO</vt:lpstr>
      <vt:lpstr>NORMAS </vt:lpstr>
      <vt:lpstr>Errores frecuentes</vt:lpstr>
      <vt:lpstr>RECURSO EXTRAORDINARIO REQUISITOS</vt:lpstr>
      <vt:lpstr>INTERPOSICION, TRAMITE, RESOLUCION</vt:lpstr>
      <vt:lpstr>¿Cuál es el efecto de la interposición del REX concedido? </vt:lpstr>
      <vt:lpstr>6/6/24 Tabacalera (CAF 8093/2019). Voto juez Lorenzetti</vt:lpstr>
      <vt:lpstr>¿Resulta necesario pedir o aclarar el efecto del recurso?</vt:lpstr>
      <vt:lpstr>¿Cuál es el efecto de la interposición de la queja? </vt:lpstr>
      <vt:lpstr>FMZ l7395/20l5/2/RHl A.C.A.R.A. y otros el Agencia de Recaudación de la Provincia de Buenos Aires y otros 14/2/2017</vt:lpstr>
      <vt:lpstr>Ejecución   de   la sentencia que se encuentra apelada (queja) ante la Corte</vt:lpstr>
      <vt:lpstr> El tribunal a quo, ¿qué tiempo tiene para expedirse sobre la procedencia del REX?. </vt:lpstr>
      <vt:lpstr>ACCESO A LA CSJN</vt:lpstr>
      <vt:lpstr>RECURSO EXTRAORDINARIO FEDERAL  ¿VERDADERO O FALSO?</vt:lpstr>
      <vt:lpstr>RECURSO EXTRAORDINARIO FEDERAL  ¿VERDADERO O FALSO?</vt:lpstr>
      <vt:lpstr>RECURSO EXTRAORDINARIO FEDERAL  ¿VERDADERO O FALSO</vt:lpstr>
      <vt:lpstr>RECURSO EXTRAORDINARIO FEDERAL  ¿VERDADERO O FALSO</vt:lpstr>
      <vt:lpstr>Competencia originaria (circunscribo análisis a lo que tenga incidencia tributaria)</vt:lpstr>
      <vt:lpstr>¿Dónde se ubicaba la CABA?</vt:lpstr>
      <vt:lpstr>CSJ 2084/2017</vt:lpstr>
      <vt:lpstr>Causa 2084/2017 “GCBA C/ Córdoba”, 4/4/2019</vt:lpstr>
      <vt:lpstr>Aforar a la CABA implica</vt:lpstr>
      <vt:lpstr>Los casos “difíciles”. Precedentes recientes</vt:lpstr>
      <vt:lpstr>La instancia originaria de la CSJN. CHOICE </vt:lpstr>
      <vt:lpstr>La instancia originaria de la CSJN</vt:lpstr>
      <vt:lpstr>La instancia originaria de la CSJN ¿V o F?</vt:lpstr>
      <vt:lpstr>La instancia originaria de la CSJN ¿v O f?</vt:lpstr>
      <vt:lpstr>La instancia originaria de la CSJN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AAEF CURSO PROCEDIMIENTO TRIBUTARIO</dc:title>
  <dc:creator>CSJN</dc:creator>
  <cp:lastModifiedBy>54115</cp:lastModifiedBy>
  <cp:revision>13</cp:revision>
  <dcterms:created xsi:type="dcterms:W3CDTF">2022-09-28T17:17:34Z</dcterms:created>
  <dcterms:modified xsi:type="dcterms:W3CDTF">2025-05-21T14:01:24Z</dcterms:modified>
</cp:coreProperties>
</file>

<file path=docProps/thumbnail.jpeg>
</file>