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officedocument.obfuscatedFont" Extension="odttf"/>
  <Default ContentType="application/vnd.openxmlformats-package.relationships+xml" Extension="rels"/>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28.xml"/>
  <Override ContentType="application/vnd.openxmlformats-officedocument.presentationml.notesSlide+xml" PartName="/ppt/notesSlides/notesSlide15.xml"/>
  <Override ContentType="application/vnd.openxmlformats-officedocument.presentationml.notesSlide+xml" PartName="/ppt/notesSlides/notesSlide11.xml"/>
  <Override ContentType="application/vnd.openxmlformats-officedocument.presentationml.notesSlide+xml" PartName="/ppt/notesSlides/notesSlide24.xml"/>
  <Override ContentType="application/vnd.openxmlformats-officedocument.presentationml.notesSlide+xml" PartName="/ppt/notesSlides/notesSlide12.xml"/>
  <Override ContentType="application/vnd.openxmlformats-officedocument.presentationml.notesSlide+xml" PartName="/ppt/notesSlides/notesSlide20.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21.xml"/>
  <Override ContentType="application/vnd.openxmlformats-officedocument.presentationml.notesSlide+xml" PartName="/ppt/notesSlides/notesSlide8.xml"/>
  <Override ContentType="application/vnd.openxmlformats-officedocument.presentationml.notesSlide+xml" PartName="/ppt/notesSlides/notesSlide4.xml"/>
  <Override ContentType="application/vnd.openxmlformats-officedocument.presentationml.notesSlide+xml" PartName="/ppt/notesSlides/notesSlide25.xml"/>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22.xml"/>
  <Override ContentType="application/vnd.openxmlformats-officedocument.presentationml.notesSlide+xml" PartName="/ppt/notesSlides/notesSlide7.xml"/>
  <Override ContentType="application/vnd.openxmlformats-officedocument.presentationml.notesSlide+xml" PartName="/ppt/notesSlides/notesSlide26.xml"/>
  <Override ContentType="application/vnd.openxmlformats-officedocument.presentationml.notesSlide+xml" PartName="/ppt/notesSlides/notesSlide5.xml"/>
  <Override ContentType="application/vnd.openxmlformats-officedocument.presentationml.notesSlide+xml" PartName="/ppt/notesSlides/notesSlide19.xml"/>
  <Override ContentType="application/vnd.openxmlformats-officedocument.presentationml.notesSlide+xml" PartName="/ppt/notesSlides/notesSlide27.xml"/>
  <Override ContentType="application/vnd.openxmlformats-officedocument.presentationml.notesSlide+xml" PartName="/ppt/notesSlides/notesSlide14.xml"/>
  <Override ContentType="application/vnd.openxmlformats-officedocument.presentationml.notesSlide+xml" PartName="/ppt/notesSlides/notesSlide23.xml"/>
  <Override ContentType="application/vnd.openxmlformats-officedocument.presentationml.notesSlide+xml" PartName="/ppt/notesSlides/notesSlide2.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22.xml"/>
  <Override ContentType="application/vnd.openxmlformats-officedocument.presentationml.slide+xml" PartName="/ppt/slides/slide26.xml"/>
  <Override ContentType="application/vnd.openxmlformats-officedocument.presentationml.slide+xml" PartName="/ppt/slides/slide19.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25.xml"/>
  <Override ContentType="application/vnd.openxmlformats-officedocument.presentationml.slide+xml" PartName="/ppt/slides/slide20.xml"/>
  <Override ContentType="application/vnd.openxmlformats-officedocument.presentationml.slide+xml" PartName="/ppt/slides/slide21.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2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28.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23.xml"/>
  <Override ContentType="application/vnd.openxmlformats-officedocument.presentationml.slide+xml" PartName="/ppt/slides/slide2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showSpecialPlsOnTitleSld="0">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 id="271" r:id="rId21"/>
    <p:sldId id="272" r:id="rId22"/>
    <p:sldId id="273" r:id="rId23"/>
    <p:sldId id="274" r:id="rId24"/>
    <p:sldId id="275" r:id="rId25"/>
    <p:sldId id="276" r:id="rId26"/>
    <p:sldId id="277" r:id="rId27"/>
    <p:sldId id="278" r:id="rId28"/>
    <p:sldId id="279" r:id="rId29"/>
    <p:sldId id="280" r:id="rId30"/>
    <p:sldId id="281" r:id="rId31"/>
    <p:sldId id="282" r:id="rId32"/>
    <p:sldId id="283" r:id="rId33"/>
  </p:sldIdLst>
  <p:sldSz cy="5143500" cx="9144000"/>
  <p:notesSz cx="6858000" cy="9144000"/>
  <p:embeddedFontLst>
    <p:embeddedFont>
      <p:font typeface="Montserrat"/>
      <p:regular r:id="rId34"/>
      <p:bold r:id="rId35"/>
      <p:italic r:id="rId36"/>
      <p:boldItalic r:id="rId37"/>
    </p:embeddedFont>
    <p:embeddedFont>
      <p:font typeface="Lora"/>
      <p:regular r:id="rId38"/>
      <p:bold r:id="rId39"/>
      <p:italic r:id="rId40"/>
      <p:boldItalic r:id="rId41"/>
    </p:embeddedFont>
    <p:embeddedFont>
      <p:font typeface="Old Standard TT"/>
      <p:regular r:id="rId42"/>
      <p:bold r:id="rId43"/>
      <p:italic r:id="rId44"/>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40" Type="http://schemas.openxmlformats.org/officeDocument/2006/relationships/font" Target="fonts/Lora-italic.fntdata"/><Relationship Id="rId20" Type="http://schemas.openxmlformats.org/officeDocument/2006/relationships/slide" Target="slides/slide15.xml"/><Relationship Id="rId42" Type="http://schemas.openxmlformats.org/officeDocument/2006/relationships/font" Target="fonts/OldStandardTT-regular.fntdata"/><Relationship Id="rId41" Type="http://schemas.openxmlformats.org/officeDocument/2006/relationships/font" Target="fonts/Lora-boldItalic.fntdata"/><Relationship Id="rId22" Type="http://schemas.openxmlformats.org/officeDocument/2006/relationships/slide" Target="slides/slide17.xml"/><Relationship Id="rId44" Type="http://schemas.openxmlformats.org/officeDocument/2006/relationships/font" Target="fonts/OldStandardTT-italic.fntdata"/><Relationship Id="rId21" Type="http://schemas.openxmlformats.org/officeDocument/2006/relationships/slide" Target="slides/slide16.xml"/><Relationship Id="rId43" Type="http://schemas.openxmlformats.org/officeDocument/2006/relationships/font" Target="fonts/OldStandardTT-bold.fntdata"/><Relationship Id="rId24" Type="http://schemas.openxmlformats.org/officeDocument/2006/relationships/slide" Target="slides/slide19.xml"/><Relationship Id="rId23" Type="http://schemas.openxmlformats.org/officeDocument/2006/relationships/slide" Target="slides/slide18.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26" Type="http://schemas.openxmlformats.org/officeDocument/2006/relationships/slide" Target="slides/slide21.xml"/><Relationship Id="rId25" Type="http://schemas.openxmlformats.org/officeDocument/2006/relationships/slide" Target="slides/slide20.xml"/><Relationship Id="rId28" Type="http://schemas.openxmlformats.org/officeDocument/2006/relationships/slide" Target="slides/slide23.xml"/><Relationship Id="rId27" Type="http://schemas.openxmlformats.org/officeDocument/2006/relationships/slide" Target="slides/slide22.xml"/><Relationship Id="rId5" Type="http://schemas.openxmlformats.org/officeDocument/2006/relationships/notesMaster" Target="notesMasters/notesMaster1.xml"/><Relationship Id="rId6" Type="http://schemas.openxmlformats.org/officeDocument/2006/relationships/slide" Target="slides/slide1.xml"/><Relationship Id="rId29" Type="http://schemas.openxmlformats.org/officeDocument/2006/relationships/slide" Target="slides/slide24.xml"/><Relationship Id="rId7" Type="http://schemas.openxmlformats.org/officeDocument/2006/relationships/slide" Target="slides/slide2.xml"/><Relationship Id="rId8" Type="http://schemas.openxmlformats.org/officeDocument/2006/relationships/slide" Target="slides/slide3.xml"/><Relationship Id="rId31" Type="http://schemas.openxmlformats.org/officeDocument/2006/relationships/slide" Target="slides/slide26.xml"/><Relationship Id="rId30" Type="http://schemas.openxmlformats.org/officeDocument/2006/relationships/slide" Target="slides/slide25.xml"/><Relationship Id="rId11" Type="http://schemas.openxmlformats.org/officeDocument/2006/relationships/slide" Target="slides/slide6.xml"/><Relationship Id="rId33" Type="http://schemas.openxmlformats.org/officeDocument/2006/relationships/slide" Target="slides/slide28.xml"/><Relationship Id="rId10" Type="http://schemas.openxmlformats.org/officeDocument/2006/relationships/slide" Target="slides/slide5.xml"/><Relationship Id="rId32" Type="http://schemas.openxmlformats.org/officeDocument/2006/relationships/slide" Target="slides/slide27.xml"/><Relationship Id="rId13" Type="http://schemas.openxmlformats.org/officeDocument/2006/relationships/slide" Target="slides/slide8.xml"/><Relationship Id="rId35" Type="http://schemas.openxmlformats.org/officeDocument/2006/relationships/font" Target="fonts/Montserrat-bold.fntdata"/><Relationship Id="rId12" Type="http://schemas.openxmlformats.org/officeDocument/2006/relationships/slide" Target="slides/slide7.xml"/><Relationship Id="rId34" Type="http://schemas.openxmlformats.org/officeDocument/2006/relationships/font" Target="fonts/Montserrat-regular.fntdata"/><Relationship Id="rId15" Type="http://schemas.openxmlformats.org/officeDocument/2006/relationships/slide" Target="slides/slide10.xml"/><Relationship Id="rId37" Type="http://schemas.openxmlformats.org/officeDocument/2006/relationships/font" Target="fonts/Montserrat-boldItalic.fntdata"/><Relationship Id="rId14" Type="http://schemas.openxmlformats.org/officeDocument/2006/relationships/slide" Target="slides/slide9.xml"/><Relationship Id="rId36" Type="http://schemas.openxmlformats.org/officeDocument/2006/relationships/font" Target="fonts/Montserrat-italic.fntdata"/><Relationship Id="rId17" Type="http://schemas.openxmlformats.org/officeDocument/2006/relationships/slide" Target="slides/slide12.xml"/><Relationship Id="rId39" Type="http://schemas.openxmlformats.org/officeDocument/2006/relationships/font" Target="fonts/Lora-bold.fntdata"/><Relationship Id="rId16" Type="http://schemas.openxmlformats.org/officeDocument/2006/relationships/slide" Target="slides/slide11.xml"/><Relationship Id="rId38" Type="http://schemas.openxmlformats.org/officeDocument/2006/relationships/font" Target="fonts/Lora-regular.fntdata"/><Relationship Id="rId19" Type="http://schemas.openxmlformats.org/officeDocument/2006/relationships/slide" Target="slides/slide14.xml"/><Relationship Id="rId18" Type="http://schemas.openxmlformats.org/officeDocument/2006/relationships/slide" Target="slides/slide13.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5" name="Shape 55"/>
        <p:cNvGrpSpPr/>
        <p:nvPr/>
      </p:nvGrpSpPr>
      <p:grpSpPr>
        <a:xfrm>
          <a:off x="0" y="0"/>
          <a:ext cx="0" cy="0"/>
          <a:chOff x="0" y="0"/>
          <a:chExt cx="0" cy="0"/>
        </a:xfrm>
      </p:grpSpPr>
      <p:sp>
        <p:nvSpPr>
          <p:cNvPr id="56" name="Google Shape;56;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7" name="Google Shape;57;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0" name="Shape 130"/>
        <p:cNvGrpSpPr/>
        <p:nvPr/>
      </p:nvGrpSpPr>
      <p:grpSpPr>
        <a:xfrm>
          <a:off x="0" y="0"/>
          <a:ext cx="0" cy="0"/>
          <a:chOff x="0" y="0"/>
          <a:chExt cx="0" cy="0"/>
        </a:xfrm>
      </p:grpSpPr>
      <p:sp>
        <p:nvSpPr>
          <p:cNvPr id="131" name="Google Shape;131;g22c9b2783b8_1_5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2" name="Google Shape;132;g22c9b2783b8_1_5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7" name="Shape 137"/>
        <p:cNvGrpSpPr/>
        <p:nvPr/>
      </p:nvGrpSpPr>
      <p:grpSpPr>
        <a:xfrm>
          <a:off x="0" y="0"/>
          <a:ext cx="0" cy="0"/>
          <a:chOff x="0" y="0"/>
          <a:chExt cx="0" cy="0"/>
        </a:xfrm>
      </p:grpSpPr>
      <p:sp>
        <p:nvSpPr>
          <p:cNvPr id="138" name="Google Shape;138;g22c9b2783b8_2_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9" name="Google Shape;139;g22c9b2783b8_2_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7" name="Shape 147"/>
        <p:cNvGrpSpPr/>
        <p:nvPr/>
      </p:nvGrpSpPr>
      <p:grpSpPr>
        <a:xfrm>
          <a:off x="0" y="0"/>
          <a:ext cx="0" cy="0"/>
          <a:chOff x="0" y="0"/>
          <a:chExt cx="0" cy="0"/>
        </a:xfrm>
      </p:grpSpPr>
      <p:sp>
        <p:nvSpPr>
          <p:cNvPr id="148" name="Google Shape;148;g22c9b2783b8_2_1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9" name="Google Shape;149;g22c9b2783b8_2_1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9" name="Shape 159"/>
        <p:cNvGrpSpPr/>
        <p:nvPr/>
      </p:nvGrpSpPr>
      <p:grpSpPr>
        <a:xfrm>
          <a:off x="0" y="0"/>
          <a:ext cx="0" cy="0"/>
          <a:chOff x="0" y="0"/>
          <a:chExt cx="0" cy="0"/>
        </a:xfrm>
      </p:grpSpPr>
      <p:sp>
        <p:nvSpPr>
          <p:cNvPr id="160" name="Google Shape;160;g36fbf39cbee_0_3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61" name="Google Shape;161;g36fbf39cbee_0_3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7" name="Shape 167"/>
        <p:cNvGrpSpPr/>
        <p:nvPr/>
      </p:nvGrpSpPr>
      <p:grpSpPr>
        <a:xfrm>
          <a:off x="0" y="0"/>
          <a:ext cx="0" cy="0"/>
          <a:chOff x="0" y="0"/>
          <a:chExt cx="0" cy="0"/>
        </a:xfrm>
      </p:grpSpPr>
      <p:sp>
        <p:nvSpPr>
          <p:cNvPr id="168" name="Google Shape;168;g22c9b2783b8_2_5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69" name="Google Shape;169;g22c9b2783b8_2_5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4" name="Shape 174"/>
        <p:cNvGrpSpPr/>
        <p:nvPr/>
      </p:nvGrpSpPr>
      <p:grpSpPr>
        <a:xfrm>
          <a:off x="0" y="0"/>
          <a:ext cx="0" cy="0"/>
          <a:chOff x="0" y="0"/>
          <a:chExt cx="0" cy="0"/>
        </a:xfrm>
      </p:grpSpPr>
      <p:sp>
        <p:nvSpPr>
          <p:cNvPr id="175" name="Google Shape;175;g22c9b2783b8_4_4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76" name="Google Shape;176;g22c9b2783b8_4_4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2" name="Shape 182"/>
        <p:cNvGrpSpPr/>
        <p:nvPr/>
      </p:nvGrpSpPr>
      <p:grpSpPr>
        <a:xfrm>
          <a:off x="0" y="0"/>
          <a:ext cx="0" cy="0"/>
          <a:chOff x="0" y="0"/>
          <a:chExt cx="0" cy="0"/>
        </a:xfrm>
      </p:grpSpPr>
      <p:sp>
        <p:nvSpPr>
          <p:cNvPr id="183" name="Google Shape;183;g22c9b2783b8_4_9: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84" name="Google Shape;184;g22c9b2783b8_4_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93" name="Shape 193"/>
        <p:cNvGrpSpPr/>
        <p:nvPr/>
      </p:nvGrpSpPr>
      <p:grpSpPr>
        <a:xfrm>
          <a:off x="0" y="0"/>
          <a:ext cx="0" cy="0"/>
          <a:chOff x="0" y="0"/>
          <a:chExt cx="0" cy="0"/>
        </a:xfrm>
      </p:grpSpPr>
      <p:sp>
        <p:nvSpPr>
          <p:cNvPr id="194" name="Google Shape;194;g22c9b2783b8_4_1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95" name="Google Shape;195;g22c9b2783b8_4_1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01" name="Shape 201"/>
        <p:cNvGrpSpPr/>
        <p:nvPr/>
      </p:nvGrpSpPr>
      <p:grpSpPr>
        <a:xfrm>
          <a:off x="0" y="0"/>
          <a:ext cx="0" cy="0"/>
          <a:chOff x="0" y="0"/>
          <a:chExt cx="0" cy="0"/>
        </a:xfrm>
      </p:grpSpPr>
      <p:sp>
        <p:nvSpPr>
          <p:cNvPr id="202" name="Google Shape;202;g22c9b2783b8_4_2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03" name="Google Shape;203;g22c9b2783b8_4_2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13" name="Shape 213"/>
        <p:cNvGrpSpPr/>
        <p:nvPr/>
      </p:nvGrpSpPr>
      <p:grpSpPr>
        <a:xfrm>
          <a:off x="0" y="0"/>
          <a:ext cx="0" cy="0"/>
          <a:chOff x="0" y="0"/>
          <a:chExt cx="0" cy="0"/>
        </a:xfrm>
      </p:grpSpPr>
      <p:sp>
        <p:nvSpPr>
          <p:cNvPr id="214" name="Google Shape;214;g22c9b2783b8_1_2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15" name="Google Shape;215;g22c9b2783b8_1_2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2" name="Shape 62"/>
        <p:cNvGrpSpPr/>
        <p:nvPr/>
      </p:nvGrpSpPr>
      <p:grpSpPr>
        <a:xfrm>
          <a:off x="0" y="0"/>
          <a:ext cx="0" cy="0"/>
          <a:chOff x="0" y="0"/>
          <a:chExt cx="0" cy="0"/>
        </a:xfrm>
      </p:grpSpPr>
      <p:sp>
        <p:nvSpPr>
          <p:cNvPr id="63" name="Google Shape;63;g22c9b2783b8_0_34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4" name="Google Shape;64;g22c9b2783b8_0_34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0" name="Shape 220"/>
        <p:cNvGrpSpPr/>
        <p:nvPr/>
      </p:nvGrpSpPr>
      <p:grpSpPr>
        <a:xfrm>
          <a:off x="0" y="0"/>
          <a:ext cx="0" cy="0"/>
          <a:chOff x="0" y="0"/>
          <a:chExt cx="0" cy="0"/>
        </a:xfrm>
      </p:grpSpPr>
      <p:sp>
        <p:nvSpPr>
          <p:cNvPr id="221" name="Google Shape;221;g20a07657051_2_2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22" name="Google Shape;222;g20a07657051_2_2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29" name="Shape 229"/>
        <p:cNvGrpSpPr/>
        <p:nvPr/>
      </p:nvGrpSpPr>
      <p:grpSpPr>
        <a:xfrm>
          <a:off x="0" y="0"/>
          <a:ext cx="0" cy="0"/>
          <a:chOff x="0" y="0"/>
          <a:chExt cx="0" cy="0"/>
        </a:xfrm>
      </p:grpSpPr>
      <p:sp>
        <p:nvSpPr>
          <p:cNvPr id="230" name="Google Shape;230;g20a07657051_2_3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31" name="Google Shape;231;g20a07657051_2_3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39" name="Shape 239"/>
        <p:cNvGrpSpPr/>
        <p:nvPr/>
      </p:nvGrpSpPr>
      <p:grpSpPr>
        <a:xfrm>
          <a:off x="0" y="0"/>
          <a:ext cx="0" cy="0"/>
          <a:chOff x="0" y="0"/>
          <a:chExt cx="0" cy="0"/>
        </a:xfrm>
      </p:grpSpPr>
      <p:sp>
        <p:nvSpPr>
          <p:cNvPr id="240" name="Google Shape;240;g20a07657051_2_4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41" name="Google Shape;241;g20a07657051_2_4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49" name="Shape 249"/>
        <p:cNvGrpSpPr/>
        <p:nvPr/>
      </p:nvGrpSpPr>
      <p:grpSpPr>
        <a:xfrm>
          <a:off x="0" y="0"/>
          <a:ext cx="0" cy="0"/>
          <a:chOff x="0" y="0"/>
          <a:chExt cx="0" cy="0"/>
        </a:xfrm>
      </p:grpSpPr>
      <p:sp>
        <p:nvSpPr>
          <p:cNvPr id="250" name="Google Shape;250;g20a07657051_0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51" name="Google Shape;251;g20a07657051_0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59" name="Shape 259"/>
        <p:cNvGrpSpPr/>
        <p:nvPr/>
      </p:nvGrpSpPr>
      <p:grpSpPr>
        <a:xfrm>
          <a:off x="0" y="0"/>
          <a:ext cx="0" cy="0"/>
          <a:chOff x="0" y="0"/>
          <a:chExt cx="0" cy="0"/>
        </a:xfrm>
      </p:grpSpPr>
      <p:sp>
        <p:nvSpPr>
          <p:cNvPr id="260" name="Google Shape;260;g20a07657051_0_1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61" name="Google Shape;261;g20a07657051_0_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73" name="Shape 273"/>
        <p:cNvGrpSpPr/>
        <p:nvPr/>
      </p:nvGrpSpPr>
      <p:grpSpPr>
        <a:xfrm>
          <a:off x="0" y="0"/>
          <a:ext cx="0" cy="0"/>
          <a:chOff x="0" y="0"/>
          <a:chExt cx="0" cy="0"/>
        </a:xfrm>
      </p:grpSpPr>
      <p:sp>
        <p:nvSpPr>
          <p:cNvPr id="274" name="Google Shape;274;g22c9b2783b8_1_1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75" name="Google Shape;275;g22c9b2783b8_1_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80" name="Shape 280"/>
        <p:cNvGrpSpPr/>
        <p:nvPr/>
      </p:nvGrpSpPr>
      <p:grpSpPr>
        <a:xfrm>
          <a:off x="0" y="0"/>
          <a:ext cx="0" cy="0"/>
          <a:chOff x="0" y="0"/>
          <a:chExt cx="0" cy="0"/>
        </a:xfrm>
      </p:grpSpPr>
      <p:sp>
        <p:nvSpPr>
          <p:cNvPr id="281" name="Google Shape;281;g20a07657051_2_8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82" name="Google Shape;282;g20a07657051_2_8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290" name="Shape 290"/>
        <p:cNvGrpSpPr/>
        <p:nvPr/>
      </p:nvGrpSpPr>
      <p:grpSpPr>
        <a:xfrm>
          <a:off x="0" y="0"/>
          <a:ext cx="0" cy="0"/>
          <a:chOff x="0" y="0"/>
          <a:chExt cx="0" cy="0"/>
        </a:xfrm>
      </p:grpSpPr>
      <p:sp>
        <p:nvSpPr>
          <p:cNvPr id="291" name="Google Shape;291;g20a07657051_2_5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292" name="Google Shape;292;g20a07657051_2_5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300" name="Shape 300"/>
        <p:cNvGrpSpPr/>
        <p:nvPr/>
      </p:nvGrpSpPr>
      <p:grpSpPr>
        <a:xfrm>
          <a:off x="0" y="0"/>
          <a:ext cx="0" cy="0"/>
          <a:chOff x="0" y="0"/>
          <a:chExt cx="0" cy="0"/>
        </a:xfrm>
      </p:grpSpPr>
      <p:sp>
        <p:nvSpPr>
          <p:cNvPr id="301" name="Google Shape;301;g22c9b2783b8_1_3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302" name="Google Shape;302;g22c9b2783b8_1_3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22c9b2783b8_1_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22c9b2783b8_1_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7" name="Shape 77"/>
        <p:cNvGrpSpPr/>
        <p:nvPr/>
      </p:nvGrpSpPr>
      <p:grpSpPr>
        <a:xfrm>
          <a:off x="0" y="0"/>
          <a:ext cx="0" cy="0"/>
          <a:chOff x="0" y="0"/>
          <a:chExt cx="0" cy="0"/>
        </a:xfrm>
      </p:grpSpPr>
      <p:sp>
        <p:nvSpPr>
          <p:cNvPr id="78" name="Google Shape;78;g22c9b2783b8_1_2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9" name="Google Shape;79;g22c9b2783b8_1_2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5" name="Shape 85"/>
        <p:cNvGrpSpPr/>
        <p:nvPr/>
      </p:nvGrpSpPr>
      <p:grpSpPr>
        <a:xfrm>
          <a:off x="0" y="0"/>
          <a:ext cx="0" cy="0"/>
          <a:chOff x="0" y="0"/>
          <a:chExt cx="0" cy="0"/>
        </a:xfrm>
      </p:grpSpPr>
      <p:sp>
        <p:nvSpPr>
          <p:cNvPr id="86" name="Google Shape;86;g22c9b2783b8_1_4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7" name="Google Shape;87;g22c9b2783b8_1_4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6" name="Shape 96"/>
        <p:cNvGrpSpPr/>
        <p:nvPr/>
      </p:nvGrpSpPr>
      <p:grpSpPr>
        <a:xfrm>
          <a:off x="0" y="0"/>
          <a:ext cx="0" cy="0"/>
          <a:chOff x="0" y="0"/>
          <a:chExt cx="0" cy="0"/>
        </a:xfrm>
      </p:grpSpPr>
      <p:sp>
        <p:nvSpPr>
          <p:cNvPr id="97" name="Google Shape;97;g22c9b2783b8_2_2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8" name="Google Shape;98;g22c9b2783b8_2_2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7" name="Shape 107"/>
        <p:cNvGrpSpPr/>
        <p:nvPr/>
      </p:nvGrpSpPr>
      <p:grpSpPr>
        <a:xfrm>
          <a:off x="0" y="0"/>
          <a:ext cx="0" cy="0"/>
          <a:chOff x="0" y="0"/>
          <a:chExt cx="0" cy="0"/>
        </a:xfrm>
      </p:grpSpPr>
      <p:sp>
        <p:nvSpPr>
          <p:cNvPr id="108" name="Google Shape;108;g36fbf39cbee_0_1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9" name="Google Shape;109;g36fbf39cbee_0_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5" name="Shape 115"/>
        <p:cNvGrpSpPr/>
        <p:nvPr/>
      </p:nvGrpSpPr>
      <p:grpSpPr>
        <a:xfrm>
          <a:off x="0" y="0"/>
          <a:ext cx="0" cy="0"/>
          <a:chOff x="0" y="0"/>
          <a:chExt cx="0" cy="0"/>
        </a:xfrm>
      </p:grpSpPr>
      <p:sp>
        <p:nvSpPr>
          <p:cNvPr id="116" name="Google Shape;116;g22c9b2783b8_4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7" name="Google Shape;117;g22c9b2783b8_4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3" name="Shape 123"/>
        <p:cNvGrpSpPr/>
        <p:nvPr/>
      </p:nvGrpSpPr>
      <p:grpSpPr>
        <a:xfrm>
          <a:off x="0" y="0"/>
          <a:ext cx="0" cy="0"/>
          <a:chOff x="0" y="0"/>
          <a:chExt cx="0" cy="0"/>
        </a:xfrm>
      </p:grpSpPr>
      <p:sp>
        <p:nvSpPr>
          <p:cNvPr id="124" name="Google Shape;124;g22c9b2783b8_1_1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25" name="Google Shape;125;g22c9b2783b8_1_1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bg>
      <p:bgPr>
        <a:solidFill>
          <a:schemeClr val="dk1"/>
        </a:solidFill>
      </p:bgPr>
    </p:bg>
    <p:spTree>
      <p:nvGrpSpPr>
        <p:cNvPr id="9" name="Shape 9"/>
        <p:cNvGrpSpPr/>
        <p:nvPr/>
      </p:nvGrpSpPr>
      <p:grpSpPr>
        <a:xfrm>
          <a:off x="0" y="0"/>
          <a:ext cx="0" cy="0"/>
          <a:chOff x="0" y="0"/>
          <a:chExt cx="0" cy="0"/>
        </a:xfrm>
      </p:grpSpPr>
      <p:sp>
        <p:nvSpPr>
          <p:cNvPr id="10" name="Google Shape;10;p2"/>
          <p:cNvSpPr/>
          <p:nvPr/>
        </p:nvSpPr>
        <p:spPr>
          <a:xfrm>
            <a:off x="0" y="100"/>
            <a:ext cx="9144000" cy="17118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cxnSp>
        <p:nvCxnSpPr>
          <p:cNvPr id="11" name="Google Shape;11;p2"/>
          <p:cNvCxnSpPr/>
          <p:nvPr/>
        </p:nvCxnSpPr>
        <p:spPr>
          <a:xfrm>
            <a:off x="641934" y="3597500"/>
            <a:ext cx="390300" cy="0"/>
          </a:xfrm>
          <a:prstGeom prst="straightConnector1">
            <a:avLst/>
          </a:prstGeom>
          <a:noFill/>
          <a:ln cap="flat" cmpd="sng" w="28575">
            <a:solidFill>
              <a:schemeClr val="accent1"/>
            </a:solidFill>
            <a:prstDash val="solid"/>
            <a:round/>
            <a:headEnd len="sm" w="sm" type="none"/>
            <a:tailEnd len="sm" w="sm" type="none"/>
          </a:ln>
        </p:spPr>
      </p:cxnSp>
      <p:sp>
        <p:nvSpPr>
          <p:cNvPr id="12" name="Google Shape;12;p2"/>
          <p:cNvSpPr txBox="1"/>
          <p:nvPr>
            <p:ph type="ctrTitle"/>
          </p:nvPr>
        </p:nvSpPr>
        <p:spPr>
          <a:xfrm>
            <a:off x="512700" y="1893300"/>
            <a:ext cx="8118600" cy="1522800"/>
          </a:xfrm>
          <a:prstGeom prst="rect">
            <a:avLst/>
          </a:prstGeom>
        </p:spPr>
        <p:txBody>
          <a:bodyPr anchorCtr="0" anchor="b" bIns="91425" lIns="91425" spcFirstLastPara="1" rIns="91425" wrap="square" tIns="91425">
            <a:normAutofit/>
          </a:bodyPr>
          <a:lstStyle>
            <a:lvl1pPr lvl="0">
              <a:spcBef>
                <a:spcPts val="0"/>
              </a:spcBef>
              <a:spcAft>
                <a:spcPts val="0"/>
              </a:spcAft>
              <a:buClr>
                <a:schemeClr val="accent1"/>
              </a:buClr>
              <a:buSzPts val="4200"/>
              <a:buNone/>
              <a:defRPr sz="4200">
                <a:solidFill>
                  <a:schemeClr val="accent1"/>
                </a:solidFill>
              </a:defRPr>
            </a:lvl1pPr>
            <a:lvl2pPr lvl="1">
              <a:spcBef>
                <a:spcPts val="0"/>
              </a:spcBef>
              <a:spcAft>
                <a:spcPts val="0"/>
              </a:spcAft>
              <a:buClr>
                <a:schemeClr val="accent1"/>
              </a:buClr>
              <a:buSzPts val="4200"/>
              <a:buNone/>
              <a:defRPr sz="4200">
                <a:solidFill>
                  <a:schemeClr val="accent1"/>
                </a:solidFill>
              </a:defRPr>
            </a:lvl2pPr>
            <a:lvl3pPr lvl="2">
              <a:spcBef>
                <a:spcPts val="0"/>
              </a:spcBef>
              <a:spcAft>
                <a:spcPts val="0"/>
              </a:spcAft>
              <a:buClr>
                <a:schemeClr val="accent1"/>
              </a:buClr>
              <a:buSzPts val="4200"/>
              <a:buNone/>
              <a:defRPr sz="4200">
                <a:solidFill>
                  <a:schemeClr val="accent1"/>
                </a:solidFill>
              </a:defRPr>
            </a:lvl3pPr>
            <a:lvl4pPr lvl="3">
              <a:spcBef>
                <a:spcPts val="0"/>
              </a:spcBef>
              <a:spcAft>
                <a:spcPts val="0"/>
              </a:spcAft>
              <a:buClr>
                <a:schemeClr val="accent1"/>
              </a:buClr>
              <a:buSzPts val="4200"/>
              <a:buNone/>
              <a:defRPr sz="4200">
                <a:solidFill>
                  <a:schemeClr val="accent1"/>
                </a:solidFill>
              </a:defRPr>
            </a:lvl4pPr>
            <a:lvl5pPr lvl="4">
              <a:spcBef>
                <a:spcPts val="0"/>
              </a:spcBef>
              <a:spcAft>
                <a:spcPts val="0"/>
              </a:spcAft>
              <a:buClr>
                <a:schemeClr val="accent1"/>
              </a:buClr>
              <a:buSzPts val="4200"/>
              <a:buNone/>
              <a:defRPr sz="4200">
                <a:solidFill>
                  <a:schemeClr val="accent1"/>
                </a:solidFill>
              </a:defRPr>
            </a:lvl5pPr>
            <a:lvl6pPr lvl="5">
              <a:spcBef>
                <a:spcPts val="0"/>
              </a:spcBef>
              <a:spcAft>
                <a:spcPts val="0"/>
              </a:spcAft>
              <a:buClr>
                <a:schemeClr val="accent1"/>
              </a:buClr>
              <a:buSzPts val="4200"/>
              <a:buNone/>
              <a:defRPr sz="4200">
                <a:solidFill>
                  <a:schemeClr val="accent1"/>
                </a:solidFill>
              </a:defRPr>
            </a:lvl6pPr>
            <a:lvl7pPr lvl="6">
              <a:spcBef>
                <a:spcPts val="0"/>
              </a:spcBef>
              <a:spcAft>
                <a:spcPts val="0"/>
              </a:spcAft>
              <a:buClr>
                <a:schemeClr val="accent1"/>
              </a:buClr>
              <a:buSzPts val="4200"/>
              <a:buNone/>
              <a:defRPr sz="4200">
                <a:solidFill>
                  <a:schemeClr val="accent1"/>
                </a:solidFill>
              </a:defRPr>
            </a:lvl7pPr>
            <a:lvl8pPr lvl="7">
              <a:spcBef>
                <a:spcPts val="0"/>
              </a:spcBef>
              <a:spcAft>
                <a:spcPts val="0"/>
              </a:spcAft>
              <a:buClr>
                <a:schemeClr val="accent1"/>
              </a:buClr>
              <a:buSzPts val="4200"/>
              <a:buNone/>
              <a:defRPr sz="4200">
                <a:solidFill>
                  <a:schemeClr val="accent1"/>
                </a:solidFill>
              </a:defRPr>
            </a:lvl8pPr>
            <a:lvl9pPr lvl="8">
              <a:spcBef>
                <a:spcPts val="0"/>
              </a:spcBef>
              <a:spcAft>
                <a:spcPts val="0"/>
              </a:spcAft>
              <a:buClr>
                <a:schemeClr val="accent1"/>
              </a:buClr>
              <a:buSzPts val="4200"/>
              <a:buNone/>
              <a:defRPr sz="4200">
                <a:solidFill>
                  <a:schemeClr val="accent1"/>
                </a:solidFill>
              </a:defRPr>
            </a:lvl9pPr>
          </a:lstStyle>
          <a:p/>
        </p:txBody>
      </p:sp>
      <p:sp>
        <p:nvSpPr>
          <p:cNvPr id="13" name="Google Shape;13;p2"/>
          <p:cNvSpPr txBox="1"/>
          <p:nvPr>
            <p:ph idx="1" type="subTitle"/>
          </p:nvPr>
        </p:nvSpPr>
        <p:spPr>
          <a:xfrm>
            <a:off x="512700" y="3840639"/>
            <a:ext cx="8118600" cy="787500"/>
          </a:xfrm>
          <a:prstGeom prst="rect">
            <a:avLst/>
          </a:prstGeom>
        </p:spPr>
        <p:txBody>
          <a:bodyPr anchorCtr="0" anchor="t" bIns="91425" lIns="91425" spcFirstLastPara="1" rIns="91425" wrap="square" tIns="91425">
            <a:normAutofit/>
          </a:bodyPr>
          <a:lstStyle>
            <a:lvl1pPr lvl="0">
              <a:lnSpc>
                <a:spcPct val="100000"/>
              </a:lnSpc>
              <a:spcBef>
                <a:spcPts val="0"/>
              </a:spcBef>
              <a:spcAft>
                <a:spcPts val="0"/>
              </a:spcAft>
              <a:buClr>
                <a:schemeClr val="accent2"/>
              </a:buClr>
              <a:buSzPts val="2400"/>
              <a:buNone/>
              <a:defRPr sz="2400">
                <a:solidFill>
                  <a:schemeClr val="accent2"/>
                </a:solidFill>
              </a:defRPr>
            </a:lvl1pPr>
            <a:lvl2pPr lvl="1">
              <a:lnSpc>
                <a:spcPct val="100000"/>
              </a:lnSpc>
              <a:spcBef>
                <a:spcPts val="0"/>
              </a:spcBef>
              <a:spcAft>
                <a:spcPts val="0"/>
              </a:spcAft>
              <a:buClr>
                <a:schemeClr val="accent2"/>
              </a:buClr>
              <a:buSzPts val="2400"/>
              <a:buNone/>
              <a:defRPr sz="2400">
                <a:solidFill>
                  <a:schemeClr val="accent2"/>
                </a:solidFill>
              </a:defRPr>
            </a:lvl2pPr>
            <a:lvl3pPr lvl="2">
              <a:lnSpc>
                <a:spcPct val="100000"/>
              </a:lnSpc>
              <a:spcBef>
                <a:spcPts val="0"/>
              </a:spcBef>
              <a:spcAft>
                <a:spcPts val="0"/>
              </a:spcAft>
              <a:buClr>
                <a:schemeClr val="accent2"/>
              </a:buClr>
              <a:buSzPts val="2400"/>
              <a:buNone/>
              <a:defRPr sz="2400">
                <a:solidFill>
                  <a:schemeClr val="accent2"/>
                </a:solidFill>
              </a:defRPr>
            </a:lvl3pPr>
            <a:lvl4pPr lvl="3">
              <a:lnSpc>
                <a:spcPct val="100000"/>
              </a:lnSpc>
              <a:spcBef>
                <a:spcPts val="0"/>
              </a:spcBef>
              <a:spcAft>
                <a:spcPts val="0"/>
              </a:spcAft>
              <a:buClr>
                <a:schemeClr val="accent2"/>
              </a:buClr>
              <a:buSzPts val="2400"/>
              <a:buNone/>
              <a:defRPr sz="2400">
                <a:solidFill>
                  <a:schemeClr val="accent2"/>
                </a:solidFill>
              </a:defRPr>
            </a:lvl4pPr>
            <a:lvl5pPr lvl="4">
              <a:lnSpc>
                <a:spcPct val="100000"/>
              </a:lnSpc>
              <a:spcBef>
                <a:spcPts val="0"/>
              </a:spcBef>
              <a:spcAft>
                <a:spcPts val="0"/>
              </a:spcAft>
              <a:buClr>
                <a:schemeClr val="accent2"/>
              </a:buClr>
              <a:buSzPts val="2400"/>
              <a:buNone/>
              <a:defRPr sz="2400">
                <a:solidFill>
                  <a:schemeClr val="accent2"/>
                </a:solidFill>
              </a:defRPr>
            </a:lvl5pPr>
            <a:lvl6pPr lvl="5">
              <a:lnSpc>
                <a:spcPct val="100000"/>
              </a:lnSpc>
              <a:spcBef>
                <a:spcPts val="0"/>
              </a:spcBef>
              <a:spcAft>
                <a:spcPts val="0"/>
              </a:spcAft>
              <a:buClr>
                <a:schemeClr val="accent2"/>
              </a:buClr>
              <a:buSzPts val="2400"/>
              <a:buNone/>
              <a:defRPr sz="2400">
                <a:solidFill>
                  <a:schemeClr val="accent2"/>
                </a:solidFill>
              </a:defRPr>
            </a:lvl6pPr>
            <a:lvl7pPr lvl="6">
              <a:lnSpc>
                <a:spcPct val="100000"/>
              </a:lnSpc>
              <a:spcBef>
                <a:spcPts val="0"/>
              </a:spcBef>
              <a:spcAft>
                <a:spcPts val="0"/>
              </a:spcAft>
              <a:buClr>
                <a:schemeClr val="accent2"/>
              </a:buClr>
              <a:buSzPts val="2400"/>
              <a:buNone/>
              <a:defRPr sz="2400">
                <a:solidFill>
                  <a:schemeClr val="accent2"/>
                </a:solidFill>
              </a:defRPr>
            </a:lvl7pPr>
            <a:lvl8pPr lvl="7">
              <a:lnSpc>
                <a:spcPct val="100000"/>
              </a:lnSpc>
              <a:spcBef>
                <a:spcPts val="0"/>
              </a:spcBef>
              <a:spcAft>
                <a:spcPts val="0"/>
              </a:spcAft>
              <a:buClr>
                <a:schemeClr val="accent2"/>
              </a:buClr>
              <a:buSzPts val="2400"/>
              <a:buNone/>
              <a:defRPr sz="2400">
                <a:solidFill>
                  <a:schemeClr val="accent2"/>
                </a:solidFill>
              </a:defRPr>
            </a:lvl8pPr>
            <a:lvl9pPr lvl="8">
              <a:lnSpc>
                <a:spcPct val="100000"/>
              </a:lnSpc>
              <a:spcBef>
                <a:spcPts val="0"/>
              </a:spcBef>
              <a:spcAft>
                <a:spcPts val="0"/>
              </a:spcAft>
              <a:buClr>
                <a:schemeClr val="accent2"/>
              </a:buClr>
              <a:buSzPts val="2400"/>
              <a:buNone/>
              <a:defRPr sz="2400">
                <a:solidFill>
                  <a:schemeClr val="accent2"/>
                </a:solidFill>
              </a:defRPr>
            </a:lvl9pPr>
          </a:lstStyle>
          <a:p/>
        </p:txBody>
      </p:sp>
      <p:sp>
        <p:nvSpPr>
          <p:cNvPr id="14" name="Google Shape;14;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solidFill>
                  <a:schemeClr val="accent1"/>
                </a:solidFill>
              </a:defRPr>
            </a:lvl1pPr>
            <a:lvl2pPr lvl="1">
              <a:buNone/>
              <a:defRPr>
                <a:solidFill>
                  <a:schemeClr val="accent1"/>
                </a:solidFill>
              </a:defRPr>
            </a:lvl2pPr>
            <a:lvl3pPr lvl="2">
              <a:buNone/>
              <a:defRPr>
                <a:solidFill>
                  <a:schemeClr val="accent1"/>
                </a:solidFill>
              </a:defRPr>
            </a:lvl3pPr>
            <a:lvl4pPr lvl="3">
              <a:buNone/>
              <a:defRPr>
                <a:solidFill>
                  <a:schemeClr val="accent1"/>
                </a:solidFill>
              </a:defRPr>
            </a:lvl4pPr>
            <a:lvl5pPr lvl="4">
              <a:buNone/>
              <a:defRPr>
                <a:solidFill>
                  <a:schemeClr val="accent1"/>
                </a:solidFill>
              </a:defRPr>
            </a:lvl5pPr>
            <a:lvl6pPr lvl="5">
              <a:buNone/>
              <a:defRPr>
                <a:solidFill>
                  <a:schemeClr val="accent1"/>
                </a:solidFill>
              </a:defRPr>
            </a:lvl6pPr>
            <a:lvl7pPr lvl="6">
              <a:buNone/>
              <a:defRPr>
                <a:solidFill>
                  <a:schemeClr val="accent1"/>
                </a:solidFill>
              </a:defRPr>
            </a:lvl7pPr>
            <a:lvl8pPr lvl="7">
              <a:buNone/>
              <a:defRPr>
                <a:solidFill>
                  <a:schemeClr val="accent1"/>
                </a:solidFill>
              </a:defRPr>
            </a:lvl8pPr>
            <a:lvl9pPr lvl="8">
              <a:buNone/>
              <a:defRPr>
                <a:solidFill>
                  <a:schemeClr val="accent1"/>
                </a:solidFill>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9" name="Shape 49"/>
        <p:cNvGrpSpPr/>
        <p:nvPr/>
      </p:nvGrpSpPr>
      <p:grpSpPr>
        <a:xfrm>
          <a:off x="0" y="0"/>
          <a:ext cx="0" cy="0"/>
          <a:chOff x="0" y="0"/>
          <a:chExt cx="0" cy="0"/>
        </a:xfrm>
      </p:grpSpPr>
      <p:sp>
        <p:nvSpPr>
          <p:cNvPr id="50" name="Google Shape;50;p11"/>
          <p:cNvSpPr txBox="1"/>
          <p:nvPr>
            <p:ph hasCustomPrompt="1" type="title"/>
          </p:nvPr>
        </p:nvSpPr>
        <p:spPr>
          <a:xfrm>
            <a:off x="311700" y="1039650"/>
            <a:ext cx="8520600" cy="2106300"/>
          </a:xfrm>
          <a:prstGeom prst="rect">
            <a:avLst/>
          </a:prstGeom>
        </p:spPr>
        <p:txBody>
          <a:bodyPr anchorCtr="0" anchor="b" bIns="91425" lIns="91425" spcFirstLastPara="1" rIns="91425" wrap="square" tIns="91425">
            <a:normAutofit/>
          </a:bodyPr>
          <a:lstStyle>
            <a:lvl1pPr lvl="0" algn="ctr">
              <a:spcBef>
                <a:spcPts val="0"/>
              </a:spcBef>
              <a:spcAft>
                <a:spcPts val="0"/>
              </a:spcAft>
              <a:buSzPts val="14000"/>
              <a:buNone/>
              <a:defRPr b="1" sz="14000"/>
            </a:lvl1pPr>
            <a:lvl2pPr lvl="1" algn="ctr">
              <a:spcBef>
                <a:spcPts val="0"/>
              </a:spcBef>
              <a:spcAft>
                <a:spcPts val="0"/>
              </a:spcAft>
              <a:buSzPts val="14000"/>
              <a:buNone/>
              <a:defRPr b="1" sz="14000"/>
            </a:lvl2pPr>
            <a:lvl3pPr lvl="2" algn="ctr">
              <a:spcBef>
                <a:spcPts val="0"/>
              </a:spcBef>
              <a:spcAft>
                <a:spcPts val="0"/>
              </a:spcAft>
              <a:buSzPts val="14000"/>
              <a:buNone/>
              <a:defRPr b="1" sz="14000"/>
            </a:lvl3pPr>
            <a:lvl4pPr lvl="3" algn="ctr">
              <a:spcBef>
                <a:spcPts val="0"/>
              </a:spcBef>
              <a:spcAft>
                <a:spcPts val="0"/>
              </a:spcAft>
              <a:buSzPts val="14000"/>
              <a:buNone/>
              <a:defRPr b="1" sz="14000"/>
            </a:lvl4pPr>
            <a:lvl5pPr lvl="4" algn="ctr">
              <a:spcBef>
                <a:spcPts val="0"/>
              </a:spcBef>
              <a:spcAft>
                <a:spcPts val="0"/>
              </a:spcAft>
              <a:buSzPts val="14000"/>
              <a:buNone/>
              <a:defRPr b="1" sz="14000"/>
            </a:lvl5pPr>
            <a:lvl6pPr lvl="5" algn="ctr">
              <a:spcBef>
                <a:spcPts val="0"/>
              </a:spcBef>
              <a:spcAft>
                <a:spcPts val="0"/>
              </a:spcAft>
              <a:buSzPts val="14000"/>
              <a:buNone/>
              <a:defRPr b="1" sz="14000"/>
            </a:lvl6pPr>
            <a:lvl7pPr lvl="6" algn="ctr">
              <a:spcBef>
                <a:spcPts val="0"/>
              </a:spcBef>
              <a:spcAft>
                <a:spcPts val="0"/>
              </a:spcAft>
              <a:buSzPts val="14000"/>
              <a:buNone/>
              <a:defRPr b="1" sz="14000"/>
            </a:lvl7pPr>
            <a:lvl8pPr lvl="7" algn="ctr">
              <a:spcBef>
                <a:spcPts val="0"/>
              </a:spcBef>
              <a:spcAft>
                <a:spcPts val="0"/>
              </a:spcAft>
              <a:buSzPts val="14000"/>
              <a:buNone/>
              <a:defRPr b="1" sz="14000"/>
            </a:lvl8pPr>
            <a:lvl9pPr lvl="8" algn="ctr">
              <a:spcBef>
                <a:spcPts val="0"/>
              </a:spcBef>
              <a:spcAft>
                <a:spcPts val="0"/>
              </a:spcAft>
              <a:buSzPts val="14000"/>
              <a:buNone/>
              <a:defRPr b="1" sz="14000"/>
            </a:lvl9pPr>
          </a:lstStyle>
          <a:p>
            <a:r>
              <a:t>xx%</a:t>
            </a:r>
          </a:p>
        </p:txBody>
      </p:sp>
      <p:sp>
        <p:nvSpPr>
          <p:cNvPr id="51" name="Google Shape;51;p11"/>
          <p:cNvSpPr txBox="1"/>
          <p:nvPr>
            <p:ph idx="1" type="body"/>
          </p:nvPr>
        </p:nvSpPr>
        <p:spPr>
          <a:xfrm>
            <a:off x="311700" y="32284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52" name="Google Shape;52;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53" name="Shape 53"/>
        <p:cNvGrpSpPr/>
        <p:nvPr/>
      </p:nvGrpSpPr>
      <p:grpSpPr>
        <a:xfrm>
          <a:off x="0" y="0"/>
          <a:ext cx="0" cy="0"/>
          <a:chOff x="0" y="0"/>
          <a:chExt cx="0" cy="0"/>
        </a:xfrm>
      </p:grpSpPr>
      <p:sp>
        <p:nvSpPr>
          <p:cNvPr id="54" name="Google Shape;54;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bg>
      <p:bgPr>
        <a:solidFill>
          <a:schemeClr val="dk1"/>
        </a:solidFill>
      </p:bgPr>
    </p:bg>
    <p:spTree>
      <p:nvGrpSpPr>
        <p:cNvPr id="15" name="Shape 15"/>
        <p:cNvGrpSpPr/>
        <p:nvPr/>
      </p:nvGrpSpPr>
      <p:grpSpPr>
        <a:xfrm>
          <a:off x="0" y="0"/>
          <a:ext cx="0" cy="0"/>
          <a:chOff x="0" y="0"/>
          <a:chExt cx="0" cy="0"/>
        </a:xfrm>
      </p:grpSpPr>
      <p:cxnSp>
        <p:nvCxnSpPr>
          <p:cNvPr id="16" name="Google Shape;16;p3"/>
          <p:cNvCxnSpPr/>
          <p:nvPr/>
        </p:nvCxnSpPr>
        <p:spPr>
          <a:xfrm>
            <a:off x="641934" y="3597500"/>
            <a:ext cx="390300" cy="0"/>
          </a:xfrm>
          <a:prstGeom prst="straightConnector1">
            <a:avLst/>
          </a:prstGeom>
          <a:noFill/>
          <a:ln cap="flat" cmpd="sng" w="28575">
            <a:solidFill>
              <a:schemeClr val="lt2"/>
            </a:solidFill>
            <a:prstDash val="solid"/>
            <a:round/>
            <a:headEnd len="sm" w="sm" type="none"/>
            <a:tailEnd len="sm" w="sm" type="none"/>
          </a:ln>
        </p:spPr>
      </p:cxnSp>
      <p:sp>
        <p:nvSpPr>
          <p:cNvPr id="17" name="Google Shape;17;p3"/>
          <p:cNvSpPr txBox="1"/>
          <p:nvPr>
            <p:ph type="title"/>
          </p:nvPr>
        </p:nvSpPr>
        <p:spPr>
          <a:xfrm>
            <a:off x="512700" y="1893300"/>
            <a:ext cx="8118600" cy="1522800"/>
          </a:xfrm>
          <a:prstGeom prst="rect">
            <a:avLst/>
          </a:prstGeom>
        </p:spPr>
        <p:txBody>
          <a:bodyPr anchorCtr="0" anchor="b" bIns="91425" lIns="91425" spcFirstLastPara="1" rIns="91425" wrap="square" tIns="91425">
            <a:normAutofit/>
          </a:bodyPr>
          <a:lstStyle>
            <a:lvl1pPr lvl="0">
              <a:spcBef>
                <a:spcPts val="0"/>
              </a:spcBef>
              <a:spcAft>
                <a:spcPts val="0"/>
              </a:spcAft>
              <a:buClr>
                <a:schemeClr val="accent1"/>
              </a:buClr>
              <a:buSzPts val="6000"/>
              <a:buNone/>
              <a:defRPr sz="6000">
                <a:solidFill>
                  <a:schemeClr val="accent1"/>
                </a:solidFill>
              </a:defRPr>
            </a:lvl1pPr>
            <a:lvl2pPr lvl="1">
              <a:spcBef>
                <a:spcPts val="0"/>
              </a:spcBef>
              <a:spcAft>
                <a:spcPts val="0"/>
              </a:spcAft>
              <a:buClr>
                <a:schemeClr val="accent1"/>
              </a:buClr>
              <a:buSzPts val="6000"/>
              <a:buNone/>
              <a:defRPr sz="6000">
                <a:solidFill>
                  <a:schemeClr val="accent1"/>
                </a:solidFill>
              </a:defRPr>
            </a:lvl2pPr>
            <a:lvl3pPr lvl="2">
              <a:spcBef>
                <a:spcPts val="0"/>
              </a:spcBef>
              <a:spcAft>
                <a:spcPts val="0"/>
              </a:spcAft>
              <a:buClr>
                <a:schemeClr val="accent1"/>
              </a:buClr>
              <a:buSzPts val="6000"/>
              <a:buNone/>
              <a:defRPr sz="6000">
                <a:solidFill>
                  <a:schemeClr val="accent1"/>
                </a:solidFill>
              </a:defRPr>
            </a:lvl3pPr>
            <a:lvl4pPr lvl="3">
              <a:spcBef>
                <a:spcPts val="0"/>
              </a:spcBef>
              <a:spcAft>
                <a:spcPts val="0"/>
              </a:spcAft>
              <a:buClr>
                <a:schemeClr val="accent1"/>
              </a:buClr>
              <a:buSzPts val="6000"/>
              <a:buNone/>
              <a:defRPr sz="6000">
                <a:solidFill>
                  <a:schemeClr val="accent1"/>
                </a:solidFill>
              </a:defRPr>
            </a:lvl4pPr>
            <a:lvl5pPr lvl="4">
              <a:spcBef>
                <a:spcPts val="0"/>
              </a:spcBef>
              <a:spcAft>
                <a:spcPts val="0"/>
              </a:spcAft>
              <a:buClr>
                <a:schemeClr val="accent1"/>
              </a:buClr>
              <a:buSzPts val="6000"/>
              <a:buNone/>
              <a:defRPr sz="6000">
                <a:solidFill>
                  <a:schemeClr val="accent1"/>
                </a:solidFill>
              </a:defRPr>
            </a:lvl5pPr>
            <a:lvl6pPr lvl="5">
              <a:spcBef>
                <a:spcPts val="0"/>
              </a:spcBef>
              <a:spcAft>
                <a:spcPts val="0"/>
              </a:spcAft>
              <a:buClr>
                <a:schemeClr val="accent1"/>
              </a:buClr>
              <a:buSzPts val="6000"/>
              <a:buNone/>
              <a:defRPr sz="6000">
                <a:solidFill>
                  <a:schemeClr val="accent1"/>
                </a:solidFill>
              </a:defRPr>
            </a:lvl6pPr>
            <a:lvl7pPr lvl="6">
              <a:spcBef>
                <a:spcPts val="0"/>
              </a:spcBef>
              <a:spcAft>
                <a:spcPts val="0"/>
              </a:spcAft>
              <a:buClr>
                <a:schemeClr val="accent1"/>
              </a:buClr>
              <a:buSzPts val="6000"/>
              <a:buNone/>
              <a:defRPr sz="6000">
                <a:solidFill>
                  <a:schemeClr val="accent1"/>
                </a:solidFill>
              </a:defRPr>
            </a:lvl7pPr>
            <a:lvl8pPr lvl="7">
              <a:spcBef>
                <a:spcPts val="0"/>
              </a:spcBef>
              <a:spcAft>
                <a:spcPts val="0"/>
              </a:spcAft>
              <a:buClr>
                <a:schemeClr val="accent1"/>
              </a:buClr>
              <a:buSzPts val="6000"/>
              <a:buNone/>
              <a:defRPr sz="6000">
                <a:solidFill>
                  <a:schemeClr val="accent1"/>
                </a:solidFill>
              </a:defRPr>
            </a:lvl8pPr>
            <a:lvl9pPr lvl="8">
              <a:spcBef>
                <a:spcPts val="0"/>
              </a:spcBef>
              <a:spcAft>
                <a:spcPts val="0"/>
              </a:spcAft>
              <a:buClr>
                <a:schemeClr val="accent1"/>
              </a:buClr>
              <a:buSzPts val="6000"/>
              <a:buNone/>
              <a:defRPr sz="6000">
                <a:solidFill>
                  <a:schemeClr val="accent1"/>
                </a:solidFill>
              </a:defRPr>
            </a:lvl9pPr>
          </a:lstStyle>
          <a:p/>
        </p:txBody>
      </p:sp>
      <p:sp>
        <p:nvSpPr>
          <p:cNvPr id="18" name="Google Shape;18;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solidFill>
                  <a:schemeClr val="accent1"/>
                </a:solidFill>
              </a:defRPr>
            </a:lvl1pPr>
            <a:lvl2pPr lvl="1">
              <a:buNone/>
              <a:defRPr>
                <a:solidFill>
                  <a:schemeClr val="accent1"/>
                </a:solidFill>
              </a:defRPr>
            </a:lvl2pPr>
            <a:lvl3pPr lvl="2">
              <a:buNone/>
              <a:defRPr>
                <a:solidFill>
                  <a:schemeClr val="accent1"/>
                </a:solidFill>
              </a:defRPr>
            </a:lvl3pPr>
            <a:lvl4pPr lvl="3">
              <a:buNone/>
              <a:defRPr>
                <a:solidFill>
                  <a:schemeClr val="accent1"/>
                </a:solidFill>
              </a:defRPr>
            </a:lvl4pPr>
            <a:lvl5pPr lvl="4">
              <a:buNone/>
              <a:defRPr>
                <a:solidFill>
                  <a:schemeClr val="accent1"/>
                </a:solidFill>
              </a:defRPr>
            </a:lvl5pPr>
            <a:lvl6pPr lvl="5">
              <a:buNone/>
              <a:defRPr>
                <a:solidFill>
                  <a:schemeClr val="accent1"/>
                </a:solidFill>
              </a:defRPr>
            </a:lvl6pPr>
            <a:lvl7pPr lvl="6">
              <a:buNone/>
              <a:defRPr>
                <a:solidFill>
                  <a:schemeClr val="accent1"/>
                </a:solidFill>
              </a:defRPr>
            </a:lvl7pPr>
            <a:lvl8pPr lvl="7">
              <a:buNone/>
              <a:defRPr>
                <a:solidFill>
                  <a:schemeClr val="accent1"/>
                </a:solidFill>
              </a:defRPr>
            </a:lvl8pPr>
            <a:lvl9pPr lvl="8">
              <a:buNone/>
              <a:defRPr>
                <a:solidFill>
                  <a:schemeClr val="accent1"/>
                </a:solidFill>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9" name="Shape 19"/>
        <p:cNvGrpSpPr/>
        <p:nvPr/>
      </p:nvGrpSpPr>
      <p:grpSpPr>
        <a:xfrm>
          <a:off x="0" y="0"/>
          <a:ext cx="0" cy="0"/>
          <a:chOff x="0" y="0"/>
          <a:chExt cx="0" cy="0"/>
        </a:xfrm>
      </p:grpSpPr>
      <p:sp>
        <p:nvSpPr>
          <p:cNvPr id="20" name="Google Shape;20;p4"/>
          <p:cNvSpPr/>
          <p:nvPr/>
        </p:nvSpPr>
        <p:spPr>
          <a:xfrm>
            <a:off x="0" y="5045700"/>
            <a:ext cx="9144000" cy="978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21" name="Google Shape;21;p4"/>
          <p:cNvSpPr txBox="1"/>
          <p:nvPr>
            <p:ph type="title"/>
          </p:nvPr>
        </p:nvSpPr>
        <p:spPr>
          <a:xfrm>
            <a:off x="311700" y="445025"/>
            <a:ext cx="8520600" cy="613200"/>
          </a:xfrm>
          <a:prstGeom prst="rect">
            <a:avLst/>
          </a:prstGeom>
        </p:spPr>
        <p:txBody>
          <a:bodyPr anchorCtr="0" anchor="t" bIns="91425" lIns="91425" spcFirstLastPara="1" rIns="91425" wrap="square" tIns="91425">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2" name="Google Shape;22;p4"/>
          <p:cNvSpPr txBox="1"/>
          <p:nvPr>
            <p:ph idx="1" type="body"/>
          </p:nvPr>
        </p:nvSpPr>
        <p:spPr>
          <a:xfrm>
            <a:off x="311700" y="1171600"/>
            <a:ext cx="8520600" cy="33972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23" name="Google Shape;23;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4" name="Shape 24"/>
        <p:cNvGrpSpPr/>
        <p:nvPr/>
      </p:nvGrpSpPr>
      <p:grpSpPr>
        <a:xfrm>
          <a:off x="0" y="0"/>
          <a:ext cx="0" cy="0"/>
          <a:chOff x="0" y="0"/>
          <a:chExt cx="0" cy="0"/>
        </a:xfrm>
      </p:grpSpPr>
      <p:sp>
        <p:nvSpPr>
          <p:cNvPr id="25" name="Google Shape;25;p5"/>
          <p:cNvSpPr txBox="1"/>
          <p:nvPr>
            <p:ph type="title"/>
          </p:nvPr>
        </p:nvSpPr>
        <p:spPr>
          <a:xfrm>
            <a:off x="311700" y="445025"/>
            <a:ext cx="8520600" cy="613200"/>
          </a:xfrm>
          <a:prstGeom prst="rect">
            <a:avLst/>
          </a:prstGeom>
        </p:spPr>
        <p:txBody>
          <a:bodyPr anchorCtr="0" anchor="t" bIns="91425" lIns="91425" spcFirstLastPara="1" rIns="91425" wrap="square" tIns="91425">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26" name="Google Shape;26;p5"/>
          <p:cNvSpPr txBox="1"/>
          <p:nvPr>
            <p:ph idx="1" type="body"/>
          </p:nvPr>
        </p:nvSpPr>
        <p:spPr>
          <a:xfrm>
            <a:off x="311700" y="1171675"/>
            <a:ext cx="3999900" cy="33972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7" name="Google Shape;27;p5"/>
          <p:cNvSpPr txBox="1"/>
          <p:nvPr>
            <p:ph idx="2" type="body"/>
          </p:nvPr>
        </p:nvSpPr>
        <p:spPr>
          <a:xfrm>
            <a:off x="4832400" y="1171675"/>
            <a:ext cx="3999900" cy="33972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8" name="Google Shape;28;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9" name="Shape 29"/>
        <p:cNvGrpSpPr/>
        <p:nvPr/>
      </p:nvGrpSpPr>
      <p:grpSpPr>
        <a:xfrm>
          <a:off x="0" y="0"/>
          <a:ext cx="0" cy="0"/>
          <a:chOff x="0" y="0"/>
          <a:chExt cx="0" cy="0"/>
        </a:xfrm>
      </p:grpSpPr>
      <p:sp>
        <p:nvSpPr>
          <p:cNvPr id="30" name="Google Shape;30;p6"/>
          <p:cNvSpPr txBox="1"/>
          <p:nvPr>
            <p:ph type="title"/>
          </p:nvPr>
        </p:nvSpPr>
        <p:spPr>
          <a:xfrm>
            <a:off x="311700" y="445025"/>
            <a:ext cx="8520600" cy="613200"/>
          </a:xfrm>
          <a:prstGeom prst="rect">
            <a:avLst/>
          </a:prstGeom>
        </p:spPr>
        <p:txBody>
          <a:bodyPr anchorCtr="0" anchor="t" bIns="91425" lIns="91425" spcFirstLastPara="1" rIns="91425" wrap="square" tIns="91425">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p:txBody>
      </p:sp>
      <p:sp>
        <p:nvSpPr>
          <p:cNvPr id="31" name="Google Shape;31;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32" name="Shape 32"/>
        <p:cNvGrpSpPr/>
        <p:nvPr/>
      </p:nvGrpSpPr>
      <p:grpSpPr>
        <a:xfrm>
          <a:off x="0" y="0"/>
          <a:ext cx="0" cy="0"/>
          <a:chOff x="0" y="0"/>
          <a:chExt cx="0" cy="0"/>
        </a:xfrm>
      </p:grpSpPr>
      <p:sp>
        <p:nvSpPr>
          <p:cNvPr id="33" name="Google Shape;33;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4" name="Google Shape;34;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5" name="Google Shape;35;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bg>
      <p:bgPr>
        <a:solidFill>
          <a:schemeClr val="lt2"/>
        </a:solidFill>
      </p:bgPr>
    </p:bg>
    <p:spTree>
      <p:nvGrpSpPr>
        <p:cNvPr id="36" name="Shape 36"/>
        <p:cNvGrpSpPr/>
        <p:nvPr/>
      </p:nvGrpSpPr>
      <p:grpSpPr>
        <a:xfrm>
          <a:off x="0" y="0"/>
          <a:ext cx="0" cy="0"/>
          <a:chOff x="0" y="0"/>
          <a:chExt cx="0" cy="0"/>
        </a:xfrm>
      </p:grpSpPr>
      <p:sp>
        <p:nvSpPr>
          <p:cNvPr id="37" name="Google Shape;37;p8"/>
          <p:cNvSpPr txBox="1"/>
          <p:nvPr>
            <p:ph type="title"/>
          </p:nvPr>
        </p:nvSpPr>
        <p:spPr>
          <a:xfrm>
            <a:off x="490250" y="526350"/>
            <a:ext cx="5604000" cy="4090800"/>
          </a:xfrm>
          <a:prstGeom prst="rect">
            <a:avLst/>
          </a:prstGeom>
        </p:spPr>
        <p:txBody>
          <a:bodyPr anchorCtr="0" anchor="ctr" bIns="91425" lIns="91425" spcFirstLastPara="1" rIns="91425" wrap="square" tIns="91425">
            <a:normAutofit/>
          </a:bodyPr>
          <a:lstStyle>
            <a:lvl1pPr lvl="0">
              <a:spcBef>
                <a:spcPts val="0"/>
              </a:spcBef>
              <a:spcAft>
                <a:spcPts val="0"/>
              </a:spcAft>
              <a:buClr>
                <a:schemeClr val="accent1"/>
              </a:buClr>
              <a:buSzPts val="5400"/>
              <a:buNone/>
              <a:defRPr sz="5400">
                <a:solidFill>
                  <a:schemeClr val="accent1"/>
                </a:solidFill>
              </a:defRPr>
            </a:lvl1pPr>
            <a:lvl2pPr lvl="1">
              <a:spcBef>
                <a:spcPts val="0"/>
              </a:spcBef>
              <a:spcAft>
                <a:spcPts val="0"/>
              </a:spcAft>
              <a:buClr>
                <a:schemeClr val="accent1"/>
              </a:buClr>
              <a:buSzPts val="5400"/>
              <a:buNone/>
              <a:defRPr sz="5400">
                <a:solidFill>
                  <a:schemeClr val="accent1"/>
                </a:solidFill>
              </a:defRPr>
            </a:lvl2pPr>
            <a:lvl3pPr lvl="2">
              <a:spcBef>
                <a:spcPts val="0"/>
              </a:spcBef>
              <a:spcAft>
                <a:spcPts val="0"/>
              </a:spcAft>
              <a:buClr>
                <a:schemeClr val="accent1"/>
              </a:buClr>
              <a:buSzPts val="5400"/>
              <a:buNone/>
              <a:defRPr sz="5400">
                <a:solidFill>
                  <a:schemeClr val="accent1"/>
                </a:solidFill>
              </a:defRPr>
            </a:lvl3pPr>
            <a:lvl4pPr lvl="3">
              <a:spcBef>
                <a:spcPts val="0"/>
              </a:spcBef>
              <a:spcAft>
                <a:spcPts val="0"/>
              </a:spcAft>
              <a:buClr>
                <a:schemeClr val="accent1"/>
              </a:buClr>
              <a:buSzPts val="5400"/>
              <a:buNone/>
              <a:defRPr sz="5400">
                <a:solidFill>
                  <a:schemeClr val="accent1"/>
                </a:solidFill>
              </a:defRPr>
            </a:lvl4pPr>
            <a:lvl5pPr lvl="4">
              <a:spcBef>
                <a:spcPts val="0"/>
              </a:spcBef>
              <a:spcAft>
                <a:spcPts val="0"/>
              </a:spcAft>
              <a:buClr>
                <a:schemeClr val="accent1"/>
              </a:buClr>
              <a:buSzPts val="5400"/>
              <a:buNone/>
              <a:defRPr sz="5400">
                <a:solidFill>
                  <a:schemeClr val="accent1"/>
                </a:solidFill>
              </a:defRPr>
            </a:lvl5pPr>
            <a:lvl6pPr lvl="5">
              <a:spcBef>
                <a:spcPts val="0"/>
              </a:spcBef>
              <a:spcAft>
                <a:spcPts val="0"/>
              </a:spcAft>
              <a:buClr>
                <a:schemeClr val="accent1"/>
              </a:buClr>
              <a:buSzPts val="5400"/>
              <a:buNone/>
              <a:defRPr sz="5400">
                <a:solidFill>
                  <a:schemeClr val="accent1"/>
                </a:solidFill>
              </a:defRPr>
            </a:lvl6pPr>
            <a:lvl7pPr lvl="6">
              <a:spcBef>
                <a:spcPts val="0"/>
              </a:spcBef>
              <a:spcAft>
                <a:spcPts val="0"/>
              </a:spcAft>
              <a:buClr>
                <a:schemeClr val="accent1"/>
              </a:buClr>
              <a:buSzPts val="5400"/>
              <a:buNone/>
              <a:defRPr sz="5400">
                <a:solidFill>
                  <a:schemeClr val="accent1"/>
                </a:solidFill>
              </a:defRPr>
            </a:lvl7pPr>
            <a:lvl8pPr lvl="7">
              <a:spcBef>
                <a:spcPts val="0"/>
              </a:spcBef>
              <a:spcAft>
                <a:spcPts val="0"/>
              </a:spcAft>
              <a:buClr>
                <a:schemeClr val="accent1"/>
              </a:buClr>
              <a:buSzPts val="5400"/>
              <a:buNone/>
              <a:defRPr sz="5400">
                <a:solidFill>
                  <a:schemeClr val="accent1"/>
                </a:solidFill>
              </a:defRPr>
            </a:lvl8pPr>
            <a:lvl9pPr lvl="8">
              <a:spcBef>
                <a:spcPts val="0"/>
              </a:spcBef>
              <a:spcAft>
                <a:spcPts val="0"/>
              </a:spcAft>
              <a:buClr>
                <a:schemeClr val="accent1"/>
              </a:buClr>
              <a:buSzPts val="5400"/>
              <a:buNone/>
              <a:defRPr sz="5400">
                <a:solidFill>
                  <a:schemeClr val="accent1"/>
                </a:solidFill>
              </a:defRPr>
            </a:lvl9pPr>
          </a:lstStyle>
          <a:p/>
        </p:txBody>
      </p:sp>
      <p:sp>
        <p:nvSpPr>
          <p:cNvPr id="38" name="Google Shape;38;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solidFill>
                  <a:schemeClr val="accent1"/>
                </a:solidFill>
              </a:defRPr>
            </a:lvl1pPr>
            <a:lvl2pPr lvl="1">
              <a:buNone/>
              <a:defRPr>
                <a:solidFill>
                  <a:schemeClr val="accent1"/>
                </a:solidFill>
              </a:defRPr>
            </a:lvl2pPr>
            <a:lvl3pPr lvl="2">
              <a:buNone/>
              <a:defRPr>
                <a:solidFill>
                  <a:schemeClr val="accent1"/>
                </a:solidFill>
              </a:defRPr>
            </a:lvl3pPr>
            <a:lvl4pPr lvl="3">
              <a:buNone/>
              <a:defRPr>
                <a:solidFill>
                  <a:schemeClr val="accent1"/>
                </a:solidFill>
              </a:defRPr>
            </a:lvl4pPr>
            <a:lvl5pPr lvl="4">
              <a:buNone/>
              <a:defRPr>
                <a:solidFill>
                  <a:schemeClr val="accent1"/>
                </a:solidFill>
              </a:defRPr>
            </a:lvl5pPr>
            <a:lvl6pPr lvl="5">
              <a:buNone/>
              <a:defRPr>
                <a:solidFill>
                  <a:schemeClr val="accent1"/>
                </a:solidFill>
              </a:defRPr>
            </a:lvl6pPr>
            <a:lvl7pPr lvl="6">
              <a:buNone/>
              <a:defRPr>
                <a:solidFill>
                  <a:schemeClr val="accent1"/>
                </a:solidFill>
              </a:defRPr>
            </a:lvl7pPr>
            <a:lvl8pPr lvl="7">
              <a:buNone/>
              <a:defRPr>
                <a:solidFill>
                  <a:schemeClr val="accent1"/>
                </a:solidFill>
              </a:defRPr>
            </a:lvl8pPr>
            <a:lvl9pPr lvl="8">
              <a:buNone/>
              <a:defRPr>
                <a:solidFill>
                  <a:schemeClr val="accent1"/>
                </a:solidFill>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9" name="Shape 39"/>
        <p:cNvGrpSpPr/>
        <p:nvPr/>
      </p:nvGrpSpPr>
      <p:grpSpPr>
        <a:xfrm>
          <a:off x="0" y="0"/>
          <a:ext cx="0" cy="0"/>
          <a:chOff x="0" y="0"/>
          <a:chExt cx="0" cy="0"/>
        </a:xfrm>
      </p:grpSpPr>
      <p:sp>
        <p:nvSpPr>
          <p:cNvPr id="40" name="Google Shape;40;p9"/>
          <p:cNvSpPr/>
          <p:nvPr/>
        </p:nvSpPr>
        <p:spPr>
          <a:xfrm>
            <a:off x="4572000" y="-25"/>
            <a:ext cx="4572000" cy="51435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cxnSp>
        <p:nvCxnSpPr>
          <p:cNvPr id="41" name="Google Shape;41;p9"/>
          <p:cNvCxnSpPr/>
          <p:nvPr/>
        </p:nvCxnSpPr>
        <p:spPr>
          <a:xfrm>
            <a:off x="5029675" y="4495500"/>
            <a:ext cx="686400" cy="0"/>
          </a:xfrm>
          <a:prstGeom prst="straightConnector1">
            <a:avLst/>
          </a:prstGeom>
          <a:noFill/>
          <a:ln cap="flat" cmpd="sng" w="19050">
            <a:solidFill>
              <a:schemeClr val="lt2"/>
            </a:solidFill>
            <a:prstDash val="solid"/>
            <a:round/>
            <a:headEnd len="sm" w="sm" type="none"/>
            <a:tailEnd len="sm" w="sm" type="none"/>
          </a:ln>
        </p:spPr>
      </p:cxnSp>
      <p:sp>
        <p:nvSpPr>
          <p:cNvPr id="42" name="Google Shape;42;p9"/>
          <p:cNvSpPr txBox="1"/>
          <p:nvPr>
            <p:ph type="title"/>
          </p:nvPr>
        </p:nvSpPr>
        <p:spPr>
          <a:xfrm>
            <a:off x="265500" y="1382350"/>
            <a:ext cx="4045200" cy="1333200"/>
          </a:xfrm>
          <a:prstGeom prst="rect">
            <a:avLst/>
          </a:prstGeom>
        </p:spPr>
        <p:txBody>
          <a:bodyPr anchorCtr="0" anchor="b" bIns="91425" lIns="91425" spcFirstLastPara="1" rIns="91425" wrap="square" tIns="91425">
            <a:normAutofit/>
          </a:bodyPr>
          <a:lstStyle>
            <a:lvl1pPr lvl="0" algn="ctr">
              <a:spcBef>
                <a:spcPts val="0"/>
              </a:spcBef>
              <a:spcAft>
                <a:spcPts val="0"/>
              </a:spcAft>
              <a:buClr>
                <a:schemeClr val="lt2"/>
              </a:buClr>
              <a:buSzPts val="4200"/>
              <a:buNone/>
              <a:defRPr sz="4200">
                <a:solidFill>
                  <a:schemeClr val="lt2"/>
                </a:solidFill>
              </a:defRPr>
            </a:lvl1pPr>
            <a:lvl2pPr lvl="1" algn="ctr">
              <a:spcBef>
                <a:spcPts val="0"/>
              </a:spcBef>
              <a:spcAft>
                <a:spcPts val="0"/>
              </a:spcAft>
              <a:buClr>
                <a:schemeClr val="lt2"/>
              </a:buClr>
              <a:buSzPts val="4200"/>
              <a:buNone/>
              <a:defRPr sz="4200">
                <a:solidFill>
                  <a:schemeClr val="lt2"/>
                </a:solidFill>
              </a:defRPr>
            </a:lvl2pPr>
            <a:lvl3pPr lvl="2" algn="ctr">
              <a:spcBef>
                <a:spcPts val="0"/>
              </a:spcBef>
              <a:spcAft>
                <a:spcPts val="0"/>
              </a:spcAft>
              <a:buClr>
                <a:schemeClr val="lt2"/>
              </a:buClr>
              <a:buSzPts val="4200"/>
              <a:buNone/>
              <a:defRPr sz="4200">
                <a:solidFill>
                  <a:schemeClr val="lt2"/>
                </a:solidFill>
              </a:defRPr>
            </a:lvl3pPr>
            <a:lvl4pPr lvl="3" algn="ctr">
              <a:spcBef>
                <a:spcPts val="0"/>
              </a:spcBef>
              <a:spcAft>
                <a:spcPts val="0"/>
              </a:spcAft>
              <a:buClr>
                <a:schemeClr val="lt2"/>
              </a:buClr>
              <a:buSzPts val="4200"/>
              <a:buNone/>
              <a:defRPr sz="4200">
                <a:solidFill>
                  <a:schemeClr val="lt2"/>
                </a:solidFill>
              </a:defRPr>
            </a:lvl4pPr>
            <a:lvl5pPr lvl="4" algn="ctr">
              <a:spcBef>
                <a:spcPts val="0"/>
              </a:spcBef>
              <a:spcAft>
                <a:spcPts val="0"/>
              </a:spcAft>
              <a:buClr>
                <a:schemeClr val="lt2"/>
              </a:buClr>
              <a:buSzPts val="4200"/>
              <a:buNone/>
              <a:defRPr sz="4200">
                <a:solidFill>
                  <a:schemeClr val="lt2"/>
                </a:solidFill>
              </a:defRPr>
            </a:lvl5pPr>
            <a:lvl6pPr lvl="5" algn="ctr">
              <a:spcBef>
                <a:spcPts val="0"/>
              </a:spcBef>
              <a:spcAft>
                <a:spcPts val="0"/>
              </a:spcAft>
              <a:buClr>
                <a:schemeClr val="lt2"/>
              </a:buClr>
              <a:buSzPts val="4200"/>
              <a:buNone/>
              <a:defRPr sz="4200">
                <a:solidFill>
                  <a:schemeClr val="lt2"/>
                </a:solidFill>
              </a:defRPr>
            </a:lvl6pPr>
            <a:lvl7pPr lvl="6" algn="ctr">
              <a:spcBef>
                <a:spcPts val="0"/>
              </a:spcBef>
              <a:spcAft>
                <a:spcPts val="0"/>
              </a:spcAft>
              <a:buClr>
                <a:schemeClr val="lt2"/>
              </a:buClr>
              <a:buSzPts val="4200"/>
              <a:buNone/>
              <a:defRPr sz="4200">
                <a:solidFill>
                  <a:schemeClr val="lt2"/>
                </a:solidFill>
              </a:defRPr>
            </a:lvl7pPr>
            <a:lvl8pPr lvl="7" algn="ctr">
              <a:spcBef>
                <a:spcPts val="0"/>
              </a:spcBef>
              <a:spcAft>
                <a:spcPts val="0"/>
              </a:spcAft>
              <a:buClr>
                <a:schemeClr val="lt2"/>
              </a:buClr>
              <a:buSzPts val="4200"/>
              <a:buNone/>
              <a:defRPr sz="4200">
                <a:solidFill>
                  <a:schemeClr val="lt2"/>
                </a:solidFill>
              </a:defRPr>
            </a:lvl8pPr>
            <a:lvl9pPr lvl="8" algn="ctr">
              <a:spcBef>
                <a:spcPts val="0"/>
              </a:spcBef>
              <a:spcAft>
                <a:spcPts val="0"/>
              </a:spcAft>
              <a:buClr>
                <a:schemeClr val="lt2"/>
              </a:buClr>
              <a:buSzPts val="4200"/>
              <a:buNone/>
              <a:defRPr sz="4200">
                <a:solidFill>
                  <a:schemeClr val="lt2"/>
                </a:solidFill>
              </a:defRPr>
            </a:lvl9pPr>
          </a:lstStyle>
          <a:p/>
        </p:txBody>
      </p:sp>
      <p:sp>
        <p:nvSpPr>
          <p:cNvPr id="43" name="Google Shape;43;p9"/>
          <p:cNvSpPr txBox="1"/>
          <p:nvPr>
            <p:ph idx="1" type="subTitle"/>
          </p:nvPr>
        </p:nvSpPr>
        <p:spPr>
          <a:xfrm>
            <a:off x="265500" y="2769001"/>
            <a:ext cx="4045200" cy="13455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44" name="Google Shape;44;p9"/>
          <p:cNvSpPr txBox="1"/>
          <p:nvPr>
            <p:ph idx="2" type="body"/>
          </p:nvPr>
        </p:nvSpPr>
        <p:spPr>
          <a:xfrm>
            <a:off x="4939500" y="724200"/>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Clr>
                <a:schemeClr val="accent1"/>
              </a:buClr>
              <a:buSzPts val="1800"/>
              <a:buChar char="●"/>
              <a:defRPr>
                <a:solidFill>
                  <a:schemeClr val="accent1"/>
                </a:solidFill>
              </a:defRPr>
            </a:lvl1pPr>
            <a:lvl2pPr indent="-317500" lvl="1" marL="914400">
              <a:spcBef>
                <a:spcPts val="0"/>
              </a:spcBef>
              <a:spcAft>
                <a:spcPts val="0"/>
              </a:spcAft>
              <a:buClr>
                <a:schemeClr val="accent1"/>
              </a:buClr>
              <a:buSzPts val="1400"/>
              <a:buChar char="○"/>
              <a:defRPr>
                <a:solidFill>
                  <a:schemeClr val="accent1"/>
                </a:solidFill>
              </a:defRPr>
            </a:lvl2pPr>
            <a:lvl3pPr indent="-317500" lvl="2" marL="1371600">
              <a:spcBef>
                <a:spcPts val="0"/>
              </a:spcBef>
              <a:spcAft>
                <a:spcPts val="0"/>
              </a:spcAft>
              <a:buClr>
                <a:schemeClr val="accent1"/>
              </a:buClr>
              <a:buSzPts val="1400"/>
              <a:buChar char="■"/>
              <a:defRPr>
                <a:solidFill>
                  <a:schemeClr val="accent1"/>
                </a:solidFill>
              </a:defRPr>
            </a:lvl3pPr>
            <a:lvl4pPr indent="-317500" lvl="3" marL="1828800">
              <a:spcBef>
                <a:spcPts val="0"/>
              </a:spcBef>
              <a:spcAft>
                <a:spcPts val="0"/>
              </a:spcAft>
              <a:buClr>
                <a:schemeClr val="accent1"/>
              </a:buClr>
              <a:buSzPts val="1400"/>
              <a:buChar char="●"/>
              <a:defRPr>
                <a:solidFill>
                  <a:schemeClr val="accent1"/>
                </a:solidFill>
              </a:defRPr>
            </a:lvl4pPr>
            <a:lvl5pPr indent="-317500" lvl="4" marL="2286000">
              <a:spcBef>
                <a:spcPts val="0"/>
              </a:spcBef>
              <a:spcAft>
                <a:spcPts val="0"/>
              </a:spcAft>
              <a:buClr>
                <a:schemeClr val="accent1"/>
              </a:buClr>
              <a:buSzPts val="1400"/>
              <a:buChar char="○"/>
              <a:defRPr>
                <a:solidFill>
                  <a:schemeClr val="accent1"/>
                </a:solidFill>
              </a:defRPr>
            </a:lvl5pPr>
            <a:lvl6pPr indent="-317500" lvl="5" marL="2743200">
              <a:spcBef>
                <a:spcPts val="0"/>
              </a:spcBef>
              <a:spcAft>
                <a:spcPts val="0"/>
              </a:spcAft>
              <a:buClr>
                <a:schemeClr val="accent1"/>
              </a:buClr>
              <a:buSzPts val="1400"/>
              <a:buChar char="■"/>
              <a:defRPr>
                <a:solidFill>
                  <a:schemeClr val="accent1"/>
                </a:solidFill>
              </a:defRPr>
            </a:lvl6pPr>
            <a:lvl7pPr indent="-317500" lvl="6" marL="3200400">
              <a:spcBef>
                <a:spcPts val="0"/>
              </a:spcBef>
              <a:spcAft>
                <a:spcPts val="0"/>
              </a:spcAft>
              <a:buClr>
                <a:schemeClr val="accent1"/>
              </a:buClr>
              <a:buSzPts val="1400"/>
              <a:buChar char="●"/>
              <a:defRPr>
                <a:solidFill>
                  <a:schemeClr val="accent1"/>
                </a:solidFill>
              </a:defRPr>
            </a:lvl7pPr>
            <a:lvl8pPr indent="-317500" lvl="7" marL="3657600">
              <a:spcBef>
                <a:spcPts val="0"/>
              </a:spcBef>
              <a:spcAft>
                <a:spcPts val="0"/>
              </a:spcAft>
              <a:buClr>
                <a:schemeClr val="accent1"/>
              </a:buClr>
              <a:buSzPts val="1400"/>
              <a:buChar char="○"/>
              <a:defRPr>
                <a:solidFill>
                  <a:schemeClr val="accent1"/>
                </a:solidFill>
              </a:defRPr>
            </a:lvl8pPr>
            <a:lvl9pPr indent="-317500" lvl="8" marL="4114800">
              <a:spcBef>
                <a:spcPts val="0"/>
              </a:spcBef>
              <a:spcAft>
                <a:spcPts val="0"/>
              </a:spcAft>
              <a:buClr>
                <a:schemeClr val="accent1"/>
              </a:buClr>
              <a:buSzPts val="1400"/>
              <a:buChar char="■"/>
              <a:defRPr>
                <a:solidFill>
                  <a:schemeClr val="accent1"/>
                </a:solidFill>
              </a:defRPr>
            </a:lvl9pPr>
          </a:lstStyle>
          <a:p/>
        </p:txBody>
      </p:sp>
      <p:sp>
        <p:nvSpPr>
          <p:cNvPr id="45" name="Google Shape;45;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solidFill>
                  <a:schemeClr val="accent1"/>
                </a:solidFill>
              </a:defRPr>
            </a:lvl1pPr>
            <a:lvl2pPr lvl="1">
              <a:buNone/>
              <a:defRPr>
                <a:solidFill>
                  <a:schemeClr val="accent1"/>
                </a:solidFill>
              </a:defRPr>
            </a:lvl2pPr>
            <a:lvl3pPr lvl="2">
              <a:buNone/>
              <a:defRPr>
                <a:solidFill>
                  <a:schemeClr val="accent1"/>
                </a:solidFill>
              </a:defRPr>
            </a:lvl3pPr>
            <a:lvl4pPr lvl="3">
              <a:buNone/>
              <a:defRPr>
                <a:solidFill>
                  <a:schemeClr val="accent1"/>
                </a:solidFill>
              </a:defRPr>
            </a:lvl4pPr>
            <a:lvl5pPr lvl="4">
              <a:buNone/>
              <a:defRPr>
                <a:solidFill>
                  <a:schemeClr val="accent1"/>
                </a:solidFill>
              </a:defRPr>
            </a:lvl5pPr>
            <a:lvl6pPr lvl="5">
              <a:buNone/>
              <a:defRPr>
                <a:solidFill>
                  <a:schemeClr val="accent1"/>
                </a:solidFill>
              </a:defRPr>
            </a:lvl6pPr>
            <a:lvl7pPr lvl="6">
              <a:buNone/>
              <a:defRPr>
                <a:solidFill>
                  <a:schemeClr val="accent1"/>
                </a:solidFill>
              </a:defRPr>
            </a:lvl7pPr>
            <a:lvl8pPr lvl="7">
              <a:buNone/>
              <a:defRPr>
                <a:solidFill>
                  <a:schemeClr val="accent1"/>
                </a:solidFill>
              </a:defRPr>
            </a:lvl8pPr>
            <a:lvl9pPr lvl="8">
              <a:buNone/>
              <a:defRPr>
                <a:solidFill>
                  <a:schemeClr val="accent1"/>
                </a:solidFill>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6" name="Shape 46"/>
        <p:cNvGrpSpPr/>
        <p:nvPr/>
      </p:nvGrpSpPr>
      <p:grpSpPr>
        <a:xfrm>
          <a:off x="0" y="0"/>
          <a:ext cx="0" cy="0"/>
          <a:chOff x="0" y="0"/>
          <a:chExt cx="0" cy="0"/>
        </a:xfrm>
      </p:grpSpPr>
      <p:sp>
        <p:nvSpPr>
          <p:cNvPr id="47" name="Google Shape;47;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8" name="Google Shape;48;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paperback">
    <p:bg>
      <p:bgPr>
        <a:solidFill>
          <a:schemeClr val="accen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6132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1pPr>
            <a:lvl2pPr lvl="1">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2pPr>
            <a:lvl3pPr lvl="2">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3pPr>
            <a:lvl4pPr lvl="3">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4pPr>
            <a:lvl5pPr lvl="4">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5pPr>
            <a:lvl6pPr lvl="5">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6pPr>
            <a:lvl7pPr lvl="6">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7pPr>
            <a:lvl8pPr lvl="7">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8pPr>
            <a:lvl9pPr lvl="8">
              <a:spcBef>
                <a:spcPts val="0"/>
              </a:spcBef>
              <a:spcAft>
                <a:spcPts val="0"/>
              </a:spcAft>
              <a:buClr>
                <a:schemeClr val="dk1"/>
              </a:buClr>
              <a:buSzPts val="3000"/>
              <a:buFont typeface="Old Standard TT"/>
              <a:buNone/>
              <a:defRPr sz="3000">
                <a:solidFill>
                  <a:schemeClr val="dk1"/>
                </a:solidFill>
                <a:latin typeface="Old Standard TT"/>
                <a:ea typeface="Old Standard TT"/>
                <a:cs typeface="Old Standard TT"/>
                <a:sym typeface="Old Standard TT"/>
              </a:defRPr>
            </a:lvl9pPr>
          </a:lstStyle>
          <a:p/>
        </p:txBody>
      </p:sp>
      <p:sp>
        <p:nvSpPr>
          <p:cNvPr id="7" name="Google Shape;7;p1"/>
          <p:cNvSpPr txBox="1"/>
          <p:nvPr>
            <p:ph idx="1" type="body"/>
          </p:nvPr>
        </p:nvSpPr>
        <p:spPr>
          <a:xfrm>
            <a:off x="311700" y="1171600"/>
            <a:ext cx="8520600" cy="33972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1"/>
              </a:buClr>
              <a:buSzPts val="1800"/>
              <a:buFont typeface="Old Standard TT"/>
              <a:buChar char="●"/>
              <a:defRPr sz="1800">
                <a:solidFill>
                  <a:schemeClr val="dk1"/>
                </a:solidFill>
                <a:latin typeface="Old Standard TT"/>
                <a:ea typeface="Old Standard TT"/>
                <a:cs typeface="Old Standard TT"/>
                <a:sym typeface="Old Standard TT"/>
              </a:defRPr>
            </a:lvl1pPr>
            <a:lvl2pPr indent="-317500" lvl="1" marL="914400">
              <a:lnSpc>
                <a:spcPct val="115000"/>
              </a:lnSpc>
              <a:spcBef>
                <a:spcPts val="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2pPr>
            <a:lvl3pPr indent="-317500" lvl="2" marL="1371600">
              <a:lnSpc>
                <a:spcPct val="115000"/>
              </a:lnSpc>
              <a:spcBef>
                <a:spcPts val="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3pPr>
            <a:lvl4pPr indent="-317500" lvl="3" marL="1828800">
              <a:lnSpc>
                <a:spcPct val="115000"/>
              </a:lnSpc>
              <a:spcBef>
                <a:spcPts val="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4pPr>
            <a:lvl5pPr indent="-317500" lvl="4" marL="2286000">
              <a:lnSpc>
                <a:spcPct val="115000"/>
              </a:lnSpc>
              <a:spcBef>
                <a:spcPts val="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5pPr>
            <a:lvl6pPr indent="-317500" lvl="5" marL="2743200">
              <a:lnSpc>
                <a:spcPct val="115000"/>
              </a:lnSpc>
              <a:spcBef>
                <a:spcPts val="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6pPr>
            <a:lvl7pPr indent="-317500" lvl="6" marL="3200400">
              <a:lnSpc>
                <a:spcPct val="115000"/>
              </a:lnSpc>
              <a:spcBef>
                <a:spcPts val="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7pPr>
            <a:lvl8pPr indent="-317500" lvl="7" marL="3657600">
              <a:lnSpc>
                <a:spcPct val="115000"/>
              </a:lnSpc>
              <a:spcBef>
                <a:spcPts val="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8pPr>
            <a:lvl9pPr indent="-317500" lvl="8" marL="4114800">
              <a:lnSpc>
                <a:spcPct val="115000"/>
              </a:lnSpc>
              <a:spcBef>
                <a:spcPts val="0"/>
              </a:spcBef>
              <a:spcAft>
                <a:spcPts val="0"/>
              </a:spcAft>
              <a:buClr>
                <a:schemeClr val="dk1"/>
              </a:buClr>
              <a:buSzPts val="1400"/>
              <a:buFont typeface="Old Standard TT"/>
              <a:buChar char="■"/>
              <a:defRPr>
                <a:solidFill>
                  <a:schemeClr val="dk1"/>
                </a:solidFill>
                <a:latin typeface="Old Standard TT"/>
                <a:ea typeface="Old Standard TT"/>
                <a:cs typeface="Old Standard TT"/>
                <a:sym typeface="Old Standard TT"/>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1"/>
                </a:solidFill>
                <a:latin typeface="Old Standard TT"/>
                <a:ea typeface="Old Standard TT"/>
                <a:cs typeface="Old Standard TT"/>
                <a:sym typeface="Old Standard TT"/>
              </a:defRPr>
            </a:lvl1pPr>
            <a:lvl2pPr lvl="1" algn="r">
              <a:buNone/>
              <a:defRPr sz="1000">
                <a:solidFill>
                  <a:schemeClr val="dk1"/>
                </a:solidFill>
                <a:latin typeface="Old Standard TT"/>
                <a:ea typeface="Old Standard TT"/>
                <a:cs typeface="Old Standard TT"/>
                <a:sym typeface="Old Standard TT"/>
              </a:defRPr>
            </a:lvl2pPr>
            <a:lvl3pPr lvl="2" algn="r">
              <a:buNone/>
              <a:defRPr sz="1000">
                <a:solidFill>
                  <a:schemeClr val="dk1"/>
                </a:solidFill>
                <a:latin typeface="Old Standard TT"/>
                <a:ea typeface="Old Standard TT"/>
                <a:cs typeface="Old Standard TT"/>
                <a:sym typeface="Old Standard TT"/>
              </a:defRPr>
            </a:lvl3pPr>
            <a:lvl4pPr lvl="3" algn="r">
              <a:buNone/>
              <a:defRPr sz="1000">
                <a:solidFill>
                  <a:schemeClr val="dk1"/>
                </a:solidFill>
                <a:latin typeface="Old Standard TT"/>
                <a:ea typeface="Old Standard TT"/>
                <a:cs typeface="Old Standard TT"/>
                <a:sym typeface="Old Standard TT"/>
              </a:defRPr>
            </a:lvl4pPr>
            <a:lvl5pPr lvl="4" algn="r">
              <a:buNone/>
              <a:defRPr sz="1000">
                <a:solidFill>
                  <a:schemeClr val="dk1"/>
                </a:solidFill>
                <a:latin typeface="Old Standard TT"/>
                <a:ea typeface="Old Standard TT"/>
                <a:cs typeface="Old Standard TT"/>
                <a:sym typeface="Old Standard TT"/>
              </a:defRPr>
            </a:lvl5pPr>
            <a:lvl6pPr lvl="5" algn="r">
              <a:buNone/>
              <a:defRPr sz="1000">
                <a:solidFill>
                  <a:schemeClr val="dk1"/>
                </a:solidFill>
                <a:latin typeface="Old Standard TT"/>
                <a:ea typeface="Old Standard TT"/>
                <a:cs typeface="Old Standard TT"/>
                <a:sym typeface="Old Standard TT"/>
              </a:defRPr>
            </a:lvl6pPr>
            <a:lvl7pPr lvl="6" algn="r">
              <a:buNone/>
              <a:defRPr sz="1000">
                <a:solidFill>
                  <a:schemeClr val="dk1"/>
                </a:solidFill>
                <a:latin typeface="Old Standard TT"/>
                <a:ea typeface="Old Standard TT"/>
                <a:cs typeface="Old Standard TT"/>
                <a:sym typeface="Old Standard TT"/>
              </a:defRPr>
            </a:lvl7pPr>
            <a:lvl8pPr lvl="7" algn="r">
              <a:buNone/>
              <a:defRPr sz="1000">
                <a:solidFill>
                  <a:schemeClr val="dk1"/>
                </a:solidFill>
                <a:latin typeface="Old Standard TT"/>
                <a:ea typeface="Old Standard TT"/>
                <a:cs typeface="Old Standard TT"/>
                <a:sym typeface="Old Standard TT"/>
              </a:defRPr>
            </a:lvl8pPr>
            <a:lvl9pPr lvl="8" algn="r">
              <a:buNone/>
              <a:defRPr sz="1000">
                <a:solidFill>
                  <a:schemeClr val="dk1"/>
                </a:solidFill>
                <a:latin typeface="Old Standard TT"/>
                <a:ea typeface="Old Standard TT"/>
                <a:cs typeface="Old Standard TT"/>
                <a:sym typeface="Old Standard TT"/>
              </a:defRPr>
            </a:lvl9pPr>
          </a:lstStyle>
          <a:p>
            <a:pPr indent="0" lvl="0" marL="0" rtl="0" algn="r">
              <a:spcBef>
                <a:spcPts val="0"/>
              </a:spcBef>
              <a:spcAft>
                <a:spcPts val="0"/>
              </a:spcAft>
              <a:buNone/>
            </a:pPr>
            <a:fld id="{00000000-1234-1234-1234-123412341234}" type="slidenum">
              <a:rPr lang="es"/>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4.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8.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19.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8.xml"/><Relationship Id="rId2" Type="http://schemas.openxmlformats.org/officeDocument/2006/relationships/notesSlide" Target="../notesSlides/notesSlide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4.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2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6.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5.xml"/><Relationship Id="rId2" Type="http://schemas.openxmlformats.org/officeDocument/2006/relationships/notesSlide" Target="../notesSlides/notesSlide2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8.xml"/><Relationship Id="rId3" Type="http://schemas.openxmlformats.org/officeDocument/2006/relationships/hyperlink" Target="mailto:mb@pagbam.com"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8" name="Shape 58"/>
        <p:cNvGrpSpPr/>
        <p:nvPr/>
      </p:nvGrpSpPr>
      <p:grpSpPr>
        <a:xfrm>
          <a:off x="0" y="0"/>
          <a:ext cx="0" cy="0"/>
          <a:chOff x="0" y="0"/>
          <a:chExt cx="0" cy="0"/>
        </a:xfrm>
      </p:grpSpPr>
      <p:sp>
        <p:nvSpPr>
          <p:cNvPr id="59" name="Google Shape;59;p13"/>
          <p:cNvSpPr txBox="1"/>
          <p:nvPr>
            <p:ph type="ctrTitle"/>
          </p:nvPr>
        </p:nvSpPr>
        <p:spPr>
          <a:xfrm>
            <a:off x="512700" y="1893300"/>
            <a:ext cx="8118600" cy="1522800"/>
          </a:xfrm>
          <a:prstGeom prst="rect">
            <a:avLst/>
          </a:prstGeom>
        </p:spPr>
        <p:txBody>
          <a:bodyPr anchorCtr="0" anchor="b" bIns="91425" lIns="91425" spcFirstLastPara="1" rIns="91425" wrap="square" tIns="91425">
            <a:normAutofit/>
          </a:bodyPr>
          <a:lstStyle/>
          <a:p>
            <a:pPr indent="0" lvl="0" marL="0" rtl="0" algn="l">
              <a:spcBef>
                <a:spcPts val="0"/>
              </a:spcBef>
              <a:spcAft>
                <a:spcPts val="0"/>
              </a:spcAft>
              <a:buNone/>
            </a:pPr>
            <a:r>
              <a:rPr lang="es">
                <a:latin typeface="Montserrat"/>
                <a:ea typeface="Montserrat"/>
                <a:cs typeface="Montserrat"/>
                <a:sym typeface="Montserrat"/>
              </a:rPr>
              <a:t>Reorganizaciones libres de impuestos</a:t>
            </a:r>
            <a:endParaRPr>
              <a:latin typeface="Montserrat"/>
              <a:ea typeface="Montserrat"/>
              <a:cs typeface="Montserrat"/>
              <a:sym typeface="Montserrat"/>
            </a:endParaRPr>
          </a:p>
        </p:txBody>
      </p:sp>
      <p:sp>
        <p:nvSpPr>
          <p:cNvPr id="60" name="Google Shape;60;p13"/>
          <p:cNvSpPr txBox="1"/>
          <p:nvPr>
            <p:ph idx="1" type="subTitle"/>
          </p:nvPr>
        </p:nvSpPr>
        <p:spPr>
          <a:xfrm>
            <a:off x="512700" y="3840639"/>
            <a:ext cx="8118600" cy="7875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lang="es">
                <a:latin typeface="Lora"/>
                <a:ea typeface="Lora"/>
                <a:cs typeface="Lora"/>
                <a:sym typeface="Lora"/>
              </a:rPr>
              <a:t>Manuel M. Benites</a:t>
            </a:r>
            <a:endParaRPr>
              <a:latin typeface="Lora"/>
              <a:ea typeface="Lora"/>
              <a:cs typeface="Lora"/>
              <a:sym typeface="Lora"/>
            </a:endParaRPr>
          </a:p>
        </p:txBody>
      </p:sp>
      <p:pic>
        <p:nvPicPr>
          <p:cNvPr descr="AAEF" id="61" name="Google Shape;61;p13"/>
          <p:cNvPicPr preferRelativeResize="0"/>
          <p:nvPr/>
        </p:nvPicPr>
        <p:blipFill rotWithShape="1">
          <a:blip r:embed="rId3">
            <a:alphaModFix/>
          </a:blip>
          <a:srcRect b="0" l="0" r="0" t="0"/>
          <a:stretch/>
        </p:blipFill>
        <p:spPr>
          <a:xfrm>
            <a:off x="6387304" y="296624"/>
            <a:ext cx="2375450" cy="348850"/>
          </a:xfrm>
          <a:prstGeom prst="rect">
            <a:avLst/>
          </a:prstGeom>
          <a:noFill/>
          <a:ln>
            <a:noFill/>
          </a:ln>
        </p:spPr>
      </p:pic>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3" name="Shape 133"/>
        <p:cNvGrpSpPr/>
        <p:nvPr/>
      </p:nvGrpSpPr>
      <p:grpSpPr>
        <a:xfrm>
          <a:off x="0" y="0"/>
          <a:ext cx="0" cy="0"/>
          <a:chOff x="0" y="0"/>
          <a:chExt cx="0" cy="0"/>
        </a:xfrm>
      </p:grpSpPr>
      <p:sp>
        <p:nvSpPr>
          <p:cNvPr id="134" name="Google Shape;134;p22"/>
          <p:cNvSpPr txBox="1"/>
          <p:nvPr>
            <p:ph type="title"/>
          </p:nvPr>
        </p:nvSpPr>
        <p:spPr>
          <a:xfrm>
            <a:off x="2707050" y="1043100"/>
            <a:ext cx="3729900" cy="613200"/>
          </a:xfrm>
          <a:prstGeom prst="rect">
            <a:avLst/>
          </a:prstGeom>
          <a:solidFill>
            <a:schemeClr val="lt2"/>
          </a:solidFill>
        </p:spPr>
        <p:txBody>
          <a:bodyPr anchorCtr="0" anchor="ctr" bIns="91425" lIns="91425" spcFirstLastPara="1" rIns="91425" wrap="square" tIns="91425">
            <a:noAutofit/>
          </a:bodyPr>
          <a:lstStyle/>
          <a:p>
            <a:pPr indent="0" lvl="0" marL="0" rtl="0" algn="ctr">
              <a:spcBef>
                <a:spcPts val="0"/>
              </a:spcBef>
              <a:spcAft>
                <a:spcPts val="0"/>
              </a:spcAft>
              <a:buSzPts val="990"/>
              <a:buNone/>
            </a:pPr>
            <a:r>
              <a:rPr b="1" lang="es" sz="2100">
                <a:solidFill>
                  <a:schemeClr val="accent1"/>
                </a:solidFill>
                <a:latin typeface="Montserrat"/>
                <a:ea typeface="Montserrat"/>
                <a:cs typeface="Montserrat"/>
                <a:sym typeface="Montserrat"/>
              </a:rPr>
              <a:t>Requisitos legales</a:t>
            </a:r>
            <a:endParaRPr b="1" sz="2100">
              <a:solidFill>
                <a:schemeClr val="accent1"/>
              </a:solidFill>
              <a:latin typeface="Montserrat"/>
              <a:ea typeface="Montserrat"/>
              <a:cs typeface="Montserrat"/>
              <a:sym typeface="Montserrat"/>
            </a:endParaRPr>
          </a:p>
        </p:txBody>
      </p:sp>
      <p:sp>
        <p:nvSpPr>
          <p:cNvPr id="135" name="Google Shape;135;p22"/>
          <p:cNvSpPr txBox="1"/>
          <p:nvPr>
            <p:ph idx="1" type="body"/>
          </p:nvPr>
        </p:nvSpPr>
        <p:spPr>
          <a:xfrm>
            <a:off x="2152500" y="1845875"/>
            <a:ext cx="4839000" cy="2670600"/>
          </a:xfrm>
          <a:prstGeom prst="rect">
            <a:avLst/>
          </a:prstGeom>
          <a:solidFill>
            <a:srgbClr val="BBDEDB"/>
          </a:solidFill>
        </p:spPr>
        <p:txBody>
          <a:bodyPr anchorCtr="0" anchor="ctr" bIns="91425" lIns="91425" spcFirstLastPara="1" rIns="91425" wrap="square" tIns="91425">
            <a:normAutofit/>
          </a:bodyPr>
          <a:lstStyle/>
          <a:p>
            <a:pPr indent="0" lvl="0" marL="0" rtl="0" algn="just">
              <a:spcBef>
                <a:spcPts val="0"/>
              </a:spcBef>
              <a:spcAft>
                <a:spcPts val="1200"/>
              </a:spcAft>
              <a:buNone/>
            </a:pPr>
            <a:r>
              <a:rPr i="1" lang="es">
                <a:latin typeface="Lora"/>
                <a:ea typeface="Lora"/>
                <a:cs typeface="Lora"/>
                <a:sym typeface="Lora"/>
              </a:rPr>
              <a:t>ARTÍCULO 80.- Cuando se reorganicen sociedades, fondos de comercio y en general empresas y/o explotaciones de cualquier naturaleza en los términos de este artículo, los resultados que pudieran surgir como consecuencia de la reorganización no estarán alcanzados por el impuesto de esta ley, </a:t>
            </a:r>
            <a:r>
              <a:rPr b="1" i="1" lang="es">
                <a:latin typeface="Lora"/>
                <a:ea typeface="Lora"/>
                <a:cs typeface="Lora"/>
                <a:sym typeface="Lora"/>
              </a:rPr>
              <a:t>siempre que la o las entidades continuadoras </a:t>
            </a:r>
            <a:r>
              <a:rPr b="1" i="1" lang="es" u="sng">
                <a:latin typeface="Lora"/>
                <a:ea typeface="Lora"/>
                <a:cs typeface="Lora"/>
                <a:sym typeface="Lora"/>
              </a:rPr>
              <a:t>prosigan</a:t>
            </a:r>
            <a:r>
              <a:rPr b="1" i="1" lang="es">
                <a:latin typeface="Lora"/>
                <a:ea typeface="Lora"/>
                <a:cs typeface="Lora"/>
                <a:sym typeface="Lora"/>
              </a:rPr>
              <a:t>, durante un lapso no inferior a DOS (2) años desde la fecha de la reorganización, la actividad de la o las empresas reestructuradas u otra vinculada con las mismas.</a:t>
            </a:r>
            <a:endParaRPr b="1" i="1">
              <a:latin typeface="Lora"/>
              <a:ea typeface="Lora"/>
              <a:cs typeface="Lora"/>
              <a:sym typeface="Lora"/>
            </a:endParaRPr>
          </a:p>
        </p:txBody>
      </p:sp>
      <p:sp>
        <p:nvSpPr>
          <p:cNvPr id="136" name="Google Shape;136;p2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0" name="Shape 140"/>
        <p:cNvGrpSpPr/>
        <p:nvPr/>
      </p:nvGrpSpPr>
      <p:grpSpPr>
        <a:xfrm>
          <a:off x="0" y="0"/>
          <a:ext cx="0" cy="0"/>
          <a:chOff x="0" y="0"/>
          <a:chExt cx="0" cy="0"/>
        </a:xfrm>
      </p:grpSpPr>
      <p:sp>
        <p:nvSpPr>
          <p:cNvPr id="141" name="Google Shape;141;p23"/>
          <p:cNvSpPr txBox="1"/>
          <p:nvPr>
            <p:ph type="title"/>
          </p:nvPr>
        </p:nvSpPr>
        <p:spPr>
          <a:xfrm>
            <a:off x="2485350" y="173150"/>
            <a:ext cx="4173300" cy="613200"/>
          </a:xfrm>
          <a:prstGeom prst="rect">
            <a:avLst/>
          </a:prstGeom>
          <a:solidFill>
            <a:schemeClr val="dk2"/>
          </a:solidFill>
        </p:spPr>
        <p:txBody>
          <a:bodyPr anchorCtr="0" anchor="ctr" bIns="91425" lIns="91425" spcFirstLastPara="1" rIns="91425" wrap="square" tIns="91425">
            <a:noAutofit/>
          </a:bodyPr>
          <a:lstStyle/>
          <a:p>
            <a:pPr indent="0" lvl="0" marL="0" rtl="0" algn="ctr">
              <a:spcBef>
                <a:spcPts val="0"/>
              </a:spcBef>
              <a:spcAft>
                <a:spcPts val="0"/>
              </a:spcAft>
              <a:buSzPts val="990"/>
              <a:buNone/>
            </a:pPr>
            <a:r>
              <a:rPr b="1" lang="es" sz="2100">
                <a:solidFill>
                  <a:schemeClr val="accent1"/>
                </a:solidFill>
                <a:latin typeface="Montserrat"/>
                <a:ea typeface="Montserrat"/>
                <a:cs typeface="Montserrat"/>
                <a:sym typeface="Montserrat"/>
              </a:rPr>
              <a:t>Requisitos reglamentarios</a:t>
            </a:r>
            <a:endParaRPr b="1" sz="2100">
              <a:solidFill>
                <a:schemeClr val="accent1"/>
              </a:solidFill>
              <a:latin typeface="Montserrat"/>
              <a:ea typeface="Montserrat"/>
              <a:cs typeface="Montserrat"/>
              <a:sym typeface="Montserrat"/>
            </a:endParaRPr>
          </a:p>
        </p:txBody>
      </p:sp>
      <p:sp>
        <p:nvSpPr>
          <p:cNvPr id="142" name="Google Shape;142;p23"/>
          <p:cNvSpPr txBox="1"/>
          <p:nvPr>
            <p:ph idx="1" type="body"/>
          </p:nvPr>
        </p:nvSpPr>
        <p:spPr>
          <a:xfrm>
            <a:off x="338950" y="1467550"/>
            <a:ext cx="8568900" cy="1015500"/>
          </a:xfrm>
          <a:prstGeom prst="rect">
            <a:avLst/>
          </a:prstGeom>
          <a:solidFill>
            <a:srgbClr val="BBDEDB"/>
          </a:solidFill>
        </p:spPr>
        <p:txBody>
          <a:bodyPr anchorCtr="0" anchor="ctr" bIns="91425" lIns="91425" spcFirstLastPara="1" rIns="91425" wrap="square" tIns="91425">
            <a:noAutofit/>
          </a:bodyPr>
          <a:lstStyle/>
          <a:p>
            <a:pPr indent="0" lvl="0" marL="0" rtl="0" algn="just">
              <a:lnSpc>
                <a:spcPct val="100000"/>
              </a:lnSpc>
              <a:spcBef>
                <a:spcPts val="0"/>
              </a:spcBef>
              <a:spcAft>
                <a:spcPts val="0"/>
              </a:spcAft>
              <a:buNone/>
            </a:pPr>
            <a:r>
              <a:rPr i="1" lang="es">
                <a:latin typeface="Lora"/>
                <a:ea typeface="Lora"/>
                <a:cs typeface="Lora"/>
                <a:sym typeface="Lora"/>
              </a:rPr>
              <a:t>I) Que a la fecha de la reorganización, </a:t>
            </a:r>
            <a:r>
              <a:rPr b="1" i="1" lang="es">
                <a:latin typeface="Lora"/>
                <a:ea typeface="Lora"/>
                <a:cs typeface="Lora"/>
                <a:sym typeface="Lora"/>
              </a:rPr>
              <a:t>las empresas que se reorganizan se encuentren en marcha</a:t>
            </a:r>
            <a:r>
              <a:rPr i="1" lang="es">
                <a:latin typeface="Lora"/>
                <a:ea typeface="Lora"/>
                <a:cs typeface="Lora"/>
                <a:sym typeface="Lora"/>
              </a:rPr>
              <a:t>: se entenderá que tal condición se cumple, cuando se encuentren desarrollando las actividades objeto de la empresa o, cuando habiendo cesado estas, el cese se hubiera producido dentro de los dieciocho (18) meses anteriores a la fecha de la reorganización.</a:t>
            </a:r>
            <a:endParaRPr i="1">
              <a:latin typeface="Lora"/>
              <a:ea typeface="Lora"/>
              <a:cs typeface="Lora"/>
              <a:sym typeface="Lora"/>
            </a:endParaRPr>
          </a:p>
        </p:txBody>
      </p:sp>
      <p:sp>
        <p:nvSpPr>
          <p:cNvPr id="143" name="Google Shape;143;p23"/>
          <p:cNvSpPr txBox="1"/>
          <p:nvPr/>
        </p:nvSpPr>
        <p:spPr>
          <a:xfrm>
            <a:off x="377050" y="851950"/>
            <a:ext cx="8492700" cy="615600"/>
          </a:xfrm>
          <a:prstGeom prst="rect">
            <a:avLst/>
          </a:prstGeom>
          <a:noFill/>
          <a:ln>
            <a:noFill/>
          </a:ln>
        </p:spPr>
        <p:txBody>
          <a:bodyPr anchorCtr="0" anchor="t" bIns="91425" lIns="91425" spcFirstLastPara="1" rIns="91425" wrap="square" tIns="91425">
            <a:spAutoFit/>
          </a:bodyPr>
          <a:lstStyle/>
          <a:p>
            <a:pPr indent="0" lvl="0" marL="0" rtl="0" algn="just">
              <a:spcBef>
                <a:spcPts val="0"/>
              </a:spcBef>
              <a:spcAft>
                <a:spcPts val="0"/>
              </a:spcAft>
              <a:buClr>
                <a:schemeClr val="dk1"/>
              </a:buClr>
              <a:buSzPts val="1100"/>
              <a:buFont typeface="Arial"/>
              <a:buNone/>
            </a:pPr>
            <a:r>
              <a:rPr i="1" lang="es">
                <a:solidFill>
                  <a:schemeClr val="dk1"/>
                </a:solidFill>
                <a:latin typeface="Lora"/>
                <a:ea typeface="Lora"/>
                <a:cs typeface="Lora"/>
                <a:sym typeface="Lora"/>
              </a:rPr>
              <a:t>ARTÍCULO 172 (antes 105): (...) </a:t>
            </a:r>
            <a:r>
              <a:rPr i="1" lang="es">
                <a:solidFill>
                  <a:schemeClr val="dk1"/>
                </a:solidFill>
                <a:latin typeface="Lora"/>
                <a:ea typeface="Lora"/>
                <a:cs typeface="Lora"/>
                <a:sym typeface="Lora"/>
              </a:rPr>
              <a:t>En los casos contemplados en los incisos a) y b) del párrafo precedente deberán cumplirse, en lo pertinente, la totalidad de los requisitos que se enumeran a continuación:</a:t>
            </a:r>
            <a:endParaRPr>
              <a:latin typeface="Old Standard TT"/>
              <a:ea typeface="Old Standard TT"/>
              <a:cs typeface="Old Standard TT"/>
              <a:sym typeface="Old Standard TT"/>
            </a:endParaRPr>
          </a:p>
        </p:txBody>
      </p:sp>
      <p:sp>
        <p:nvSpPr>
          <p:cNvPr id="144" name="Google Shape;144;p23"/>
          <p:cNvSpPr txBox="1"/>
          <p:nvPr/>
        </p:nvSpPr>
        <p:spPr>
          <a:xfrm>
            <a:off x="338950" y="2571750"/>
            <a:ext cx="8568900" cy="1262100"/>
          </a:xfrm>
          <a:prstGeom prst="rect">
            <a:avLst/>
          </a:prstGeom>
          <a:solidFill>
            <a:srgbClr val="DEEFEE"/>
          </a:solidFill>
          <a:ln>
            <a:noFill/>
          </a:ln>
        </p:spPr>
        <p:txBody>
          <a:bodyPr anchorCtr="0" anchor="t" bIns="91425" lIns="91425" spcFirstLastPara="1" rIns="91425" wrap="square" tIns="91425">
            <a:spAutoFit/>
          </a:bodyPr>
          <a:lstStyle/>
          <a:p>
            <a:pPr indent="0" lvl="0" marL="0" rtl="0" algn="just">
              <a:spcBef>
                <a:spcPts val="0"/>
              </a:spcBef>
              <a:spcAft>
                <a:spcPts val="0"/>
              </a:spcAft>
              <a:buNone/>
            </a:pPr>
            <a:r>
              <a:rPr i="1" lang="es">
                <a:solidFill>
                  <a:schemeClr val="dk1"/>
                </a:solidFill>
                <a:latin typeface="Lora"/>
                <a:ea typeface="Lora"/>
                <a:cs typeface="Lora"/>
                <a:sym typeface="Lora"/>
              </a:rPr>
              <a:t>II) Que </a:t>
            </a:r>
            <a:r>
              <a:rPr b="1" i="1" lang="es">
                <a:solidFill>
                  <a:schemeClr val="dk1"/>
                </a:solidFill>
                <a:latin typeface="Lora"/>
                <a:ea typeface="Lora"/>
                <a:cs typeface="Lora"/>
                <a:sym typeface="Lora"/>
              </a:rPr>
              <a:t>continúen desarrollando por un período no inferior a dos (2) años, contados a partir de la fecha de la reorganización, alguna de las actividades de la o las empresas reestructuradas u otras vinculadas con aquellas</a:t>
            </a:r>
            <a:r>
              <a:rPr i="1" lang="es">
                <a:solidFill>
                  <a:schemeClr val="dk1"/>
                </a:solidFill>
                <a:latin typeface="Lora"/>
                <a:ea typeface="Lora"/>
                <a:cs typeface="Lora"/>
                <a:sym typeface="Lora"/>
              </a:rPr>
              <a:t> -permanencia de la explotación dentro del mismo ramo-, de forma tal que los bienes y/o servicios que produzcan y/o comercialicen la o las empresas continuadoras posean características esencialmente similares a los que producían y/o comercializaban la o las empresas antecesoras.</a:t>
            </a:r>
            <a:endParaRPr>
              <a:latin typeface="Old Standard TT"/>
              <a:ea typeface="Old Standard TT"/>
              <a:cs typeface="Old Standard TT"/>
              <a:sym typeface="Old Standard TT"/>
            </a:endParaRPr>
          </a:p>
        </p:txBody>
      </p:sp>
      <p:sp>
        <p:nvSpPr>
          <p:cNvPr id="145" name="Google Shape;145;p23"/>
          <p:cNvSpPr txBox="1"/>
          <p:nvPr/>
        </p:nvSpPr>
        <p:spPr>
          <a:xfrm>
            <a:off x="338950" y="3922550"/>
            <a:ext cx="8568900" cy="1046700"/>
          </a:xfrm>
          <a:prstGeom prst="rect">
            <a:avLst/>
          </a:prstGeom>
          <a:solidFill>
            <a:srgbClr val="F4FFFE"/>
          </a:solidFill>
          <a:ln>
            <a:noFill/>
          </a:ln>
        </p:spPr>
        <p:txBody>
          <a:bodyPr anchorCtr="0" anchor="t" bIns="91425" lIns="91425" spcFirstLastPara="1" rIns="91425" wrap="square" tIns="91425">
            <a:spAutoFit/>
          </a:bodyPr>
          <a:lstStyle/>
          <a:p>
            <a:pPr indent="0" lvl="0" marL="0" rtl="0" algn="just">
              <a:spcBef>
                <a:spcPts val="0"/>
              </a:spcBef>
              <a:spcAft>
                <a:spcPts val="0"/>
              </a:spcAft>
              <a:buClr>
                <a:schemeClr val="dk1"/>
              </a:buClr>
              <a:buSzPts val="1100"/>
              <a:buFont typeface="Arial"/>
              <a:buNone/>
            </a:pPr>
            <a:r>
              <a:rPr i="1" lang="es">
                <a:solidFill>
                  <a:schemeClr val="dk1"/>
                </a:solidFill>
                <a:latin typeface="Lora"/>
                <a:ea typeface="Lora"/>
                <a:cs typeface="Lora"/>
                <a:sym typeface="Lora"/>
              </a:rPr>
              <a:t>III) Que </a:t>
            </a:r>
            <a:r>
              <a:rPr b="1" i="1" lang="es">
                <a:solidFill>
                  <a:schemeClr val="dk1"/>
                </a:solidFill>
                <a:latin typeface="Lora"/>
                <a:ea typeface="Lora"/>
                <a:cs typeface="Lora"/>
                <a:sym typeface="Lora"/>
              </a:rPr>
              <a:t>las empresas hayan desarrollado actividades iguales o vinculadas durante los doce (12) meses inmediatos anteriores </a:t>
            </a:r>
            <a:r>
              <a:rPr i="1" lang="es">
                <a:solidFill>
                  <a:schemeClr val="dk1"/>
                </a:solidFill>
                <a:latin typeface="Lora"/>
                <a:ea typeface="Lora"/>
                <a:cs typeface="Lora"/>
                <a:sym typeface="Lora"/>
              </a:rPr>
              <a:t>a la fecha de la reorganización o a la de cese, si este se hubiera producido dentro del término establecido en el apartado I) precedente o, en ambos casos, durante el lapso de su existencia, si este fuera menor.</a:t>
            </a:r>
            <a:endParaRPr>
              <a:solidFill>
                <a:schemeClr val="dk1"/>
              </a:solidFill>
              <a:latin typeface="Old Standard TT"/>
              <a:ea typeface="Old Standard TT"/>
              <a:cs typeface="Old Standard TT"/>
              <a:sym typeface="Old Standard TT"/>
            </a:endParaRPr>
          </a:p>
        </p:txBody>
      </p:sp>
      <p:sp>
        <p:nvSpPr>
          <p:cNvPr id="146" name="Google Shape;146;p2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0" name="Shape 150"/>
        <p:cNvGrpSpPr/>
        <p:nvPr/>
      </p:nvGrpSpPr>
      <p:grpSpPr>
        <a:xfrm>
          <a:off x="0" y="0"/>
          <a:ext cx="0" cy="0"/>
          <a:chOff x="0" y="0"/>
          <a:chExt cx="0" cy="0"/>
        </a:xfrm>
      </p:grpSpPr>
      <p:sp>
        <p:nvSpPr>
          <p:cNvPr id="151" name="Google Shape;151;p24"/>
          <p:cNvSpPr txBox="1"/>
          <p:nvPr>
            <p:ph type="title"/>
          </p:nvPr>
        </p:nvSpPr>
        <p:spPr>
          <a:xfrm>
            <a:off x="311700" y="240650"/>
            <a:ext cx="8520600" cy="1385700"/>
          </a:xfrm>
          <a:prstGeom prst="rect">
            <a:avLst/>
          </a:prstGeom>
        </p:spPr>
        <p:txBody>
          <a:bodyPr anchorCtr="0" anchor="t" bIns="91425" lIns="91425" spcFirstLastPara="1" rIns="91425" wrap="square" tIns="91425">
            <a:noAutofit/>
          </a:bodyPr>
          <a:lstStyle/>
          <a:p>
            <a:pPr indent="0" lvl="0" marL="0" rtl="0" algn="just">
              <a:spcBef>
                <a:spcPts val="0"/>
              </a:spcBef>
              <a:spcAft>
                <a:spcPts val="0"/>
              </a:spcAft>
              <a:buSzPts val="990"/>
              <a:buNone/>
            </a:pPr>
            <a:r>
              <a:rPr b="1" lang="es" sz="2300">
                <a:solidFill>
                  <a:schemeClr val="dk2"/>
                </a:solidFill>
                <a:latin typeface="Montserrat"/>
                <a:ea typeface="Montserrat"/>
                <a:cs typeface="Montserrat"/>
                <a:sym typeface="Montserrat"/>
              </a:rPr>
              <a:t>La doctrina de la CSJN en relación a los requisitos que deben cumplir las empresas que se reorganizan dentro del conjunto económico</a:t>
            </a:r>
            <a:endParaRPr b="1" sz="2300">
              <a:solidFill>
                <a:schemeClr val="dk2"/>
              </a:solidFill>
              <a:latin typeface="Montserrat"/>
              <a:ea typeface="Montserrat"/>
              <a:cs typeface="Montserrat"/>
              <a:sym typeface="Montserrat"/>
            </a:endParaRPr>
          </a:p>
        </p:txBody>
      </p:sp>
      <p:sp>
        <p:nvSpPr>
          <p:cNvPr id="152" name="Google Shape;152;p24"/>
          <p:cNvSpPr txBox="1"/>
          <p:nvPr/>
        </p:nvSpPr>
        <p:spPr>
          <a:xfrm>
            <a:off x="311700" y="1626350"/>
            <a:ext cx="1228800" cy="1262100"/>
          </a:xfrm>
          <a:prstGeom prst="rect">
            <a:avLst/>
          </a:prstGeom>
          <a:solidFill>
            <a:srgbClr val="CCCCCC"/>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t/>
            </a:r>
            <a:endParaRPr b="1">
              <a:solidFill>
                <a:schemeClr val="accent1"/>
              </a:solidFill>
              <a:latin typeface="Montserrat"/>
              <a:ea typeface="Montserrat"/>
              <a:cs typeface="Montserrat"/>
              <a:sym typeface="Montserrat"/>
            </a:endParaRPr>
          </a:p>
          <a:p>
            <a:pPr indent="0" lvl="0" marL="0" rtl="0" algn="l">
              <a:spcBef>
                <a:spcPts val="0"/>
              </a:spcBef>
              <a:spcAft>
                <a:spcPts val="0"/>
              </a:spcAft>
              <a:buNone/>
            </a:pPr>
            <a:r>
              <a:rPr b="1" lang="es">
                <a:solidFill>
                  <a:schemeClr val="accent1"/>
                </a:solidFill>
                <a:latin typeface="Montserrat"/>
                <a:ea typeface="Montserrat"/>
                <a:cs typeface="Montserrat"/>
                <a:sym typeface="Montserrat"/>
              </a:rPr>
              <a:t>Frigorífico Paladini S.A.</a:t>
            </a:r>
            <a:endParaRPr b="1">
              <a:solidFill>
                <a:schemeClr val="accent1"/>
              </a:solidFill>
              <a:latin typeface="Montserrat"/>
              <a:ea typeface="Montserrat"/>
              <a:cs typeface="Montserrat"/>
              <a:sym typeface="Montserrat"/>
            </a:endParaRPr>
          </a:p>
          <a:p>
            <a:pPr indent="0" lvl="0" marL="0" rtl="0" algn="l">
              <a:spcBef>
                <a:spcPts val="0"/>
              </a:spcBef>
              <a:spcAft>
                <a:spcPts val="0"/>
              </a:spcAft>
              <a:buNone/>
            </a:pPr>
            <a:r>
              <a:t/>
            </a:r>
            <a:endParaRPr b="1">
              <a:solidFill>
                <a:schemeClr val="accent1"/>
              </a:solidFill>
              <a:latin typeface="Montserrat"/>
              <a:ea typeface="Montserrat"/>
              <a:cs typeface="Montserrat"/>
              <a:sym typeface="Montserrat"/>
            </a:endParaRPr>
          </a:p>
        </p:txBody>
      </p:sp>
      <p:sp>
        <p:nvSpPr>
          <p:cNvPr id="153" name="Google Shape;153;p24"/>
          <p:cNvSpPr txBox="1"/>
          <p:nvPr/>
        </p:nvSpPr>
        <p:spPr>
          <a:xfrm>
            <a:off x="338688" y="3354550"/>
            <a:ext cx="1228800" cy="1262100"/>
          </a:xfrm>
          <a:prstGeom prst="rect">
            <a:avLst/>
          </a:prstGeom>
          <a:solidFill>
            <a:srgbClr val="CCCCCC"/>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s">
                <a:solidFill>
                  <a:schemeClr val="accent1"/>
                </a:solidFill>
                <a:latin typeface="Montserrat"/>
                <a:ea typeface="Montserrat"/>
                <a:cs typeface="Montserrat"/>
                <a:sym typeface="Montserrat"/>
              </a:rPr>
              <a:t>Inter Engines South Ame</a:t>
            </a:r>
            <a:r>
              <a:rPr b="1" lang="es">
                <a:solidFill>
                  <a:schemeClr val="accent1"/>
                </a:solidFill>
                <a:latin typeface="Montserrat"/>
                <a:ea typeface="Montserrat"/>
                <a:cs typeface="Montserrat"/>
                <a:sym typeface="Montserrat"/>
              </a:rPr>
              <a:t>rica</a:t>
            </a:r>
            <a:r>
              <a:rPr b="1" lang="es">
                <a:solidFill>
                  <a:schemeClr val="accent1"/>
                </a:solidFill>
                <a:latin typeface="Montserrat"/>
                <a:ea typeface="Montserrat"/>
                <a:cs typeface="Montserrat"/>
                <a:sym typeface="Montserrat"/>
              </a:rPr>
              <a:t> S.A.</a:t>
            </a:r>
            <a:endParaRPr b="1">
              <a:solidFill>
                <a:schemeClr val="accent1"/>
              </a:solidFill>
              <a:latin typeface="Montserrat"/>
              <a:ea typeface="Montserrat"/>
              <a:cs typeface="Montserrat"/>
              <a:sym typeface="Montserrat"/>
            </a:endParaRPr>
          </a:p>
        </p:txBody>
      </p:sp>
      <p:sp>
        <p:nvSpPr>
          <p:cNvPr id="154" name="Google Shape;154;p24"/>
          <p:cNvSpPr txBox="1"/>
          <p:nvPr>
            <p:ph idx="1" type="body"/>
          </p:nvPr>
        </p:nvSpPr>
        <p:spPr>
          <a:xfrm>
            <a:off x="1403163" y="3157300"/>
            <a:ext cx="7490100" cy="1656600"/>
          </a:xfrm>
          <a:prstGeom prst="rect">
            <a:avLst/>
          </a:prstGeom>
          <a:solidFill>
            <a:srgbClr val="EFEFEF"/>
          </a:solidFill>
          <a:ln cap="flat" cmpd="sng" w="9525">
            <a:solidFill>
              <a:srgbClr val="F3F3F3"/>
            </a:solidFill>
            <a:prstDash val="solid"/>
            <a:round/>
            <a:headEnd len="sm" w="sm" type="none"/>
            <a:tailEnd len="sm" w="sm" type="none"/>
          </a:ln>
        </p:spPr>
        <p:txBody>
          <a:bodyPr anchorCtr="0" anchor="t" bIns="91425" lIns="91425" spcFirstLastPara="1" rIns="91425" wrap="square" tIns="91425">
            <a:normAutofit lnSpcReduction="20000"/>
          </a:bodyPr>
          <a:lstStyle/>
          <a:p>
            <a:pPr indent="0" lvl="0" marL="0" rtl="0" algn="just">
              <a:lnSpc>
                <a:spcPct val="95000"/>
              </a:lnSpc>
              <a:spcBef>
                <a:spcPts val="0"/>
              </a:spcBef>
              <a:spcAft>
                <a:spcPts val="0"/>
              </a:spcAft>
              <a:buClr>
                <a:schemeClr val="dk1"/>
              </a:buClr>
              <a:buSzPts val="1100"/>
              <a:buFont typeface="Arial"/>
              <a:buNone/>
            </a:pPr>
            <a:r>
              <a:rPr lang="es" sz="1600">
                <a:latin typeface="Lora"/>
                <a:ea typeface="Lora"/>
                <a:cs typeface="Lora"/>
                <a:sym typeface="Lora"/>
              </a:rPr>
              <a:t>Del dictamen de la Procuración que la CSJN hace suyo:</a:t>
            </a:r>
            <a:endParaRPr sz="1600">
              <a:latin typeface="Lora"/>
              <a:ea typeface="Lora"/>
              <a:cs typeface="Lora"/>
              <a:sym typeface="Lora"/>
            </a:endParaRPr>
          </a:p>
          <a:p>
            <a:pPr indent="0" lvl="0" marL="0" rtl="0" algn="just">
              <a:lnSpc>
                <a:spcPct val="95000"/>
              </a:lnSpc>
              <a:spcBef>
                <a:spcPts val="1200"/>
              </a:spcBef>
              <a:spcAft>
                <a:spcPts val="1200"/>
              </a:spcAft>
              <a:buNone/>
            </a:pPr>
            <a:r>
              <a:rPr i="1" lang="es" sz="1600">
                <a:latin typeface="Lora"/>
                <a:ea typeface="Lora"/>
                <a:cs typeface="Lora"/>
                <a:sym typeface="Lora"/>
              </a:rPr>
              <a:t>“Por otra parte, torna inoficioso el tratamiento del restante planteamiento del Fisco Nacional, fincado en que afirmar que la actora no ha cumplido con los requisitos fijados en el art. 105, incs. I) Y III), del decreto 1.344/98, toda vez que ellos únicamente se exigen para los supuestos regulados en los incs. a) y b) del art. 77 de la ya citada ley, y a la luz de 10 expuesto en el acápite anterior, no regulan la situación del sub judice.” </a:t>
            </a:r>
            <a:endParaRPr/>
          </a:p>
        </p:txBody>
      </p:sp>
      <p:sp>
        <p:nvSpPr>
          <p:cNvPr id="155" name="Google Shape;155;p24"/>
          <p:cNvSpPr txBox="1"/>
          <p:nvPr>
            <p:ph idx="1" type="body"/>
          </p:nvPr>
        </p:nvSpPr>
        <p:spPr>
          <a:xfrm>
            <a:off x="1403250" y="1480700"/>
            <a:ext cx="7490100" cy="1536900"/>
          </a:xfrm>
          <a:prstGeom prst="rect">
            <a:avLst/>
          </a:prstGeom>
          <a:solidFill>
            <a:srgbClr val="EFEFEF"/>
          </a:solidFill>
          <a:ln cap="flat" cmpd="sng" w="9525">
            <a:solidFill>
              <a:srgbClr val="F3F3F3"/>
            </a:solidFill>
            <a:prstDash val="solid"/>
            <a:round/>
            <a:headEnd len="sm" w="sm" type="none"/>
            <a:tailEnd len="sm" w="sm" type="none"/>
          </a:ln>
        </p:spPr>
        <p:txBody>
          <a:bodyPr anchorCtr="0" anchor="t" bIns="91425" lIns="91425" spcFirstLastPara="1" rIns="91425" wrap="square" tIns="91425">
            <a:normAutofit/>
          </a:bodyPr>
          <a:lstStyle/>
          <a:p>
            <a:pPr indent="0" lvl="0" marL="0" rtl="0" algn="just">
              <a:lnSpc>
                <a:spcPct val="95000"/>
              </a:lnSpc>
              <a:spcBef>
                <a:spcPts val="0"/>
              </a:spcBef>
              <a:spcAft>
                <a:spcPts val="0"/>
              </a:spcAft>
              <a:buNone/>
            </a:pPr>
            <a:r>
              <a:rPr lang="es" sz="1600">
                <a:latin typeface="Lora"/>
                <a:ea typeface="Lora"/>
                <a:cs typeface="Lora"/>
                <a:sym typeface="Lora"/>
              </a:rPr>
              <a:t>Del dictamen de la Procuración que la CSJN hace suyo:</a:t>
            </a:r>
            <a:endParaRPr sz="1600">
              <a:latin typeface="Lora"/>
              <a:ea typeface="Lora"/>
              <a:cs typeface="Lora"/>
              <a:sym typeface="Lora"/>
            </a:endParaRPr>
          </a:p>
          <a:p>
            <a:pPr indent="0" lvl="0" marL="0" rtl="0" algn="just">
              <a:lnSpc>
                <a:spcPct val="95000"/>
              </a:lnSpc>
              <a:spcBef>
                <a:spcPts val="1200"/>
              </a:spcBef>
              <a:spcAft>
                <a:spcPts val="1200"/>
              </a:spcAft>
              <a:buNone/>
            </a:pPr>
            <a:r>
              <a:rPr i="1" lang="es" sz="1600">
                <a:latin typeface="Lora"/>
                <a:ea typeface="Lora"/>
                <a:cs typeface="Lora"/>
                <a:sym typeface="Lora"/>
              </a:rPr>
              <a:t>“Lo expuesto, en mi parecer, torna inoficioso el análisis efectuado en la sentencia respecto del cumplimento de los requisitos fijados en el art. 105, incs. I) y III), del decreto 1.344/98, toda vez que ellos únicamente se exigen para los supuestos regulados en los incs. a) y b) del art. 77 de la ya citada ley.” </a:t>
            </a:r>
            <a:endParaRPr i="1" sz="1600">
              <a:latin typeface="Lora"/>
              <a:ea typeface="Lora"/>
              <a:cs typeface="Lora"/>
              <a:sym typeface="Lora"/>
            </a:endParaRPr>
          </a:p>
        </p:txBody>
      </p:sp>
      <p:sp>
        <p:nvSpPr>
          <p:cNvPr id="156" name="Google Shape;156;p24"/>
          <p:cNvSpPr txBox="1"/>
          <p:nvPr/>
        </p:nvSpPr>
        <p:spPr>
          <a:xfrm>
            <a:off x="8175825" y="2729650"/>
            <a:ext cx="831600" cy="338700"/>
          </a:xfrm>
          <a:prstGeom prst="rect">
            <a:avLst/>
          </a:prstGeom>
          <a:solidFill>
            <a:srgbClr val="B3D9E2"/>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sz="1000">
                <a:latin typeface="Old Standard TT"/>
                <a:ea typeface="Old Standard TT"/>
                <a:cs typeface="Old Standard TT"/>
                <a:sym typeface="Old Standard TT"/>
              </a:rPr>
              <a:t>2/03/2011</a:t>
            </a:r>
            <a:endParaRPr sz="1000">
              <a:latin typeface="Old Standard TT"/>
              <a:ea typeface="Old Standard TT"/>
              <a:cs typeface="Old Standard TT"/>
              <a:sym typeface="Old Standard TT"/>
            </a:endParaRPr>
          </a:p>
        </p:txBody>
      </p:sp>
      <p:sp>
        <p:nvSpPr>
          <p:cNvPr id="157" name="Google Shape;157;p24"/>
          <p:cNvSpPr txBox="1"/>
          <p:nvPr/>
        </p:nvSpPr>
        <p:spPr>
          <a:xfrm>
            <a:off x="8145670" y="4544022"/>
            <a:ext cx="891900" cy="338700"/>
          </a:xfrm>
          <a:prstGeom prst="rect">
            <a:avLst/>
          </a:prstGeom>
          <a:solidFill>
            <a:srgbClr val="B3D9E2"/>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s" sz="1000">
                <a:latin typeface="Old Standard TT"/>
                <a:ea typeface="Old Standard TT"/>
                <a:cs typeface="Old Standard TT"/>
                <a:sym typeface="Old Standard TT"/>
              </a:rPr>
              <a:t>18/06/2013</a:t>
            </a:r>
            <a:endParaRPr sz="1000">
              <a:latin typeface="Old Standard TT"/>
              <a:ea typeface="Old Standard TT"/>
              <a:cs typeface="Old Standard TT"/>
              <a:sym typeface="Old Standard TT"/>
            </a:endParaRPr>
          </a:p>
        </p:txBody>
      </p:sp>
      <p:sp>
        <p:nvSpPr>
          <p:cNvPr id="158" name="Google Shape;158;p24"/>
          <p:cNvSpPr txBox="1"/>
          <p:nvPr>
            <p:ph idx="12" type="sldNum"/>
          </p:nvPr>
        </p:nvSpPr>
        <p:spPr>
          <a:xfrm>
            <a:off x="8488883" y="4813892"/>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62" name="Shape 162"/>
        <p:cNvGrpSpPr/>
        <p:nvPr/>
      </p:nvGrpSpPr>
      <p:grpSpPr>
        <a:xfrm>
          <a:off x="0" y="0"/>
          <a:ext cx="0" cy="0"/>
          <a:chOff x="0" y="0"/>
          <a:chExt cx="0" cy="0"/>
        </a:xfrm>
      </p:grpSpPr>
      <p:sp>
        <p:nvSpPr>
          <p:cNvPr id="163" name="Google Shape;163;p25"/>
          <p:cNvSpPr txBox="1"/>
          <p:nvPr>
            <p:ph type="title"/>
          </p:nvPr>
        </p:nvSpPr>
        <p:spPr>
          <a:xfrm>
            <a:off x="412650" y="445025"/>
            <a:ext cx="8520600" cy="613200"/>
          </a:xfrm>
          <a:prstGeom prst="rect">
            <a:avLst/>
          </a:prstGeom>
        </p:spPr>
        <p:txBody>
          <a:bodyPr anchorCtr="0" anchor="t" bIns="91425" lIns="91425" spcFirstLastPara="1" rIns="91425" wrap="square" tIns="91425">
            <a:normAutofit fontScale="90000"/>
          </a:bodyPr>
          <a:lstStyle/>
          <a:p>
            <a:pPr indent="0" lvl="0" marL="0" rtl="0" algn="just">
              <a:spcBef>
                <a:spcPts val="0"/>
              </a:spcBef>
              <a:spcAft>
                <a:spcPts val="0"/>
              </a:spcAft>
              <a:buClr>
                <a:schemeClr val="dk1"/>
              </a:buClr>
              <a:buSzPct val="44000"/>
              <a:buFont typeface="Arial"/>
              <a:buNone/>
            </a:pPr>
            <a:r>
              <a:rPr b="1" lang="es" sz="2500">
                <a:solidFill>
                  <a:schemeClr val="dk2"/>
                </a:solidFill>
                <a:latin typeface="Montserrat"/>
                <a:ea typeface="Montserrat"/>
                <a:cs typeface="Montserrat"/>
                <a:sym typeface="Montserrat"/>
              </a:rPr>
              <a:t>“Don Marcelino S.A.”: ¿cambia la doctrina anterior?</a:t>
            </a:r>
            <a:endParaRPr/>
          </a:p>
        </p:txBody>
      </p:sp>
      <p:sp>
        <p:nvSpPr>
          <p:cNvPr id="164" name="Google Shape;164;p25"/>
          <p:cNvSpPr txBox="1"/>
          <p:nvPr>
            <p:ph idx="1" type="body"/>
          </p:nvPr>
        </p:nvSpPr>
        <p:spPr>
          <a:xfrm>
            <a:off x="175850" y="1765725"/>
            <a:ext cx="8721000" cy="2897400"/>
          </a:xfrm>
          <a:prstGeom prst="rect">
            <a:avLst/>
          </a:prstGeom>
          <a:ln cap="flat" cmpd="sng" w="28575">
            <a:solidFill>
              <a:schemeClr val="accent2"/>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SzPts val="1100"/>
              <a:buNone/>
            </a:pPr>
            <a:r>
              <a:t/>
            </a:r>
            <a:endParaRPr sz="1500">
              <a:latin typeface="Lora"/>
              <a:ea typeface="Lora"/>
              <a:cs typeface="Lora"/>
              <a:sym typeface="Lora"/>
            </a:endParaRPr>
          </a:p>
          <a:p>
            <a:pPr indent="0" lvl="0" marL="0" rtl="0" algn="l">
              <a:spcBef>
                <a:spcPts val="1200"/>
              </a:spcBef>
              <a:spcAft>
                <a:spcPts val="0"/>
              </a:spcAft>
              <a:buClr>
                <a:schemeClr val="dk1"/>
              </a:buClr>
              <a:buSzPts val="1100"/>
              <a:buFont typeface="Arial"/>
              <a:buNone/>
            </a:pPr>
            <a:r>
              <a:rPr lang="es" sz="1500">
                <a:latin typeface="Lora"/>
                <a:ea typeface="Lora"/>
                <a:cs typeface="Lora"/>
                <a:sym typeface="Lora"/>
              </a:rPr>
              <a:t>“El requisito de empresa en marcha establecido en el reglamento puede inferirse de la exigencia de continuidad de la actividad, establecida en el primer párrafo del art. 77 de la ley, puesto que únicamente es susceptible de ser “proseguida” una actividad que no fue interrumpida”. </a:t>
            </a:r>
            <a:endParaRPr sz="1500">
              <a:latin typeface="Lora"/>
              <a:ea typeface="Lora"/>
              <a:cs typeface="Lora"/>
              <a:sym typeface="Lora"/>
            </a:endParaRPr>
          </a:p>
          <a:p>
            <a:pPr indent="0" lvl="0" marL="0" rtl="0" algn="l">
              <a:spcBef>
                <a:spcPts val="1200"/>
              </a:spcBef>
              <a:spcAft>
                <a:spcPts val="0"/>
              </a:spcAft>
              <a:buClr>
                <a:schemeClr val="dk1"/>
              </a:buClr>
              <a:buSzPts val="1100"/>
              <a:buFont typeface="Arial"/>
              <a:buNone/>
            </a:pPr>
            <a:r>
              <a:rPr lang="es" sz="1500">
                <a:latin typeface="Lora"/>
                <a:ea typeface="Lora"/>
                <a:cs typeface="Lora"/>
                <a:sym typeface="Lora"/>
              </a:rPr>
              <a:t>El precedente se refiere a un caso de fusión por absorción, pero el primer párrafo del art. 77 se refiere a todos los tipos de reorganizaciones. </a:t>
            </a:r>
            <a:endParaRPr sz="1500">
              <a:latin typeface="Lora"/>
              <a:ea typeface="Lora"/>
              <a:cs typeface="Lora"/>
              <a:sym typeface="Lora"/>
            </a:endParaRPr>
          </a:p>
          <a:p>
            <a:pPr indent="0" lvl="0" marL="0" rtl="0" algn="l">
              <a:spcBef>
                <a:spcPts val="1200"/>
              </a:spcBef>
              <a:spcAft>
                <a:spcPts val="0"/>
              </a:spcAft>
              <a:buClr>
                <a:schemeClr val="dk1"/>
              </a:buClr>
              <a:buSzPts val="1100"/>
              <a:buFont typeface="Arial"/>
              <a:buNone/>
            </a:pPr>
            <a:r>
              <a:rPr lang="es" sz="1500">
                <a:latin typeface="Lora"/>
                <a:ea typeface="Lora"/>
                <a:cs typeface="Lora"/>
                <a:sym typeface="Lora"/>
              </a:rPr>
              <a:t>Sin embargo, por no exigir el art. 172 del DR  este requisito para las reorganizaciones del art. 80, inc. c, se trataría de una dispensa reglamentaria.  </a:t>
            </a:r>
            <a:endParaRPr sz="1060">
              <a:latin typeface="Lora"/>
              <a:ea typeface="Lora"/>
              <a:cs typeface="Lora"/>
              <a:sym typeface="Lora"/>
            </a:endParaRPr>
          </a:p>
          <a:p>
            <a:pPr indent="0" lvl="0" marL="0" rtl="0" algn="l">
              <a:lnSpc>
                <a:spcPct val="105000"/>
              </a:lnSpc>
              <a:spcBef>
                <a:spcPts val="1200"/>
              </a:spcBef>
              <a:spcAft>
                <a:spcPts val="1200"/>
              </a:spcAft>
              <a:buSzPts val="770"/>
              <a:buNone/>
            </a:pPr>
            <a:r>
              <a:t/>
            </a:r>
            <a:endParaRPr sz="1260"/>
          </a:p>
        </p:txBody>
      </p:sp>
      <p:sp>
        <p:nvSpPr>
          <p:cNvPr id="165" name="Google Shape;165;p25"/>
          <p:cNvSpPr txBox="1"/>
          <p:nvPr/>
        </p:nvSpPr>
        <p:spPr>
          <a:xfrm>
            <a:off x="377000" y="1483425"/>
            <a:ext cx="8318700" cy="415500"/>
          </a:xfrm>
          <a:prstGeom prst="rect">
            <a:avLst/>
          </a:prstGeom>
          <a:solidFill>
            <a:srgbClr val="DEEFEE"/>
          </a:solidFill>
          <a:ln>
            <a:noFill/>
          </a:ln>
        </p:spPr>
        <p:txBody>
          <a:bodyPr anchorCtr="0" anchor="t" bIns="91425" lIns="91425" spcFirstLastPara="1" rIns="91425" wrap="square" tIns="91425">
            <a:spAutoFit/>
          </a:bodyPr>
          <a:lstStyle/>
          <a:p>
            <a:pPr indent="0" lvl="0" marL="0" rtl="0" algn="l">
              <a:lnSpc>
                <a:spcPct val="115000"/>
              </a:lnSpc>
              <a:spcBef>
                <a:spcPts val="0"/>
              </a:spcBef>
              <a:spcAft>
                <a:spcPts val="1200"/>
              </a:spcAft>
              <a:buClr>
                <a:schemeClr val="dk1"/>
              </a:buClr>
              <a:buSzPts val="1100"/>
              <a:buFont typeface="Arial"/>
              <a:buNone/>
            </a:pPr>
            <a:r>
              <a:rPr lang="es" sz="1500">
                <a:solidFill>
                  <a:schemeClr val="dk1"/>
                </a:solidFill>
                <a:latin typeface="Lora"/>
                <a:ea typeface="Lora"/>
                <a:cs typeface="Lora"/>
                <a:sym typeface="Lora"/>
              </a:rPr>
              <a:t>El 20/4/2023 la CSJN dictó el fallo en la causa de referencia:</a:t>
            </a:r>
            <a:r>
              <a:rPr lang="es">
                <a:solidFill>
                  <a:schemeClr val="dk1"/>
                </a:solidFill>
                <a:latin typeface="Lora"/>
                <a:ea typeface="Lora"/>
                <a:cs typeface="Lora"/>
                <a:sym typeface="Lora"/>
              </a:rPr>
              <a:t> </a:t>
            </a:r>
            <a:endParaRPr sz="1000">
              <a:latin typeface="Lora"/>
              <a:ea typeface="Lora"/>
              <a:cs typeface="Lora"/>
              <a:sym typeface="Lora"/>
            </a:endParaRPr>
          </a:p>
        </p:txBody>
      </p:sp>
      <p:sp>
        <p:nvSpPr>
          <p:cNvPr id="166" name="Google Shape;166;p2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0" name="Shape 170"/>
        <p:cNvGrpSpPr/>
        <p:nvPr/>
      </p:nvGrpSpPr>
      <p:grpSpPr>
        <a:xfrm>
          <a:off x="0" y="0"/>
          <a:ext cx="0" cy="0"/>
          <a:chOff x="0" y="0"/>
          <a:chExt cx="0" cy="0"/>
        </a:xfrm>
      </p:grpSpPr>
      <p:sp>
        <p:nvSpPr>
          <p:cNvPr id="171" name="Google Shape;171;p26"/>
          <p:cNvSpPr txBox="1"/>
          <p:nvPr>
            <p:ph idx="2" type="body"/>
          </p:nvPr>
        </p:nvSpPr>
        <p:spPr>
          <a:xfrm>
            <a:off x="4939500" y="724200"/>
            <a:ext cx="3837000" cy="3695100"/>
          </a:xfrm>
          <a:prstGeom prst="rect">
            <a:avLst/>
          </a:prstGeom>
        </p:spPr>
        <p:txBody>
          <a:bodyPr anchorCtr="0" anchor="ctr" bIns="91425" lIns="91425" spcFirstLastPara="1" rIns="91425" wrap="square" tIns="91425">
            <a:normAutofit/>
          </a:bodyPr>
          <a:lstStyle/>
          <a:p>
            <a:pPr indent="0" lvl="0" marL="0" rtl="0" algn="just">
              <a:lnSpc>
                <a:spcPct val="100000"/>
              </a:lnSpc>
              <a:spcBef>
                <a:spcPts val="0"/>
              </a:spcBef>
              <a:spcAft>
                <a:spcPts val="0"/>
              </a:spcAft>
              <a:buClr>
                <a:schemeClr val="dk1"/>
              </a:buClr>
              <a:buSzPts val="1100"/>
              <a:buFont typeface="Arial"/>
              <a:buNone/>
            </a:pPr>
            <a:r>
              <a:t/>
            </a:r>
            <a:endParaRPr sz="1700">
              <a:latin typeface="Lora"/>
              <a:ea typeface="Lora"/>
              <a:cs typeface="Lora"/>
              <a:sym typeface="Lora"/>
            </a:endParaRPr>
          </a:p>
          <a:p>
            <a:pPr indent="0" lvl="0" marL="0" rtl="0" algn="just">
              <a:lnSpc>
                <a:spcPct val="100000"/>
              </a:lnSpc>
              <a:spcBef>
                <a:spcPts val="0"/>
              </a:spcBef>
              <a:spcAft>
                <a:spcPts val="0"/>
              </a:spcAft>
              <a:buClr>
                <a:schemeClr val="dk1"/>
              </a:buClr>
              <a:buSzPts val="1100"/>
              <a:buFont typeface="Arial"/>
              <a:buNone/>
            </a:pPr>
            <a:r>
              <a:rPr lang="es" sz="1700">
                <a:latin typeface="Lora"/>
                <a:ea typeface="Lora"/>
                <a:cs typeface="Lora"/>
                <a:sym typeface="Lora"/>
              </a:rPr>
              <a:t>Fusión inversa. Transferencia de bienes aislados y concepto de empresa. </a:t>
            </a:r>
            <a:endParaRPr sz="1900">
              <a:latin typeface="Montserrat"/>
              <a:ea typeface="Montserrat"/>
              <a:cs typeface="Montserrat"/>
              <a:sym typeface="Montserrat"/>
            </a:endParaRPr>
          </a:p>
        </p:txBody>
      </p:sp>
      <p:sp>
        <p:nvSpPr>
          <p:cNvPr id="172" name="Google Shape;172;p26"/>
          <p:cNvSpPr txBox="1"/>
          <p:nvPr>
            <p:ph type="title"/>
          </p:nvPr>
        </p:nvSpPr>
        <p:spPr>
          <a:xfrm>
            <a:off x="265500" y="1972000"/>
            <a:ext cx="4045200" cy="1326600"/>
          </a:xfrm>
          <a:prstGeom prst="rect">
            <a:avLst/>
          </a:prstGeom>
        </p:spPr>
        <p:txBody>
          <a:bodyPr anchorCtr="0" anchor="b" bIns="91425" lIns="91425" spcFirstLastPara="1" rIns="91425" wrap="square" tIns="91425">
            <a:normAutofit/>
          </a:bodyPr>
          <a:lstStyle/>
          <a:p>
            <a:pPr indent="0" lvl="0" marL="0" rtl="0" algn="ctr">
              <a:spcBef>
                <a:spcPts val="0"/>
              </a:spcBef>
              <a:spcAft>
                <a:spcPts val="0"/>
              </a:spcAft>
              <a:buSzPts val="990"/>
              <a:buNone/>
            </a:pPr>
            <a:r>
              <a:rPr lang="es" sz="3480">
                <a:latin typeface="Montserrat"/>
                <a:ea typeface="Montserrat"/>
                <a:cs typeface="Montserrat"/>
                <a:sym typeface="Montserrat"/>
              </a:rPr>
              <a:t>Cuestión controvertida</a:t>
            </a:r>
            <a:r>
              <a:rPr lang="es" sz="3480">
                <a:latin typeface="Montserrat"/>
                <a:ea typeface="Montserrat"/>
                <a:cs typeface="Montserrat"/>
                <a:sym typeface="Montserrat"/>
              </a:rPr>
              <a:t>:</a:t>
            </a:r>
            <a:endParaRPr sz="3480">
              <a:latin typeface="Montserrat"/>
              <a:ea typeface="Montserrat"/>
              <a:cs typeface="Montserrat"/>
              <a:sym typeface="Montserrat"/>
            </a:endParaRPr>
          </a:p>
        </p:txBody>
      </p:sp>
      <p:sp>
        <p:nvSpPr>
          <p:cNvPr id="173" name="Google Shape;173;p2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77" name="Shape 177"/>
        <p:cNvGrpSpPr/>
        <p:nvPr/>
      </p:nvGrpSpPr>
      <p:grpSpPr>
        <a:xfrm>
          <a:off x="0" y="0"/>
          <a:ext cx="0" cy="0"/>
          <a:chOff x="0" y="0"/>
          <a:chExt cx="0" cy="0"/>
        </a:xfrm>
      </p:grpSpPr>
      <p:sp>
        <p:nvSpPr>
          <p:cNvPr id="178" name="Google Shape;178;p27"/>
          <p:cNvSpPr txBox="1"/>
          <p:nvPr>
            <p:ph type="title"/>
          </p:nvPr>
        </p:nvSpPr>
        <p:spPr>
          <a:xfrm>
            <a:off x="521250" y="521150"/>
            <a:ext cx="8520600" cy="6132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b="1" lang="es" sz="2300">
                <a:solidFill>
                  <a:schemeClr val="dk2"/>
                </a:solidFill>
                <a:latin typeface="Montserrat"/>
                <a:ea typeface="Montserrat"/>
                <a:cs typeface="Montserrat"/>
                <a:sym typeface="Montserrat"/>
              </a:rPr>
              <a:t>El caso de la fusión inversa </a:t>
            </a:r>
            <a:endParaRPr b="1" sz="2300">
              <a:solidFill>
                <a:schemeClr val="dk2"/>
              </a:solidFill>
              <a:latin typeface="Montserrat"/>
              <a:ea typeface="Montserrat"/>
              <a:cs typeface="Montserrat"/>
              <a:sym typeface="Montserrat"/>
            </a:endParaRPr>
          </a:p>
        </p:txBody>
      </p:sp>
      <p:sp>
        <p:nvSpPr>
          <p:cNvPr id="179" name="Google Shape;179;p27"/>
          <p:cNvSpPr txBox="1"/>
          <p:nvPr/>
        </p:nvSpPr>
        <p:spPr>
          <a:xfrm>
            <a:off x="456875" y="3291450"/>
            <a:ext cx="8375400" cy="1391400"/>
          </a:xfrm>
          <a:prstGeom prst="rect">
            <a:avLst/>
          </a:prstGeom>
          <a:noFill/>
          <a:ln cap="flat" cmpd="sng" w="19050">
            <a:solidFill>
              <a:srgbClr val="B7B7B7"/>
            </a:solidFill>
            <a:prstDash val="solid"/>
            <a:round/>
            <a:headEnd len="sm" w="sm" type="none"/>
            <a:tailEnd len="sm" w="sm" type="none"/>
          </a:ln>
        </p:spPr>
        <p:txBody>
          <a:bodyPr anchorCtr="0" anchor="t" bIns="91425" lIns="91425" spcFirstLastPara="1" rIns="91425" wrap="square" tIns="91425">
            <a:spAutoFit/>
          </a:bodyPr>
          <a:lstStyle/>
          <a:p>
            <a:pPr indent="0" lvl="0" marL="0" rtl="0" algn="just">
              <a:lnSpc>
                <a:spcPct val="115000"/>
              </a:lnSpc>
              <a:spcBef>
                <a:spcPts val="0"/>
              </a:spcBef>
              <a:spcAft>
                <a:spcPts val="0"/>
              </a:spcAft>
              <a:buNone/>
            </a:pPr>
            <a:r>
              <a:rPr lang="es">
                <a:latin typeface="Lora"/>
                <a:ea typeface="Lora"/>
                <a:cs typeface="Lora"/>
                <a:sym typeface="Lora"/>
              </a:rPr>
              <a:t>Al disolverse las sociedades participantes y en consecuencia cancelarse las acciones que poseían en la absorbente, la discontinuidad de la actividad inversora sería la resultante del referido proceso y por tanto no obsta al goce de los beneficios previstos por la normativa implicada, siempre que la absorbente en su carácter de continuadora prosiga las restantes actividades que venía desarrollando como firma antecesora. </a:t>
            </a:r>
            <a:endParaRPr>
              <a:latin typeface="Lora"/>
              <a:ea typeface="Lora"/>
              <a:cs typeface="Lora"/>
              <a:sym typeface="Lora"/>
            </a:endParaRPr>
          </a:p>
        </p:txBody>
      </p:sp>
      <p:sp>
        <p:nvSpPr>
          <p:cNvPr id="180" name="Google Shape;180;p27"/>
          <p:cNvSpPr txBox="1"/>
          <p:nvPr/>
        </p:nvSpPr>
        <p:spPr>
          <a:xfrm>
            <a:off x="521250" y="1213188"/>
            <a:ext cx="8101500" cy="2134800"/>
          </a:xfrm>
          <a:prstGeom prst="rect">
            <a:avLst/>
          </a:prstGeom>
          <a:solidFill>
            <a:srgbClr val="B3D9E2"/>
          </a:solid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0"/>
              </a:spcAft>
              <a:buClr>
                <a:schemeClr val="dk1"/>
              </a:buClr>
              <a:buSzPts val="1100"/>
              <a:buFont typeface="Arial"/>
              <a:buNone/>
            </a:pPr>
            <a:r>
              <a:rPr lang="es">
                <a:solidFill>
                  <a:schemeClr val="dk1"/>
                </a:solidFill>
                <a:latin typeface="Lora"/>
                <a:ea typeface="Lora"/>
                <a:cs typeface="Lora"/>
                <a:sym typeface="Lora"/>
              </a:rPr>
              <a:t>En la Consulta Vinculante 19/2020, la AFIP admitió como una reorganización dentro del mismo conjunto económico a la fusión inversa (absorción de las sociedades participantes por parte de la sociedad participada), y dijo que </a:t>
            </a:r>
            <a:r>
              <a:rPr b="1" lang="es">
                <a:solidFill>
                  <a:schemeClr val="dk1"/>
                </a:solidFill>
                <a:latin typeface="Lora"/>
                <a:ea typeface="Lora"/>
                <a:cs typeface="Lora"/>
                <a:sym typeface="Lora"/>
              </a:rPr>
              <a:t>no son de aplicación al caso los requisitos de “empresa en marcha”  y “desarrollo de actividades iguales o vinculadas”</a:t>
            </a:r>
            <a:r>
              <a:rPr lang="es">
                <a:solidFill>
                  <a:schemeClr val="dk1"/>
                </a:solidFill>
                <a:latin typeface="Lora"/>
                <a:ea typeface="Lora"/>
                <a:cs typeface="Lora"/>
                <a:sym typeface="Lora"/>
              </a:rPr>
              <a:t>, sin perjuicio de que para considerarse libre de impuestos deberán cumplirse las demás exigencias legales y reglamentarias (v.g. mantenimiento de actividad de las empresas reestructuradas y participación en el capital).</a:t>
            </a:r>
            <a:endParaRPr>
              <a:solidFill>
                <a:schemeClr val="dk1"/>
              </a:solidFill>
              <a:latin typeface="Lora"/>
              <a:ea typeface="Lora"/>
              <a:cs typeface="Lora"/>
              <a:sym typeface="Lora"/>
            </a:endParaRPr>
          </a:p>
          <a:p>
            <a:pPr indent="0" lvl="0" marL="0" rtl="0" algn="just">
              <a:lnSpc>
                <a:spcPct val="115000"/>
              </a:lnSpc>
              <a:spcBef>
                <a:spcPts val="0"/>
              </a:spcBef>
              <a:spcAft>
                <a:spcPts val="0"/>
              </a:spcAft>
              <a:buClr>
                <a:schemeClr val="dk1"/>
              </a:buClr>
              <a:buSzPts val="1100"/>
              <a:buFont typeface="Arial"/>
              <a:buNone/>
            </a:pPr>
            <a:r>
              <a:t/>
            </a:r>
            <a:endParaRPr>
              <a:solidFill>
                <a:schemeClr val="dk1"/>
              </a:solidFill>
              <a:latin typeface="Lora"/>
              <a:ea typeface="Lora"/>
              <a:cs typeface="Lora"/>
              <a:sym typeface="Lora"/>
            </a:endParaRPr>
          </a:p>
        </p:txBody>
      </p:sp>
      <p:sp>
        <p:nvSpPr>
          <p:cNvPr id="181" name="Google Shape;181;p2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85" name="Shape 185"/>
        <p:cNvGrpSpPr/>
        <p:nvPr/>
      </p:nvGrpSpPr>
      <p:grpSpPr>
        <a:xfrm>
          <a:off x="0" y="0"/>
          <a:ext cx="0" cy="0"/>
          <a:chOff x="0" y="0"/>
          <a:chExt cx="0" cy="0"/>
        </a:xfrm>
      </p:grpSpPr>
      <p:sp>
        <p:nvSpPr>
          <p:cNvPr id="186" name="Google Shape;186;p28"/>
          <p:cNvSpPr txBox="1"/>
          <p:nvPr>
            <p:ph type="title"/>
          </p:nvPr>
        </p:nvSpPr>
        <p:spPr>
          <a:xfrm>
            <a:off x="311700" y="789075"/>
            <a:ext cx="8520600" cy="6132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b="1" lang="es" sz="2300">
                <a:solidFill>
                  <a:schemeClr val="dk2"/>
                </a:solidFill>
                <a:latin typeface="Montserrat"/>
                <a:ea typeface="Montserrat"/>
                <a:cs typeface="Montserrat"/>
                <a:sym typeface="Montserrat"/>
              </a:rPr>
              <a:t>El precedente “Grupo República” de la CSJN del 20/12/2011</a:t>
            </a:r>
            <a:endParaRPr/>
          </a:p>
        </p:txBody>
      </p:sp>
      <p:sp>
        <p:nvSpPr>
          <p:cNvPr id="187" name="Google Shape;187;p28"/>
          <p:cNvSpPr txBox="1"/>
          <p:nvPr>
            <p:ph idx="1" type="body"/>
          </p:nvPr>
        </p:nvSpPr>
        <p:spPr>
          <a:xfrm>
            <a:off x="1121900" y="2915800"/>
            <a:ext cx="7546800" cy="750300"/>
          </a:xfrm>
          <a:prstGeom prst="rect">
            <a:avLst/>
          </a:prstGeom>
          <a:ln cap="flat" cmpd="sng" w="9525">
            <a:solidFill>
              <a:srgbClr val="B7B7B7"/>
            </a:solidFill>
            <a:prstDash val="solid"/>
            <a:round/>
            <a:headEnd len="sm" w="sm" type="none"/>
            <a:tailEnd len="sm" w="sm" type="none"/>
          </a:ln>
        </p:spPr>
        <p:txBody>
          <a:bodyPr anchorCtr="0" anchor="t" bIns="91425" lIns="91425" spcFirstLastPara="1" rIns="91425" wrap="square" tIns="91425">
            <a:noAutofit/>
          </a:bodyPr>
          <a:lstStyle/>
          <a:p>
            <a:pPr indent="0" lvl="0" marL="0" rtl="0" algn="just">
              <a:lnSpc>
                <a:spcPct val="75000"/>
              </a:lnSpc>
              <a:spcBef>
                <a:spcPts val="0"/>
              </a:spcBef>
              <a:spcAft>
                <a:spcPts val="1200"/>
              </a:spcAft>
              <a:buSzPts val="935"/>
              <a:buNone/>
            </a:pPr>
            <a:r>
              <a:rPr lang="es" sz="1545">
                <a:latin typeface="Lora"/>
                <a:ea typeface="Lora"/>
                <a:cs typeface="Lora"/>
                <a:sym typeface="Lora"/>
              </a:rPr>
              <a:t>En ese caso, la enajenante, Banco República, compró el inmueble a un tercero y el mismo día lo vendió a Grupo República, lo que desacredita que haya emprendido la construcción para lucrar con los alquileres de ese inmueble. </a:t>
            </a:r>
            <a:endParaRPr sz="1545">
              <a:latin typeface="Lora"/>
              <a:ea typeface="Lora"/>
              <a:cs typeface="Lora"/>
              <a:sym typeface="Lora"/>
            </a:endParaRPr>
          </a:p>
        </p:txBody>
      </p:sp>
      <p:sp>
        <p:nvSpPr>
          <p:cNvPr id="188" name="Google Shape;188;p28"/>
          <p:cNvSpPr txBox="1"/>
          <p:nvPr/>
        </p:nvSpPr>
        <p:spPr>
          <a:xfrm>
            <a:off x="311700" y="1489600"/>
            <a:ext cx="8454900" cy="1179000"/>
          </a:xfrm>
          <a:prstGeom prst="rect">
            <a:avLst/>
          </a:prstGeom>
          <a:solidFill>
            <a:srgbClr val="DEEFEE"/>
          </a:solidFill>
          <a:ln>
            <a:noFill/>
          </a:ln>
        </p:spPr>
        <p:txBody>
          <a:bodyPr anchorCtr="0" anchor="t" bIns="91425" lIns="91425" spcFirstLastPara="1" rIns="91425" wrap="square" tIns="91425">
            <a:spAutoFit/>
          </a:bodyPr>
          <a:lstStyle/>
          <a:p>
            <a:pPr indent="0" lvl="0" marL="0" rtl="0" algn="just">
              <a:lnSpc>
                <a:spcPct val="95000"/>
              </a:lnSpc>
              <a:spcBef>
                <a:spcPts val="0"/>
              </a:spcBef>
              <a:spcAft>
                <a:spcPts val="1200"/>
              </a:spcAft>
              <a:buClr>
                <a:schemeClr val="dk1"/>
              </a:buClr>
              <a:buSzPts val="1100"/>
              <a:buFont typeface="Arial"/>
              <a:buNone/>
            </a:pPr>
            <a:r>
              <a:rPr lang="es" sz="1700">
                <a:solidFill>
                  <a:schemeClr val="dk1"/>
                </a:solidFill>
                <a:latin typeface="Lora"/>
                <a:ea typeface="Lora"/>
                <a:cs typeface="Lora"/>
                <a:sym typeface="Lora"/>
              </a:rPr>
              <a:t>La CSJN reafirma la necesidad de actividad en la entidad predecesora: </a:t>
            </a:r>
            <a:r>
              <a:rPr i="1" lang="es" sz="1700">
                <a:solidFill>
                  <a:schemeClr val="dk1"/>
                </a:solidFill>
                <a:latin typeface="Lora"/>
                <a:ea typeface="Lora"/>
                <a:cs typeface="Lora"/>
                <a:sym typeface="Lora"/>
              </a:rPr>
              <a:t>“... que resultan inatendibles los agravios de la actora vinculados con la supuesta verificación de la actividad constructora e inmobiliaria, que según aduce realizaba el Banco República SA al momento de la transferencia del bien…”.</a:t>
            </a:r>
            <a:endParaRPr>
              <a:latin typeface="Old Standard TT"/>
              <a:ea typeface="Old Standard TT"/>
              <a:cs typeface="Old Standard TT"/>
              <a:sym typeface="Old Standard TT"/>
            </a:endParaRPr>
          </a:p>
        </p:txBody>
      </p:sp>
      <p:sp>
        <p:nvSpPr>
          <p:cNvPr id="189" name="Google Shape;189;p28"/>
          <p:cNvSpPr txBox="1"/>
          <p:nvPr/>
        </p:nvSpPr>
        <p:spPr>
          <a:xfrm>
            <a:off x="1121900" y="3812925"/>
            <a:ext cx="7546800" cy="541500"/>
          </a:xfrm>
          <a:prstGeom prst="rect">
            <a:avLst/>
          </a:prstGeom>
          <a:noFill/>
          <a:ln cap="flat" cmpd="sng" w="9525">
            <a:solidFill>
              <a:srgbClr val="B7B7B7"/>
            </a:solidFill>
            <a:prstDash val="solid"/>
            <a:round/>
            <a:headEnd len="sm" w="sm" type="none"/>
            <a:tailEnd len="sm" w="sm" type="none"/>
          </a:ln>
        </p:spPr>
        <p:txBody>
          <a:bodyPr anchorCtr="0" anchor="t" bIns="91425" lIns="91425" spcFirstLastPara="1" rIns="91425" wrap="square" tIns="91425">
            <a:spAutoFit/>
          </a:bodyPr>
          <a:lstStyle/>
          <a:p>
            <a:pPr indent="0" lvl="0" marL="0" rtl="0" algn="just">
              <a:lnSpc>
                <a:spcPct val="75000"/>
              </a:lnSpc>
              <a:spcBef>
                <a:spcPts val="0"/>
              </a:spcBef>
              <a:spcAft>
                <a:spcPts val="1200"/>
              </a:spcAft>
              <a:buNone/>
            </a:pPr>
            <a:r>
              <a:rPr lang="es" sz="1545">
                <a:solidFill>
                  <a:schemeClr val="dk1"/>
                </a:solidFill>
                <a:latin typeface="Lora"/>
                <a:ea typeface="Lora"/>
                <a:cs typeface="Lora"/>
                <a:sym typeface="Lora"/>
              </a:rPr>
              <a:t>Tampoco se demostró que el enajenante desarrollara actividad inmobiliaria con otros activos distintos al bien enajenado</a:t>
            </a:r>
            <a:endParaRPr/>
          </a:p>
        </p:txBody>
      </p:sp>
      <p:sp>
        <p:nvSpPr>
          <p:cNvPr id="190" name="Google Shape;190;p28"/>
          <p:cNvSpPr txBox="1"/>
          <p:nvPr/>
        </p:nvSpPr>
        <p:spPr>
          <a:xfrm>
            <a:off x="534700" y="3090850"/>
            <a:ext cx="424200" cy="4002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s">
                <a:latin typeface="Old Standard TT"/>
                <a:ea typeface="Old Standard TT"/>
                <a:cs typeface="Old Standard TT"/>
                <a:sym typeface="Old Standard TT"/>
              </a:rPr>
              <a:t>❌</a:t>
            </a:r>
            <a:endParaRPr>
              <a:latin typeface="Old Standard TT"/>
              <a:ea typeface="Old Standard TT"/>
              <a:cs typeface="Old Standard TT"/>
              <a:sym typeface="Old Standard TT"/>
            </a:endParaRPr>
          </a:p>
        </p:txBody>
      </p:sp>
      <p:sp>
        <p:nvSpPr>
          <p:cNvPr id="191" name="Google Shape;191;p28"/>
          <p:cNvSpPr txBox="1"/>
          <p:nvPr/>
        </p:nvSpPr>
        <p:spPr>
          <a:xfrm>
            <a:off x="534700" y="3883575"/>
            <a:ext cx="424200" cy="4002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s">
                <a:latin typeface="Old Standard TT"/>
                <a:ea typeface="Old Standard TT"/>
                <a:cs typeface="Old Standard TT"/>
                <a:sym typeface="Old Standard TT"/>
              </a:rPr>
              <a:t>❌</a:t>
            </a:r>
            <a:endParaRPr>
              <a:latin typeface="Old Standard TT"/>
              <a:ea typeface="Old Standard TT"/>
              <a:cs typeface="Old Standard TT"/>
              <a:sym typeface="Old Standard TT"/>
            </a:endParaRPr>
          </a:p>
        </p:txBody>
      </p:sp>
      <p:sp>
        <p:nvSpPr>
          <p:cNvPr id="192" name="Google Shape;192;p2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96" name="Shape 196"/>
        <p:cNvGrpSpPr/>
        <p:nvPr/>
      </p:nvGrpSpPr>
      <p:grpSpPr>
        <a:xfrm>
          <a:off x="0" y="0"/>
          <a:ext cx="0" cy="0"/>
          <a:chOff x="0" y="0"/>
          <a:chExt cx="0" cy="0"/>
        </a:xfrm>
      </p:grpSpPr>
      <p:sp>
        <p:nvSpPr>
          <p:cNvPr id="197" name="Google Shape;197;p29"/>
          <p:cNvSpPr txBox="1"/>
          <p:nvPr>
            <p:ph type="title"/>
          </p:nvPr>
        </p:nvSpPr>
        <p:spPr>
          <a:xfrm>
            <a:off x="325350" y="521150"/>
            <a:ext cx="8520600" cy="6132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b="1" lang="es" sz="2300">
                <a:solidFill>
                  <a:schemeClr val="dk2"/>
                </a:solidFill>
                <a:latin typeface="Montserrat"/>
                <a:ea typeface="Montserrat"/>
                <a:cs typeface="Montserrat"/>
                <a:sym typeface="Montserrat"/>
              </a:rPr>
              <a:t>Dictamen (DAT) 53/1994</a:t>
            </a:r>
            <a:endParaRPr b="1" sz="2300">
              <a:solidFill>
                <a:schemeClr val="dk2"/>
              </a:solidFill>
              <a:latin typeface="Montserrat"/>
              <a:ea typeface="Montserrat"/>
              <a:cs typeface="Montserrat"/>
              <a:sym typeface="Montserrat"/>
            </a:endParaRPr>
          </a:p>
        </p:txBody>
      </p:sp>
      <p:sp>
        <p:nvSpPr>
          <p:cNvPr id="198" name="Google Shape;198;p29"/>
          <p:cNvSpPr txBox="1"/>
          <p:nvPr>
            <p:ph idx="1" type="body"/>
          </p:nvPr>
        </p:nvSpPr>
        <p:spPr>
          <a:xfrm>
            <a:off x="311700" y="1232950"/>
            <a:ext cx="8520600" cy="1967100"/>
          </a:xfrm>
          <a:prstGeom prst="rect">
            <a:avLst/>
          </a:prstGeom>
        </p:spPr>
        <p:txBody>
          <a:bodyPr anchorCtr="0" anchor="t" bIns="91425" lIns="91425" spcFirstLastPara="1" rIns="91425" wrap="square" tIns="91425">
            <a:normAutofit/>
          </a:bodyPr>
          <a:lstStyle/>
          <a:p>
            <a:pPr indent="0" lvl="0" marL="0" rtl="0" algn="just">
              <a:spcBef>
                <a:spcPts val="0"/>
              </a:spcBef>
              <a:spcAft>
                <a:spcPts val="0"/>
              </a:spcAft>
              <a:buSzPts val="1018"/>
              <a:buNone/>
            </a:pPr>
            <a:r>
              <a:rPr lang="es" sz="1600">
                <a:latin typeface="Lora"/>
                <a:ea typeface="Lora"/>
                <a:cs typeface="Lora"/>
                <a:sym typeface="Lora"/>
              </a:rPr>
              <a:t>Menciona como requisito esencial de la ley que las entidades continuadoras prosigan la o las actividades de las antecesoras u otras vinculadas con las mismas.</a:t>
            </a:r>
            <a:endParaRPr sz="1600">
              <a:latin typeface="Lora"/>
              <a:ea typeface="Lora"/>
              <a:cs typeface="Lora"/>
              <a:sym typeface="Lora"/>
            </a:endParaRPr>
          </a:p>
          <a:p>
            <a:pPr indent="0" lvl="0" marL="0" rtl="0" algn="just">
              <a:spcBef>
                <a:spcPts val="1200"/>
              </a:spcBef>
              <a:spcAft>
                <a:spcPts val="1200"/>
              </a:spcAft>
              <a:buSzPts val="1018"/>
              <a:buNone/>
            </a:pPr>
            <a:r>
              <a:rPr lang="es" sz="1600">
                <a:latin typeface="Lora"/>
                <a:ea typeface="Lora"/>
                <a:cs typeface="Lora"/>
                <a:sym typeface="Lora"/>
              </a:rPr>
              <a:t>El término proseguir significa seguir, continuar, llevar adelante lo que se tenía empezado, lo que requiere que la entidad predecesora haya ejecutado durante el período anterior a la reorganización, la actividad que asumirá la continuadora.</a:t>
            </a:r>
            <a:endParaRPr sz="1600">
              <a:latin typeface="Lora"/>
              <a:ea typeface="Lora"/>
              <a:cs typeface="Lora"/>
              <a:sym typeface="Lora"/>
            </a:endParaRPr>
          </a:p>
        </p:txBody>
      </p:sp>
      <p:sp>
        <p:nvSpPr>
          <p:cNvPr id="199" name="Google Shape;199;p29"/>
          <p:cNvSpPr txBox="1"/>
          <p:nvPr/>
        </p:nvSpPr>
        <p:spPr>
          <a:xfrm>
            <a:off x="339000" y="3200050"/>
            <a:ext cx="8493300" cy="1364400"/>
          </a:xfrm>
          <a:prstGeom prst="rect">
            <a:avLst/>
          </a:prstGeom>
          <a:solidFill>
            <a:srgbClr val="BBDEDB"/>
          </a:solid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1200"/>
              </a:spcAft>
              <a:buClr>
                <a:schemeClr val="dk1"/>
              </a:buClr>
              <a:buSzPts val="1100"/>
              <a:buFont typeface="Arial"/>
              <a:buNone/>
            </a:pPr>
            <a:r>
              <a:rPr lang="es" sz="1700">
                <a:solidFill>
                  <a:schemeClr val="dk1"/>
                </a:solidFill>
                <a:latin typeface="Lora"/>
                <a:ea typeface="Lora"/>
                <a:cs typeface="Lora"/>
                <a:sym typeface="Lora"/>
              </a:rPr>
              <a:t>En consecuencia no habrá reorganización de empresas merecedora del tratamiento asignado por la ley de impuesto a las ganancias si la antecesora no ejecutó efectiva y fehacientemente la tarea que la continuadora está obligada a proseguir y mantener.</a:t>
            </a:r>
            <a:r>
              <a:rPr lang="es" sz="1800">
                <a:solidFill>
                  <a:schemeClr val="lt1"/>
                </a:solidFill>
                <a:latin typeface="Old Standard TT"/>
                <a:ea typeface="Old Standard TT"/>
                <a:cs typeface="Old Standard TT"/>
                <a:sym typeface="Old Standard TT"/>
              </a:rPr>
              <a:t> </a:t>
            </a:r>
            <a:endParaRPr>
              <a:solidFill>
                <a:schemeClr val="lt1"/>
              </a:solidFill>
              <a:latin typeface="Old Standard TT"/>
              <a:ea typeface="Old Standard TT"/>
              <a:cs typeface="Old Standard TT"/>
              <a:sym typeface="Old Standard TT"/>
            </a:endParaRPr>
          </a:p>
        </p:txBody>
      </p:sp>
      <p:sp>
        <p:nvSpPr>
          <p:cNvPr id="200" name="Google Shape;200;p2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04" name="Shape 204"/>
        <p:cNvGrpSpPr/>
        <p:nvPr/>
      </p:nvGrpSpPr>
      <p:grpSpPr>
        <a:xfrm>
          <a:off x="0" y="0"/>
          <a:ext cx="0" cy="0"/>
          <a:chOff x="0" y="0"/>
          <a:chExt cx="0" cy="0"/>
        </a:xfrm>
      </p:grpSpPr>
      <p:sp>
        <p:nvSpPr>
          <p:cNvPr id="205" name="Google Shape;205;p30"/>
          <p:cNvSpPr txBox="1"/>
          <p:nvPr>
            <p:ph type="title"/>
          </p:nvPr>
        </p:nvSpPr>
        <p:spPr>
          <a:xfrm>
            <a:off x="376950" y="434150"/>
            <a:ext cx="8520600" cy="613200"/>
          </a:xfrm>
          <a:prstGeom prst="rect">
            <a:avLst/>
          </a:prstGeom>
        </p:spPr>
        <p:txBody>
          <a:bodyPr anchorCtr="0" anchor="t" bIns="91425" lIns="91425" spcFirstLastPara="1" rIns="91425" wrap="square" tIns="91425">
            <a:normAutofit/>
          </a:bodyPr>
          <a:lstStyle/>
          <a:p>
            <a:pPr indent="0" lvl="0" marL="0" marR="0" rtl="0" algn="l">
              <a:lnSpc>
                <a:spcPct val="100000"/>
              </a:lnSpc>
              <a:spcBef>
                <a:spcPts val="0"/>
              </a:spcBef>
              <a:spcAft>
                <a:spcPts val="0"/>
              </a:spcAft>
              <a:buNone/>
            </a:pPr>
            <a:r>
              <a:rPr b="1" lang="es" sz="2300">
                <a:solidFill>
                  <a:schemeClr val="dk2"/>
                </a:solidFill>
                <a:latin typeface="Montserrat"/>
                <a:ea typeface="Montserrat"/>
                <a:cs typeface="Montserrat"/>
                <a:sym typeface="Montserrat"/>
              </a:rPr>
              <a:t>¿Cómo se concilian ambas reglas?</a:t>
            </a:r>
            <a:endParaRPr b="1" sz="2300">
              <a:solidFill>
                <a:schemeClr val="dk2"/>
              </a:solidFill>
              <a:latin typeface="Montserrat"/>
              <a:ea typeface="Montserrat"/>
              <a:cs typeface="Montserrat"/>
              <a:sym typeface="Montserrat"/>
            </a:endParaRPr>
          </a:p>
        </p:txBody>
      </p:sp>
      <p:sp>
        <p:nvSpPr>
          <p:cNvPr id="206" name="Google Shape;206;p30"/>
          <p:cNvSpPr txBox="1"/>
          <p:nvPr>
            <p:ph idx="1" type="body"/>
          </p:nvPr>
        </p:nvSpPr>
        <p:spPr>
          <a:xfrm>
            <a:off x="1046025" y="4146825"/>
            <a:ext cx="7552500" cy="715800"/>
          </a:xfrm>
          <a:prstGeom prst="rect">
            <a:avLst/>
          </a:prstGeom>
          <a:noFill/>
          <a:ln>
            <a:noFill/>
          </a:ln>
        </p:spPr>
        <p:txBody>
          <a:bodyPr anchorCtr="0" anchor="t" bIns="91425" lIns="91425" spcFirstLastPara="1" rIns="91425" wrap="square" tIns="91425">
            <a:normAutofit fontScale="70000"/>
          </a:bodyPr>
          <a:lstStyle/>
          <a:p>
            <a:pPr indent="0" lvl="0" marL="0" rtl="0" algn="just">
              <a:spcBef>
                <a:spcPts val="0"/>
              </a:spcBef>
              <a:spcAft>
                <a:spcPts val="1200"/>
              </a:spcAft>
              <a:buNone/>
            </a:pPr>
            <a:r>
              <a:rPr lang="es" sz="1942">
                <a:latin typeface="Montserrat"/>
                <a:ea typeface="Montserrat"/>
                <a:cs typeface="Montserrat"/>
                <a:sym typeface="Montserrat"/>
              </a:rPr>
              <a:t>No existe un marco temporal sobre cuándo se debería haber producido el cese, a diferencia de lo que se establece en el mentado art. 172, segundo párrafo, apartado I). </a:t>
            </a:r>
            <a:endParaRPr sz="1942">
              <a:latin typeface="Montserrat"/>
              <a:ea typeface="Montserrat"/>
              <a:cs typeface="Montserrat"/>
              <a:sym typeface="Montserrat"/>
            </a:endParaRPr>
          </a:p>
        </p:txBody>
      </p:sp>
      <p:sp>
        <p:nvSpPr>
          <p:cNvPr id="207" name="Google Shape;207;p30"/>
          <p:cNvSpPr txBox="1"/>
          <p:nvPr/>
        </p:nvSpPr>
        <p:spPr>
          <a:xfrm>
            <a:off x="431325" y="1104375"/>
            <a:ext cx="3958200" cy="1950900"/>
          </a:xfrm>
          <a:prstGeom prst="rect">
            <a:avLst/>
          </a:prstGeom>
          <a:solidFill>
            <a:srgbClr val="BBDEDB"/>
          </a:solid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1200"/>
              </a:spcAft>
              <a:buClr>
                <a:schemeClr val="dk1"/>
              </a:buClr>
              <a:buSzPts val="1100"/>
              <a:buFont typeface="Arial"/>
              <a:buNone/>
            </a:pPr>
            <a:r>
              <a:rPr lang="es" sz="1700">
                <a:solidFill>
                  <a:schemeClr val="dk1"/>
                </a:solidFill>
                <a:latin typeface="Lora"/>
                <a:ea typeface="Lora"/>
                <a:cs typeface="Lora"/>
                <a:sym typeface="Lora"/>
              </a:rPr>
              <a:t>Por un lado el requisito de empresa en marcha, tal como está formulado en el art. 172, segundo párrafo, apartado I) del DR no aplica a las transferencias dentro del mismo conjunto económico.</a:t>
            </a:r>
            <a:endParaRPr sz="1300">
              <a:latin typeface="Old Standard TT"/>
              <a:ea typeface="Old Standard TT"/>
              <a:cs typeface="Old Standard TT"/>
              <a:sym typeface="Old Standard TT"/>
            </a:endParaRPr>
          </a:p>
        </p:txBody>
      </p:sp>
      <p:sp>
        <p:nvSpPr>
          <p:cNvPr id="208" name="Google Shape;208;p30"/>
          <p:cNvSpPr txBox="1"/>
          <p:nvPr/>
        </p:nvSpPr>
        <p:spPr>
          <a:xfrm>
            <a:off x="4634975" y="1104375"/>
            <a:ext cx="3958200" cy="1650000"/>
          </a:xfrm>
          <a:prstGeom prst="rect">
            <a:avLst/>
          </a:prstGeom>
          <a:solidFill>
            <a:srgbClr val="EFEFEF"/>
          </a:solid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1200"/>
              </a:spcAft>
              <a:buClr>
                <a:schemeClr val="dk1"/>
              </a:buClr>
              <a:buSzPts val="1100"/>
              <a:buFont typeface="Arial"/>
              <a:buNone/>
            </a:pPr>
            <a:r>
              <a:rPr lang="es" sz="1700">
                <a:solidFill>
                  <a:schemeClr val="dk1"/>
                </a:solidFill>
                <a:latin typeface="Lora"/>
                <a:ea typeface="Lora"/>
                <a:cs typeface="Lora"/>
                <a:sym typeface="Lora"/>
              </a:rPr>
              <a:t>Ello no excluye que, tal como lo exige la ley, la entidad continuadora deba proseguir la o las actividades de la o la empresas reestructuradas u otra vinculada con la mismas.</a:t>
            </a:r>
            <a:endParaRPr sz="1300">
              <a:latin typeface="Old Standard TT"/>
              <a:ea typeface="Old Standard TT"/>
              <a:cs typeface="Old Standard TT"/>
              <a:sym typeface="Old Standard TT"/>
            </a:endParaRPr>
          </a:p>
        </p:txBody>
      </p:sp>
      <p:sp>
        <p:nvSpPr>
          <p:cNvPr id="209" name="Google Shape;209;p30"/>
          <p:cNvSpPr txBox="1"/>
          <p:nvPr/>
        </p:nvSpPr>
        <p:spPr>
          <a:xfrm>
            <a:off x="1045850" y="3287775"/>
            <a:ext cx="7552500" cy="895800"/>
          </a:xfrm>
          <a:prstGeom prst="rect">
            <a:avLst/>
          </a:prstGeom>
          <a:no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1200"/>
              </a:spcAft>
              <a:buNone/>
            </a:pPr>
            <a:r>
              <a:rPr lang="es">
                <a:solidFill>
                  <a:schemeClr val="dk1"/>
                </a:solidFill>
                <a:latin typeface="Montserrat"/>
                <a:ea typeface="Montserrat"/>
                <a:cs typeface="Montserrat"/>
                <a:sym typeface="Montserrat"/>
              </a:rPr>
              <a:t>Sería necesario entonces que la entidad predecesora tenga o haya  tenido actividad, que deberá proseguir la continuadora. No sería necesario que esa actividad se esté ejecutando a la fecha de la reorganización.</a:t>
            </a:r>
            <a:endParaRPr sz="1000">
              <a:solidFill>
                <a:schemeClr val="dk1"/>
              </a:solidFill>
              <a:latin typeface="Montserrat"/>
              <a:ea typeface="Montserrat"/>
              <a:cs typeface="Montserrat"/>
              <a:sym typeface="Montserrat"/>
            </a:endParaRPr>
          </a:p>
        </p:txBody>
      </p:sp>
      <p:sp>
        <p:nvSpPr>
          <p:cNvPr id="210" name="Google Shape;210;p30"/>
          <p:cNvSpPr txBox="1"/>
          <p:nvPr/>
        </p:nvSpPr>
        <p:spPr>
          <a:xfrm>
            <a:off x="545625" y="4244700"/>
            <a:ext cx="500400" cy="4002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s">
                <a:latin typeface="Old Standard TT"/>
                <a:ea typeface="Old Standard TT"/>
                <a:cs typeface="Old Standard TT"/>
                <a:sym typeface="Old Standard TT"/>
              </a:rPr>
              <a:t>✅</a:t>
            </a:r>
            <a:endParaRPr>
              <a:latin typeface="Old Standard TT"/>
              <a:ea typeface="Old Standard TT"/>
              <a:cs typeface="Old Standard TT"/>
              <a:sym typeface="Old Standard TT"/>
            </a:endParaRPr>
          </a:p>
        </p:txBody>
      </p:sp>
      <p:sp>
        <p:nvSpPr>
          <p:cNvPr id="211" name="Google Shape;211;p30"/>
          <p:cNvSpPr txBox="1"/>
          <p:nvPr/>
        </p:nvSpPr>
        <p:spPr>
          <a:xfrm>
            <a:off x="545625" y="3535575"/>
            <a:ext cx="500400" cy="4002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s">
                <a:latin typeface="Old Standard TT"/>
                <a:ea typeface="Old Standard TT"/>
                <a:cs typeface="Old Standard TT"/>
                <a:sym typeface="Old Standard TT"/>
              </a:rPr>
              <a:t>✅</a:t>
            </a:r>
            <a:endParaRPr>
              <a:latin typeface="Old Standard TT"/>
              <a:ea typeface="Old Standard TT"/>
              <a:cs typeface="Old Standard TT"/>
              <a:sym typeface="Old Standard TT"/>
            </a:endParaRPr>
          </a:p>
        </p:txBody>
      </p:sp>
      <p:sp>
        <p:nvSpPr>
          <p:cNvPr id="212" name="Google Shape;212;p3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16" name="Shape 216"/>
        <p:cNvGrpSpPr/>
        <p:nvPr/>
      </p:nvGrpSpPr>
      <p:grpSpPr>
        <a:xfrm>
          <a:off x="0" y="0"/>
          <a:ext cx="0" cy="0"/>
          <a:chOff x="0" y="0"/>
          <a:chExt cx="0" cy="0"/>
        </a:xfrm>
      </p:grpSpPr>
      <p:sp>
        <p:nvSpPr>
          <p:cNvPr id="217" name="Google Shape;217;p31"/>
          <p:cNvSpPr txBox="1"/>
          <p:nvPr>
            <p:ph type="title"/>
          </p:nvPr>
        </p:nvSpPr>
        <p:spPr>
          <a:xfrm>
            <a:off x="1142700" y="1930200"/>
            <a:ext cx="7297500" cy="1283100"/>
          </a:xfrm>
          <a:prstGeom prst="rect">
            <a:avLst/>
          </a:prstGeom>
        </p:spPr>
        <p:txBody>
          <a:bodyPr anchorCtr="0" anchor="ctr" bIns="91425" lIns="91425" spcFirstLastPara="1" rIns="91425" wrap="square" tIns="91425">
            <a:normAutofit fontScale="90000"/>
          </a:bodyPr>
          <a:lstStyle/>
          <a:p>
            <a:pPr indent="0" lvl="0" marL="457200" marR="0" rtl="0" algn="just">
              <a:lnSpc>
                <a:spcPct val="100000"/>
              </a:lnSpc>
              <a:spcBef>
                <a:spcPts val="0"/>
              </a:spcBef>
              <a:spcAft>
                <a:spcPts val="0"/>
              </a:spcAft>
              <a:buNone/>
            </a:pPr>
            <a:r>
              <a:rPr b="1" lang="es" sz="2840">
                <a:latin typeface="Montserrat"/>
                <a:ea typeface="Montserrat"/>
                <a:cs typeface="Montserrat"/>
                <a:sym typeface="Montserrat"/>
              </a:rPr>
              <a:t>Comunicación de la reorganización: ¿recaudo de tipo formal o de tipo sustancial? Cómputo de los plazos</a:t>
            </a:r>
            <a:endParaRPr sz="4600">
              <a:latin typeface="Montserrat"/>
              <a:ea typeface="Montserrat"/>
              <a:cs typeface="Montserrat"/>
              <a:sym typeface="Montserrat"/>
            </a:endParaRPr>
          </a:p>
        </p:txBody>
      </p:sp>
      <p:sp>
        <p:nvSpPr>
          <p:cNvPr id="218" name="Google Shape;218;p31"/>
          <p:cNvSpPr txBox="1"/>
          <p:nvPr/>
        </p:nvSpPr>
        <p:spPr>
          <a:xfrm>
            <a:off x="977425" y="1991200"/>
            <a:ext cx="481200" cy="400200"/>
          </a:xfrm>
          <a:prstGeom prst="rect">
            <a:avLst/>
          </a:prstGeom>
          <a:solidFill>
            <a:schemeClr val="accent1"/>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s">
                <a:solidFill>
                  <a:schemeClr val="dk2"/>
                </a:solidFill>
                <a:latin typeface="Montserrat"/>
                <a:ea typeface="Montserrat"/>
                <a:cs typeface="Montserrat"/>
                <a:sym typeface="Montserrat"/>
              </a:rPr>
              <a:t>3</a:t>
            </a:r>
            <a:r>
              <a:rPr b="1" lang="es">
                <a:solidFill>
                  <a:schemeClr val="dk2"/>
                </a:solidFill>
                <a:latin typeface="Montserrat"/>
                <a:ea typeface="Montserrat"/>
                <a:cs typeface="Montserrat"/>
                <a:sym typeface="Montserrat"/>
              </a:rPr>
              <a:t>.</a:t>
            </a:r>
            <a:endParaRPr b="1">
              <a:solidFill>
                <a:schemeClr val="dk2"/>
              </a:solidFill>
              <a:latin typeface="Montserrat"/>
              <a:ea typeface="Montserrat"/>
              <a:cs typeface="Montserrat"/>
              <a:sym typeface="Montserrat"/>
            </a:endParaRPr>
          </a:p>
        </p:txBody>
      </p:sp>
      <p:sp>
        <p:nvSpPr>
          <p:cNvPr id="219" name="Google Shape;219;p3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5" name="Shape 65"/>
        <p:cNvGrpSpPr/>
        <p:nvPr/>
      </p:nvGrpSpPr>
      <p:grpSpPr>
        <a:xfrm>
          <a:off x="0" y="0"/>
          <a:ext cx="0" cy="0"/>
          <a:chOff x="0" y="0"/>
          <a:chExt cx="0" cy="0"/>
        </a:xfrm>
      </p:grpSpPr>
      <p:sp>
        <p:nvSpPr>
          <p:cNvPr id="66" name="Google Shape;66;p14"/>
          <p:cNvSpPr txBox="1"/>
          <p:nvPr>
            <p:ph type="title"/>
          </p:nvPr>
        </p:nvSpPr>
        <p:spPr>
          <a:xfrm>
            <a:off x="265500" y="406025"/>
            <a:ext cx="4045200" cy="3207900"/>
          </a:xfrm>
          <a:prstGeom prst="rect">
            <a:avLst/>
          </a:prstGeom>
        </p:spPr>
        <p:txBody>
          <a:bodyPr anchorCtr="0" anchor="b" bIns="91425" lIns="91425" spcFirstLastPara="1" rIns="91425" wrap="square" tIns="91425">
            <a:normAutofit/>
          </a:bodyPr>
          <a:lstStyle/>
          <a:p>
            <a:pPr indent="0" lvl="0" marL="0" rtl="0" algn="ctr">
              <a:spcBef>
                <a:spcPts val="0"/>
              </a:spcBef>
              <a:spcAft>
                <a:spcPts val="0"/>
              </a:spcAft>
              <a:buSzPts val="990"/>
              <a:buNone/>
            </a:pPr>
            <a:r>
              <a:rPr lang="es" sz="3480">
                <a:latin typeface="Montserrat"/>
                <a:ea typeface="Montserrat"/>
                <a:cs typeface="Montserrat"/>
                <a:sym typeface="Montserrat"/>
              </a:rPr>
              <a:t>Litigios en materia de reorganizaciones libres de impuestos:</a:t>
            </a:r>
            <a:endParaRPr sz="3480">
              <a:latin typeface="Montserrat"/>
              <a:ea typeface="Montserrat"/>
              <a:cs typeface="Montserrat"/>
              <a:sym typeface="Montserrat"/>
            </a:endParaRPr>
          </a:p>
        </p:txBody>
      </p:sp>
      <p:sp>
        <p:nvSpPr>
          <p:cNvPr id="67" name="Google Shape;67;p14"/>
          <p:cNvSpPr txBox="1"/>
          <p:nvPr>
            <p:ph idx="1" type="subTitle"/>
          </p:nvPr>
        </p:nvSpPr>
        <p:spPr>
          <a:xfrm>
            <a:off x="265500" y="3660676"/>
            <a:ext cx="4045200" cy="1345500"/>
          </a:xfrm>
          <a:prstGeom prst="rect">
            <a:avLst/>
          </a:prstGeom>
        </p:spPr>
        <p:txBody>
          <a:bodyPr anchorCtr="0" anchor="t" bIns="91425" lIns="91425" spcFirstLastPara="1" rIns="91425" wrap="square" tIns="91425">
            <a:normAutofit/>
          </a:bodyPr>
          <a:lstStyle/>
          <a:p>
            <a:pPr indent="0" lvl="0" marL="0" rtl="0" algn="ctr">
              <a:spcBef>
                <a:spcPts val="0"/>
              </a:spcBef>
              <a:spcAft>
                <a:spcPts val="0"/>
              </a:spcAft>
              <a:buNone/>
            </a:pPr>
            <a:r>
              <a:rPr lang="es">
                <a:latin typeface="Lora"/>
                <a:ea typeface="Lora"/>
                <a:cs typeface="Lora"/>
                <a:sym typeface="Lora"/>
              </a:rPr>
              <a:t>Aspectos a considerar</a:t>
            </a:r>
            <a:endParaRPr>
              <a:latin typeface="Lora"/>
              <a:ea typeface="Lora"/>
              <a:cs typeface="Lora"/>
              <a:sym typeface="Lora"/>
            </a:endParaRPr>
          </a:p>
        </p:txBody>
      </p:sp>
      <p:sp>
        <p:nvSpPr>
          <p:cNvPr id="68" name="Google Shape;68;p14"/>
          <p:cNvSpPr txBox="1"/>
          <p:nvPr>
            <p:ph idx="2" type="body"/>
          </p:nvPr>
        </p:nvSpPr>
        <p:spPr>
          <a:xfrm>
            <a:off x="4939500" y="724200"/>
            <a:ext cx="3837000" cy="3695100"/>
          </a:xfrm>
          <a:prstGeom prst="rect">
            <a:avLst/>
          </a:prstGeom>
        </p:spPr>
        <p:txBody>
          <a:bodyPr anchorCtr="0" anchor="ctr" bIns="91425" lIns="91425" spcFirstLastPara="1" rIns="91425" wrap="square" tIns="91425">
            <a:normAutofit fontScale="77500" lnSpcReduction="10000"/>
          </a:bodyPr>
          <a:lstStyle/>
          <a:p>
            <a:pPr indent="-317182" lvl="0" marL="457200" rtl="0" algn="just">
              <a:spcBef>
                <a:spcPts val="0"/>
              </a:spcBef>
              <a:spcAft>
                <a:spcPts val="0"/>
              </a:spcAft>
              <a:buSzPct val="100000"/>
              <a:buFont typeface="Montserrat"/>
              <a:buAutoNum type="arabicParenR"/>
            </a:pPr>
            <a:r>
              <a:rPr lang="es">
                <a:latin typeface="Montserrat"/>
                <a:ea typeface="Montserrat"/>
                <a:cs typeface="Montserrat"/>
                <a:sym typeface="Montserrat"/>
              </a:rPr>
              <a:t>Procedimiento por medio del cual ARCA puede rechazar la reorganización</a:t>
            </a:r>
            <a:endParaRPr>
              <a:latin typeface="Montserrat"/>
              <a:ea typeface="Montserrat"/>
              <a:cs typeface="Montserrat"/>
              <a:sym typeface="Montserrat"/>
            </a:endParaRPr>
          </a:p>
          <a:p>
            <a:pPr indent="-317182" lvl="0" marL="457200" rtl="0" algn="just">
              <a:spcBef>
                <a:spcPts val="1200"/>
              </a:spcBef>
              <a:spcAft>
                <a:spcPts val="0"/>
              </a:spcAft>
              <a:buSzPct val="100000"/>
              <a:buFont typeface="Montserrat"/>
              <a:buAutoNum type="arabicParenR"/>
            </a:pPr>
            <a:r>
              <a:rPr lang="es">
                <a:latin typeface="Montserrat"/>
                <a:ea typeface="Montserrat"/>
                <a:cs typeface="Montserrat"/>
                <a:sym typeface="Montserrat"/>
              </a:rPr>
              <a:t>La aplicación del requisito de “empresa en marcha” </a:t>
            </a:r>
            <a:r>
              <a:rPr lang="es">
                <a:latin typeface="Montserrat"/>
                <a:ea typeface="Montserrat"/>
                <a:cs typeface="Montserrat"/>
                <a:sym typeface="Montserrat"/>
              </a:rPr>
              <a:t>en las reorganizaciones dentro del conjunto económico</a:t>
            </a:r>
            <a:endParaRPr>
              <a:latin typeface="Montserrat"/>
              <a:ea typeface="Montserrat"/>
              <a:cs typeface="Montserrat"/>
              <a:sym typeface="Montserrat"/>
            </a:endParaRPr>
          </a:p>
          <a:p>
            <a:pPr indent="-317182" lvl="0" marL="457200" rtl="0" algn="just">
              <a:spcBef>
                <a:spcPts val="1200"/>
              </a:spcBef>
              <a:spcAft>
                <a:spcPts val="0"/>
              </a:spcAft>
              <a:buSzPct val="100000"/>
              <a:buFont typeface="Montserrat"/>
              <a:buAutoNum type="arabicParenR"/>
            </a:pPr>
            <a:r>
              <a:rPr lang="es">
                <a:latin typeface="Montserrat"/>
                <a:ea typeface="Montserrat"/>
                <a:cs typeface="Montserrat"/>
                <a:sym typeface="Montserrat"/>
              </a:rPr>
              <a:t>Comunicación de la reorganización: ¿recaudo de tipo formal o de tipo sustancial? Cómputo de los plazos</a:t>
            </a:r>
            <a:endParaRPr>
              <a:latin typeface="Montserrat"/>
              <a:ea typeface="Montserrat"/>
              <a:cs typeface="Montserrat"/>
              <a:sym typeface="Montserrat"/>
            </a:endParaRPr>
          </a:p>
          <a:p>
            <a:pPr indent="-317182" lvl="0" marL="457200" rtl="0" algn="just">
              <a:spcBef>
                <a:spcPts val="1200"/>
              </a:spcBef>
              <a:spcAft>
                <a:spcPts val="1200"/>
              </a:spcAft>
              <a:buSzPct val="100000"/>
              <a:buFont typeface="Montserrat"/>
              <a:buAutoNum type="arabicParenR"/>
            </a:pPr>
            <a:r>
              <a:rPr lang="es">
                <a:latin typeface="Montserrat"/>
                <a:ea typeface="Montserrat"/>
                <a:cs typeface="Montserrat"/>
                <a:sym typeface="Montserrat"/>
              </a:rPr>
              <a:t>Nivel de actividad para el cumplimiento del requisito de mantenimiento de actividades</a:t>
            </a:r>
            <a:endParaRPr>
              <a:latin typeface="Montserrat"/>
              <a:ea typeface="Montserrat"/>
              <a:cs typeface="Montserrat"/>
              <a:sym typeface="Montserrat"/>
            </a:endParaRPr>
          </a:p>
        </p:txBody>
      </p:sp>
      <p:sp>
        <p:nvSpPr>
          <p:cNvPr id="69" name="Google Shape;69;p1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23" name="Shape 223"/>
        <p:cNvGrpSpPr/>
        <p:nvPr/>
      </p:nvGrpSpPr>
      <p:grpSpPr>
        <a:xfrm>
          <a:off x="0" y="0"/>
          <a:ext cx="0" cy="0"/>
          <a:chOff x="0" y="0"/>
          <a:chExt cx="0" cy="0"/>
        </a:xfrm>
      </p:grpSpPr>
      <p:sp>
        <p:nvSpPr>
          <p:cNvPr id="224" name="Google Shape;224;p32"/>
          <p:cNvSpPr txBox="1"/>
          <p:nvPr>
            <p:ph type="title"/>
          </p:nvPr>
        </p:nvSpPr>
        <p:spPr>
          <a:xfrm>
            <a:off x="342000" y="594225"/>
            <a:ext cx="8520600" cy="6132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Clr>
                <a:schemeClr val="dk1"/>
              </a:buClr>
              <a:buSzPct val="47826"/>
              <a:buFont typeface="Arial"/>
              <a:buNone/>
            </a:pPr>
            <a:r>
              <a:rPr b="1" lang="es" sz="2300">
                <a:solidFill>
                  <a:schemeClr val="dk2"/>
                </a:solidFill>
                <a:latin typeface="Montserrat"/>
                <a:ea typeface="Montserrat"/>
                <a:cs typeface="Montserrat"/>
                <a:sym typeface="Montserrat"/>
              </a:rPr>
              <a:t>Efectos de la comunicación tardía o insuficiente</a:t>
            </a:r>
            <a:endParaRPr/>
          </a:p>
        </p:txBody>
      </p:sp>
      <p:sp>
        <p:nvSpPr>
          <p:cNvPr id="225" name="Google Shape;225;p32"/>
          <p:cNvSpPr txBox="1"/>
          <p:nvPr/>
        </p:nvSpPr>
        <p:spPr>
          <a:xfrm>
            <a:off x="372300" y="2475450"/>
            <a:ext cx="8460000" cy="1693200"/>
          </a:xfrm>
          <a:prstGeom prst="rect">
            <a:avLst/>
          </a:prstGeom>
          <a:noFill/>
          <a:ln cap="flat" cmpd="sng" w="19050">
            <a:solidFill>
              <a:srgbClr val="DEEFEE"/>
            </a:solidFill>
            <a:prstDash val="solid"/>
            <a:round/>
            <a:headEnd len="sm" w="sm" type="none"/>
            <a:tailEnd len="sm" w="sm" type="none"/>
          </a:ln>
        </p:spPr>
        <p:txBody>
          <a:bodyPr anchorCtr="0" anchor="t" bIns="91425" lIns="91425" spcFirstLastPara="1" rIns="91425" wrap="square" tIns="91425">
            <a:spAutoFit/>
          </a:bodyPr>
          <a:lstStyle/>
          <a:p>
            <a:pPr indent="0" lvl="0" marL="0" rtl="0" algn="just">
              <a:spcBef>
                <a:spcPts val="0"/>
              </a:spcBef>
              <a:spcAft>
                <a:spcPts val="0"/>
              </a:spcAft>
              <a:buNone/>
            </a:pPr>
            <a:r>
              <a:rPr i="1" lang="es">
                <a:latin typeface="Lora"/>
                <a:ea typeface="Lora"/>
                <a:cs typeface="Lora"/>
                <a:sym typeface="Lora"/>
              </a:rPr>
              <a:t>“</a:t>
            </a:r>
            <a:r>
              <a:rPr i="1" lang="es">
                <a:latin typeface="Lora"/>
                <a:ea typeface="Lora"/>
                <a:cs typeface="Lora"/>
                <a:sym typeface="Lora"/>
              </a:rPr>
              <a:t>El incumplimiento de los plazos para efectuar la comunicación de la reorganización al organismo fiscal, </a:t>
            </a:r>
            <a:r>
              <a:rPr i="1" lang="es" u="sng">
                <a:latin typeface="Lora"/>
                <a:ea typeface="Lora"/>
                <a:cs typeface="Lora"/>
                <a:sym typeface="Lora"/>
              </a:rPr>
              <a:t>así como de acompañar la totalidad de la documentación exigida</a:t>
            </a:r>
            <a:r>
              <a:rPr i="1" lang="es">
                <a:latin typeface="Lora"/>
                <a:ea typeface="Lora"/>
                <a:cs typeface="Lora"/>
                <a:sym typeface="Lora"/>
              </a:rPr>
              <a:t> </a:t>
            </a:r>
            <a:r>
              <a:rPr b="1" i="1" lang="es">
                <a:latin typeface="Lora"/>
                <a:ea typeface="Lora"/>
                <a:cs typeface="Lora"/>
                <a:sym typeface="Lora"/>
              </a:rPr>
              <a:t>constituye motivo suficiente para confirmar el rechazo del beneficio impositivo pretendido</a:t>
            </a:r>
            <a:r>
              <a:rPr i="1" lang="es">
                <a:latin typeface="Lora"/>
                <a:ea typeface="Lora"/>
                <a:cs typeface="Lora"/>
                <a:sym typeface="Lora"/>
              </a:rPr>
              <a:t>. Esto es así toda vez que </a:t>
            </a:r>
            <a:r>
              <a:rPr b="1" i="1" lang="es">
                <a:latin typeface="Lora"/>
                <a:ea typeface="Lora"/>
                <a:cs typeface="Lora"/>
                <a:sym typeface="Lora"/>
              </a:rPr>
              <a:t>la comunicación de la reorganización a la AFIP constituye un requisito sustancial del trámite</a:t>
            </a:r>
            <a:r>
              <a:rPr i="1" lang="es">
                <a:latin typeface="Lora"/>
                <a:ea typeface="Lora"/>
                <a:cs typeface="Lora"/>
                <a:sym typeface="Lora"/>
              </a:rPr>
              <a:t>, previsto tanto en el art. 77 de la ley de impuesto a las ganancias, como en el art. 105 de su decreto reglamentario, que debe cumplirse en los plazos y condiciones establecidos en la Resolución General 2513/2008”.</a:t>
            </a:r>
            <a:endParaRPr i="1">
              <a:latin typeface="Lora"/>
              <a:ea typeface="Lora"/>
              <a:cs typeface="Lora"/>
              <a:sym typeface="Lora"/>
            </a:endParaRPr>
          </a:p>
        </p:txBody>
      </p:sp>
      <p:sp>
        <p:nvSpPr>
          <p:cNvPr id="226" name="Google Shape;226;p32"/>
          <p:cNvSpPr txBox="1"/>
          <p:nvPr/>
        </p:nvSpPr>
        <p:spPr>
          <a:xfrm>
            <a:off x="480900" y="1207425"/>
            <a:ext cx="8242800" cy="615600"/>
          </a:xfrm>
          <a:prstGeom prst="rect">
            <a:avLst/>
          </a:prstGeom>
          <a:solidFill>
            <a:srgbClr val="D9D9D9"/>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a:latin typeface="Lora"/>
                <a:ea typeface="Lora"/>
                <a:cs typeface="Lora"/>
                <a:sym typeface="Lora"/>
              </a:rPr>
              <a:t>Cierta jurisprudencia vincula la </a:t>
            </a:r>
            <a:r>
              <a:rPr lang="es">
                <a:latin typeface="Lora"/>
                <a:ea typeface="Lora"/>
                <a:cs typeface="Lora"/>
                <a:sym typeface="Lora"/>
              </a:rPr>
              <a:t>calificación</a:t>
            </a:r>
            <a:r>
              <a:rPr lang="es">
                <a:latin typeface="Lora"/>
                <a:ea typeface="Lora"/>
                <a:cs typeface="Lora"/>
                <a:sym typeface="Lora"/>
              </a:rPr>
              <a:t> de la comunicación como un requisito sustancial a los efectos de la comunicación tardía.</a:t>
            </a:r>
            <a:endParaRPr>
              <a:latin typeface="Lora"/>
              <a:ea typeface="Lora"/>
              <a:cs typeface="Lora"/>
              <a:sym typeface="Lora"/>
            </a:endParaRPr>
          </a:p>
        </p:txBody>
      </p:sp>
      <p:sp>
        <p:nvSpPr>
          <p:cNvPr id="227" name="Google Shape;227;p32"/>
          <p:cNvSpPr txBox="1"/>
          <p:nvPr/>
        </p:nvSpPr>
        <p:spPr>
          <a:xfrm>
            <a:off x="2734200" y="2178600"/>
            <a:ext cx="3675600" cy="384900"/>
          </a:xfrm>
          <a:prstGeom prst="rect">
            <a:avLst/>
          </a:prstGeom>
          <a:solidFill>
            <a:srgbClr val="DEEFEE"/>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sz="1300">
                <a:latin typeface="Montserrat"/>
                <a:ea typeface="Montserrat"/>
                <a:cs typeface="Montserrat"/>
                <a:sym typeface="Montserrat"/>
              </a:rPr>
              <a:t>“Oligra”, CF de La Plata, 09/12/2019</a:t>
            </a:r>
            <a:endParaRPr sz="1300">
              <a:latin typeface="Montserrat"/>
              <a:ea typeface="Montserrat"/>
              <a:cs typeface="Montserrat"/>
              <a:sym typeface="Montserrat"/>
            </a:endParaRPr>
          </a:p>
        </p:txBody>
      </p:sp>
      <p:sp>
        <p:nvSpPr>
          <p:cNvPr id="228" name="Google Shape;228;p3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32" name="Shape 232"/>
        <p:cNvGrpSpPr/>
        <p:nvPr/>
      </p:nvGrpSpPr>
      <p:grpSpPr>
        <a:xfrm>
          <a:off x="0" y="0"/>
          <a:ext cx="0" cy="0"/>
          <a:chOff x="0" y="0"/>
          <a:chExt cx="0" cy="0"/>
        </a:xfrm>
      </p:grpSpPr>
      <p:sp>
        <p:nvSpPr>
          <p:cNvPr id="233" name="Google Shape;233;p33"/>
          <p:cNvSpPr txBox="1"/>
          <p:nvPr>
            <p:ph type="title"/>
          </p:nvPr>
        </p:nvSpPr>
        <p:spPr>
          <a:xfrm>
            <a:off x="342000" y="594225"/>
            <a:ext cx="8520600" cy="6132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None/>
            </a:pPr>
            <a:r>
              <a:rPr b="1" lang="es" sz="2300">
                <a:solidFill>
                  <a:schemeClr val="dk2"/>
                </a:solidFill>
                <a:latin typeface="Montserrat"/>
                <a:ea typeface="Montserrat"/>
                <a:cs typeface="Montserrat"/>
                <a:sym typeface="Montserrat"/>
              </a:rPr>
              <a:t>Efectos de la comunicación tardía o insuficiente</a:t>
            </a:r>
            <a:endParaRPr/>
          </a:p>
        </p:txBody>
      </p:sp>
      <p:sp>
        <p:nvSpPr>
          <p:cNvPr id="234" name="Google Shape;234;p33"/>
          <p:cNvSpPr txBox="1"/>
          <p:nvPr/>
        </p:nvSpPr>
        <p:spPr>
          <a:xfrm>
            <a:off x="372300" y="2475450"/>
            <a:ext cx="8460000" cy="895800"/>
          </a:xfrm>
          <a:prstGeom prst="rect">
            <a:avLst/>
          </a:prstGeom>
          <a:noFill/>
          <a:ln cap="flat" cmpd="sng" w="19050">
            <a:solidFill>
              <a:schemeClr val="accent4"/>
            </a:solidFill>
            <a:prstDash val="solid"/>
            <a:round/>
            <a:headEnd len="sm" w="sm" type="none"/>
            <a:tailEnd len="sm" w="sm" type="none"/>
          </a:ln>
        </p:spPr>
        <p:txBody>
          <a:bodyPr anchorCtr="0" anchor="t" bIns="91425" lIns="91425" spcFirstLastPara="1" rIns="91425" wrap="square" tIns="91425">
            <a:spAutoFit/>
          </a:bodyPr>
          <a:lstStyle/>
          <a:p>
            <a:pPr indent="0" lvl="0" marL="0" rtl="0" algn="just">
              <a:lnSpc>
                <a:spcPct val="115000"/>
              </a:lnSpc>
              <a:spcBef>
                <a:spcPts val="0"/>
              </a:spcBef>
              <a:spcAft>
                <a:spcPts val="0"/>
              </a:spcAft>
              <a:buNone/>
            </a:pPr>
            <a:r>
              <a:rPr lang="es">
                <a:latin typeface="Lora"/>
                <a:ea typeface="Lora"/>
                <a:cs typeface="Lora"/>
                <a:sym typeface="Lora"/>
              </a:rPr>
              <a:t>Por un lado, no considera que hubiera un incumplimiento por parte de la continuadora, en virtud de haber presentado la constancia de inicio del trámite de inscripción de la reorganización ante la Dirección de Personas Jurídicas de la Provincia de Buenos Aires. </a:t>
            </a:r>
            <a:endParaRPr>
              <a:latin typeface="Lora"/>
              <a:ea typeface="Lora"/>
              <a:cs typeface="Lora"/>
              <a:sym typeface="Lora"/>
            </a:endParaRPr>
          </a:p>
        </p:txBody>
      </p:sp>
      <p:sp>
        <p:nvSpPr>
          <p:cNvPr id="235" name="Google Shape;235;p33"/>
          <p:cNvSpPr txBox="1"/>
          <p:nvPr/>
        </p:nvSpPr>
        <p:spPr>
          <a:xfrm>
            <a:off x="480900" y="1207425"/>
            <a:ext cx="8242800" cy="615600"/>
          </a:xfrm>
          <a:prstGeom prst="rect">
            <a:avLst/>
          </a:prstGeom>
          <a:solidFill>
            <a:srgbClr val="D9D9D9"/>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a:latin typeface="Lora"/>
                <a:ea typeface="Lora"/>
                <a:cs typeface="Lora"/>
                <a:sym typeface="Lora"/>
              </a:rPr>
              <a:t>Otra línea, en cambio, vincula los efectos de la verificación tardía o insuficiente a la afectación de las facultades de verificación y fiscalización de la AFIP.  </a:t>
            </a:r>
            <a:endParaRPr>
              <a:latin typeface="Lora"/>
              <a:ea typeface="Lora"/>
              <a:cs typeface="Lora"/>
              <a:sym typeface="Lora"/>
            </a:endParaRPr>
          </a:p>
        </p:txBody>
      </p:sp>
      <p:sp>
        <p:nvSpPr>
          <p:cNvPr id="236" name="Google Shape;236;p33"/>
          <p:cNvSpPr txBox="1"/>
          <p:nvPr/>
        </p:nvSpPr>
        <p:spPr>
          <a:xfrm>
            <a:off x="2734200" y="2178600"/>
            <a:ext cx="3675600" cy="384900"/>
          </a:xfrm>
          <a:prstGeom prst="rect">
            <a:avLst/>
          </a:prstGeom>
          <a:solidFill>
            <a:schemeClr val="accent4"/>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sz="1300">
                <a:latin typeface="Montserrat"/>
                <a:ea typeface="Montserrat"/>
                <a:cs typeface="Montserrat"/>
                <a:sym typeface="Montserrat"/>
              </a:rPr>
              <a:t>“Loma Negra”, CSJN, 14/11/2017</a:t>
            </a:r>
            <a:endParaRPr sz="1300">
              <a:latin typeface="Montserrat"/>
              <a:ea typeface="Montserrat"/>
              <a:cs typeface="Montserrat"/>
              <a:sym typeface="Montserrat"/>
            </a:endParaRPr>
          </a:p>
        </p:txBody>
      </p:sp>
      <p:sp>
        <p:nvSpPr>
          <p:cNvPr id="237" name="Google Shape;237;p33"/>
          <p:cNvSpPr txBox="1"/>
          <p:nvPr/>
        </p:nvSpPr>
        <p:spPr>
          <a:xfrm>
            <a:off x="372300" y="3371250"/>
            <a:ext cx="8460000" cy="1143600"/>
          </a:xfrm>
          <a:prstGeom prst="rect">
            <a:avLst/>
          </a:prstGeom>
          <a:noFill/>
          <a:ln cap="flat" cmpd="sng" w="19050">
            <a:solidFill>
              <a:schemeClr val="accent4"/>
            </a:solidFill>
            <a:prstDash val="solid"/>
            <a:round/>
            <a:headEnd len="sm" w="sm" type="none"/>
            <a:tailEnd len="sm" w="sm" type="none"/>
          </a:ln>
        </p:spPr>
        <p:txBody>
          <a:bodyPr anchorCtr="0" anchor="t" bIns="91425" lIns="91425" spcFirstLastPara="1" rIns="91425" wrap="square" tIns="91425">
            <a:spAutoFit/>
          </a:bodyPr>
          <a:lstStyle/>
          <a:p>
            <a:pPr indent="0" lvl="0" marL="0" rtl="0" algn="just">
              <a:lnSpc>
                <a:spcPct val="115000"/>
              </a:lnSpc>
              <a:spcBef>
                <a:spcPts val="0"/>
              </a:spcBef>
              <a:spcAft>
                <a:spcPts val="0"/>
              </a:spcAft>
              <a:buNone/>
            </a:pPr>
            <a:r>
              <a:rPr lang="es">
                <a:latin typeface="Lora"/>
                <a:ea typeface="Lora"/>
                <a:cs typeface="Lora"/>
                <a:sym typeface="Lora"/>
              </a:rPr>
              <a:t>A modo de </a:t>
            </a:r>
            <a:r>
              <a:rPr i="1" lang="es">
                <a:latin typeface="Lora"/>
                <a:ea typeface="Lora"/>
                <a:cs typeface="Lora"/>
                <a:sym typeface="Lora"/>
              </a:rPr>
              <a:t>obiter dicta</a:t>
            </a:r>
            <a:r>
              <a:rPr lang="es">
                <a:latin typeface="Lora"/>
                <a:ea typeface="Lora"/>
                <a:cs typeface="Lora"/>
                <a:sym typeface="Lora"/>
              </a:rPr>
              <a:t> expresa que </a:t>
            </a:r>
            <a:r>
              <a:rPr i="1" lang="es">
                <a:latin typeface="Lora"/>
                <a:ea typeface="Lora"/>
                <a:cs typeface="Lora"/>
                <a:sym typeface="Lora"/>
              </a:rPr>
              <a:t>“</a:t>
            </a:r>
            <a:r>
              <a:rPr b="1" i="1" lang="es">
                <a:latin typeface="Lora"/>
                <a:ea typeface="Lora"/>
                <a:cs typeface="Lora"/>
                <a:sym typeface="Lora"/>
              </a:rPr>
              <a:t>no se advierte de qué manera, en la situación de autos, pudieron verse frustradas las facultades de verificación y fiscalización reconocidas al organismo fiscal por la ley 11.683</a:t>
            </a:r>
            <a:r>
              <a:rPr i="1" lang="es">
                <a:latin typeface="Lora"/>
                <a:ea typeface="Lora"/>
                <a:cs typeface="Lora"/>
                <a:sym typeface="Lora"/>
              </a:rPr>
              <a:t>, máxime si se tiene en cuenta que la actora adecuó su conducta a las normas de un reglamento dictado por ese mismo organismo recaudador.”</a:t>
            </a:r>
            <a:endParaRPr i="1">
              <a:latin typeface="Lora"/>
              <a:ea typeface="Lora"/>
              <a:cs typeface="Lora"/>
              <a:sym typeface="Lora"/>
            </a:endParaRPr>
          </a:p>
        </p:txBody>
      </p:sp>
      <p:sp>
        <p:nvSpPr>
          <p:cNvPr id="238" name="Google Shape;238;p3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42" name="Shape 242"/>
        <p:cNvGrpSpPr/>
        <p:nvPr/>
      </p:nvGrpSpPr>
      <p:grpSpPr>
        <a:xfrm>
          <a:off x="0" y="0"/>
          <a:ext cx="0" cy="0"/>
          <a:chOff x="0" y="0"/>
          <a:chExt cx="0" cy="0"/>
        </a:xfrm>
      </p:grpSpPr>
      <p:sp>
        <p:nvSpPr>
          <p:cNvPr id="243" name="Google Shape;243;p34"/>
          <p:cNvSpPr txBox="1"/>
          <p:nvPr>
            <p:ph type="title"/>
          </p:nvPr>
        </p:nvSpPr>
        <p:spPr>
          <a:xfrm>
            <a:off x="311700" y="170125"/>
            <a:ext cx="8520600" cy="6132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b="1" lang="es" sz="2300">
                <a:solidFill>
                  <a:schemeClr val="dk2"/>
                </a:solidFill>
                <a:latin typeface="Montserrat"/>
                <a:ea typeface="Montserrat"/>
                <a:cs typeface="Montserrat"/>
                <a:sym typeface="Montserrat"/>
              </a:rPr>
              <a:t>Efectos de la comunicación tardía o insuficiente</a:t>
            </a:r>
            <a:endParaRPr/>
          </a:p>
        </p:txBody>
      </p:sp>
      <p:sp>
        <p:nvSpPr>
          <p:cNvPr id="244" name="Google Shape;244;p34"/>
          <p:cNvSpPr txBox="1"/>
          <p:nvPr/>
        </p:nvSpPr>
        <p:spPr>
          <a:xfrm>
            <a:off x="233400" y="2094525"/>
            <a:ext cx="8674500" cy="2467800"/>
          </a:xfrm>
          <a:prstGeom prst="rect">
            <a:avLst/>
          </a:prstGeom>
          <a:noFill/>
          <a:ln cap="flat" cmpd="sng" w="19050">
            <a:solidFill>
              <a:srgbClr val="DEEFEE"/>
            </a:solidFill>
            <a:prstDash val="solid"/>
            <a:round/>
            <a:headEnd len="sm" w="sm" type="none"/>
            <a:tailEnd len="sm" w="sm" type="none"/>
          </a:ln>
        </p:spPr>
        <p:txBody>
          <a:bodyPr anchorCtr="0" anchor="t" bIns="91425" lIns="91425" spcFirstLastPara="1" rIns="91425" wrap="square" tIns="91425">
            <a:spAutoFit/>
          </a:bodyPr>
          <a:lstStyle/>
          <a:p>
            <a:pPr indent="0" lvl="0" marL="0" rtl="0" algn="just">
              <a:spcBef>
                <a:spcPts val="0"/>
              </a:spcBef>
              <a:spcAft>
                <a:spcPts val="0"/>
              </a:spcAft>
              <a:buNone/>
            </a:pPr>
            <a:r>
              <a:rPr i="1" lang="es">
                <a:latin typeface="Lora"/>
                <a:ea typeface="Lora"/>
                <a:cs typeface="Lora"/>
                <a:sym typeface="Lora"/>
              </a:rPr>
              <a:t>“el art. 116 de la ley 11.683 establece la aplicación supletoria de la ley 19.549, cuyo art. 1°, inc. c), consagra el principio de formalismo moderado  o informalismo en favor del administrado, a partir del cual no es posible concluir que el cumplimiento tardío de un recaudo de tipo formal, como lo es un comunicación, pueda ocasionar la pérdida de un derecho establecido en favor del contribuyente, aun cuando éste constituya una exención impositiva”.</a:t>
            </a:r>
            <a:endParaRPr i="1">
              <a:latin typeface="Lora"/>
              <a:ea typeface="Lora"/>
              <a:cs typeface="Lora"/>
              <a:sym typeface="Lora"/>
            </a:endParaRPr>
          </a:p>
          <a:p>
            <a:pPr indent="0" lvl="0" marL="0" rtl="0" algn="just">
              <a:spcBef>
                <a:spcPts val="1000"/>
              </a:spcBef>
              <a:spcAft>
                <a:spcPts val="0"/>
              </a:spcAft>
              <a:buNone/>
            </a:pPr>
            <a:r>
              <a:rPr i="1" lang="es">
                <a:latin typeface="Lora"/>
                <a:ea typeface="Lora"/>
                <a:cs typeface="Lora"/>
                <a:sym typeface="Lora"/>
              </a:rPr>
              <a:t>“Para ello tengo en cuenta, que la AFIP-DGI no ha alegado ni acreditado en sede administrativa ni en esta sede judicial, que dicha ausencia de comunicación hubiera obstaculizado o impedido sus facultades de verificación y fiscalización, considerando especialmente que no transcurrió el plazo liberatorio hasta que se formalizó la comunicación, por lo que eventualmente ningún perjuicio a las arcas del Estado podría haberse ocasionado”.</a:t>
            </a:r>
            <a:endParaRPr i="1">
              <a:latin typeface="Lora"/>
              <a:ea typeface="Lora"/>
              <a:cs typeface="Lora"/>
              <a:sym typeface="Lora"/>
            </a:endParaRPr>
          </a:p>
        </p:txBody>
      </p:sp>
      <p:sp>
        <p:nvSpPr>
          <p:cNvPr id="245" name="Google Shape;245;p34"/>
          <p:cNvSpPr txBox="1"/>
          <p:nvPr/>
        </p:nvSpPr>
        <p:spPr>
          <a:xfrm>
            <a:off x="233400" y="783325"/>
            <a:ext cx="8674500" cy="831300"/>
          </a:xfrm>
          <a:prstGeom prst="rect">
            <a:avLst/>
          </a:prstGeom>
          <a:solidFill>
            <a:srgbClr val="D9D9D9"/>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a:latin typeface="Lora"/>
                <a:ea typeface="Lora"/>
                <a:cs typeface="Lora"/>
                <a:sym typeface="Lora"/>
              </a:rPr>
              <a:t>La comunicación es un recaudo de tipo formal, por lo que la AFIP debería alegar y probar que la comunicación extemporánea implica un </a:t>
            </a:r>
            <a:r>
              <a:rPr lang="es">
                <a:latin typeface="Lora"/>
                <a:ea typeface="Lora"/>
                <a:cs typeface="Lora"/>
                <a:sym typeface="Lora"/>
              </a:rPr>
              <a:t>obstáculo</a:t>
            </a:r>
            <a:r>
              <a:rPr lang="es">
                <a:latin typeface="Lora"/>
                <a:ea typeface="Lora"/>
                <a:cs typeface="Lora"/>
                <a:sym typeface="Lora"/>
              </a:rPr>
              <a:t> o impedimento para el ejercicio de sus facultades de verificación y fiscalización.</a:t>
            </a:r>
            <a:endParaRPr>
              <a:latin typeface="Lora"/>
              <a:ea typeface="Lora"/>
              <a:cs typeface="Lora"/>
              <a:sym typeface="Lora"/>
            </a:endParaRPr>
          </a:p>
        </p:txBody>
      </p:sp>
      <p:sp>
        <p:nvSpPr>
          <p:cNvPr id="246" name="Google Shape;246;p34"/>
          <p:cNvSpPr txBox="1"/>
          <p:nvPr/>
        </p:nvSpPr>
        <p:spPr>
          <a:xfrm>
            <a:off x="1635900" y="1798000"/>
            <a:ext cx="5872200" cy="384900"/>
          </a:xfrm>
          <a:prstGeom prst="rect">
            <a:avLst/>
          </a:prstGeom>
          <a:solidFill>
            <a:srgbClr val="DEEFEE"/>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sz="1300">
                <a:latin typeface="Montserrat"/>
                <a:ea typeface="Montserrat"/>
                <a:cs typeface="Montserrat"/>
                <a:sym typeface="Montserrat"/>
              </a:rPr>
              <a:t>“Pescapuerta Argentina S.A.”, CF de Comodoro Rivadavia, 05/02/2018 </a:t>
            </a:r>
            <a:endParaRPr sz="1300">
              <a:latin typeface="Montserrat"/>
              <a:ea typeface="Montserrat"/>
              <a:cs typeface="Montserrat"/>
              <a:sym typeface="Montserrat"/>
            </a:endParaRPr>
          </a:p>
        </p:txBody>
      </p:sp>
      <p:sp>
        <p:nvSpPr>
          <p:cNvPr id="247" name="Google Shape;247;p34"/>
          <p:cNvSpPr txBox="1"/>
          <p:nvPr/>
        </p:nvSpPr>
        <p:spPr>
          <a:xfrm>
            <a:off x="2455500" y="4481925"/>
            <a:ext cx="4233000" cy="354000"/>
          </a:xfrm>
          <a:prstGeom prst="rect">
            <a:avLst/>
          </a:prstGeom>
          <a:solidFill>
            <a:srgbClr val="DEEFEE"/>
          </a:solidFill>
          <a:ln>
            <a:noFill/>
          </a:ln>
        </p:spPr>
        <p:txBody>
          <a:bodyPr anchorCtr="0" anchor="t" bIns="91425" lIns="91425" spcFirstLastPara="1" rIns="91425" wrap="square" tIns="91425">
            <a:spAutoFit/>
          </a:bodyPr>
          <a:lstStyle/>
          <a:p>
            <a:pPr indent="0" lvl="0" marL="0" rtl="0" algn="ctr">
              <a:spcBef>
                <a:spcPts val="0"/>
              </a:spcBef>
              <a:spcAft>
                <a:spcPts val="0"/>
              </a:spcAft>
              <a:buClr>
                <a:schemeClr val="dk1"/>
              </a:buClr>
              <a:buSzPts val="1100"/>
              <a:buFont typeface="Arial"/>
              <a:buNone/>
            </a:pPr>
            <a:r>
              <a:rPr i="1" lang="es" sz="1100">
                <a:solidFill>
                  <a:schemeClr val="dk1"/>
                </a:solidFill>
                <a:latin typeface="Montserrat"/>
                <a:ea typeface="Montserrat"/>
                <a:cs typeface="Montserrat"/>
                <a:sym typeface="Montserrat"/>
              </a:rPr>
              <a:t>En igual sentido, </a:t>
            </a:r>
            <a:r>
              <a:rPr i="1" lang="es" sz="1100">
                <a:solidFill>
                  <a:schemeClr val="dk1"/>
                </a:solidFill>
                <a:latin typeface="Montserrat"/>
                <a:ea typeface="Montserrat"/>
                <a:cs typeface="Montserrat"/>
                <a:sym typeface="Montserrat"/>
              </a:rPr>
              <a:t>“Pelama Chubut S.A.”, CAF, 24/07/2020</a:t>
            </a:r>
            <a:endParaRPr i="1" sz="1200">
              <a:latin typeface="Old Standard TT"/>
              <a:ea typeface="Old Standard TT"/>
              <a:cs typeface="Old Standard TT"/>
              <a:sym typeface="Old Standard TT"/>
            </a:endParaRPr>
          </a:p>
        </p:txBody>
      </p:sp>
      <p:sp>
        <p:nvSpPr>
          <p:cNvPr id="248" name="Google Shape;248;p3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52" name="Shape 252"/>
        <p:cNvGrpSpPr/>
        <p:nvPr/>
      </p:nvGrpSpPr>
      <p:grpSpPr>
        <a:xfrm>
          <a:off x="0" y="0"/>
          <a:ext cx="0" cy="0"/>
          <a:chOff x="0" y="0"/>
          <a:chExt cx="0" cy="0"/>
        </a:xfrm>
      </p:grpSpPr>
      <p:sp>
        <p:nvSpPr>
          <p:cNvPr id="253" name="Google Shape;253;p35"/>
          <p:cNvSpPr txBox="1"/>
          <p:nvPr>
            <p:ph type="title"/>
          </p:nvPr>
        </p:nvSpPr>
        <p:spPr>
          <a:xfrm>
            <a:off x="314650" y="564650"/>
            <a:ext cx="8563500" cy="10050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b="1" lang="es" sz="2300">
                <a:solidFill>
                  <a:schemeClr val="dk2"/>
                </a:solidFill>
                <a:latin typeface="Montserrat"/>
                <a:ea typeface="Montserrat"/>
                <a:cs typeface="Montserrat"/>
                <a:sym typeface="Montserrat"/>
              </a:rPr>
              <a:t>Cómputo del plazo de 180 días previsto en la RG 2513/2008</a:t>
            </a:r>
            <a:endParaRPr/>
          </a:p>
        </p:txBody>
      </p:sp>
      <p:sp>
        <p:nvSpPr>
          <p:cNvPr id="254" name="Google Shape;254;p35"/>
          <p:cNvSpPr txBox="1"/>
          <p:nvPr/>
        </p:nvSpPr>
        <p:spPr>
          <a:xfrm>
            <a:off x="2190600" y="1123825"/>
            <a:ext cx="6568200" cy="877200"/>
          </a:xfrm>
          <a:prstGeom prst="rect">
            <a:avLst/>
          </a:prstGeom>
          <a:solidFill>
            <a:srgbClr val="666666"/>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b="1" lang="es" sz="1500">
                <a:solidFill>
                  <a:schemeClr val="lt1"/>
                </a:solidFill>
                <a:latin typeface="Lora"/>
                <a:ea typeface="Lora"/>
                <a:cs typeface="Lora"/>
                <a:sym typeface="Lora"/>
              </a:rPr>
              <a:t>¿La AFIP tiene facultades para disponer que el plazo se cuente en días corridos cuando la ley 11.683 y la ley 19.549 disponen que los plazos se cuentan en días hábiles?</a:t>
            </a:r>
            <a:endParaRPr b="1" sz="1500">
              <a:solidFill>
                <a:schemeClr val="lt1"/>
              </a:solidFill>
              <a:latin typeface="Lora"/>
              <a:ea typeface="Lora"/>
              <a:cs typeface="Lora"/>
              <a:sym typeface="Lora"/>
            </a:endParaRPr>
          </a:p>
        </p:txBody>
      </p:sp>
      <p:sp>
        <p:nvSpPr>
          <p:cNvPr id="255" name="Google Shape;255;p35"/>
          <p:cNvSpPr txBox="1"/>
          <p:nvPr/>
        </p:nvSpPr>
        <p:spPr>
          <a:xfrm>
            <a:off x="439850" y="2200375"/>
            <a:ext cx="8319000" cy="831300"/>
          </a:xfrm>
          <a:prstGeom prst="rect">
            <a:avLst/>
          </a:prstGeom>
          <a:solidFill>
            <a:srgbClr val="F4FFFE"/>
          </a:solidFill>
          <a:ln>
            <a:noFill/>
          </a:ln>
        </p:spPr>
        <p:txBody>
          <a:bodyPr anchorCtr="0" anchor="t" bIns="91425" lIns="91425" spcFirstLastPara="1" rIns="91425" wrap="square" tIns="91425">
            <a:spAutoFit/>
          </a:bodyPr>
          <a:lstStyle/>
          <a:p>
            <a:pPr indent="0" lvl="0" marL="0" rtl="0" algn="just">
              <a:spcBef>
                <a:spcPts val="0"/>
              </a:spcBef>
              <a:spcAft>
                <a:spcPts val="0"/>
              </a:spcAft>
              <a:buNone/>
            </a:pPr>
            <a:r>
              <a:rPr lang="es">
                <a:latin typeface="Lora"/>
                <a:ea typeface="Lora"/>
                <a:cs typeface="Lora"/>
                <a:sym typeface="Lora"/>
              </a:rPr>
              <a:t>El actual art. 4 de la ley 11.683 establece que: </a:t>
            </a:r>
            <a:r>
              <a:rPr i="1" lang="es">
                <a:latin typeface="Lora"/>
                <a:ea typeface="Lora"/>
                <a:cs typeface="Lora"/>
                <a:sym typeface="Lora"/>
              </a:rPr>
              <a:t>“(...) Para todos los términos establecidos en las normas que rijan los gravámenes a los cuales es aplicable esta ley, </a:t>
            </a:r>
            <a:r>
              <a:rPr b="1" i="1" lang="es">
                <a:latin typeface="Lora"/>
                <a:ea typeface="Lora"/>
                <a:cs typeface="Lora"/>
                <a:sym typeface="Lora"/>
              </a:rPr>
              <a:t>se computarán únicamente los días hábiles administrativos, salvo que de ellas surja lo contrario o así corresponda en el caso</a:t>
            </a:r>
            <a:r>
              <a:rPr i="1" lang="es">
                <a:latin typeface="Lora"/>
                <a:ea typeface="Lora"/>
                <a:cs typeface="Lora"/>
                <a:sym typeface="Lora"/>
              </a:rPr>
              <a:t>.”</a:t>
            </a:r>
            <a:endParaRPr i="1">
              <a:latin typeface="Lora"/>
              <a:ea typeface="Lora"/>
              <a:cs typeface="Lora"/>
              <a:sym typeface="Lora"/>
            </a:endParaRPr>
          </a:p>
        </p:txBody>
      </p:sp>
      <p:sp>
        <p:nvSpPr>
          <p:cNvPr id="256" name="Google Shape;256;p35"/>
          <p:cNvSpPr txBox="1"/>
          <p:nvPr/>
        </p:nvSpPr>
        <p:spPr>
          <a:xfrm>
            <a:off x="439850" y="3031675"/>
            <a:ext cx="8319000" cy="831300"/>
          </a:xfrm>
          <a:prstGeom prst="rect">
            <a:avLst/>
          </a:prstGeom>
          <a:solidFill>
            <a:srgbClr val="F3F3F3"/>
          </a:solidFill>
          <a:ln>
            <a:noFill/>
          </a:ln>
        </p:spPr>
        <p:txBody>
          <a:bodyPr anchorCtr="0" anchor="t" bIns="91425" lIns="91425" spcFirstLastPara="1" rIns="91425" wrap="square" tIns="91425">
            <a:spAutoFit/>
          </a:bodyPr>
          <a:lstStyle/>
          <a:p>
            <a:pPr indent="0" lvl="0" marL="0" rtl="0" algn="just">
              <a:spcBef>
                <a:spcPts val="0"/>
              </a:spcBef>
              <a:spcAft>
                <a:spcPts val="0"/>
              </a:spcAft>
              <a:buNone/>
            </a:pPr>
            <a:r>
              <a:rPr lang="es">
                <a:latin typeface="Lora"/>
                <a:ea typeface="Lora"/>
                <a:cs typeface="Lora"/>
                <a:sym typeface="Lora"/>
              </a:rPr>
              <a:t>Por su parte, el art. 1, e) 2) de la ley 19.549 establece que: </a:t>
            </a:r>
            <a:r>
              <a:rPr i="1" lang="es">
                <a:latin typeface="Lora"/>
                <a:ea typeface="Lora"/>
                <a:cs typeface="Lora"/>
                <a:sym typeface="Lora"/>
              </a:rPr>
              <a:t>“e) En cuanto a los plazos: 2) Se contarán por días hábiles administrativos salvo disposición legal en contrario o habilitación resuelta de oficio o a petición de parte”.</a:t>
            </a:r>
            <a:endParaRPr i="1" sz="1300">
              <a:latin typeface="Old Standard TT"/>
              <a:ea typeface="Old Standard TT"/>
              <a:cs typeface="Old Standard TT"/>
              <a:sym typeface="Old Standard TT"/>
            </a:endParaRPr>
          </a:p>
        </p:txBody>
      </p:sp>
      <p:sp>
        <p:nvSpPr>
          <p:cNvPr id="257" name="Google Shape;257;p35"/>
          <p:cNvSpPr txBox="1"/>
          <p:nvPr/>
        </p:nvSpPr>
        <p:spPr>
          <a:xfrm>
            <a:off x="436900" y="4016350"/>
            <a:ext cx="8319000" cy="615600"/>
          </a:xfrm>
          <a:prstGeom prst="rect">
            <a:avLst/>
          </a:prstGeom>
          <a:noFill/>
          <a:ln>
            <a:noFill/>
          </a:ln>
        </p:spPr>
        <p:txBody>
          <a:bodyPr anchorCtr="0" anchor="t" bIns="91425" lIns="91425" spcFirstLastPara="1" rIns="91425" wrap="square" tIns="91425">
            <a:spAutoFit/>
          </a:bodyPr>
          <a:lstStyle/>
          <a:p>
            <a:pPr indent="0" lvl="0" marL="0" rtl="0" algn="ctr">
              <a:spcBef>
                <a:spcPts val="0"/>
              </a:spcBef>
              <a:spcAft>
                <a:spcPts val="0"/>
              </a:spcAft>
              <a:buNone/>
            </a:pPr>
            <a:r>
              <a:rPr b="1" lang="es">
                <a:latin typeface="Montserrat"/>
                <a:ea typeface="Montserrat"/>
                <a:cs typeface="Montserrat"/>
                <a:sym typeface="Montserrat"/>
              </a:rPr>
              <a:t>En ese marco, se discutió si la AFIP podía, por medio de una resolución general, disponer que en lugar de días hábiles, el plazo se computara en días corridos. </a:t>
            </a:r>
            <a:endParaRPr b="1">
              <a:latin typeface="Montserrat"/>
              <a:ea typeface="Montserrat"/>
              <a:cs typeface="Montserrat"/>
              <a:sym typeface="Montserrat"/>
            </a:endParaRPr>
          </a:p>
        </p:txBody>
      </p:sp>
      <p:sp>
        <p:nvSpPr>
          <p:cNvPr id="258" name="Google Shape;258;p3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62" name="Shape 262"/>
        <p:cNvGrpSpPr/>
        <p:nvPr/>
      </p:nvGrpSpPr>
      <p:grpSpPr>
        <a:xfrm>
          <a:off x="0" y="0"/>
          <a:ext cx="0" cy="0"/>
          <a:chOff x="0" y="0"/>
          <a:chExt cx="0" cy="0"/>
        </a:xfrm>
      </p:grpSpPr>
      <p:sp>
        <p:nvSpPr>
          <p:cNvPr id="263" name="Google Shape;263;p36"/>
          <p:cNvSpPr txBox="1"/>
          <p:nvPr>
            <p:ph type="title"/>
          </p:nvPr>
        </p:nvSpPr>
        <p:spPr>
          <a:xfrm>
            <a:off x="290250" y="216650"/>
            <a:ext cx="8563500" cy="10050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b="1" lang="es" sz="2300">
                <a:solidFill>
                  <a:schemeClr val="dk2"/>
                </a:solidFill>
                <a:latin typeface="Montserrat"/>
                <a:ea typeface="Montserrat"/>
                <a:cs typeface="Montserrat"/>
                <a:sym typeface="Montserrat"/>
              </a:rPr>
              <a:t>Cómputo del plazo de 180 días previsto en la RG 2513/2008</a:t>
            </a:r>
            <a:endParaRPr/>
          </a:p>
        </p:txBody>
      </p:sp>
      <p:sp>
        <p:nvSpPr>
          <p:cNvPr id="264" name="Google Shape;264;p36"/>
          <p:cNvSpPr txBox="1"/>
          <p:nvPr/>
        </p:nvSpPr>
        <p:spPr>
          <a:xfrm>
            <a:off x="2166200" y="775825"/>
            <a:ext cx="6568200" cy="877200"/>
          </a:xfrm>
          <a:prstGeom prst="rect">
            <a:avLst/>
          </a:prstGeom>
          <a:solidFill>
            <a:srgbClr val="666666"/>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b="1" lang="es" sz="1500">
                <a:solidFill>
                  <a:schemeClr val="lt1"/>
                </a:solidFill>
                <a:latin typeface="Lora"/>
                <a:ea typeface="Lora"/>
                <a:cs typeface="Lora"/>
                <a:sym typeface="Lora"/>
              </a:rPr>
              <a:t>¿La AFIP tiene facultades para disponer que el plazo se cuente en días corridos cuando la ley 11.683 y la ley 19.549 disponen que los plazos se cuentan en días hábiles?</a:t>
            </a:r>
            <a:endParaRPr b="1" sz="1500">
              <a:solidFill>
                <a:schemeClr val="lt1"/>
              </a:solidFill>
              <a:latin typeface="Lora"/>
              <a:ea typeface="Lora"/>
              <a:cs typeface="Lora"/>
              <a:sym typeface="Lora"/>
            </a:endParaRPr>
          </a:p>
        </p:txBody>
      </p:sp>
      <p:sp>
        <p:nvSpPr>
          <p:cNvPr id="265" name="Google Shape;265;p36"/>
          <p:cNvSpPr txBox="1"/>
          <p:nvPr/>
        </p:nvSpPr>
        <p:spPr>
          <a:xfrm>
            <a:off x="222563" y="3647825"/>
            <a:ext cx="1228800" cy="831300"/>
          </a:xfrm>
          <a:prstGeom prst="rect">
            <a:avLst/>
          </a:prstGeom>
          <a:solidFill>
            <a:srgbClr val="CCCCCC"/>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s">
                <a:solidFill>
                  <a:schemeClr val="accent1"/>
                </a:solidFill>
                <a:latin typeface="Montserrat"/>
                <a:ea typeface="Montserrat"/>
                <a:cs typeface="Montserrat"/>
                <a:sym typeface="Montserrat"/>
              </a:rPr>
              <a:t>Guido Caratti</a:t>
            </a:r>
            <a:endParaRPr b="1">
              <a:solidFill>
                <a:schemeClr val="accent1"/>
              </a:solidFill>
              <a:latin typeface="Montserrat"/>
              <a:ea typeface="Montserrat"/>
              <a:cs typeface="Montserrat"/>
              <a:sym typeface="Montserrat"/>
            </a:endParaRPr>
          </a:p>
          <a:p>
            <a:pPr indent="0" lvl="0" marL="0" rtl="0" algn="l">
              <a:spcBef>
                <a:spcPts val="0"/>
              </a:spcBef>
              <a:spcAft>
                <a:spcPts val="0"/>
              </a:spcAft>
              <a:buNone/>
            </a:pPr>
            <a:r>
              <a:rPr b="1" lang="es">
                <a:solidFill>
                  <a:schemeClr val="accent1"/>
                </a:solidFill>
                <a:latin typeface="Montserrat"/>
                <a:ea typeface="Montserrat"/>
                <a:cs typeface="Montserrat"/>
                <a:sym typeface="Montserrat"/>
              </a:rPr>
              <a:t>CSJN</a:t>
            </a:r>
            <a:endParaRPr b="1">
              <a:solidFill>
                <a:schemeClr val="accent1"/>
              </a:solidFill>
              <a:latin typeface="Montserrat"/>
              <a:ea typeface="Montserrat"/>
              <a:cs typeface="Montserrat"/>
              <a:sym typeface="Montserrat"/>
            </a:endParaRPr>
          </a:p>
        </p:txBody>
      </p:sp>
      <p:sp>
        <p:nvSpPr>
          <p:cNvPr id="266" name="Google Shape;266;p36"/>
          <p:cNvSpPr txBox="1"/>
          <p:nvPr/>
        </p:nvSpPr>
        <p:spPr>
          <a:xfrm>
            <a:off x="222575" y="1920138"/>
            <a:ext cx="1228800" cy="1046700"/>
          </a:xfrm>
          <a:prstGeom prst="rect">
            <a:avLst/>
          </a:prstGeom>
          <a:solidFill>
            <a:srgbClr val="CCCCCC"/>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t/>
            </a:r>
            <a:endParaRPr b="1">
              <a:solidFill>
                <a:schemeClr val="accent1"/>
              </a:solidFill>
              <a:latin typeface="Montserrat"/>
              <a:ea typeface="Montserrat"/>
              <a:cs typeface="Montserrat"/>
              <a:sym typeface="Montserrat"/>
            </a:endParaRPr>
          </a:p>
          <a:p>
            <a:pPr indent="0" lvl="0" marL="0" rtl="0" algn="l">
              <a:spcBef>
                <a:spcPts val="0"/>
              </a:spcBef>
              <a:spcAft>
                <a:spcPts val="0"/>
              </a:spcAft>
              <a:buNone/>
            </a:pPr>
            <a:r>
              <a:rPr b="1" lang="es">
                <a:solidFill>
                  <a:schemeClr val="accent1"/>
                </a:solidFill>
                <a:latin typeface="Montserrat"/>
                <a:ea typeface="Montserrat"/>
                <a:cs typeface="Montserrat"/>
                <a:sym typeface="Montserrat"/>
              </a:rPr>
              <a:t>Nacarato</a:t>
            </a:r>
            <a:endParaRPr b="1">
              <a:solidFill>
                <a:schemeClr val="accent1"/>
              </a:solidFill>
              <a:latin typeface="Montserrat"/>
              <a:ea typeface="Montserrat"/>
              <a:cs typeface="Montserrat"/>
              <a:sym typeface="Montserrat"/>
            </a:endParaRPr>
          </a:p>
          <a:p>
            <a:pPr indent="0" lvl="0" marL="0" rtl="0" algn="l">
              <a:spcBef>
                <a:spcPts val="0"/>
              </a:spcBef>
              <a:spcAft>
                <a:spcPts val="0"/>
              </a:spcAft>
              <a:buNone/>
            </a:pPr>
            <a:r>
              <a:rPr b="1" lang="es">
                <a:solidFill>
                  <a:schemeClr val="accent1"/>
                </a:solidFill>
                <a:latin typeface="Montserrat"/>
                <a:ea typeface="Montserrat"/>
                <a:cs typeface="Montserrat"/>
                <a:sym typeface="Montserrat"/>
              </a:rPr>
              <a:t>CAF</a:t>
            </a:r>
            <a:endParaRPr b="1">
              <a:solidFill>
                <a:schemeClr val="accent1"/>
              </a:solidFill>
              <a:latin typeface="Montserrat"/>
              <a:ea typeface="Montserrat"/>
              <a:cs typeface="Montserrat"/>
              <a:sym typeface="Montserrat"/>
            </a:endParaRPr>
          </a:p>
          <a:p>
            <a:pPr indent="0" lvl="0" marL="0" rtl="0" algn="l">
              <a:spcBef>
                <a:spcPts val="0"/>
              </a:spcBef>
              <a:spcAft>
                <a:spcPts val="0"/>
              </a:spcAft>
              <a:buNone/>
            </a:pPr>
            <a:r>
              <a:t/>
            </a:r>
            <a:endParaRPr b="1">
              <a:solidFill>
                <a:schemeClr val="accent1"/>
              </a:solidFill>
              <a:latin typeface="Montserrat"/>
              <a:ea typeface="Montserrat"/>
              <a:cs typeface="Montserrat"/>
              <a:sym typeface="Montserrat"/>
            </a:endParaRPr>
          </a:p>
        </p:txBody>
      </p:sp>
      <p:sp>
        <p:nvSpPr>
          <p:cNvPr id="267" name="Google Shape;267;p36"/>
          <p:cNvSpPr txBox="1"/>
          <p:nvPr>
            <p:ph idx="4294967295" type="body"/>
          </p:nvPr>
        </p:nvSpPr>
        <p:spPr>
          <a:xfrm>
            <a:off x="1302213" y="1773462"/>
            <a:ext cx="7490100" cy="1340100"/>
          </a:xfrm>
          <a:prstGeom prst="rect">
            <a:avLst/>
          </a:prstGeom>
          <a:solidFill>
            <a:srgbClr val="EFEFEF"/>
          </a:solidFill>
          <a:ln cap="flat" cmpd="sng" w="9525">
            <a:solidFill>
              <a:srgbClr val="F3F3F3"/>
            </a:solidFill>
            <a:prstDash val="solid"/>
            <a:round/>
            <a:headEnd len="sm" w="sm" type="none"/>
            <a:tailEnd len="sm" w="sm" type="none"/>
          </a:ln>
        </p:spPr>
        <p:txBody>
          <a:bodyPr anchorCtr="0" anchor="t" bIns="91425" lIns="91425" spcFirstLastPara="1" rIns="91425" wrap="square" tIns="91425">
            <a:normAutofit lnSpcReduction="10000"/>
          </a:bodyPr>
          <a:lstStyle/>
          <a:p>
            <a:pPr indent="0" lvl="0" marL="0" rtl="0" algn="just">
              <a:lnSpc>
                <a:spcPct val="115000"/>
              </a:lnSpc>
              <a:spcBef>
                <a:spcPts val="0"/>
              </a:spcBef>
              <a:spcAft>
                <a:spcPts val="0"/>
              </a:spcAft>
              <a:buNone/>
            </a:pPr>
            <a:r>
              <a:rPr i="1" lang="es" sz="1400">
                <a:latin typeface="Lora"/>
                <a:ea typeface="Lora"/>
                <a:cs typeface="Lora"/>
                <a:sym typeface="Lora"/>
              </a:rPr>
              <a:t>“Tanto en una como en otra norma -en diferente redacción- se prevé la posibilidad de que sólo mediante otra ley formal se disponga, para las cuestiones particulares reguladas en ellas, un modo diferente de computar los plazos; pero </a:t>
            </a:r>
            <a:r>
              <a:rPr b="1" i="1" lang="es" sz="1400">
                <a:latin typeface="Lora"/>
                <a:ea typeface="Lora"/>
                <a:cs typeface="Lora"/>
                <a:sym typeface="Lora"/>
              </a:rPr>
              <a:t>de ningún modo se admite en ellas que tal regulación diferente pueda ser dispuesta por acto del Poder Ejecutivo o de organismo bajo su dependencia”</a:t>
            </a:r>
            <a:r>
              <a:rPr i="1" lang="es" sz="1400">
                <a:latin typeface="Lora"/>
                <a:ea typeface="Lora"/>
                <a:cs typeface="Lora"/>
                <a:sym typeface="Lora"/>
              </a:rPr>
              <a:t>.</a:t>
            </a:r>
            <a:endParaRPr i="1" sz="1400">
              <a:latin typeface="Lora"/>
              <a:ea typeface="Lora"/>
              <a:cs typeface="Lora"/>
              <a:sym typeface="Lora"/>
            </a:endParaRPr>
          </a:p>
        </p:txBody>
      </p:sp>
      <p:sp>
        <p:nvSpPr>
          <p:cNvPr id="268" name="Google Shape;268;p36"/>
          <p:cNvSpPr txBox="1"/>
          <p:nvPr/>
        </p:nvSpPr>
        <p:spPr>
          <a:xfrm>
            <a:off x="8074750" y="2799488"/>
            <a:ext cx="831600" cy="338700"/>
          </a:xfrm>
          <a:prstGeom prst="rect">
            <a:avLst/>
          </a:prstGeom>
          <a:solidFill>
            <a:srgbClr val="B3D9E2"/>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sz="1000">
                <a:latin typeface="Old Standard TT"/>
                <a:ea typeface="Old Standard TT"/>
                <a:cs typeface="Old Standard TT"/>
                <a:sym typeface="Old Standard TT"/>
              </a:rPr>
              <a:t> 25/06/96</a:t>
            </a:r>
            <a:endParaRPr sz="1000">
              <a:latin typeface="Old Standard TT"/>
              <a:ea typeface="Old Standard TT"/>
              <a:cs typeface="Old Standard TT"/>
              <a:sym typeface="Old Standard TT"/>
            </a:endParaRPr>
          </a:p>
        </p:txBody>
      </p:sp>
      <p:sp>
        <p:nvSpPr>
          <p:cNvPr id="269" name="Google Shape;269;p36"/>
          <p:cNvSpPr txBox="1"/>
          <p:nvPr>
            <p:ph idx="4294967295" type="body"/>
          </p:nvPr>
        </p:nvSpPr>
        <p:spPr>
          <a:xfrm>
            <a:off x="1302225" y="3190475"/>
            <a:ext cx="7490100" cy="1793700"/>
          </a:xfrm>
          <a:prstGeom prst="rect">
            <a:avLst/>
          </a:prstGeom>
          <a:solidFill>
            <a:srgbClr val="EFEFEF"/>
          </a:solidFill>
          <a:ln cap="flat" cmpd="sng" w="9525">
            <a:solidFill>
              <a:srgbClr val="F3F3F3"/>
            </a:solidFill>
            <a:prstDash val="solid"/>
            <a:round/>
            <a:headEnd len="sm" w="sm" type="none"/>
            <a:tailEnd len="sm" w="sm" type="none"/>
          </a:ln>
        </p:spPr>
        <p:txBody>
          <a:bodyPr anchorCtr="0" anchor="t" bIns="91425" lIns="91425" spcFirstLastPara="1" rIns="91425" wrap="square" tIns="91425">
            <a:noAutofit/>
          </a:bodyPr>
          <a:lstStyle/>
          <a:p>
            <a:pPr indent="0" lvl="0" marL="0" rtl="0" algn="just">
              <a:lnSpc>
                <a:spcPct val="115000"/>
              </a:lnSpc>
              <a:spcBef>
                <a:spcPts val="0"/>
              </a:spcBef>
              <a:spcAft>
                <a:spcPts val="1200"/>
              </a:spcAft>
              <a:buNone/>
            </a:pPr>
            <a:r>
              <a:rPr lang="es" sz="1400">
                <a:latin typeface="Lora"/>
                <a:ea typeface="Lora"/>
                <a:cs typeface="Lora"/>
                <a:sym typeface="Lora"/>
              </a:rPr>
              <a:t>Del dictamen de la Procuración que la CSJN hace suyo: </a:t>
            </a:r>
            <a:r>
              <a:rPr i="1" lang="es" sz="1400">
                <a:latin typeface="Lora"/>
                <a:ea typeface="Lora"/>
                <a:cs typeface="Lora"/>
                <a:sym typeface="Lora"/>
              </a:rPr>
              <a:t>“las expresiones "normas que rijan los gravámenes" y "disposición legal en contrario" empleadas por la ley 11.683 y 19.549, respectivamente, no exigen una ley formal, es decir emanada del Congreso, para establecer términos en días corridos, sino que ambas indican -en forma concordante- que </a:t>
            </a:r>
            <a:r>
              <a:rPr b="1" i="1" lang="es" sz="1400">
                <a:latin typeface="Lora"/>
                <a:ea typeface="Lora"/>
                <a:cs typeface="Lora"/>
                <a:sym typeface="Lora"/>
              </a:rPr>
              <a:t>otras normas jurídicas generales de rango distinto pueden hacerlo</a:t>
            </a:r>
            <a:r>
              <a:rPr i="1" lang="es" sz="1400">
                <a:latin typeface="Lora"/>
                <a:ea typeface="Lora"/>
                <a:cs typeface="Lora"/>
                <a:sym typeface="Lora"/>
              </a:rPr>
              <a:t>, sin mengua de su eficacia o validez con sustento en su naturaleza de decreto reglamentario o resolución general.”</a:t>
            </a:r>
            <a:endParaRPr i="1" sz="1400">
              <a:latin typeface="Lora"/>
              <a:ea typeface="Lora"/>
              <a:cs typeface="Lora"/>
              <a:sym typeface="Lora"/>
            </a:endParaRPr>
          </a:p>
        </p:txBody>
      </p:sp>
      <p:sp>
        <p:nvSpPr>
          <p:cNvPr id="270" name="Google Shape;270;p36"/>
          <p:cNvSpPr txBox="1"/>
          <p:nvPr/>
        </p:nvSpPr>
        <p:spPr>
          <a:xfrm>
            <a:off x="8029545" y="4715997"/>
            <a:ext cx="891900" cy="338700"/>
          </a:xfrm>
          <a:prstGeom prst="rect">
            <a:avLst/>
          </a:prstGeom>
          <a:solidFill>
            <a:srgbClr val="B3D9E2"/>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s" sz="1000">
                <a:latin typeface="Old Standard TT"/>
                <a:ea typeface="Old Standard TT"/>
                <a:cs typeface="Old Standard TT"/>
                <a:sym typeface="Old Standard TT"/>
              </a:rPr>
              <a:t>22/11/2011</a:t>
            </a:r>
            <a:endParaRPr sz="1000">
              <a:latin typeface="Old Standard TT"/>
              <a:ea typeface="Old Standard TT"/>
              <a:cs typeface="Old Standard TT"/>
              <a:sym typeface="Old Standard TT"/>
            </a:endParaRPr>
          </a:p>
        </p:txBody>
      </p:sp>
      <p:sp>
        <p:nvSpPr>
          <p:cNvPr id="271" name="Google Shape;271;p36"/>
          <p:cNvSpPr txBox="1"/>
          <p:nvPr/>
        </p:nvSpPr>
        <p:spPr>
          <a:xfrm>
            <a:off x="8029545" y="4716047"/>
            <a:ext cx="891900" cy="338700"/>
          </a:xfrm>
          <a:prstGeom prst="rect">
            <a:avLst/>
          </a:prstGeom>
          <a:solidFill>
            <a:srgbClr val="B3D9E2"/>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s" sz="1000">
                <a:latin typeface="Old Standard TT"/>
                <a:ea typeface="Old Standard TT"/>
                <a:cs typeface="Old Standard TT"/>
                <a:sym typeface="Old Standard TT"/>
              </a:rPr>
              <a:t>22/11/2011</a:t>
            </a:r>
            <a:endParaRPr sz="1000">
              <a:latin typeface="Old Standard TT"/>
              <a:ea typeface="Old Standard TT"/>
              <a:cs typeface="Old Standard TT"/>
              <a:sym typeface="Old Standard TT"/>
            </a:endParaRPr>
          </a:p>
        </p:txBody>
      </p:sp>
      <p:sp>
        <p:nvSpPr>
          <p:cNvPr id="272" name="Google Shape;272;p36"/>
          <p:cNvSpPr txBox="1"/>
          <p:nvPr>
            <p:ph idx="12" type="sldNum"/>
          </p:nvPr>
        </p:nvSpPr>
        <p:spPr>
          <a:xfrm>
            <a:off x="8659433" y="4716042"/>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76" name="Shape 276"/>
        <p:cNvGrpSpPr/>
        <p:nvPr/>
      </p:nvGrpSpPr>
      <p:grpSpPr>
        <a:xfrm>
          <a:off x="0" y="0"/>
          <a:ext cx="0" cy="0"/>
          <a:chOff x="0" y="0"/>
          <a:chExt cx="0" cy="0"/>
        </a:xfrm>
      </p:grpSpPr>
      <p:sp>
        <p:nvSpPr>
          <p:cNvPr id="277" name="Google Shape;277;p37"/>
          <p:cNvSpPr txBox="1"/>
          <p:nvPr>
            <p:ph type="title"/>
          </p:nvPr>
        </p:nvSpPr>
        <p:spPr>
          <a:xfrm>
            <a:off x="1318950" y="1930200"/>
            <a:ext cx="6987300" cy="1283100"/>
          </a:xfrm>
          <a:prstGeom prst="rect">
            <a:avLst/>
          </a:prstGeom>
        </p:spPr>
        <p:txBody>
          <a:bodyPr anchorCtr="0" anchor="ctr" bIns="91425" lIns="91425" spcFirstLastPara="1" rIns="91425" wrap="square" tIns="91425">
            <a:normAutofit fontScale="90000"/>
          </a:bodyPr>
          <a:lstStyle/>
          <a:p>
            <a:pPr indent="0" lvl="0" marL="0" marR="0" rtl="0" algn="just">
              <a:lnSpc>
                <a:spcPct val="100000"/>
              </a:lnSpc>
              <a:spcBef>
                <a:spcPts val="0"/>
              </a:spcBef>
              <a:spcAft>
                <a:spcPts val="0"/>
              </a:spcAft>
              <a:buNone/>
            </a:pPr>
            <a:r>
              <a:rPr b="1" lang="es" sz="2840">
                <a:latin typeface="Montserrat"/>
                <a:ea typeface="Montserrat"/>
                <a:cs typeface="Montserrat"/>
                <a:sym typeface="Montserrat"/>
              </a:rPr>
              <a:t>Nivel de actividad para el cumplimiento del requisito de mantenimiento de actividades</a:t>
            </a:r>
            <a:endParaRPr b="1" sz="2840">
              <a:latin typeface="Montserrat"/>
              <a:ea typeface="Montserrat"/>
              <a:cs typeface="Montserrat"/>
              <a:sym typeface="Montserrat"/>
            </a:endParaRPr>
          </a:p>
        </p:txBody>
      </p:sp>
      <p:sp>
        <p:nvSpPr>
          <p:cNvPr id="278" name="Google Shape;278;p37"/>
          <p:cNvSpPr txBox="1"/>
          <p:nvPr/>
        </p:nvSpPr>
        <p:spPr>
          <a:xfrm>
            <a:off x="837750" y="1984550"/>
            <a:ext cx="481200" cy="400200"/>
          </a:xfrm>
          <a:prstGeom prst="rect">
            <a:avLst/>
          </a:prstGeom>
          <a:solidFill>
            <a:schemeClr val="accent1"/>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s">
                <a:solidFill>
                  <a:schemeClr val="dk2"/>
                </a:solidFill>
                <a:latin typeface="Montserrat"/>
                <a:ea typeface="Montserrat"/>
                <a:cs typeface="Montserrat"/>
                <a:sym typeface="Montserrat"/>
              </a:rPr>
              <a:t>4</a:t>
            </a:r>
            <a:r>
              <a:rPr b="1" lang="es">
                <a:solidFill>
                  <a:schemeClr val="dk2"/>
                </a:solidFill>
                <a:latin typeface="Montserrat"/>
                <a:ea typeface="Montserrat"/>
                <a:cs typeface="Montserrat"/>
                <a:sym typeface="Montserrat"/>
              </a:rPr>
              <a:t>.</a:t>
            </a:r>
            <a:endParaRPr b="1">
              <a:solidFill>
                <a:schemeClr val="dk2"/>
              </a:solidFill>
              <a:latin typeface="Montserrat"/>
              <a:ea typeface="Montserrat"/>
              <a:cs typeface="Montserrat"/>
              <a:sym typeface="Montserrat"/>
            </a:endParaRPr>
          </a:p>
        </p:txBody>
      </p:sp>
      <p:sp>
        <p:nvSpPr>
          <p:cNvPr id="279" name="Google Shape;279;p3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83" name="Shape 283"/>
        <p:cNvGrpSpPr/>
        <p:nvPr/>
      </p:nvGrpSpPr>
      <p:grpSpPr>
        <a:xfrm>
          <a:off x="0" y="0"/>
          <a:ext cx="0" cy="0"/>
          <a:chOff x="0" y="0"/>
          <a:chExt cx="0" cy="0"/>
        </a:xfrm>
      </p:grpSpPr>
      <p:sp>
        <p:nvSpPr>
          <p:cNvPr id="284" name="Google Shape;284;p38"/>
          <p:cNvSpPr txBox="1"/>
          <p:nvPr>
            <p:ph type="title"/>
          </p:nvPr>
        </p:nvSpPr>
        <p:spPr>
          <a:xfrm>
            <a:off x="352050" y="598950"/>
            <a:ext cx="8520600" cy="613200"/>
          </a:xfrm>
          <a:prstGeom prst="rect">
            <a:avLst/>
          </a:prstGeom>
        </p:spPr>
        <p:txBody>
          <a:bodyPr anchorCtr="0" anchor="t" bIns="91425" lIns="91425" spcFirstLastPara="1" rIns="91425" wrap="square" tIns="91425">
            <a:normAutofit/>
          </a:bodyPr>
          <a:lstStyle/>
          <a:p>
            <a:pPr indent="0" lvl="0" marL="0" rtl="0" algn="l">
              <a:spcBef>
                <a:spcPts val="0"/>
              </a:spcBef>
              <a:spcAft>
                <a:spcPts val="0"/>
              </a:spcAft>
              <a:buNone/>
            </a:pPr>
            <a:r>
              <a:rPr b="1" lang="es" sz="2300">
                <a:solidFill>
                  <a:schemeClr val="dk2"/>
                </a:solidFill>
                <a:latin typeface="Montserrat"/>
                <a:ea typeface="Montserrat"/>
                <a:cs typeface="Montserrat"/>
                <a:sym typeface="Montserrat"/>
              </a:rPr>
              <a:t>No se exige un determinado nivel de actividad</a:t>
            </a:r>
            <a:endParaRPr/>
          </a:p>
        </p:txBody>
      </p:sp>
      <p:sp>
        <p:nvSpPr>
          <p:cNvPr id="285" name="Google Shape;285;p38"/>
          <p:cNvSpPr txBox="1"/>
          <p:nvPr/>
        </p:nvSpPr>
        <p:spPr>
          <a:xfrm>
            <a:off x="1859875" y="2186100"/>
            <a:ext cx="6829500" cy="2696700"/>
          </a:xfrm>
          <a:prstGeom prst="rect">
            <a:avLst/>
          </a:prstGeom>
          <a:no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0"/>
              </a:spcAft>
              <a:buNone/>
            </a:pPr>
            <a:r>
              <a:rPr i="1" lang="es" sz="1600">
                <a:latin typeface="Lora"/>
                <a:ea typeface="Lora"/>
                <a:cs typeface="Lora"/>
                <a:sym typeface="Lora"/>
              </a:rPr>
              <a:t>“Sin embargo, del texto de la LIG y de su decreto reglamentario no surge que la actividad de la entidad reestructurada que luego se prolonga en la continuadora, deba representar un determinado porcentaje de la actividad total de esta última. Tampoco, como ya se dijo, se podría interpretar que el silencio de la ley al respecto implique su tácita exigibilidad pues el olvido o la imprevisión no se presumen en el legislador (Fallos: 306:721 y 307:518), máxime cuando, como en el caso en examen, los requisitos aplicables a cada una de las figuras está claramente fijados en las normas respectivas”.</a:t>
            </a:r>
            <a:endParaRPr i="1" sz="1600">
              <a:latin typeface="Lora"/>
              <a:ea typeface="Lora"/>
              <a:cs typeface="Lora"/>
              <a:sym typeface="Lora"/>
            </a:endParaRPr>
          </a:p>
        </p:txBody>
      </p:sp>
      <p:sp>
        <p:nvSpPr>
          <p:cNvPr id="286" name="Google Shape;286;p38"/>
          <p:cNvSpPr txBox="1"/>
          <p:nvPr/>
        </p:nvSpPr>
        <p:spPr>
          <a:xfrm>
            <a:off x="447775" y="1114275"/>
            <a:ext cx="8241600" cy="877200"/>
          </a:xfrm>
          <a:prstGeom prst="rect">
            <a:avLst/>
          </a:prstGeom>
          <a:noFill/>
          <a:ln cap="flat" cmpd="sng" w="19050">
            <a:solidFill>
              <a:srgbClr val="B3D9E2"/>
            </a:solidFill>
            <a:prstDash val="solid"/>
            <a:round/>
            <a:headEnd len="sm" w="sm" type="none"/>
            <a:tailEnd len="sm" w="sm" type="none"/>
          </a:ln>
        </p:spPr>
        <p:txBody>
          <a:bodyPr anchorCtr="0" anchor="t" bIns="91425" lIns="91425" spcFirstLastPara="1" rIns="91425" wrap="square" tIns="91425">
            <a:spAutoFit/>
          </a:bodyPr>
          <a:lstStyle/>
          <a:p>
            <a:pPr indent="0" lvl="0" marL="0" rtl="0" algn="ctr">
              <a:spcBef>
                <a:spcPts val="0"/>
              </a:spcBef>
              <a:spcAft>
                <a:spcPts val="0"/>
              </a:spcAft>
              <a:buNone/>
            </a:pPr>
            <a:r>
              <a:rPr lang="es" sz="1500">
                <a:latin typeface="Lora"/>
                <a:ea typeface="Lora"/>
                <a:cs typeface="Lora"/>
                <a:sym typeface="Lora"/>
              </a:rPr>
              <a:t>Respecto de este punto, existe jurisprudencia encontrada. Por un lado, existen fallos que establecen que no es necesario que las continuadoras mantengan un determinado nivel de actividad, mientras que otros sí lo exigen.</a:t>
            </a:r>
            <a:endParaRPr sz="1500">
              <a:latin typeface="Lora"/>
              <a:ea typeface="Lora"/>
              <a:cs typeface="Lora"/>
              <a:sym typeface="Lora"/>
            </a:endParaRPr>
          </a:p>
        </p:txBody>
      </p:sp>
      <p:sp>
        <p:nvSpPr>
          <p:cNvPr id="287" name="Google Shape;287;p38"/>
          <p:cNvSpPr txBox="1"/>
          <p:nvPr/>
        </p:nvSpPr>
        <p:spPr>
          <a:xfrm>
            <a:off x="447775" y="2441550"/>
            <a:ext cx="1412100" cy="2185800"/>
          </a:xfrm>
          <a:prstGeom prst="rect">
            <a:avLst/>
          </a:prstGeom>
          <a:solidFill>
            <a:srgbClr val="B3D9E2"/>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sz="1300">
                <a:solidFill>
                  <a:schemeClr val="lt1"/>
                </a:solidFill>
                <a:latin typeface="Montserrat"/>
                <a:ea typeface="Montserrat"/>
                <a:cs typeface="Montserrat"/>
                <a:sym typeface="Montserrat"/>
              </a:rPr>
              <a:t>“EDESA”, CF de Salta, del 21/11/2014 (el 20/08/2015, la CSJN rechazó por inadmisible el REX interpuesto por la AFIP)</a:t>
            </a:r>
            <a:endParaRPr sz="1300">
              <a:solidFill>
                <a:schemeClr val="lt1"/>
              </a:solidFill>
              <a:latin typeface="Montserrat"/>
              <a:ea typeface="Montserrat"/>
              <a:cs typeface="Montserrat"/>
              <a:sym typeface="Montserrat"/>
            </a:endParaRPr>
          </a:p>
        </p:txBody>
      </p:sp>
      <p:sp>
        <p:nvSpPr>
          <p:cNvPr id="288" name="Google Shape;288;p38"/>
          <p:cNvSpPr txBox="1"/>
          <p:nvPr/>
        </p:nvSpPr>
        <p:spPr>
          <a:xfrm>
            <a:off x="175925" y="3334350"/>
            <a:ext cx="391500" cy="4155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s" sz="1500">
                <a:solidFill>
                  <a:schemeClr val="dk1"/>
                </a:solidFill>
                <a:latin typeface="Old Standard TT"/>
                <a:ea typeface="Old Standard TT"/>
                <a:cs typeface="Old Standard TT"/>
                <a:sym typeface="Old Standard TT"/>
              </a:rPr>
              <a:t>✅</a:t>
            </a:r>
            <a:r>
              <a:rPr lang="es">
                <a:solidFill>
                  <a:schemeClr val="dk1"/>
                </a:solidFill>
                <a:latin typeface="Old Standard TT"/>
                <a:ea typeface="Old Standard TT"/>
                <a:cs typeface="Old Standard TT"/>
                <a:sym typeface="Old Standard TT"/>
              </a:rPr>
              <a:t> </a:t>
            </a:r>
            <a:endParaRPr>
              <a:latin typeface="Old Standard TT"/>
              <a:ea typeface="Old Standard TT"/>
              <a:cs typeface="Old Standard TT"/>
              <a:sym typeface="Old Standard TT"/>
            </a:endParaRPr>
          </a:p>
        </p:txBody>
      </p:sp>
      <p:sp>
        <p:nvSpPr>
          <p:cNvPr id="289" name="Google Shape;289;p3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93" name="Shape 293"/>
        <p:cNvGrpSpPr/>
        <p:nvPr/>
      </p:nvGrpSpPr>
      <p:grpSpPr>
        <a:xfrm>
          <a:off x="0" y="0"/>
          <a:ext cx="0" cy="0"/>
          <a:chOff x="0" y="0"/>
          <a:chExt cx="0" cy="0"/>
        </a:xfrm>
      </p:grpSpPr>
      <p:sp>
        <p:nvSpPr>
          <p:cNvPr id="294" name="Google Shape;294;p39"/>
          <p:cNvSpPr txBox="1"/>
          <p:nvPr>
            <p:ph type="title"/>
          </p:nvPr>
        </p:nvSpPr>
        <p:spPr>
          <a:xfrm>
            <a:off x="352050" y="598950"/>
            <a:ext cx="8520600" cy="6132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Clr>
                <a:schemeClr val="dk1"/>
              </a:buClr>
              <a:buSzPct val="47826"/>
              <a:buFont typeface="Arial"/>
              <a:buNone/>
            </a:pPr>
            <a:r>
              <a:rPr b="1" lang="es" sz="2300">
                <a:solidFill>
                  <a:schemeClr val="dk2"/>
                </a:solidFill>
                <a:latin typeface="Montserrat"/>
                <a:ea typeface="Montserrat"/>
                <a:cs typeface="Montserrat"/>
                <a:sym typeface="Montserrat"/>
              </a:rPr>
              <a:t>Se exige un determinado nivel de actividad</a:t>
            </a:r>
            <a:endParaRPr/>
          </a:p>
        </p:txBody>
      </p:sp>
      <p:sp>
        <p:nvSpPr>
          <p:cNvPr id="295" name="Google Shape;295;p39"/>
          <p:cNvSpPr txBox="1"/>
          <p:nvPr/>
        </p:nvSpPr>
        <p:spPr>
          <a:xfrm>
            <a:off x="1930200" y="2571750"/>
            <a:ext cx="6762600" cy="1761000"/>
          </a:xfrm>
          <a:prstGeom prst="rect">
            <a:avLst/>
          </a:prstGeom>
          <a:no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0"/>
              </a:spcAft>
              <a:buNone/>
            </a:pPr>
            <a:r>
              <a:rPr i="1" lang="es" sz="1600">
                <a:latin typeface="Lora"/>
                <a:ea typeface="Lora"/>
                <a:cs typeface="Lora"/>
                <a:sym typeface="Lora"/>
              </a:rPr>
              <a:t>“</a:t>
            </a:r>
            <a:r>
              <a:rPr i="1" lang="es" sz="1500">
                <a:solidFill>
                  <a:schemeClr val="dk1"/>
                </a:solidFill>
                <a:latin typeface="Lora"/>
                <a:ea typeface="Lora"/>
                <a:cs typeface="Lora"/>
                <a:sym typeface="Lora"/>
              </a:rPr>
              <a:t>En la especie, sobre la base de ponderar que la asamblea extraordinaria celebrada por OLIDEN decidió llevar a cabo una escisión parcial, sin disolución, resulta razonable exigirle a la sociedad escindente que prosiga la actividad en la proporción de su nueva conformación accionaria, atento que sólo en esa proporción tiene el carácter de continuadora, tal como lo interpretó el Fisco Nacional y la decisión de primera instancia”.</a:t>
            </a:r>
            <a:endParaRPr i="1" sz="1600">
              <a:latin typeface="Lora"/>
              <a:ea typeface="Lora"/>
              <a:cs typeface="Lora"/>
              <a:sym typeface="Lora"/>
            </a:endParaRPr>
          </a:p>
        </p:txBody>
      </p:sp>
      <p:sp>
        <p:nvSpPr>
          <p:cNvPr id="296" name="Google Shape;296;p39"/>
          <p:cNvSpPr txBox="1"/>
          <p:nvPr/>
        </p:nvSpPr>
        <p:spPr>
          <a:xfrm>
            <a:off x="451200" y="1322863"/>
            <a:ext cx="8241600" cy="877200"/>
          </a:xfrm>
          <a:prstGeom prst="rect">
            <a:avLst/>
          </a:prstGeom>
          <a:noFill/>
          <a:ln cap="flat" cmpd="sng" w="19050">
            <a:solidFill>
              <a:srgbClr val="B3D9E2"/>
            </a:solidFill>
            <a:prstDash val="solid"/>
            <a:round/>
            <a:headEnd len="sm" w="sm" type="none"/>
            <a:tailEnd len="sm" w="sm" type="none"/>
          </a:ln>
        </p:spPr>
        <p:txBody>
          <a:bodyPr anchorCtr="0" anchor="t" bIns="91425" lIns="91425" spcFirstLastPara="1" rIns="91425" wrap="square" tIns="91425">
            <a:spAutoFit/>
          </a:bodyPr>
          <a:lstStyle/>
          <a:p>
            <a:pPr indent="0" lvl="0" marL="0" rtl="0" algn="ctr">
              <a:spcBef>
                <a:spcPts val="0"/>
              </a:spcBef>
              <a:spcAft>
                <a:spcPts val="0"/>
              </a:spcAft>
              <a:buNone/>
            </a:pPr>
            <a:r>
              <a:rPr lang="es" sz="1500">
                <a:latin typeface="Lora"/>
                <a:ea typeface="Lora"/>
                <a:cs typeface="Lora"/>
                <a:sym typeface="Lora"/>
              </a:rPr>
              <a:t>Respecto de este punto, existe jurisprudencia encontrada. Por un lado, existen fallos que establecen que no es necesario que las continuadoras mantengan un determinado nivel de actividad, mientras que otros sí lo exigen.</a:t>
            </a:r>
            <a:endParaRPr sz="1500">
              <a:latin typeface="Lora"/>
              <a:ea typeface="Lora"/>
              <a:cs typeface="Lora"/>
              <a:sym typeface="Lora"/>
            </a:endParaRPr>
          </a:p>
        </p:txBody>
      </p:sp>
      <p:sp>
        <p:nvSpPr>
          <p:cNvPr id="297" name="Google Shape;297;p39"/>
          <p:cNvSpPr txBox="1"/>
          <p:nvPr/>
        </p:nvSpPr>
        <p:spPr>
          <a:xfrm>
            <a:off x="404275" y="3059700"/>
            <a:ext cx="1412100" cy="785100"/>
          </a:xfrm>
          <a:prstGeom prst="rect">
            <a:avLst/>
          </a:prstGeom>
          <a:solidFill>
            <a:srgbClr val="B3D9E2"/>
          </a:solidFill>
          <a:ln>
            <a:noFill/>
          </a:ln>
        </p:spPr>
        <p:txBody>
          <a:bodyPr anchorCtr="0" anchor="t" bIns="91425" lIns="91425" spcFirstLastPara="1" rIns="91425" wrap="square" tIns="91425">
            <a:spAutoFit/>
          </a:bodyPr>
          <a:lstStyle/>
          <a:p>
            <a:pPr indent="0" lvl="0" marL="0" rtl="0" algn="ctr">
              <a:spcBef>
                <a:spcPts val="0"/>
              </a:spcBef>
              <a:spcAft>
                <a:spcPts val="0"/>
              </a:spcAft>
              <a:buNone/>
            </a:pPr>
            <a:r>
              <a:rPr lang="es" sz="1300">
                <a:solidFill>
                  <a:schemeClr val="lt1"/>
                </a:solidFill>
                <a:latin typeface="Montserrat"/>
                <a:ea typeface="Montserrat"/>
                <a:cs typeface="Montserrat"/>
                <a:sym typeface="Montserrat"/>
              </a:rPr>
              <a:t>“Oliden ICA SCA”, CAF, del 10/12/2015</a:t>
            </a:r>
            <a:endParaRPr sz="1300">
              <a:solidFill>
                <a:schemeClr val="lt1"/>
              </a:solidFill>
              <a:latin typeface="Montserrat"/>
              <a:ea typeface="Montserrat"/>
              <a:cs typeface="Montserrat"/>
              <a:sym typeface="Montserrat"/>
            </a:endParaRPr>
          </a:p>
        </p:txBody>
      </p:sp>
      <p:sp>
        <p:nvSpPr>
          <p:cNvPr id="298" name="Google Shape;298;p39"/>
          <p:cNvSpPr txBox="1"/>
          <p:nvPr/>
        </p:nvSpPr>
        <p:spPr>
          <a:xfrm>
            <a:off x="175925" y="3244500"/>
            <a:ext cx="391500" cy="4155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Clr>
                <a:schemeClr val="dk1"/>
              </a:buClr>
              <a:buSzPts val="1100"/>
              <a:buFont typeface="Arial"/>
              <a:buNone/>
            </a:pPr>
            <a:r>
              <a:rPr lang="es" sz="1500">
                <a:solidFill>
                  <a:schemeClr val="dk1"/>
                </a:solidFill>
                <a:latin typeface="Old Standard TT"/>
                <a:ea typeface="Old Standard TT"/>
                <a:cs typeface="Old Standard TT"/>
                <a:sym typeface="Old Standard TT"/>
              </a:rPr>
              <a:t>❌</a:t>
            </a:r>
            <a:r>
              <a:rPr lang="es">
                <a:solidFill>
                  <a:schemeClr val="dk1"/>
                </a:solidFill>
                <a:latin typeface="Old Standard TT"/>
                <a:ea typeface="Old Standard TT"/>
                <a:cs typeface="Old Standard TT"/>
                <a:sym typeface="Old Standard TT"/>
              </a:rPr>
              <a:t> </a:t>
            </a:r>
            <a:endParaRPr>
              <a:latin typeface="Old Standard TT"/>
              <a:ea typeface="Old Standard TT"/>
              <a:cs typeface="Old Standard TT"/>
              <a:sym typeface="Old Standard TT"/>
            </a:endParaRPr>
          </a:p>
        </p:txBody>
      </p:sp>
      <p:sp>
        <p:nvSpPr>
          <p:cNvPr id="299" name="Google Shape;299;p3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2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303" name="Shape 303"/>
        <p:cNvGrpSpPr/>
        <p:nvPr/>
      </p:nvGrpSpPr>
      <p:grpSpPr>
        <a:xfrm>
          <a:off x="0" y="0"/>
          <a:ext cx="0" cy="0"/>
          <a:chOff x="0" y="0"/>
          <a:chExt cx="0" cy="0"/>
        </a:xfrm>
      </p:grpSpPr>
      <p:sp>
        <p:nvSpPr>
          <p:cNvPr id="304" name="Google Shape;304;p40"/>
          <p:cNvSpPr txBox="1"/>
          <p:nvPr>
            <p:ph type="title"/>
          </p:nvPr>
        </p:nvSpPr>
        <p:spPr>
          <a:xfrm>
            <a:off x="512700" y="1893300"/>
            <a:ext cx="8118600" cy="1522800"/>
          </a:xfrm>
          <a:prstGeom prst="rect">
            <a:avLst/>
          </a:prstGeom>
        </p:spPr>
        <p:txBody>
          <a:bodyPr anchorCtr="0" anchor="b" bIns="91425" lIns="91425" spcFirstLastPara="1" rIns="91425" wrap="square" tIns="91425">
            <a:normAutofit/>
          </a:bodyPr>
          <a:lstStyle/>
          <a:p>
            <a:pPr indent="0" lvl="0" marL="0" rtl="0" algn="l">
              <a:spcBef>
                <a:spcPts val="0"/>
              </a:spcBef>
              <a:spcAft>
                <a:spcPts val="0"/>
              </a:spcAft>
              <a:buNone/>
            </a:pPr>
            <a:r>
              <a:rPr lang="es" sz="5200">
                <a:latin typeface="Montserrat"/>
                <a:ea typeface="Montserrat"/>
                <a:cs typeface="Montserrat"/>
                <a:sym typeface="Montserrat"/>
              </a:rPr>
              <a:t>Muchas gracias</a:t>
            </a:r>
            <a:endParaRPr sz="5200">
              <a:latin typeface="Montserrat"/>
              <a:ea typeface="Montserrat"/>
              <a:cs typeface="Montserrat"/>
              <a:sym typeface="Montserrat"/>
            </a:endParaRPr>
          </a:p>
        </p:txBody>
      </p:sp>
      <p:sp>
        <p:nvSpPr>
          <p:cNvPr id="305" name="Google Shape;305;p40"/>
          <p:cNvSpPr txBox="1"/>
          <p:nvPr/>
        </p:nvSpPr>
        <p:spPr>
          <a:xfrm>
            <a:off x="591900" y="3733625"/>
            <a:ext cx="3980100" cy="8313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s">
                <a:solidFill>
                  <a:schemeClr val="lt1"/>
                </a:solidFill>
                <a:latin typeface="Lora"/>
                <a:ea typeface="Lora"/>
                <a:cs typeface="Lora"/>
                <a:sym typeface="Lora"/>
              </a:rPr>
              <a:t>Manuel M. Benites (</a:t>
            </a:r>
            <a:r>
              <a:rPr lang="es" u="sng">
                <a:solidFill>
                  <a:schemeClr val="hlink"/>
                </a:solidFill>
                <a:latin typeface="Lora"/>
                <a:ea typeface="Lora"/>
                <a:cs typeface="Lora"/>
                <a:sym typeface="Lora"/>
                <a:hlinkClick r:id="rId3"/>
              </a:rPr>
              <a:t>mb@pagbam.com</a:t>
            </a:r>
            <a:r>
              <a:rPr lang="es">
                <a:solidFill>
                  <a:schemeClr val="lt1"/>
                </a:solidFill>
                <a:latin typeface="Lora"/>
                <a:ea typeface="Lora"/>
                <a:cs typeface="Lora"/>
                <a:sym typeface="Lora"/>
              </a:rPr>
              <a:t>)</a:t>
            </a:r>
            <a:endParaRPr>
              <a:solidFill>
                <a:schemeClr val="lt1"/>
              </a:solidFill>
              <a:latin typeface="Lora"/>
              <a:ea typeface="Lora"/>
              <a:cs typeface="Lora"/>
              <a:sym typeface="Lora"/>
            </a:endParaRPr>
          </a:p>
          <a:p>
            <a:pPr indent="0" lvl="0" marL="0" rtl="0" algn="l">
              <a:spcBef>
                <a:spcPts val="0"/>
              </a:spcBef>
              <a:spcAft>
                <a:spcPts val="0"/>
              </a:spcAft>
              <a:buNone/>
            </a:pPr>
            <a:r>
              <a:t/>
            </a:r>
            <a:endParaRPr>
              <a:solidFill>
                <a:schemeClr val="lt1"/>
              </a:solidFill>
              <a:latin typeface="Montserrat"/>
              <a:ea typeface="Montserrat"/>
              <a:cs typeface="Montserrat"/>
              <a:sym typeface="Montserrat"/>
            </a:endParaRPr>
          </a:p>
          <a:p>
            <a:pPr indent="0" lvl="0" marL="0" rtl="0" algn="l">
              <a:spcBef>
                <a:spcPts val="0"/>
              </a:spcBef>
              <a:spcAft>
                <a:spcPts val="0"/>
              </a:spcAft>
              <a:buNone/>
            </a:pPr>
            <a:r>
              <a:rPr lang="es">
                <a:solidFill>
                  <a:schemeClr val="lt1"/>
                </a:solidFill>
                <a:latin typeface="Montserrat"/>
                <a:ea typeface="Montserrat"/>
                <a:cs typeface="Montserrat"/>
                <a:sym typeface="Montserrat"/>
              </a:rPr>
              <a:t>Pérez Alati, Grondona, Benites &amp; Arntsen</a:t>
            </a:r>
            <a:endParaRPr>
              <a:solidFill>
                <a:schemeClr val="lt1"/>
              </a:solidFill>
              <a:latin typeface="Montserrat"/>
              <a:ea typeface="Montserrat"/>
              <a:cs typeface="Montserrat"/>
              <a:sym typeface="Montserrat"/>
            </a:endParaRPr>
          </a:p>
        </p:txBody>
      </p:sp>
      <p:sp>
        <p:nvSpPr>
          <p:cNvPr id="306" name="Google Shape;306;p4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3" name="Shape 73"/>
        <p:cNvGrpSpPr/>
        <p:nvPr/>
      </p:nvGrpSpPr>
      <p:grpSpPr>
        <a:xfrm>
          <a:off x="0" y="0"/>
          <a:ext cx="0" cy="0"/>
          <a:chOff x="0" y="0"/>
          <a:chExt cx="0" cy="0"/>
        </a:xfrm>
      </p:grpSpPr>
      <p:sp>
        <p:nvSpPr>
          <p:cNvPr id="74" name="Google Shape;74;p15"/>
          <p:cNvSpPr txBox="1"/>
          <p:nvPr>
            <p:ph type="title"/>
          </p:nvPr>
        </p:nvSpPr>
        <p:spPr>
          <a:xfrm>
            <a:off x="1132775" y="1930200"/>
            <a:ext cx="7599300" cy="1283100"/>
          </a:xfrm>
          <a:prstGeom prst="rect">
            <a:avLst/>
          </a:prstGeom>
        </p:spPr>
        <p:txBody>
          <a:bodyPr anchorCtr="0" anchor="ctr" bIns="91425" lIns="91425" spcFirstLastPara="1" rIns="91425" wrap="square" tIns="91425">
            <a:noAutofit/>
          </a:bodyPr>
          <a:lstStyle/>
          <a:p>
            <a:pPr indent="0" lvl="0" marL="0" rtl="0" algn="ctr">
              <a:spcBef>
                <a:spcPts val="0"/>
              </a:spcBef>
              <a:spcAft>
                <a:spcPts val="0"/>
              </a:spcAft>
              <a:buNone/>
            </a:pPr>
            <a:r>
              <a:rPr b="1" lang="es" sz="2840">
                <a:latin typeface="Montserrat"/>
                <a:ea typeface="Montserrat"/>
                <a:cs typeface="Montserrat"/>
                <a:sym typeface="Montserrat"/>
              </a:rPr>
              <a:t>Procedimiento por medio del cual ARCA puede rechazar la reorganización</a:t>
            </a:r>
            <a:endParaRPr b="1" sz="2840">
              <a:latin typeface="Montserrat"/>
              <a:ea typeface="Montserrat"/>
              <a:cs typeface="Montserrat"/>
              <a:sym typeface="Montserrat"/>
            </a:endParaRPr>
          </a:p>
        </p:txBody>
      </p:sp>
      <p:sp>
        <p:nvSpPr>
          <p:cNvPr id="75" name="Google Shape;75;p15"/>
          <p:cNvSpPr txBox="1"/>
          <p:nvPr/>
        </p:nvSpPr>
        <p:spPr>
          <a:xfrm>
            <a:off x="591200" y="2171550"/>
            <a:ext cx="481200" cy="400200"/>
          </a:xfrm>
          <a:prstGeom prst="rect">
            <a:avLst/>
          </a:prstGeom>
          <a:solidFill>
            <a:schemeClr val="accent1"/>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s">
                <a:solidFill>
                  <a:schemeClr val="dk2"/>
                </a:solidFill>
                <a:latin typeface="Montserrat"/>
                <a:ea typeface="Montserrat"/>
                <a:cs typeface="Montserrat"/>
                <a:sym typeface="Montserrat"/>
              </a:rPr>
              <a:t>1.</a:t>
            </a:r>
            <a:endParaRPr b="1">
              <a:solidFill>
                <a:schemeClr val="dk2"/>
              </a:solidFill>
              <a:latin typeface="Montserrat"/>
              <a:ea typeface="Montserrat"/>
              <a:cs typeface="Montserrat"/>
              <a:sym typeface="Montserrat"/>
            </a:endParaRPr>
          </a:p>
        </p:txBody>
      </p:sp>
      <p:sp>
        <p:nvSpPr>
          <p:cNvPr id="76" name="Google Shape;76;p1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0" name="Shape 80"/>
        <p:cNvGrpSpPr/>
        <p:nvPr/>
      </p:nvGrpSpPr>
      <p:grpSpPr>
        <a:xfrm>
          <a:off x="0" y="0"/>
          <a:ext cx="0" cy="0"/>
          <a:chOff x="0" y="0"/>
          <a:chExt cx="0" cy="0"/>
        </a:xfrm>
      </p:grpSpPr>
      <p:sp>
        <p:nvSpPr>
          <p:cNvPr id="81" name="Google Shape;81;p16"/>
          <p:cNvSpPr txBox="1"/>
          <p:nvPr>
            <p:ph type="title"/>
          </p:nvPr>
        </p:nvSpPr>
        <p:spPr>
          <a:xfrm>
            <a:off x="311700" y="445025"/>
            <a:ext cx="8520600" cy="863700"/>
          </a:xfrm>
          <a:prstGeom prst="rect">
            <a:avLst/>
          </a:prstGeom>
        </p:spPr>
        <p:txBody>
          <a:bodyPr anchorCtr="0" anchor="t" bIns="91425" lIns="91425" spcFirstLastPara="1" rIns="91425" wrap="square" tIns="91425">
            <a:noAutofit/>
          </a:bodyPr>
          <a:lstStyle/>
          <a:p>
            <a:pPr indent="0" lvl="0" marL="0" rtl="0" algn="just">
              <a:spcBef>
                <a:spcPts val="0"/>
              </a:spcBef>
              <a:spcAft>
                <a:spcPts val="0"/>
              </a:spcAft>
              <a:buSzPts val="990"/>
              <a:buNone/>
            </a:pPr>
            <a:r>
              <a:rPr b="1" lang="es" sz="2500">
                <a:solidFill>
                  <a:schemeClr val="dk2"/>
                </a:solidFill>
                <a:latin typeface="Montserrat"/>
                <a:ea typeface="Montserrat"/>
                <a:cs typeface="Montserrat"/>
                <a:sym typeface="Montserrat"/>
              </a:rPr>
              <a:t>Naturaleza jurídica de la aceptación o rechazo de la comunicación</a:t>
            </a:r>
            <a:endParaRPr b="1" sz="2500">
              <a:solidFill>
                <a:schemeClr val="dk2"/>
              </a:solidFill>
              <a:latin typeface="Montserrat"/>
              <a:ea typeface="Montserrat"/>
              <a:cs typeface="Montserrat"/>
              <a:sym typeface="Montserrat"/>
            </a:endParaRPr>
          </a:p>
        </p:txBody>
      </p:sp>
      <p:sp>
        <p:nvSpPr>
          <p:cNvPr id="82" name="Google Shape;82;p16"/>
          <p:cNvSpPr txBox="1"/>
          <p:nvPr>
            <p:ph idx="1" type="body"/>
          </p:nvPr>
        </p:nvSpPr>
        <p:spPr>
          <a:xfrm>
            <a:off x="336300" y="2722325"/>
            <a:ext cx="8568900" cy="1790400"/>
          </a:xfrm>
          <a:prstGeom prst="rect">
            <a:avLst/>
          </a:prstGeom>
          <a:ln cap="flat" cmpd="sng" w="9525">
            <a:solidFill>
              <a:srgbClr val="999999"/>
            </a:solidFill>
            <a:prstDash val="solid"/>
            <a:round/>
            <a:headEnd len="sm" w="sm" type="none"/>
            <a:tailEnd len="sm" w="sm" type="none"/>
          </a:ln>
        </p:spPr>
        <p:txBody>
          <a:bodyPr anchorCtr="0" anchor="ctr" bIns="91425" lIns="91425" spcFirstLastPara="1" rIns="91425" wrap="square" tIns="91425">
            <a:normAutofit/>
          </a:bodyPr>
          <a:lstStyle/>
          <a:p>
            <a:pPr indent="0" lvl="0" marL="0" rtl="0" algn="just">
              <a:lnSpc>
                <a:spcPct val="105000"/>
              </a:lnSpc>
              <a:spcBef>
                <a:spcPts val="0"/>
              </a:spcBef>
              <a:spcAft>
                <a:spcPts val="0"/>
              </a:spcAft>
              <a:buNone/>
            </a:pPr>
            <a:r>
              <a:rPr lang="es" sz="1700">
                <a:latin typeface="Lora"/>
                <a:ea typeface="Lora"/>
                <a:cs typeface="Lora"/>
                <a:sym typeface="Lora"/>
              </a:rPr>
              <a:t>Los requisitos esenciales del acto administrativo están previstos en el art. 7 de la ley 19.549: competencia, causa, objeto, procedimiento, motivación y finalidad. </a:t>
            </a:r>
            <a:endParaRPr sz="1700">
              <a:latin typeface="Lora"/>
              <a:ea typeface="Lora"/>
              <a:cs typeface="Lora"/>
              <a:sym typeface="Lora"/>
            </a:endParaRPr>
          </a:p>
          <a:p>
            <a:pPr indent="0" lvl="0" marL="0" rtl="0" algn="just">
              <a:lnSpc>
                <a:spcPct val="105000"/>
              </a:lnSpc>
              <a:spcBef>
                <a:spcPts val="1200"/>
              </a:spcBef>
              <a:spcAft>
                <a:spcPts val="1200"/>
              </a:spcAft>
              <a:buNone/>
            </a:pPr>
            <a:r>
              <a:rPr lang="es" sz="1700">
                <a:latin typeface="Lora"/>
                <a:ea typeface="Lora"/>
                <a:cs typeface="Lora"/>
                <a:sym typeface="Lora"/>
              </a:rPr>
              <a:t>✅ Debe manifestarse de manera expresa y por escrito, indicar lugar y fecha en que se lo dicta y contener la firma de la autoridad que lo emite. </a:t>
            </a:r>
            <a:endParaRPr sz="1700">
              <a:latin typeface="Lora"/>
              <a:ea typeface="Lora"/>
              <a:cs typeface="Lora"/>
              <a:sym typeface="Lora"/>
            </a:endParaRPr>
          </a:p>
        </p:txBody>
      </p:sp>
      <p:sp>
        <p:nvSpPr>
          <p:cNvPr id="83" name="Google Shape;83;p16"/>
          <p:cNvSpPr txBox="1"/>
          <p:nvPr>
            <p:ph idx="1" type="body"/>
          </p:nvPr>
        </p:nvSpPr>
        <p:spPr>
          <a:xfrm>
            <a:off x="338950" y="1467550"/>
            <a:ext cx="8568900" cy="1015500"/>
          </a:xfrm>
          <a:prstGeom prst="rect">
            <a:avLst/>
          </a:prstGeom>
          <a:solidFill>
            <a:srgbClr val="BBDEDB"/>
          </a:solidFill>
        </p:spPr>
        <p:txBody>
          <a:bodyPr anchorCtr="0" anchor="ctr" bIns="91425" lIns="91425" spcFirstLastPara="1" rIns="91425" wrap="square" tIns="91425">
            <a:noAutofit/>
          </a:bodyPr>
          <a:lstStyle/>
          <a:p>
            <a:pPr indent="0" lvl="0" marL="0" rtl="0" algn="just">
              <a:lnSpc>
                <a:spcPct val="100000"/>
              </a:lnSpc>
              <a:spcBef>
                <a:spcPts val="0"/>
              </a:spcBef>
              <a:spcAft>
                <a:spcPts val="0"/>
              </a:spcAft>
              <a:buNone/>
            </a:pPr>
            <a:r>
              <a:rPr lang="es" sz="1700">
                <a:latin typeface="Lora"/>
                <a:ea typeface="Lora"/>
                <a:cs typeface="Lora"/>
                <a:sym typeface="Lora"/>
              </a:rPr>
              <a:t>Es un</a:t>
            </a:r>
            <a:r>
              <a:rPr lang="es" sz="1700">
                <a:latin typeface="Lora"/>
                <a:ea typeface="Lora"/>
                <a:cs typeface="Lora"/>
                <a:sym typeface="Lora"/>
              </a:rPr>
              <a:t> </a:t>
            </a:r>
            <a:r>
              <a:rPr b="1" lang="es" sz="1700">
                <a:latin typeface="Lora"/>
                <a:ea typeface="Lora"/>
                <a:cs typeface="Lora"/>
                <a:sym typeface="Lora"/>
              </a:rPr>
              <a:t>a</a:t>
            </a:r>
            <a:r>
              <a:rPr b="1" lang="es" sz="1700">
                <a:latin typeface="Lora"/>
                <a:ea typeface="Lora"/>
                <a:cs typeface="Lora"/>
                <a:sym typeface="Lora"/>
              </a:rPr>
              <a:t>cto administrativo</a:t>
            </a:r>
            <a:r>
              <a:rPr lang="es" sz="1700">
                <a:latin typeface="Lora"/>
                <a:ea typeface="Lora"/>
                <a:cs typeface="Lora"/>
                <a:sym typeface="Lora"/>
              </a:rPr>
              <a:t>, es decir, es una declaración unilateral realizada en ejercicio de una función administrativa, que produce efectos jurídicos individuales en forma directa (Gordillo).</a:t>
            </a:r>
            <a:endParaRPr i="1" sz="1700">
              <a:latin typeface="Lora"/>
              <a:ea typeface="Lora"/>
              <a:cs typeface="Lora"/>
              <a:sym typeface="Lora"/>
            </a:endParaRPr>
          </a:p>
        </p:txBody>
      </p:sp>
      <p:sp>
        <p:nvSpPr>
          <p:cNvPr id="84" name="Google Shape;84;p1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8" name="Shape 88"/>
        <p:cNvGrpSpPr/>
        <p:nvPr/>
      </p:nvGrpSpPr>
      <p:grpSpPr>
        <a:xfrm>
          <a:off x="0" y="0"/>
          <a:ext cx="0" cy="0"/>
          <a:chOff x="0" y="0"/>
          <a:chExt cx="0" cy="0"/>
        </a:xfrm>
      </p:grpSpPr>
      <p:sp>
        <p:nvSpPr>
          <p:cNvPr id="89" name="Google Shape;89;p17"/>
          <p:cNvSpPr txBox="1"/>
          <p:nvPr>
            <p:ph type="title"/>
          </p:nvPr>
        </p:nvSpPr>
        <p:spPr>
          <a:xfrm>
            <a:off x="311700" y="238425"/>
            <a:ext cx="8520600" cy="950700"/>
          </a:xfrm>
          <a:prstGeom prst="rect">
            <a:avLst/>
          </a:prstGeom>
        </p:spPr>
        <p:txBody>
          <a:bodyPr anchorCtr="0" anchor="t" bIns="91425" lIns="91425" spcFirstLastPara="1" rIns="91425" wrap="square" tIns="91425">
            <a:noAutofit/>
          </a:bodyPr>
          <a:lstStyle/>
          <a:p>
            <a:pPr indent="0" lvl="0" marL="0" rtl="0" algn="just">
              <a:spcBef>
                <a:spcPts val="0"/>
              </a:spcBef>
              <a:spcAft>
                <a:spcPts val="0"/>
              </a:spcAft>
              <a:buSzPts val="990"/>
              <a:buNone/>
            </a:pPr>
            <a:r>
              <a:rPr b="1" lang="es" sz="2500">
                <a:solidFill>
                  <a:schemeClr val="dk2"/>
                </a:solidFill>
                <a:latin typeface="Montserrat"/>
                <a:ea typeface="Montserrat"/>
                <a:cs typeface="Montserrat"/>
                <a:sym typeface="Montserrat"/>
              </a:rPr>
              <a:t>Presunción de legitimidad, fuerza ejecutoria e impugnación judicial</a:t>
            </a:r>
            <a:endParaRPr b="1" sz="2500">
              <a:solidFill>
                <a:schemeClr val="dk2"/>
              </a:solidFill>
              <a:latin typeface="Montserrat"/>
              <a:ea typeface="Montserrat"/>
              <a:cs typeface="Montserrat"/>
              <a:sym typeface="Montserrat"/>
            </a:endParaRPr>
          </a:p>
        </p:txBody>
      </p:sp>
      <p:sp>
        <p:nvSpPr>
          <p:cNvPr id="90" name="Google Shape;90;p17"/>
          <p:cNvSpPr txBox="1"/>
          <p:nvPr>
            <p:ph idx="1" type="body"/>
          </p:nvPr>
        </p:nvSpPr>
        <p:spPr>
          <a:xfrm>
            <a:off x="336300" y="1123850"/>
            <a:ext cx="8471400" cy="1870200"/>
          </a:xfrm>
          <a:prstGeom prst="rect">
            <a:avLst/>
          </a:prstGeom>
        </p:spPr>
        <p:txBody>
          <a:bodyPr anchorCtr="0" anchor="t" bIns="91425" lIns="91425" spcFirstLastPara="1" rIns="91425" wrap="square" tIns="91425">
            <a:normAutofit/>
          </a:bodyPr>
          <a:lstStyle/>
          <a:p>
            <a:pPr indent="0" lvl="0" marL="0" rtl="0" algn="just">
              <a:spcBef>
                <a:spcPts val="0"/>
              </a:spcBef>
              <a:spcAft>
                <a:spcPts val="1200"/>
              </a:spcAft>
              <a:buNone/>
            </a:pPr>
            <a:r>
              <a:rPr lang="es" sz="1400">
                <a:latin typeface="Lora"/>
                <a:ea typeface="Lora"/>
                <a:cs typeface="Lora"/>
                <a:sym typeface="Lora"/>
              </a:rPr>
              <a:t>El acto administrativo goza de </a:t>
            </a:r>
            <a:r>
              <a:rPr b="1" lang="es" sz="1400">
                <a:latin typeface="Lora"/>
                <a:ea typeface="Lora"/>
                <a:cs typeface="Lora"/>
                <a:sym typeface="Lora"/>
              </a:rPr>
              <a:t>presunción de legitimidad</a:t>
            </a:r>
            <a:r>
              <a:rPr lang="es" sz="1400">
                <a:latin typeface="Lora"/>
                <a:ea typeface="Lora"/>
                <a:cs typeface="Lora"/>
                <a:sym typeface="Lora"/>
              </a:rPr>
              <a:t>; su fuerza ejecutoria faculta a la Administración a ponerlo en práctica por sus propios medios -a menos que la ley o la naturaleza del acto exigieren la intervención judicial- e impide que los recursos que interpongan los administrados suspendan su ejecución y efectos, salvo que una norma expresa establezca lo contrario. Sin embargo, la Administración podrá, de oficio o a pedido de parte y mediante resolución fundada, suspender la ejecución por razones de interés público, o para evitar perjuicios graves al interesado, o cuando se alegare fundadamente una nulidad absoluta (art. 12 de la ley 19549). </a:t>
            </a:r>
            <a:endParaRPr sz="1400">
              <a:latin typeface="Lora"/>
              <a:ea typeface="Lora"/>
              <a:cs typeface="Lora"/>
              <a:sym typeface="Lora"/>
            </a:endParaRPr>
          </a:p>
        </p:txBody>
      </p:sp>
      <p:sp>
        <p:nvSpPr>
          <p:cNvPr id="91" name="Google Shape;91;p17"/>
          <p:cNvSpPr txBox="1"/>
          <p:nvPr/>
        </p:nvSpPr>
        <p:spPr>
          <a:xfrm>
            <a:off x="405375" y="3020475"/>
            <a:ext cx="1749600" cy="1765500"/>
          </a:xfrm>
          <a:prstGeom prst="rect">
            <a:avLst/>
          </a:prstGeom>
          <a:solidFill>
            <a:srgbClr val="B3D9E2"/>
          </a:solid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1200"/>
              </a:spcAft>
              <a:buClr>
                <a:schemeClr val="dk1"/>
              </a:buClr>
              <a:buSzPts val="1100"/>
              <a:buFont typeface="Arial"/>
              <a:buNone/>
            </a:pPr>
            <a:r>
              <a:rPr lang="es" sz="1300">
                <a:solidFill>
                  <a:schemeClr val="dk1"/>
                </a:solidFill>
                <a:latin typeface="Lora"/>
                <a:ea typeface="Lora"/>
                <a:cs typeface="Lora"/>
                <a:sym typeface="Lora"/>
              </a:rPr>
              <a:t>Se debe agotar la instancia administrativa, en este caso mediante el recurso del art. 74 del Decreto 1397/79.</a:t>
            </a:r>
            <a:endParaRPr sz="1300">
              <a:latin typeface="Old Standard TT"/>
              <a:ea typeface="Old Standard TT"/>
              <a:cs typeface="Old Standard TT"/>
              <a:sym typeface="Old Standard TT"/>
            </a:endParaRPr>
          </a:p>
        </p:txBody>
      </p:sp>
      <p:sp>
        <p:nvSpPr>
          <p:cNvPr id="92" name="Google Shape;92;p17"/>
          <p:cNvSpPr txBox="1"/>
          <p:nvPr/>
        </p:nvSpPr>
        <p:spPr>
          <a:xfrm>
            <a:off x="2273825" y="3020475"/>
            <a:ext cx="2045100" cy="1798500"/>
          </a:xfrm>
          <a:prstGeom prst="rect">
            <a:avLst/>
          </a:prstGeom>
          <a:solidFill>
            <a:schemeClr val="accent4"/>
          </a:solid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1200"/>
              </a:spcAft>
              <a:buClr>
                <a:schemeClr val="dk1"/>
              </a:buClr>
              <a:buSzPts val="1100"/>
              <a:buFont typeface="Arial"/>
              <a:buNone/>
            </a:pPr>
            <a:r>
              <a:rPr lang="es" sz="1300">
                <a:solidFill>
                  <a:schemeClr val="dk1"/>
                </a:solidFill>
                <a:latin typeface="Lora"/>
                <a:ea typeface="Lora"/>
                <a:cs typeface="Lora"/>
                <a:sym typeface="Lora"/>
              </a:rPr>
              <a:t>La acción se debe interponer dentro de los 180 días hábiles judiciales de notificado al interesado. Se trata de un</a:t>
            </a:r>
            <a:r>
              <a:rPr lang="es">
                <a:solidFill>
                  <a:schemeClr val="dk1"/>
                </a:solidFill>
                <a:latin typeface="Lora"/>
                <a:ea typeface="Lora"/>
                <a:cs typeface="Lora"/>
                <a:sym typeface="Lora"/>
              </a:rPr>
              <a:t> plazo de caducidad.</a:t>
            </a:r>
            <a:endParaRPr>
              <a:latin typeface="Old Standard TT"/>
              <a:ea typeface="Old Standard TT"/>
              <a:cs typeface="Old Standard TT"/>
              <a:sym typeface="Old Standard TT"/>
            </a:endParaRPr>
          </a:p>
        </p:txBody>
      </p:sp>
      <p:sp>
        <p:nvSpPr>
          <p:cNvPr id="93" name="Google Shape;93;p17"/>
          <p:cNvSpPr txBox="1"/>
          <p:nvPr/>
        </p:nvSpPr>
        <p:spPr>
          <a:xfrm>
            <a:off x="4437775" y="3020475"/>
            <a:ext cx="1860300" cy="1535400"/>
          </a:xfrm>
          <a:prstGeom prst="rect">
            <a:avLst/>
          </a:prstGeom>
          <a:solidFill>
            <a:srgbClr val="DEEFEE"/>
          </a:solid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1200"/>
              </a:spcAft>
              <a:buNone/>
            </a:pPr>
            <a:r>
              <a:rPr lang="es" sz="1300">
                <a:solidFill>
                  <a:schemeClr val="dk1"/>
                </a:solidFill>
                <a:latin typeface="Lora"/>
                <a:ea typeface="Lora"/>
                <a:cs typeface="Lora"/>
                <a:sym typeface="Lora"/>
              </a:rPr>
              <a:t>El acto nulo de nulidad absoluta debe ser revocado en sede administrativa por razones de ilegitimidad. </a:t>
            </a:r>
            <a:endParaRPr sz="1300">
              <a:latin typeface="Old Standard TT"/>
              <a:ea typeface="Old Standard TT"/>
              <a:cs typeface="Old Standard TT"/>
              <a:sym typeface="Old Standard TT"/>
            </a:endParaRPr>
          </a:p>
        </p:txBody>
      </p:sp>
      <p:sp>
        <p:nvSpPr>
          <p:cNvPr id="94" name="Google Shape;94;p17"/>
          <p:cNvSpPr txBox="1"/>
          <p:nvPr/>
        </p:nvSpPr>
        <p:spPr>
          <a:xfrm>
            <a:off x="6416925" y="3020475"/>
            <a:ext cx="2390700" cy="1995600"/>
          </a:xfrm>
          <a:prstGeom prst="rect">
            <a:avLst/>
          </a:prstGeom>
          <a:solidFill>
            <a:srgbClr val="EFEFEF"/>
          </a:solidFill>
          <a:ln>
            <a:noFill/>
          </a:ln>
        </p:spPr>
        <p:txBody>
          <a:bodyPr anchorCtr="0" anchor="t" bIns="91425" lIns="91425" spcFirstLastPara="1" rIns="91425" wrap="square" tIns="91425">
            <a:spAutoFit/>
          </a:bodyPr>
          <a:lstStyle/>
          <a:p>
            <a:pPr indent="0" lvl="0" marL="0" rtl="0" algn="just">
              <a:lnSpc>
                <a:spcPct val="115000"/>
              </a:lnSpc>
              <a:spcBef>
                <a:spcPts val="0"/>
              </a:spcBef>
              <a:spcAft>
                <a:spcPts val="1200"/>
              </a:spcAft>
              <a:buClr>
                <a:schemeClr val="dk1"/>
              </a:buClr>
              <a:buSzPts val="1100"/>
              <a:buFont typeface="Arial"/>
              <a:buNone/>
            </a:pPr>
            <a:r>
              <a:rPr lang="es" sz="1300">
                <a:solidFill>
                  <a:schemeClr val="dk1"/>
                </a:solidFill>
                <a:latin typeface="Lora"/>
                <a:ea typeface="Lora"/>
                <a:cs typeface="Lora"/>
                <a:sym typeface="Lora"/>
              </a:rPr>
              <a:t>Si fuera en favor del administrado y hubieren nacido derechos subjetivos en su favor, no puede ser revocado en sede administrativa una vez notificado, lo que requiere una demanda judicial.</a:t>
            </a:r>
            <a:endParaRPr>
              <a:latin typeface="Old Standard TT"/>
              <a:ea typeface="Old Standard TT"/>
              <a:cs typeface="Old Standard TT"/>
              <a:sym typeface="Old Standard TT"/>
            </a:endParaRPr>
          </a:p>
        </p:txBody>
      </p:sp>
      <p:sp>
        <p:nvSpPr>
          <p:cNvPr id="95" name="Google Shape;95;p1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9" name="Shape 99"/>
        <p:cNvGrpSpPr/>
        <p:nvPr/>
      </p:nvGrpSpPr>
      <p:grpSpPr>
        <a:xfrm>
          <a:off x="0" y="0"/>
          <a:ext cx="0" cy="0"/>
          <a:chOff x="0" y="0"/>
          <a:chExt cx="0" cy="0"/>
        </a:xfrm>
      </p:grpSpPr>
      <p:sp>
        <p:nvSpPr>
          <p:cNvPr id="100" name="Google Shape;100;p18"/>
          <p:cNvSpPr txBox="1"/>
          <p:nvPr>
            <p:ph type="title"/>
          </p:nvPr>
        </p:nvSpPr>
        <p:spPr>
          <a:xfrm>
            <a:off x="311700" y="445025"/>
            <a:ext cx="8520600" cy="950700"/>
          </a:xfrm>
          <a:prstGeom prst="rect">
            <a:avLst/>
          </a:prstGeom>
        </p:spPr>
        <p:txBody>
          <a:bodyPr anchorCtr="0" anchor="t" bIns="91425" lIns="91425" spcFirstLastPara="1" rIns="91425" wrap="square" tIns="91425">
            <a:noAutofit/>
          </a:bodyPr>
          <a:lstStyle/>
          <a:p>
            <a:pPr indent="0" lvl="0" marL="0" rtl="0" algn="just">
              <a:spcBef>
                <a:spcPts val="0"/>
              </a:spcBef>
              <a:spcAft>
                <a:spcPts val="0"/>
              </a:spcAft>
              <a:buSzPts val="990"/>
              <a:buNone/>
            </a:pPr>
            <a:r>
              <a:rPr b="1" lang="es" sz="2500">
                <a:solidFill>
                  <a:schemeClr val="dk2"/>
                </a:solidFill>
                <a:latin typeface="Montserrat"/>
                <a:ea typeface="Montserrat"/>
                <a:cs typeface="Montserrat"/>
                <a:sym typeface="Montserrat"/>
              </a:rPr>
              <a:t>El acto de rechazo de la reorganización</a:t>
            </a:r>
            <a:endParaRPr b="1" sz="2500">
              <a:solidFill>
                <a:schemeClr val="dk2"/>
              </a:solidFill>
              <a:latin typeface="Montserrat"/>
              <a:ea typeface="Montserrat"/>
              <a:cs typeface="Montserrat"/>
              <a:sym typeface="Montserrat"/>
            </a:endParaRPr>
          </a:p>
        </p:txBody>
      </p:sp>
      <p:sp>
        <p:nvSpPr>
          <p:cNvPr id="101" name="Google Shape;101;p18"/>
          <p:cNvSpPr txBox="1"/>
          <p:nvPr/>
        </p:nvSpPr>
        <p:spPr>
          <a:xfrm>
            <a:off x="311700" y="1004200"/>
            <a:ext cx="8253600" cy="1262100"/>
          </a:xfrm>
          <a:prstGeom prst="rect">
            <a:avLst/>
          </a:prstGeom>
          <a:noFill/>
          <a:ln>
            <a:noFill/>
          </a:ln>
        </p:spPr>
        <p:txBody>
          <a:bodyPr anchorCtr="0" anchor="t" bIns="91425" lIns="91425" spcFirstLastPara="1" rIns="91425" wrap="square" tIns="91425">
            <a:spAutoFit/>
          </a:bodyPr>
          <a:lstStyle/>
          <a:p>
            <a:pPr indent="0" lvl="0" marL="0" rtl="0" algn="just">
              <a:spcBef>
                <a:spcPts val="0"/>
              </a:spcBef>
              <a:spcAft>
                <a:spcPts val="0"/>
              </a:spcAft>
              <a:buNone/>
            </a:pPr>
            <a:r>
              <a:rPr lang="es">
                <a:latin typeface="Lora"/>
                <a:ea typeface="Lora"/>
                <a:cs typeface="Lora"/>
                <a:sym typeface="Lora"/>
              </a:rPr>
              <a:t>Se cuestionó la validez de estos actos, aduciendo que la AFIP sólo podría rechazar la reorganización mediante el acto de determinación de oficio. Sobre esta base se alegaron </a:t>
            </a:r>
            <a:r>
              <a:rPr lang="es" u="sng">
                <a:latin typeface="Lora"/>
                <a:ea typeface="Lora"/>
                <a:cs typeface="Lora"/>
                <a:sym typeface="Lora"/>
              </a:rPr>
              <a:t>vicios de incompetencia</a:t>
            </a:r>
            <a:r>
              <a:rPr lang="es">
                <a:latin typeface="Lora"/>
                <a:ea typeface="Lora"/>
                <a:cs typeface="Lora"/>
                <a:sym typeface="Lora"/>
              </a:rPr>
              <a:t> y en el </a:t>
            </a:r>
            <a:r>
              <a:rPr lang="es" u="sng">
                <a:latin typeface="Lora"/>
                <a:ea typeface="Lora"/>
                <a:cs typeface="Lora"/>
                <a:sym typeface="Lora"/>
              </a:rPr>
              <a:t>procedimiento para su dictado</a:t>
            </a:r>
            <a:r>
              <a:rPr lang="es">
                <a:latin typeface="Lora"/>
                <a:ea typeface="Lora"/>
                <a:cs typeface="Lora"/>
                <a:sym typeface="Lora"/>
              </a:rPr>
              <a:t>, ambos requisitos esenciales del acto administrativo (art. 7, incs. a y d de la ley 19.549). Dictámenes de la PGN en Grupo Posadas SA, Loma Negra SA, entre otros.</a:t>
            </a:r>
            <a:endParaRPr>
              <a:latin typeface="Lora"/>
              <a:ea typeface="Lora"/>
              <a:cs typeface="Lora"/>
              <a:sym typeface="Lora"/>
            </a:endParaRPr>
          </a:p>
        </p:txBody>
      </p:sp>
      <p:sp>
        <p:nvSpPr>
          <p:cNvPr id="102" name="Google Shape;102;p18"/>
          <p:cNvSpPr txBox="1"/>
          <p:nvPr/>
        </p:nvSpPr>
        <p:spPr>
          <a:xfrm>
            <a:off x="377250" y="2320675"/>
            <a:ext cx="8389500" cy="400200"/>
          </a:xfrm>
          <a:prstGeom prst="rect">
            <a:avLst/>
          </a:prstGeom>
          <a:noFill/>
          <a:ln cap="flat" cmpd="sng" w="9525">
            <a:solidFill>
              <a:srgbClr val="999999"/>
            </a:solidFill>
            <a:prstDash val="solid"/>
            <a:round/>
            <a:headEnd len="sm" w="sm" type="none"/>
            <a:tailEnd len="sm" w="sm" type="none"/>
          </a:ln>
        </p:spPr>
        <p:txBody>
          <a:bodyPr anchorCtr="0" anchor="t" bIns="91425" lIns="91425" spcFirstLastPara="1" rIns="91425" wrap="square" tIns="91425">
            <a:spAutoFit/>
          </a:bodyPr>
          <a:lstStyle/>
          <a:p>
            <a:pPr indent="0" lvl="0" marL="0" rtl="0" algn="l">
              <a:lnSpc>
                <a:spcPct val="115000"/>
              </a:lnSpc>
              <a:spcBef>
                <a:spcPts val="0"/>
              </a:spcBef>
              <a:spcAft>
                <a:spcPts val="1000"/>
              </a:spcAft>
              <a:buClr>
                <a:schemeClr val="dk1"/>
              </a:buClr>
              <a:buSzPts val="1100"/>
              <a:buFont typeface="Arial"/>
              <a:buNone/>
            </a:pPr>
            <a:r>
              <a:rPr lang="es">
                <a:solidFill>
                  <a:schemeClr val="dk1"/>
                </a:solidFill>
                <a:latin typeface="Lora"/>
                <a:ea typeface="Lora"/>
                <a:cs typeface="Lora"/>
                <a:sym typeface="Lora"/>
              </a:rPr>
              <a:t>En </a:t>
            </a:r>
            <a:r>
              <a:rPr b="1" lang="es">
                <a:solidFill>
                  <a:schemeClr val="dk1"/>
                </a:solidFill>
                <a:latin typeface="Lora"/>
                <a:ea typeface="Lora"/>
                <a:cs typeface="Lora"/>
                <a:sym typeface="Lora"/>
              </a:rPr>
              <a:t>“Grupo Posadas S.A”</a:t>
            </a:r>
            <a:r>
              <a:rPr lang="es">
                <a:solidFill>
                  <a:schemeClr val="dk1"/>
                </a:solidFill>
                <a:latin typeface="Lora"/>
                <a:ea typeface="Lora"/>
                <a:cs typeface="Lora"/>
                <a:sym typeface="Lora"/>
              </a:rPr>
              <a:t> (12/4/2016) la CSJN rechazó la nulidad alegada en razón de que:</a:t>
            </a:r>
            <a:endParaRPr>
              <a:solidFill>
                <a:schemeClr val="dk1"/>
              </a:solidFill>
              <a:latin typeface="Lora"/>
              <a:ea typeface="Lora"/>
              <a:cs typeface="Lora"/>
              <a:sym typeface="Lora"/>
            </a:endParaRPr>
          </a:p>
        </p:txBody>
      </p:sp>
      <p:sp>
        <p:nvSpPr>
          <p:cNvPr id="103" name="Google Shape;103;p18"/>
          <p:cNvSpPr txBox="1"/>
          <p:nvPr/>
        </p:nvSpPr>
        <p:spPr>
          <a:xfrm>
            <a:off x="377250" y="2867100"/>
            <a:ext cx="6492000" cy="648000"/>
          </a:xfrm>
          <a:prstGeom prst="rect">
            <a:avLst/>
          </a:prstGeom>
          <a:solidFill>
            <a:srgbClr val="F3F3F3"/>
          </a:solidFill>
          <a:ln>
            <a:noFill/>
          </a:ln>
        </p:spPr>
        <p:txBody>
          <a:bodyPr anchorCtr="0" anchor="t" bIns="91425" lIns="91425" spcFirstLastPara="1" rIns="91425" wrap="square" tIns="91425">
            <a:spAutoFit/>
          </a:bodyPr>
          <a:lstStyle/>
          <a:p>
            <a:pPr indent="0" lvl="0" marL="0" rtl="0" algn="l">
              <a:lnSpc>
                <a:spcPct val="115000"/>
              </a:lnSpc>
              <a:spcBef>
                <a:spcPts val="0"/>
              </a:spcBef>
              <a:spcAft>
                <a:spcPts val="1000"/>
              </a:spcAft>
              <a:buNone/>
            </a:pPr>
            <a:r>
              <a:rPr lang="es">
                <a:solidFill>
                  <a:schemeClr val="dk1"/>
                </a:solidFill>
                <a:latin typeface="Lora"/>
                <a:ea typeface="Lora"/>
                <a:cs typeface="Lora"/>
                <a:sym typeface="Lora"/>
              </a:rPr>
              <a:t>el procedimiento seguido no produjo lesión alguna al derecho de defensa del contribuyente</a:t>
            </a:r>
            <a:endParaRPr>
              <a:latin typeface="Old Standard TT"/>
              <a:ea typeface="Old Standard TT"/>
              <a:cs typeface="Old Standard TT"/>
              <a:sym typeface="Old Standard TT"/>
            </a:endParaRPr>
          </a:p>
        </p:txBody>
      </p:sp>
      <p:sp>
        <p:nvSpPr>
          <p:cNvPr id="104" name="Google Shape;104;p18"/>
          <p:cNvSpPr txBox="1"/>
          <p:nvPr/>
        </p:nvSpPr>
        <p:spPr>
          <a:xfrm>
            <a:off x="2043750" y="3255150"/>
            <a:ext cx="5056500" cy="895800"/>
          </a:xfrm>
          <a:prstGeom prst="rect">
            <a:avLst/>
          </a:prstGeom>
          <a:solidFill>
            <a:srgbClr val="F4FFFE"/>
          </a:solidFill>
          <a:ln>
            <a:noFill/>
          </a:ln>
        </p:spPr>
        <p:txBody>
          <a:bodyPr anchorCtr="0" anchor="t" bIns="91425" lIns="91425" spcFirstLastPara="1" rIns="91425" wrap="square" tIns="91425">
            <a:spAutoFit/>
          </a:bodyPr>
          <a:lstStyle/>
          <a:p>
            <a:pPr indent="0" lvl="0" marL="0" rtl="0" algn="l">
              <a:lnSpc>
                <a:spcPct val="115000"/>
              </a:lnSpc>
              <a:spcBef>
                <a:spcPts val="0"/>
              </a:spcBef>
              <a:spcAft>
                <a:spcPts val="1000"/>
              </a:spcAft>
              <a:buNone/>
            </a:pPr>
            <a:r>
              <a:rPr lang="es">
                <a:solidFill>
                  <a:schemeClr val="dk1"/>
                </a:solidFill>
                <a:latin typeface="Lora"/>
                <a:ea typeface="Lora"/>
                <a:cs typeface="Lora"/>
                <a:sym typeface="Lora"/>
              </a:rPr>
              <a:t>que el Fisco no se encuentra limitado para inscribir una reorganización únicamente por la vía del procedimiento determinación de oficio</a:t>
            </a:r>
            <a:endParaRPr>
              <a:latin typeface="Old Standard TT"/>
              <a:ea typeface="Old Standard TT"/>
              <a:cs typeface="Old Standard TT"/>
              <a:sym typeface="Old Standard TT"/>
            </a:endParaRPr>
          </a:p>
        </p:txBody>
      </p:sp>
      <p:sp>
        <p:nvSpPr>
          <p:cNvPr id="105" name="Google Shape;105;p18"/>
          <p:cNvSpPr txBox="1"/>
          <p:nvPr/>
        </p:nvSpPr>
        <p:spPr>
          <a:xfrm>
            <a:off x="4231950" y="3835525"/>
            <a:ext cx="4534800" cy="1143600"/>
          </a:xfrm>
          <a:prstGeom prst="rect">
            <a:avLst/>
          </a:prstGeom>
          <a:solidFill>
            <a:srgbClr val="B3D9E2"/>
          </a:solidFill>
          <a:ln>
            <a:noFill/>
          </a:ln>
        </p:spPr>
        <p:txBody>
          <a:bodyPr anchorCtr="0" anchor="t" bIns="91425" lIns="91425" spcFirstLastPara="1" rIns="91425" wrap="square" tIns="91425">
            <a:spAutoFit/>
          </a:bodyPr>
          <a:lstStyle/>
          <a:p>
            <a:pPr indent="0" lvl="0" marL="0" rtl="0" algn="l">
              <a:lnSpc>
                <a:spcPct val="115000"/>
              </a:lnSpc>
              <a:spcBef>
                <a:spcPts val="0"/>
              </a:spcBef>
              <a:spcAft>
                <a:spcPts val="1000"/>
              </a:spcAft>
              <a:buNone/>
            </a:pPr>
            <a:r>
              <a:rPr lang="es">
                <a:solidFill>
                  <a:schemeClr val="dk1"/>
                </a:solidFill>
                <a:latin typeface="Lora"/>
                <a:ea typeface="Lora"/>
                <a:cs typeface="Lora"/>
                <a:sym typeface="Lora"/>
              </a:rPr>
              <a:t>el criterio sostenido por la PGN implicaría postergar </a:t>
            </a:r>
            <a:r>
              <a:rPr i="1" lang="es">
                <a:solidFill>
                  <a:schemeClr val="dk1"/>
                </a:solidFill>
                <a:latin typeface="Lora"/>
                <a:ea typeface="Lora"/>
                <a:cs typeface="Lora"/>
                <a:sym typeface="Lora"/>
              </a:rPr>
              <a:t>sine die</a:t>
            </a:r>
            <a:r>
              <a:rPr lang="es">
                <a:solidFill>
                  <a:schemeClr val="dk1"/>
                </a:solidFill>
                <a:latin typeface="Lora"/>
                <a:ea typeface="Lora"/>
                <a:cs typeface="Lora"/>
                <a:sym typeface="Lora"/>
              </a:rPr>
              <a:t> la decisión de la controversia existente entre las partes acerca de si la reorganización se adecúa a los términos del art. 77 de la LIG.</a:t>
            </a:r>
            <a:endParaRPr>
              <a:latin typeface="Old Standard TT"/>
              <a:ea typeface="Old Standard TT"/>
              <a:cs typeface="Old Standard TT"/>
              <a:sym typeface="Old Standard TT"/>
            </a:endParaRPr>
          </a:p>
        </p:txBody>
      </p:sp>
      <p:sp>
        <p:nvSpPr>
          <p:cNvPr id="106" name="Google Shape;106;p1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0" name="Shape 110"/>
        <p:cNvGrpSpPr/>
        <p:nvPr/>
      </p:nvGrpSpPr>
      <p:grpSpPr>
        <a:xfrm>
          <a:off x="0" y="0"/>
          <a:ext cx="0" cy="0"/>
          <a:chOff x="0" y="0"/>
          <a:chExt cx="0" cy="0"/>
        </a:xfrm>
      </p:grpSpPr>
      <p:sp>
        <p:nvSpPr>
          <p:cNvPr id="111" name="Google Shape;111;p19"/>
          <p:cNvSpPr txBox="1"/>
          <p:nvPr>
            <p:ph type="title"/>
          </p:nvPr>
        </p:nvSpPr>
        <p:spPr>
          <a:xfrm>
            <a:off x="412650" y="445025"/>
            <a:ext cx="8520600" cy="613200"/>
          </a:xfrm>
          <a:prstGeom prst="rect">
            <a:avLst/>
          </a:prstGeom>
        </p:spPr>
        <p:txBody>
          <a:bodyPr anchorCtr="0" anchor="t" bIns="91425" lIns="91425" spcFirstLastPara="1" rIns="91425" wrap="square" tIns="91425">
            <a:normAutofit fontScale="90000"/>
          </a:bodyPr>
          <a:lstStyle/>
          <a:p>
            <a:pPr indent="0" lvl="0" marL="0" marR="0" rtl="0" algn="just">
              <a:lnSpc>
                <a:spcPct val="100000"/>
              </a:lnSpc>
              <a:spcBef>
                <a:spcPts val="0"/>
              </a:spcBef>
              <a:spcAft>
                <a:spcPts val="0"/>
              </a:spcAft>
              <a:buClr>
                <a:srgbClr val="000000"/>
              </a:buClr>
              <a:buSzPct val="39600"/>
              <a:buFont typeface="Arial"/>
              <a:buNone/>
            </a:pPr>
            <a:r>
              <a:rPr b="1" lang="es" sz="2500">
                <a:solidFill>
                  <a:schemeClr val="dk2"/>
                </a:solidFill>
                <a:latin typeface="Montserrat"/>
                <a:ea typeface="Montserrat"/>
                <a:cs typeface="Montserrat"/>
                <a:sym typeface="Montserrat"/>
              </a:rPr>
              <a:t>Consecuencias de la doctrina de la</a:t>
            </a:r>
            <a:r>
              <a:rPr lang="es"/>
              <a:t> </a:t>
            </a:r>
            <a:r>
              <a:rPr b="1" lang="es" sz="2500">
                <a:solidFill>
                  <a:schemeClr val="dk2"/>
                </a:solidFill>
                <a:latin typeface="Montserrat"/>
                <a:ea typeface="Montserrat"/>
                <a:cs typeface="Montserrat"/>
                <a:sym typeface="Montserrat"/>
              </a:rPr>
              <a:t>CSJN</a:t>
            </a:r>
            <a:endParaRPr/>
          </a:p>
        </p:txBody>
      </p:sp>
      <p:sp>
        <p:nvSpPr>
          <p:cNvPr id="112" name="Google Shape;112;p19"/>
          <p:cNvSpPr txBox="1"/>
          <p:nvPr>
            <p:ph idx="1" type="body"/>
          </p:nvPr>
        </p:nvSpPr>
        <p:spPr>
          <a:xfrm>
            <a:off x="175850" y="1732775"/>
            <a:ext cx="8721000" cy="2957700"/>
          </a:xfrm>
          <a:prstGeom prst="rect">
            <a:avLst/>
          </a:prstGeom>
          <a:ln cap="flat" cmpd="sng" w="28575">
            <a:solidFill>
              <a:schemeClr val="accent2"/>
            </a:solidFill>
            <a:prstDash val="solid"/>
            <a:round/>
            <a:headEnd len="sm" w="sm" type="none"/>
            <a:tailEnd len="sm" w="sm" type="none"/>
          </a:ln>
        </p:spPr>
        <p:txBody>
          <a:bodyPr anchorCtr="0" anchor="t" bIns="91425" lIns="91425" spcFirstLastPara="1" rIns="91425" wrap="square" tIns="91425">
            <a:noAutofit/>
          </a:bodyPr>
          <a:lstStyle/>
          <a:p>
            <a:pPr indent="0" lvl="0" marL="0" rtl="0" algn="just">
              <a:lnSpc>
                <a:spcPct val="105000"/>
              </a:lnSpc>
              <a:spcBef>
                <a:spcPts val="0"/>
              </a:spcBef>
              <a:spcAft>
                <a:spcPts val="0"/>
              </a:spcAft>
              <a:buSzPts val="770"/>
              <a:buNone/>
            </a:pPr>
            <a:r>
              <a:t/>
            </a:r>
            <a:endParaRPr sz="1360">
              <a:latin typeface="Lora"/>
              <a:ea typeface="Lora"/>
              <a:cs typeface="Lora"/>
              <a:sym typeface="Lora"/>
            </a:endParaRPr>
          </a:p>
          <a:p>
            <a:pPr indent="0" lvl="0" marL="0" rtl="0" algn="just">
              <a:lnSpc>
                <a:spcPct val="105000"/>
              </a:lnSpc>
              <a:spcBef>
                <a:spcPts val="1200"/>
              </a:spcBef>
              <a:spcAft>
                <a:spcPts val="0"/>
              </a:spcAft>
              <a:buSzPts val="770"/>
              <a:buNone/>
            </a:pPr>
            <a:r>
              <a:rPr lang="es" sz="1360">
                <a:latin typeface="Lora"/>
                <a:ea typeface="Lora"/>
                <a:cs typeface="Lora"/>
                <a:sym typeface="Lora"/>
              </a:rPr>
              <a:t>Otras consecuencias fueron expuestas por la PGN en el dictamen en la causa </a:t>
            </a:r>
            <a:r>
              <a:rPr b="1" lang="es" sz="1360">
                <a:latin typeface="Lora"/>
                <a:ea typeface="Lora"/>
                <a:cs typeface="Lora"/>
                <a:sym typeface="Lora"/>
              </a:rPr>
              <a:t>“Rina Iberia SL”</a:t>
            </a:r>
            <a:r>
              <a:rPr lang="es" sz="1360">
                <a:latin typeface="Lora"/>
                <a:ea typeface="Lora"/>
                <a:cs typeface="Lora"/>
                <a:sym typeface="Lora"/>
              </a:rPr>
              <a:t>:</a:t>
            </a:r>
            <a:endParaRPr sz="1360">
              <a:latin typeface="Lora"/>
              <a:ea typeface="Lora"/>
              <a:cs typeface="Lora"/>
              <a:sym typeface="Lora"/>
            </a:endParaRPr>
          </a:p>
          <a:p>
            <a:pPr indent="0" lvl="0" marL="0" rtl="0" algn="just">
              <a:lnSpc>
                <a:spcPct val="105000"/>
              </a:lnSpc>
              <a:spcBef>
                <a:spcPts val="1200"/>
              </a:spcBef>
              <a:spcAft>
                <a:spcPts val="0"/>
              </a:spcAft>
              <a:buSzPts val="770"/>
              <a:buNone/>
            </a:pPr>
            <a:r>
              <a:rPr lang="es" sz="1360">
                <a:latin typeface="Lora"/>
                <a:ea typeface="Lora"/>
                <a:cs typeface="Lora"/>
                <a:sym typeface="Lora"/>
              </a:rPr>
              <a:t>-	el acto de rechazo no tiene virtualidad alguna para invalidar la declaraciones juradas del gravamen presentadas por la actora;</a:t>
            </a:r>
            <a:endParaRPr sz="1360">
              <a:latin typeface="Lora"/>
              <a:ea typeface="Lora"/>
              <a:cs typeface="Lora"/>
              <a:sym typeface="Lora"/>
            </a:endParaRPr>
          </a:p>
          <a:p>
            <a:pPr indent="0" lvl="0" marL="0" rtl="0" algn="just">
              <a:lnSpc>
                <a:spcPct val="105000"/>
              </a:lnSpc>
              <a:spcBef>
                <a:spcPts val="1200"/>
              </a:spcBef>
              <a:spcAft>
                <a:spcPts val="0"/>
              </a:spcAft>
              <a:buSzPts val="770"/>
              <a:buNone/>
            </a:pPr>
            <a:r>
              <a:rPr lang="es" sz="1360">
                <a:latin typeface="Lora"/>
                <a:ea typeface="Lora"/>
                <a:cs typeface="Lora"/>
                <a:sym typeface="Lora"/>
              </a:rPr>
              <a:t>-	igualmente se deberá recurrir al procedimiento de determinación de oficio para la fijación de las sumas adeudadas, salvo que las interesadas rectificaren espontáneamente sus declaraciones juradas;</a:t>
            </a:r>
            <a:endParaRPr sz="1360">
              <a:latin typeface="Lora"/>
              <a:ea typeface="Lora"/>
              <a:cs typeface="Lora"/>
              <a:sym typeface="Lora"/>
            </a:endParaRPr>
          </a:p>
          <a:p>
            <a:pPr indent="0" lvl="0" marL="0" rtl="0" algn="just">
              <a:lnSpc>
                <a:spcPct val="105000"/>
              </a:lnSpc>
              <a:spcBef>
                <a:spcPts val="1200"/>
              </a:spcBef>
              <a:spcAft>
                <a:spcPts val="0"/>
              </a:spcAft>
              <a:buSzPts val="770"/>
              <a:buNone/>
            </a:pPr>
            <a:r>
              <a:rPr lang="es" sz="1360">
                <a:latin typeface="Lora"/>
                <a:ea typeface="Lora"/>
                <a:cs typeface="Lora"/>
                <a:sym typeface="Lora"/>
              </a:rPr>
              <a:t>-	el acto de rechazo no suspende ni interrumpe el curso de la prescripción;</a:t>
            </a:r>
            <a:endParaRPr sz="1360">
              <a:latin typeface="Lora"/>
              <a:ea typeface="Lora"/>
              <a:cs typeface="Lora"/>
              <a:sym typeface="Lora"/>
            </a:endParaRPr>
          </a:p>
          <a:p>
            <a:pPr indent="0" lvl="0" marL="0" rtl="0" algn="just">
              <a:lnSpc>
                <a:spcPct val="105000"/>
              </a:lnSpc>
              <a:spcBef>
                <a:spcPts val="1200"/>
              </a:spcBef>
              <a:spcAft>
                <a:spcPts val="0"/>
              </a:spcAft>
              <a:buSzPts val="770"/>
              <a:buNone/>
            </a:pPr>
            <a:r>
              <a:rPr lang="es" sz="1360">
                <a:latin typeface="Lora"/>
                <a:ea typeface="Lora"/>
                <a:cs typeface="Lora"/>
                <a:sym typeface="Lora"/>
              </a:rPr>
              <a:t>-	el procedimiento de determinación de oficio deberá iniciarse respecto de las restantes empresas participantes en la reorganización.</a:t>
            </a:r>
            <a:endParaRPr sz="1360">
              <a:latin typeface="Lora"/>
              <a:ea typeface="Lora"/>
              <a:cs typeface="Lora"/>
              <a:sym typeface="Lora"/>
            </a:endParaRPr>
          </a:p>
          <a:p>
            <a:pPr indent="0" lvl="0" marL="0" rtl="0" algn="l">
              <a:lnSpc>
                <a:spcPct val="105000"/>
              </a:lnSpc>
              <a:spcBef>
                <a:spcPts val="1200"/>
              </a:spcBef>
              <a:spcAft>
                <a:spcPts val="1200"/>
              </a:spcAft>
              <a:buSzPts val="770"/>
              <a:buNone/>
            </a:pPr>
            <a:r>
              <a:t/>
            </a:r>
            <a:endParaRPr sz="1260"/>
          </a:p>
        </p:txBody>
      </p:sp>
      <p:sp>
        <p:nvSpPr>
          <p:cNvPr id="113" name="Google Shape;113;p19"/>
          <p:cNvSpPr txBox="1"/>
          <p:nvPr/>
        </p:nvSpPr>
        <p:spPr>
          <a:xfrm>
            <a:off x="377000" y="1199925"/>
            <a:ext cx="8318700" cy="833700"/>
          </a:xfrm>
          <a:prstGeom prst="rect">
            <a:avLst/>
          </a:prstGeom>
          <a:solidFill>
            <a:srgbClr val="DEEFEE"/>
          </a:solidFill>
          <a:ln>
            <a:noFill/>
          </a:ln>
        </p:spPr>
        <p:txBody>
          <a:bodyPr anchorCtr="0" anchor="t" bIns="91425" lIns="91425" spcFirstLastPara="1" rIns="91425" wrap="square" tIns="91425">
            <a:spAutoFit/>
          </a:bodyPr>
          <a:lstStyle/>
          <a:p>
            <a:pPr indent="0" lvl="0" marL="0" rtl="0" algn="just">
              <a:lnSpc>
                <a:spcPct val="105000"/>
              </a:lnSpc>
              <a:spcBef>
                <a:spcPts val="0"/>
              </a:spcBef>
              <a:spcAft>
                <a:spcPts val="1200"/>
              </a:spcAft>
              <a:buClr>
                <a:schemeClr val="dk1"/>
              </a:buClr>
              <a:buSzPts val="770"/>
              <a:buFont typeface="Arial"/>
              <a:buNone/>
            </a:pPr>
            <a:r>
              <a:rPr lang="es" sz="1360">
                <a:solidFill>
                  <a:schemeClr val="dk1"/>
                </a:solidFill>
                <a:latin typeface="Lora"/>
                <a:ea typeface="Lora"/>
                <a:cs typeface="Lora"/>
                <a:sym typeface="Lora"/>
              </a:rPr>
              <a:t>Si el acto de rechazo quedara firme o si fuera confirmado por la justicia, el interesado no podría plantear en el procedimiento de determinación de oficio que la reorganización sí encuadra en las normas. </a:t>
            </a:r>
            <a:endParaRPr>
              <a:latin typeface="Old Standard TT"/>
              <a:ea typeface="Old Standard TT"/>
              <a:cs typeface="Old Standard TT"/>
              <a:sym typeface="Old Standard TT"/>
            </a:endParaRPr>
          </a:p>
        </p:txBody>
      </p:sp>
      <p:sp>
        <p:nvSpPr>
          <p:cNvPr id="114" name="Google Shape;114;p1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8" name="Shape 118"/>
        <p:cNvGrpSpPr/>
        <p:nvPr/>
      </p:nvGrpSpPr>
      <p:grpSpPr>
        <a:xfrm>
          <a:off x="0" y="0"/>
          <a:ext cx="0" cy="0"/>
          <a:chOff x="0" y="0"/>
          <a:chExt cx="0" cy="0"/>
        </a:xfrm>
      </p:grpSpPr>
      <p:sp>
        <p:nvSpPr>
          <p:cNvPr id="119" name="Google Shape;119;p20"/>
          <p:cNvSpPr txBox="1"/>
          <p:nvPr>
            <p:ph type="title"/>
          </p:nvPr>
        </p:nvSpPr>
        <p:spPr>
          <a:xfrm>
            <a:off x="412650" y="445025"/>
            <a:ext cx="8520600" cy="613200"/>
          </a:xfrm>
          <a:prstGeom prst="rect">
            <a:avLst/>
          </a:prstGeom>
        </p:spPr>
        <p:txBody>
          <a:bodyPr anchorCtr="0" anchor="t" bIns="91425" lIns="91425" spcFirstLastPara="1" rIns="91425" wrap="square" tIns="91425">
            <a:normAutofit fontScale="90000"/>
          </a:bodyPr>
          <a:lstStyle/>
          <a:p>
            <a:pPr indent="0" lvl="0" marL="0" rtl="0" algn="l">
              <a:spcBef>
                <a:spcPts val="0"/>
              </a:spcBef>
              <a:spcAft>
                <a:spcPts val="0"/>
              </a:spcAft>
              <a:buClr>
                <a:schemeClr val="dk1"/>
              </a:buClr>
              <a:buSzPct val="45833"/>
              <a:buFont typeface="Arial"/>
              <a:buNone/>
            </a:pPr>
            <a:r>
              <a:rPr b="1" lang="es" sz="2400">
                <a:solidFill>
                  <a:schemeClr val="dk2"/>
                </a:solidFill>
                <a:latin typeface="Montserrat"/>
                <a:ea typeface="Montserrat"/>
                <a:cs typeface="Montserrat"/>
                <a:sym typeface="Montserrat"/>
              </a:rPr>
              <a:t>La acción de lesividad</a:t>
            </a:r>
            <a:endParaRPr b="1" sz="2400">
              <a:solidFill>
                <a:schemeClr val="dk2"/>
              </a:solidFill>
              <a:latin typeface="Montserrat"/>
              <a:ea typeface="Montserrat"/>
              <a:cs typeface="Montserrat"/>
              <a:sym typeface="Montserrat"/>
            </a:endParaRPr>
          </a:p>
          <a:p>
            <a:pPr indent="0" lvl="0" marL="0" marR="0" rtl="0" algn="just">
              <a:lnSpc>
                <a:spcPct val="100000"/>
              </a:lnSpc>
              <a:spcBef>
                <a:spcPts val="0"/>
              </a:spcBef>
              <a:spcAft>
                <a:spcPts val="0"/>
              </a:spcAft>
              <a:buClr>
                <a:srgbClr val="000000"/>
              </a:buClr>
              <a:buSzPct val="39600"/>
              <a:buFont typeface="Arial"/>
              <a:buNone/>
            </a:pPr>
            <a:r>
              <a:t/>
            </a:r>
            <a:endParaRPr b="1" sz="2500">
              <a:solidFill>
                <a:schemeClr val="dk2"/>
              </a:solidFill>
              <a:latin typeface="Montserrat"/>
              <a:ea typeface="Montserrat"/>
              <a:cs typeface="Montserrat"/>
              <a:sym typeface="Montserrat"/>
            </a:endParaRPr>
          </a:p>
        </p:txBody>
      </p:sp>
      <p:sp>
        <p:nvSpPr>
          <p:cNvPr id="120" name="Google Shape;120;p20"/>
          <p:cNvSpPr txBox="1"/>
          <p:nvPr>
            <p:ph idx="1" type="body"/>
          </p:nvPr>
        </p:nvSpPr>
        <p:spPr>
          <a:xfrm>
            <a:off x="175850" y="1732775"/>
            <a:ext cx="8721000" cy="2957700"/>
          </a:xfrm>
          <a:prstGeom prst="rect">
            <a:avLst/>
          </a:prstGeom>
          <a:ln cap="flat" cmpd="sng" w="28575">
            <a:solidFill>
              <a:schemeClr val="accent2"/>
            </a:solidFill>
            <a:prstDash val="solid"/>
            <a:round/>
            <a:headEnd len="sm" w="sm" type="none"/>
            <a:tailEnd len="sm" w="sm" type="none"/>
          </a:ln>
        </p:spPr>
        <p:txBody>
          <a:bodyPr anchorCtr="0" anchor="t" bIns="91425" lIns="91425" spcFirstLastPara="1" rIns="91425" wrap="square" tIns="91425">
            <a:noAutofit/>
          </a:bodyPr>
          <a:lstStyle/>
          <a:p>
            <a:pPr indent="0" lvl="0" marL="0" rtl="0" algn="just">
              <a:lnSpc>
                <a:spcPct val="105000"/>
              </a:lnSpc>
              <a:spcBef>
                <a:spcPts val="0"/>
              </a:spcBef>
              <a:spcAft>
                <a:spcPts val="0"/>
              </a:spcAft>
              <a:buSzPts val="770"/>
              <a:buNone/>
            </a:pPr>
            <a:r>
              <a:t/>
            </a:r>
            <a:endParaRPr sz="1360">
              <a:latin typeface="Lora"/>
              <a:ea typeface="Lora"/>
              <a:cs typeface="Lora"/>
              <a:sym typeface="Lora"/>
            </a:endParaRPr>
          </a:p>
          <a:p>
            <a:pPr indent="0" lvl="0" marL="0" rtl="0" algn="l">
              <a:spcBef>
                <a:spcPts val="1200"/>
              </a:spcBef>
              <a:spcAft>
                <a:spcPts val="0"/>
              </a:spcAft>
              <a:buClr>
                <a:schemeClr val="dk1"/>
              </a:buClr>
              <a:buSzPts val="1100"/>
              <a:buFont typeface="Arial"/>
              <a:buNone/>
            </a:pPr>
            <a:r>
              <a:rPr lang="es" sz="1300">
                <a:latin typeface="Lora"/>
                <a:ea typeface="Lora"/>
                <a:cs typeface="Lora"/>
                <a:sym typeface="Lora"/>
              </a:rPr>
              <a:t>Es necesaria una vez notificado el acto si hubiere generado derechos subjetivos que se estén  cumpliento o su hubiere cumplido totalmente su objeto. </a:t>
            </a:r>
            <a:endParaRPr sz="1300">
              <a:latin typeface="Lora"/>
              <a:ea typeface="Lora"/>
              <a:cs typeface="Lora"/>
              <a:sym typeface="Lora"/>
            </a:endParaRPr>
          </a:p>
          <a:p>
            <a:pPr indent="0" lvl="0" marL="0" rtl="0" algn="l">
              <a:spcBef>
                <a:spcPts val="1200"/>
              </a:spcBef>
              <a:spcAft>
                <a:spcPts val="0"/>
              </a:spcAft>
              <a:buClr>
                <a:schemeClr val="dk1"/>
              </a:buClr>
              <a:buSzPts val="1100"/>
              <a:buFont typeface="Arial"/>
              <a:buNone/>
            </a:pPr>
            <a:r>
              <a:rPr lang="es" sz="1300">
                <a:latin typeface="Lora"/>
                <a:ea typeface="Lora"/>
                <a:cs typeface="Lora"/>
                <a:sym typeface="Lora"/>
              </a:rPr>
              <a:t>La declaración judicial de nulidad absoluta tiene efectos retroactivos a la fecha del dictado del acto, a menos que por razones de equidad el tribunal disponga lo contrario, siempre que el administrado no hubiere incurrido en dolo (art. 14 de la ley 19.549).</a:t>
            </a:r>
            <a:endParaRPr sz="1300">
              <a:latin typeface="Lora"/>
              <a:ea typeface="Lora"/>
              <a:cs typeface="Lora"/>
              <a:sym typeface="Lora"/>
            </a:endParaRPr>
          </a:p>
          <a:p>
            <a:pPr indent="0" lvl="0" marL="0" rtl="0" algn="l">
              <a:spcBef>
                <a:spcPts val="1200"/>
              </a:spcBef>
              <a:spcAft>
                <a:spcPts val="0"/>
              </a:spcAft>
              <a:buClr>
                <a:schemeClr val="dk1"/>
              </a:buClr>
              <a:buSzPts val="1100"/>
              <a:buFont typeface="Arial"/>
              <a:buNone/>
            </a:pPr>
            <a:r>
              <a:rPr lang="es" sz="1300">
                <a:latin typeface="Lora"/>
                <a:ea typeface="Lora"/>
                <a:cs typeface="Lora"/>
                <a:sym typeface="Lora"/>
              </a:rPr>
              <a:t>Precedente “AFIP-DGI s/solicita revocación de acto administrativo (CSJN 17/12/2013): no es exigible el dictado de un acto administrativo que declare la lesividad del acto precedente como recaudo indispensable para el planteamiento de la acción respectiva. </a:t>
            </a:r>
            <a:endParaRPr sz="1300">
              <a:latin typeface="Lora"/>
              <a:ea typeface="Lora"/>
              <a:cs typeface="Lora"/>
              <a:sym typeface="Lora"/>
            </a:endParaRPr>
          </a:p>
          <a:p>
            <a:pPr indent="0" lvl="0" marL="0" rtl="0" algn="l">
              <a:lnSpc>
                <a:spcPct val="105000"/>
              </a:lnSpc>
              <a:spcBef>
                <a:spcPts val="1200"/>
              </a:spcBef>
              <a:spcAft>
                <a:spcPts val="1200"/>
              </a:spcAft>
              <a:buSzPts val="770"/>
              <a:buNone/>
            </a:pPr>
            <a:r>
              <a:t/>
            </a:r>
            <a:endParaRPr sz="1260"/>
          </a:p>
        </p:txBody>
      </p:sp>
      <p:sp>
        <p:nvSpPr>
          <p:cNvPr id="121" name="Google Shape;121;p20"/>
          <p:cNvSpPr txBox="1"/>
          <p:nvPr/>
        </p:nvSpPr>
        <p:spPr>
          <a:xfrm>
            <a:off x="377000" y="1199925"/>
            <a:ext cx="8318700" cy="615000"/>
          </a:xfrm>
          <a:prstGeom prst="rect">
            <a:avLst/>
          </a:prstGeom>
          <a:solidFill>
            <a:srgbClr val="DEEFEE"/>
          </a:solidFill>
          <a:ln>
            <a:noFill/>
          </a:ln>
        </p:spPr>
        <p:txBody>
          <a:bodyPr anchorCtr="0" anchor="t" bIns="91425" lIns="91425" spcFirstLastPara="1" rIns="91425" wrap="square" tIns="91425">
            <a:spAutoFit/>
          </a:bodyPr>
          <a:lstStyle/>
          <a:p>
            <a:pPr indent="0" lvl="0" marL="0" rtl="0" algn="l">
              <a:lnSpc>
                <a:spcPct val="115000"/>
              </a:lnSpc>
              <a:spcBef>
                <a:spcPts val="0"/>
              </a:spcBef>
              <a:spcAft>
                <a:spcPts val="1200"/>
              </a:spcAft>
              <a:buClr>
                <a:schemeClr val="dk1"/>
              </a:buClr>
              <a:buSzPts val="1100"/>
              <a:buFont typeface="Arial"/>
              <a:buNone/>
            </a:pPr>
            <a:r>
              <a:rPr lang="es" sz="1300">
                <a:solidFill>
                  <a:schemeClr val="dk1"/>
                </a:solidFill>
                <a:latin typeface="Lora"/>
                <a:ea typeface="Lora"/>
                <a:cs typeface="Lora"/>
                <a:sym typeface="Lora"/>
              </a:rPr>
              <a:t>Acción de la administración pública para obtener la declaración judicial de nulidad absoluta de un acto administrativo (art. 17 ley 19.549)</a:t>
            </a:r>
            <a:endParaRPr sz="900">
              <a:latin typeface="Lora"/>
              <a:ea typeface="Lora"/>
              <a:cs typeface="Lora"/>
              <a:sym typeface="Lora"/>
            </a:endParaRPr>
          </a:p>
        </p:txBody>
      </p:sp>
      <p:sp>
        <p:nvSpPr>
          <p:cNvPr id="122" name="Google Shape;122;p2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26" name="Shape 126"/>
        <p:cNvGrpSpPr/>
        <p:nvPr/>
      </p:nvGrpSpPr>
      <p:grpSpPr>
        <a:xfrm>
          <a:off x="0" y="0"/>
          <a:ext cx="0" cy="0"/>
          <a:chOff x="0" y="0"/>
          <a:chExt cx="0" cy="0"/>
        </a:xfrm>
      </p:grpSpPr>
      <p:sp>
        <p:nvSpPr>
          <p:cNvPr id="127" name="Google Shape;127;p21"/>
          <p:cNvSpPr txBox="1"/>
          <p:nvPr>
            <p:ph type="title"/>
          </p:nvPr>
        </p:nvSpPr>
        <p:spPr>
          <a:xfrm>
            <a:off x="1431450" y="1841500"/>
            <a:ext cx="6853500" cy="1283100"/>
          </a:xfrm>
          <a:prstGeom prst="rect">
            <a:avLst/>
          </a:prstGeom>
        </p:spPr>
        <p:txBody>
          <a:bodyPr anchorCtr="0" anchor="ctr" bIns="91425" lIns="91425" spcFirstLastPara="1" rIns="91425" wrap="square" tIns="91425">
            <a:normAutofit fontScale="90000"/>
          </a:bodyPr>
          <a:lstStyle/>
          <a:p>
            <a:pPr indent="0" lvl="0" marL="0" marR="0" rtl="0" algn="l">
              <a:lnSpc>
                <a:spcPct val="100000"/>
              </a:lnSpc>
              <a:spcBef>
                <a:spcPts val="0"/>
              </a:spcBef>
              <a:spcAft>
                <a:spcPts val="0"/>
              </a:spcAft>
              <a:buNone/>
            </a:pPr>
            <a:r>
              <a:rPr b="1" lang="es" sz="2840">
                <a:latin typeface="Montserrat"/>
                <a:ea typeface="Montserrat"/>
                <a:cs typeface="Montserrat"/>
                <a:sym typeface="Montserrat"/>
              </a:rPr>
              <a:t>Reorganizaciones dentro de un mismo conjunto económico y el requisito de empresa en marcha</a:t>
            </a:r>
            <a:endParaRPr b="1" sz="2840">
              <a:latin typeface="Montserrat"/>
              <a:ea typeface="Montserrat"/>
              <a:cs typeface="Montserrat"/>
              <a:sym typeface="Montserrat"/>
            </a:endParaRPr>
          </a:p>
        </p:txBody>
      </p:sp>
      <p:sp>
        <p:nvSpPr>
          <p:cNvPr id="128" name="Google Shape;128;p21"/>
          <p:cNvSpPr txBox="1"/>
          <p:nvPr/>
        </p:nvSpPr>
        <p:spPr>
          <a:xfrm>
            <a:off x="859050" y="1727150"/>
            <a:ext cx="481200" cy="400200"/>
          </a:xfrm>
          <a:prstGeom prst="rect">
            <a:avLst/>
          </a:prstGeom>
          <a:solidFill>
            <a:schemeClr val="accent1"/>
          </a:solid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s">
                <a:solidFill>
                  <a:schemeClr val="dk2"/>
                </a:solidFill>
                <a:latin typeface="Montserrat"/>
                <a:ea typeface="Montserrat"/>
                <a:cs typeface="Montserrat"/>
                <a:sym typeface="Montserrat"/>
              </a:rPr>
              <a:t>2</a:t>
            </a:r>
            <a:r>
              <a:rPr b="1" lang="es">
                <a:solidFill>
                  <a:schemeClr val="dk2"/>
                </a:solidFill>
                <a:latin typeface="Montserrat"/>
                <a:ea typeface="Montserrat"/>
                <a:cs typeface="Montserrat"/>
                <a:sym typeface="Montserrat"/>
              </a:rPr>
              <a:t>.</a:t>
            </a:r>
            <a:endParaRPr b="1">
              <a:solidFill>
                <a:schemeClr val="dk2"/>
              </a:solidFill>
              <a:latin typeface="Montserrat"/>
              <a:ea typeface="Montserrat"/>
              <a:cs typeface="Montserrat"/>
              <a:sym typeface="Montserrat"/>
            </a:endParaRPr>
          </a:p>
        </p:txBody>
      </p:sp>
      <p:sp>
        <p:nvSpPr>
          <p:cNvPr id="129" name="Google Shape;129;p2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p>
            <a:pPr indent="0" lvl="0" marL="0" rtl="0" algn="r">
              <a:spcBef>
                <a:spcPts val="0"/>
              </a:spcBef>
              <a:spcAft>
                <a:spcPts val="0"/>
              </a:spcAft>
              <a:buNone/>
            </a:pPr>
            <a:fld id="{00000000-1234-1234-1234-123412341234}" type="slidenum">
              <a:rPr lang="es">
                <a:latin typeface="Montserrat"/>
                <a:ea typeface="Montserrat"/>
                <a:cs typeface="Montserrat"/>
                <a:sym typeface="Montserrat"/>
              </a:rPr>
              <a:t>‹#›</a:t>
            </a:fld>
            <a:endParaRPr>
              <a:latin typeface="Montserrat"/>
              <a:ea typeface="Montserrat"/>
              <a:cs typeface="Montserrat"/>
              <a:sym typeface="Montserrat"/>
            </a:endParaRPr>
          </a:p>
        </p:txBody>
      </p:sp>
    </p:spTree>
  </p:cSld>
  <p:clrMapOvr>
    <a:masterClrMapping/>
  </p:clrMapOvr>
</p:sld>
</file>

<file path=ppt/theme/theme1.xml><?xml version="1.0" encoding="utf-8"?>
<a:theme xmlns:a="http://schemas.openxmlformats.org/drawingml/2006/main" xmlns:r="http://schemas.openxmlformats.org/officeDocument/2006/relationships" name="Paperback">
  <a:themeElements>
    <a:clrScheme name="Paperback">
      <a:dk1>
        <a:srgbClr val="000000"/>
      </a:dk1>
      <a:lt1>
        <a:srgbClr val="FFFFFF"/>
      </a:lt1>
      <a:dk2>
        <a:srgbClr val="00695C"/>
      </a:dk2>
      <a:lt2>
        <a:srgbClr val="26A69A"/>
      </a:lt2>
      <a:accent1>
        <a:srgbClr val="FFFBF0"/>
      </a:accent1>
      <a:accent2>
        <a:srgbClr val="B7B7B7"/>
      </a:accent2>
      <a:accent3>
        <a:srgbClr val="FB8C00"/>
      </a:accent3>
      <a:accent4>
        <a:srgbClr val="80CBC4"/>
      </a:accent4>
      <a:accent5>
        <a:srgbClr val="AF4345"/>
      </a:accent5>
      <a:accent6>
        <a:srgbClr val="F58F8F"/>
      </a:accent6>
      <a:hlink>
        <a:srgbClr val="AF4345"/>
      </a:hlink>
      <a:folHlink>
        <a:srgbClr val="AF4345"/>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