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8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47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  <p:sldMasterId id="214748365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</p:sldIdLst>
  <p:sldSz cy="6858000" cx="9144000"/>
  <p:notesSz cx="6858000" cy="9144000"/>
  <p:embeddedFontLst>
    <p:embeddedFont>
      <p:font typeface="Roboto"/>
      <p:regular r:id="rId55"/>
      <p:bold r:id="rId56"/>
      <p:italic r:id="rId57"/>
      <p:boldItalic r:id="rId58"/>
    </p:embeddedFont>
    <p:embeddedFont>
      <p:font typeface="Montserrat"/>
      <p:regular r:id="rId59"/>
      <p:bold r:id="rId60"/>
      <p:italic r:id="rId61"/>
      <p:boldItalic r:id="rId62"/>
    </p:embeddedFont>
    <p:embeddedFont>
      <p:font typeface="Lora"/>
      <p:regular r:id="rId63"/>
      <p:bold r:id="rId64"/>
      <p:italic r:id="rId65"/>
      <p:boldItalic r:id="rId66"/>
    </p:embeddedFont>
    <p:embeddedFont>
      <p:font typeface="Tahoma"/>
      <p:regular r:id="rId67"/>
      <p:bold r:id="rId68"/>
    </p:embeddedFont>
    <p:embeddedFont>
      <p:font typeface="Montserrat Light"/>
      <p:regular r:id="rId69"/>
      <p:bold r:id="rId70"/>
      <p:italic r:id="rId71"/>
      <p:boldItalic r:id="rId7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73" roundtripDataSignature="AMtx7mg6Fbu3XO4OQ0jHjfzL7o+49xqS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customschemas.google.com/relationships/presentationmetadata" Target="metadata"/><Relationship Id="rId72" Type="http://schemas.openxmlformats.org/officeDocument/2006/relationships/font" Target="fonts/MontserratLight-boldItalic.fntdata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71" Type="http://schemas.openxmlformats.org/officeDocument/2006/relationships/font" Target="fonts/MontserratLight-italic.fntdata"/><Relationship Id="rId70" Type="http://schemas.openxmlformats.org/officeDocument/2006/relationships/font" Target="fonts/MontserratLight-bold.fntdata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font" Target="fonts/Montserrat-boldItalic.fntdata"/><Relationship Id="rId61" Type="http://schemas.openxmlformats.org/officeDocument/2006/relationships/font" Target="fonts/Montserrat-italic.fntdata"/><Relationship Id="rId20" Type="http://schemas.openxmlformats.org/officeDocument/2006/relationships/slide" Target="slides/slide14.xml"/><Relationship Id="rId64" Type="http://schemas.openxmlformats.org/officeDocument/2006/relationships/font" Target="fonts/Lora-bold.fntdata"/><Relationship Id="rId63" Type="http://schemas.openxmlformats.org/officeDocument/2006/relationships/font" Target="fonts/Lora-regular.fntdata"/><Relationship Id="rId22" Type="http://schemas.openxmlformats.org/officeDocument/2006/relationships/slide" Target="slides/slide16.xml"/><Relationship Id="rId66" Type="http://schemas.openxmlformats.org/officeDocument/2006/relationships/font" Target="fonts/Lora-boldItalic.fntdata"/><Relationship Id="rId21" Type="http://schemas.openxmlformats.org/officeDocument/2006/relationships/slide" Target="slides/slide15.xml"/><Relationship Id="rId65" Type="http://schemas.openxmlformats.org/officeDocument/2006/relationships/font" Target="fonts/Lora-italic.fntdata"/><Relationship Id="rId24" Type="http://schemas.openxmlformats.org/officeDocument/2006/relationships/slide" Target="slides/slide18.xml"/><Relationship Id="rId68" Type="http://schemas.openxmlformats.org/officeDocument/2006/relationships/font" Target="fonts/Tahoma-bold.fntdata"/><Relationship Id="rId23" Type="http://schemas.openxmlformats.org/officeDocument/2006/relationships/slide" Target="slides/slide17.xml"/><Relationship Id="rId67" Type="http://schemas.openxmlformats.org/officeDocument/2006/relationships/font" Target="fonts/Tahoma-regular.fntdata"/><Relationship Id="rId60" Type="http://schemas.openxmlformats.org/officeDocument/2006/relationships/font" Target="fonts/Montserrat-bold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font" Target="fonts/MontserratLight-regular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font" Target="fonts/Roboto-regular.fntdata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font" Target="fonts/Roboto-italic.fntdata"/><Relationship Id="rId12" Type="http://schemas.openxmlformats.org/officeDocument/2006/relationships/slide" Target="slides/slide6.xml"/><Relationship Id="rId56" Type="http://schemas.openxmlformats.org/officeDocument/2006/relationships/font" Target="fonts/Roboto-bold.fntdata"/><Relationship Id="rId15" Type="http://schemas.openxmlformats.org/officeDocument/2006/relationships/slide" Target="slides/slide9.xml"/><Relationship Id="rId59" Type="http://schemas.openxmlformats.org/officeDocument/2006/relationships/font" Target="fonts/Montserrat-regular.fntdata"/><Relationship Id="rId14" Type="http://schemas.openxmlformats.org/officeDocument/2006/relationships/slide" Target="slides/slide8.xml"/><Relationship Id="rId58" Type="http://schemas.openxmlformats.org/officeDocument/2006/relationships/font" Target="fonts/Roboto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4" name="Google Shape;64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14f4e6462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9" name="Google Shape;139;g214f4e64622_0_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1a71de889f_0_4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9" name="Google Shape;149;g21a71de889f_0_46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1a71de889f_0_4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8" name="Google Shape;158;g21a71de889f_0_49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14f4e6462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6" name="Google Shape;166;g214f4e64622_0_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e95e48122d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5" name="Google Shape;175;g1e95e48122d_0_6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14f4e64622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2" name="Google Shape;182;g214f4e64622_0_40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eb787502e3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0" name="Google Shape;190;g1eb787502e3_0_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68afcabe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7" name="Google Shape;197;g368afcabef1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eb787502e3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4" name="Google Shape;204;g1eb787502e3_0_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e95e48122d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1" name="Google Shape;211;g1e95e48122d_0_4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1a71de889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0" name="Google Shape;70;g21a71de889f_0_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8409b9de71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9" name="Google Shape;219;g38409b9de71_0_47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8409b9de71_0_5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6" name="Google Shape;226;g38409b9de71_0_5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8409b9de71_0_5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5" name="Google Shape;235;g38409b9de71_0_57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8409b9de71_0_6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2" name="Google Shape;242;g38409b9de71_0_6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8409b9de71_0_6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9" name="Google Shape;249;g38409b9de71_0_67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8409b9de71_0_7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6" name="Google Shape;256;g38409b9de71_0_7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8409b9de71_0_7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3" name="Google Shape;263;g38409b9de71_0_77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8409b9de71_0_8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8" name="Google Shape;288;g38409b9de71_0_8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8409b9de71_0_8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5" name="Google Shape;295;g38409b9de71_0_89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8409b9de71_0_9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2" name="Google Shape;302;g38409b9de71_0_9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14f4e64622_0_5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7" name="Google Shape;77;g214f4e64622_0_50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8409b9de71_0_9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9" name="Google Shape;309;g38409b9de71_0_98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8409b9de71_0_10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6" name="Google Shape;316;g38409b9de71_0_10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8409b9de71_0_10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2" name="Google Shape;322;g38409b9de71_0_108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38409b9de71_0_1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0" name="Google Shape;330;g38409b9de71_0_11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38409b9de71_0_1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6" name="Google Shape;336;g38409b9de71_0_12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38409b9de71_0_1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5" name="Google Shape;345;g38409b9de71_0_12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38409b9de71_0_1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52" name="Google Shape;352;g38409b9de71_0_129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38409b9de71_0_1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59" name="Google Shape;359;g38409b9de71_0_144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38409b9de71_0_1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6" name="Google Shape;366;g38409b9de71_0_149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38409b9de71_0_15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72" name="Google Shape;372;g38409b9de71_0_15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55b55f903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3" name="Google Shape;83;g355b55f9034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8409b9de71_0_15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79" name="Google Shape;379;g38409b9de71_0_159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38409b9de71_0_16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6" name="Google Shape;386;g38409b9de71_0_16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38409b9de71_0_16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96" name="Google Shape;396;g38409b9de71_0_169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38409b9de71_0_17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06" name="Google Shape;406;g38409b9de71_0_17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38409b9de71_0_18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14" name="Google Shape;414;g38409b9de71_0_184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38409b9de71_0_18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23" name="Google Shape;423;g38409b9de71_0_189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38409b9de71_0_19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2" name="Google Shape;432;g38409b9de71_0_194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21c4e98970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1" name="Google Shape;441;g21c4e989706_0_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8" name="Google Shape;448;p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eb787502e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g1eb787502e3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56ce71a08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5" name="Google Shape;95;g356ce71a088_0_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14f4e64622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8" name="Google Shape;108;g214f4e64622_0_2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14f4e6462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6" name="Google Shape;116;g214f4e64622_0_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1a71de889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6" name="Google Shape;126;g21a71de889f_0_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tada">
  <p:cSld name="Portada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2615" y="302847"/>
            <a:ext cx="8557847" cy="628161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9"/>
          <p:cNvSpPr txBox="1"/>
          <p:nvPr>
            <p:ph type="ctrTitle"/>
          </p:nvPr>
        </p:nvSpPr>
        <p:spPr>
          <a:xfrm>
            <a:off x="3585675" y="3003551"/>
            <a:ext cx="4591500" cy="10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  <a:defRPr b="1" sz="3200">
                <a:solidFill>
                  <a:schemeClr val="dk2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1" name="Google Shape;11;p9"/>
          <p:cNvCxnSpPr/>
          <p:nvPr/>
        </p:nvCxnSpPr>
        <p:spPr>
          <a:xfrm>
            <a:off x="3585308" y="4283320"/>
            <a:ext cx="4591500" cy="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9"/>
          <p:cNvSpPr/>
          <p:nvPr>
            <p:ph idx="2" type="pic"/>
          </p:nvPr>
        </p:nvSpPr>
        <p:spPr>
          <a:xfrm>
            <a:off x="3584575" y="-1"/>
            <a:ext cx="4592700" cy="27843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descr="248 px.png" id="13" name="Google Shape;1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85675" y="5285940"/>
            <a:ext cx="3148584" cy="451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">
  <p:cSld name="Tex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8409b9de71_0_1388"/>
          <p:cNvSpPr txBox="1"/>
          <p:nvPr>
            <p:ph type="title"/>
          </p:nvPr>
        </p:nvSpPr>
        <p:spPr>
          <a:xfrm>
            <a:off x="457200" y="1445846"/>
            <a:ext cx="8229600" cy="49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  <a:defRPr sz="3200">
                <a:solidFill>
                  <a:srgbClr val="F2443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g38409b9de71_0_1388"/>
          <p:cNvSpPr txBox="1"/>
          <p:nvPr>
            <p:ph idx="1" type="body"/>
          </p:nvPr>
        </p:nvSpPr>
        <p:spPr>
          <a:xfrm>
            <a:off x="6350000" y="601090"/>
            <a:ext cx="23367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g38409b9de71_0_1388"/>
          <p:cNvSpPr txBox="1"/>
          <p:nvPr>
            <p:ph idx="2" type="body"/>
          </p:nvPr>
        </p:nvSpPr>
        <p:spPr>
          <a:xfrm>
            <a:off x="457200" y="2129692"/>
            <a:ext cx="82296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  <a:defRPr sz="1400">
                <a:latin typeface="Lora"/>
                <a:ea typeface="Lora"/>
                <a:cs typeface="Lora"/>
                <a:sym typeface="Lora"/>
              </a:defRPr>
            </a:lvl1pPr>
            <a:lvl2pPr indent="-2286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g38409b9de71_0_1388"/>
          <p:cNvSpPr txBox="1"/>
          <p:nvPr>
            <p:ph idx="3" type="body"/>
          </p:nvPr>
        </p:nvSpPr>
        <p:spPr>
          <a:xfrm>
            <a:off x="457200" y="2881923"/>
            <a:ext cx="3997200" cy="32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g38409b9de71_0_1388"/>
          <p:cNvSpPr txBox="1"/>
          <p:nvPr>
            <p:ph idx="4" type="body"/>
          </p:nvPr>
        </p:nvSpPr>
        <p:spPr>
          <a:xfrm>
            <a:off x="4689475" y="2881923"/>
            <a:ext cx="3997200" cy="32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230 px.png" id="61" name="Google Shape;61;g38409b9de71_0_13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55246"/>
            <a:ext cx="2919984" cy="42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">
  <p:cSld name="Tex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457200" y="1445846"/>
            <a:ext cx="8229600" cy="49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  <a:defRPr sz="3200">
                <a:solidFill>
                  <a:srgbClr val="F2443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350000" y="601090"/>
            <a:ext cx="23367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" name="Google Shape;17;p10"/>
          <p:cNvSpPr txBox="1"/>
          <p:nvPr>
            <p:ph idx="2" type="body"/>
          </p:nvPr>
        </p:nvSpPr>
        <p:spPr>
          <a:xfrm>
            <a:off x="457200" y="2129692"/>
            <a:ext cx="82296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  <a:defRPr sz="1400">
                <a:latin typeface="Lora"/>
                <a:ea typeface="Lora"/>
                <a:cs typeface="Lora"/>
                <a:sym typeface="Lora"/>
              </a:defRPr>
            </a:lvl1pPr>
            <a:lvl2pPr indent="-2286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10"/>
          <p:cNvSpPr txBox="1"/>
          <p:nvPr>
            <p:ph idx="3" type="body"/>
          </p:nvPr>
        </p:nvSpPr>
        <p:spPr>
          <a:xfrm>
            <a:off x="457200" y="2881923"/>
            <a:ext cx="3997200" cy="32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10"/>
          <p:cNvSpPr txBox="1"/>
          <p:nvPr>
            <p:ph idx="4" type="body"/>
          </p:nvPr>
        </p:nvSpPr>
        <p:spPr>
          <a:xfrm>
            <a:off x="4689475" y="2881923"/>
            <a:ext cx="3997200" cy="32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230 px.png" id="20" name="Google Shape;2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55246"/>
            <a:ext cx="2919984" cy="42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imagen A">
  <p:cSld name="Texto e imagen A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/>
          <p:nvPr>
            <p:ph type="title"/>
          </p:nvPr>
        </p:nvSpPr>
        <p:spPr>
          <a:xfrm>
            <a:off x="457200" y="1445846"/>
            <a:ext cx="8229600" cy="49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  <a:defRPr sz="3200">
                <a:solidFill>
                  <a:srgbClr val="F2443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" type="body"/>
          </p:nvPr>
        </p:nvSpPr>
        <p:spPr>
          <a:xfrm>
            <a:off x="457200" y="2129692"/>
            <a:ext cx="82296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  <a:defRPr sz="1400">
                <a:latin typeface="Lora"/>
                <a:ea typeface="Lora"/>
                <a:cs typeface="Lora"/>
                <a:sym typeface="Lora"/>
              </a:defRPr>
            </a:lvl1pPr>
            <a:lvl2pPr indent="-228600" lvl="1" marL="914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1"/>
          <p:cNvSpPr/>
          <p:nvPr>
            <p:ph idx="2" type="pic"/>
          </p:nvPr>
        </p:nvSpPr>
        <p:spPr>
          <a:xfrm>
            <a:off x="4689231" y="2881923"/>
            <a:ext cx="3997500" cy="32442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5" name="Google Shape;25;p11"/>
          <p:cNvSpPr txBox="1"/>
          <p:nvPr>
            <p:ph idx="3" type="body"/>
          </p:nvPr>
        </p:nvSpPr>
        <p:spPr>
          <a:xfrm>
            <a:off x="457200" y="2881923"/>
            <a:ext cx="3997200" cy="32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1"/>
          <p:cNvSpPr txBox="1"/>
          <p:nvPr>
            <p:ph idx="4" type="body"/>
          </p:nvPr>
        </p:nvSpPr>
        <p:spPr>
          <a:xfrm>
            <a:off x="6350000" y="601090"/>
            <a:ext cx="23367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230 px.png" id="27" name="Google Shape;2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55246"/>
            <a:ext cx="2919984" cy="42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imagen B">
  <p:cSld name="Texto e imagen B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2"/>
          <p:cNvSpPr txBox="1"/>
          <p:nvPr>
            <p:ph type="title"/>
          </p:nvPr>
        </p:nvSpPr>
        <p:spPr>
          <a:xfrm>
            <a:off x="457200" y="1445845"/>
            <a:ext cx="3997200" cy="12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  <a:defRPr sz="3200">
                <a:solidFill>
                  <a:srgbClr val="F2443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2"/>
          <p:cNvSpPr/>
          <p:nvPr>
            <p:ph idx="2" type="pic"/>
          </p:nvPr>
        </p:nvSpPr>
        <p:spPr>
          <a:xfrm>
            <a:off x="4689231" y="0"/>
            <a:ext cx="3997500" cy="61263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2"/>
          <p:cNvSpPr txBox="1"/>
          <p:nvPr>
            <p:ph idx="1" type="body"/>
          </p:nvPr>
        </p:nvSpPr>
        <p:spPr>
          <a:xfrm>
            <a:off x="457200" y="2911231"/>
            <a:ext cx="3997200" cy="3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230 px.png" id="32" name="Google Shape;3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55246"/>
            <a:ext cx="2919984" cy="42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imagen C">
  <p:cSld name="Texto e imagen C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/>
          <p:nvPr>
            <p:ph type="title"/>
          </p:nvPr>
        </p:nvSpPr>
        <p:spPr>
          <a:xfrm>
            <a:off x="457200" y="1445845"/>
            <a:ext cx="3997200" cy="12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  <a:defRPr sz="3200">
                <a:solidFill>
                  <a:srgbClr val="F2443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/>
          <p:nvPr>
            <p:ph idx="2" type="pic"/>
          </p:nvPr>
        </p:nvSpPr>
        <p:spPr>
          <a:xfrm>
            <a:off x="457200" y="2696308"/>
            <a:ext cx="3997500" cy="41616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3"/>
          <p:cNvSpPr txBox="1"/>
          <p:nvPr>
            <p:ph idx="1" type="body"/>
          </p:nvPr>
        </p:nvSpPr>
        <p:spPr>
          <a:xfrm>
            <a:off x="4689475" y="1445845"/>
            <a:ext cx="3997200" cy="46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None/>
              <a:defRPr sz="14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3"/>
          <p:cNvSpPr txBox="1"/>
          <p:nvPr>
            <p:ph idx="3" type="body"/>
          </p:nvPr>
        </p:nvSpPr>
        <p:spPr>
          <a:xfrm>
            <a:off x="6350000" y="601090"/>
            <a:ext cx="23367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230 px.png" id="38" name="Google Shape;3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55246"/>
            <a:ext cx="2919984" cy="42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ólo el título">
  <p:cSld name="Sólo el títul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/>
          <p:nvPr>
            <p:ph type="title"/>
          </p:nvPr>
        </p:nvSpPr>
        <p:spPr>
          <a:xfrm>
            <a:off x="457200" y="1445846"/>
            <a:ext cx="8229600" cy="49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600"/>
              <a:buFont typeface="Lora"/>
              <a:buNone/>
              <a:defRPr sz="3600">
                <a:solidFill>
                  <a:srgbClr val="F2443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6"/>
          <p:cNvSpPr txBox="1"/>
          <p:nvPr>
            <p:ph idx="1" type="body"/>
          </p:nvPr>
        </p:nvSpPr>
        <p:spPr>
          <a:xfrm>
            <a:off x="6350000" y="601090"/>
            <a:ext cx="23367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None/>
              <a:defRPr sz="1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230 px.png" id="42" name="Google Shape;4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55246"/>
            <a:ext cx="2919984" cy="42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erre">
  <p:cSld name="Cierre">
    <p:bg>
      <p:bgPr>
        <a:solidFill>
          <a:schemeClr val="dk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/>
          <p:nvPr>
            <p:ph idx="1" type="body"/>
          </p:nvPr>
        </p:nvSpPr>
        <p:spPr>
          <a:xfrm>
            <a:off x="528515" y="2032732"/>
            <a:ext cx="8060400" cy="21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24433"/>
              </a:buClr>
              <a:buSzPts val="2800"/>
              <a:buFont typeface="Lora"/>
              <a:buNone/>
              <a:defRPr sz="2800" u="sng">
                <a:solidFill>
                  <a:srgbClr val="F24433"/>
                </a:solidFill>
                <a:latin typeface="Lora"/>
                <a:ea typeface="Lora"/>
                <a:cs typeface="Lora"/>
                <a:sym typeface="Lora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2" type="body"/>
          </p:nvPr>
        </p:nvSpPr>
        <p:spPr>
          <a:xfrm>
            <a:off x="4094649" y="6093680"/>
            <a:ext cx="44943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Montserrat Light"/>
              <a:buNone/>
              <a:defRPr sz="1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230 px blanco.png" id="47" name="Google Shape;47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8515" y="5858945"/>
            <a:ext cx="2919984" cy="42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erre">
  <p:cSld name="Cierre">
    <p:bg>
      <p:bgPr>
        <a:solidFill>
          <a:schemeClr val="dk1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idx="1" type="body"/>
          </p:nvPr>
        </p:nvSpPr>
        <p:spPr>
          <a:xfrm>
            <a:off x="528515" y="2032732"/>
            <a:ext cx="8060400" cy="21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24433"/>
              </a:buClr>
              <a:buSzPts val="2800"/>
              <a:buFont typeface="Lora"/>
              <a:buNone/>
              <a:defRPr sz="2800" u="sng">
                <a:solidFill>
                  <a:srgbClr val="F24433"/>
                </a:solidFill>
                <a:latin typeface="Lora"/>
                <a:ea typeface="Lora"/>
                <a:cs typeface="Lora"/>
                <a:sym typeface="Lora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2" type="body"/>
          </p:nvPr>
        </p:nvSpPr>
        <p:spPr>
          <a:xfrm>
            <a:off x="4094649" y="6093680"/>
            <a:ext cx="44943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Montserrat Light"/>
              <a:buNone/>
              <a:defRPr sz="1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230 px blanco.png" id="54" name="Google Shape;5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8515" y="5858945"/>
            <a:ext cx="2919984" cy="42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457200" y="1221154"/>
            <a:ext cx="82296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ora"/>
              <a:buNone/>
              <a:defRPr b="0" i="0" sz="40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457200" y="2315308"/>
            <a:ext cx="8229600" cy="38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 Light"/>
              <a:buNone/>
              <a:defRPr b="0" i="0" sz="32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Light"/>
              <a:buNone/>
              <a:defRPr b="0" i="0" sz="28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Light"/>
              <a:buNone/>
              <a:defRPr b="0" i="0" sz="24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 Light"/>
              <a:buNone/>
              <a:defRPr b="0" i="0" sz="20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 Light"/>
              <a:buNone/>
              <a:defRPr b="0" i="0" sz="20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/>
          <p:nvPr>
            <p:ph type="title"/>
          </p:nvPr>
        </p:nvSpPr>
        <p:spPr>
          <a:xfrm>
            <a:off x="457200" y="1221154"/>
            <a:ext cx="82296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Lora"/>
              <a:buNone/>
              <a:defRPr b="0" i="0" sz="4000" u="none" cap="none" strike="noStrike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1" type="body"/>
          </p:nvPr>
        </p:nvSpPr>
        <p:spPr>
          <a:xfrm>
            <a:off x="457200" y="2315308"/>
            <a:ext cx="8229600" cy="38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 Light"/>
              <a:buNone/>
              <a:defRPr b="0" i="0" sz="32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Light"/>
              <a:buNone/>
              <a:defRPr b="0" i="0" sz="2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 Light"/>
              <a:buNone/>
              <a:defRPr b="0" i="0" sz="24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 Light"/>
              <a:buNone/>
              <a:defRPr b="0" i="0" sz="20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 Light"/>
              <a:buNone/>
              <a:defRPr b="0" i="0" sz="20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1"/>
    <p:sldLayoutId id="214748365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png"/><Relationship Id="rId4" Type="http://schemas.openxmlformats.org/officeDocument/2006/relationships/image" Target="../media/image3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7.png"/><Relationship Id="rId4" Type="http://schemas.openxmlformats.org/officeDocument/2006/relationships/image" Target="../media/image3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4.png"/><Relationship Id="rId4" Type="http://schemas.openxmlformats.org/officeDocument/2006/relationships/image" Target="../media/image3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documento.errepar.com/20250623121222595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Relationship Id="rId5" Type="http://schemas.openxmlformats.org/officeDocument/2006/relationships/image" Target="../media/image3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9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5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0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2.png"/><Relationship Id="rId4" Type="http://schemas.openxmlformats.org/officeDocument/2006/relationships/image" Target="../media/image49.png"/><Relationship Id="rId5" Type="http://schemas.openxmlformats.org/officeDocument/2006/relationships/image" Target="../media/image16.png"/><Relationship Id="rId6" Type="http://schemas.openxmlformats.org/officeDocument/2006/relationships/image" Target="../media/image15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3.png"/><Relationship Id="rId4" Type="http://schemas.openxmlformats.org/officeDocument/2006/relationships/image" Target="../media/image46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6.png"/><Relationship Id="rId4" Type="http://schemas.openxmlformats.org/officeDocument/2006/relationships/image" Target="../media/image47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8.png"/><Relationship Id="rId4" Type="http://schemas.openxmlformats.org/officeDocument/2006/relationships/image" Target="../media/image55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50.png"/><Relationship Id="rId4" Type="http://schemas.openxmlformats.org/officeDocument/2006/relationships/image" Target="../media/image3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8.png"/><Relationship Id="rId4" Type="http://schemas.openxmlformats.org/officeDocument/2006/relationships/image" Target="../media/image50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2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8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"/>
          <p:cNvSpPr txBox="1"/>
          <p:nvPr>
            <p:ph type="ctrTitle"/>
          </p:nvPr>
        </p:nvSpPr>
        <p:spPr>
          <a:xfrm>
            <a:off x="3585675" y="632426"/>
            <a:ext cx="4591500" cy="10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5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600">
                <a:solidFill>
                  <a:schemeClr val="dk1"/>
                </a:solidFill>
              </a:rPr>
              <a:t>REORGANIZACIONES</a:t>
            </a:r>
            <a:endParaRPr sz="2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600">
                <a:solidFill>
                  <a:schemeClr val="dk1"/>
                </a:solidFill>
              </a:rPr>
              <a:t>SOCIETARIAS</a:t>
            </a:r>
            <a:endParaRPr sz="2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lang="it-IT" sz="2400">
                <a:solidFill>
                  <a:schemeClr val="dk1"/>
                </a:solidFill>
              </a:rPr>
              <a:t>7 de octubre de 2025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7" name="Google Shape;6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4025" y="1652250"/>
            <a:ext cx="171450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14f4e64622_0_12"/>
          <p:cNvSpPr txBox="1"/>
          <p:nvPr>
            <p:ph type="title"/>
          </p:nvPr>
        </p:nvSpPr>
        <p:spPr>
          <a:xfrm>
            <a:off x="457200" y="0"/>
            <a:ext cx="8229600" cy="96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600">
                <a:solidFill>
                  <a:schemeClr val="dk2"/>
                </a:solidFill>
              </a:rPr>
              <a:t>¿DISOLUCIÓN DE</a:t>
            </a:r>
            <a:endParaRPr b="1" sz="36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600">
                <a:solidFill>
                  <a:schemeClr val="dk2"/>
                </a:solidFill>
              </a:rPr>
              <a:t>   SOCIEDAD CONYUGAL?</a:t>
            </a:r>
            <a:endParaRPr b="1" sz="3600">
              <a:solidFill>
                <a:schemeClr val="dk2"/>
              </a:solidFill>
            </a:endParaRPr>
          </a:p>
        </p:txBody>
      </p:sp>
      <p:sp>
        <p:nvSpPr>
          <p:cNvPr id="142" name="Google Shape;142;g214f4e64622_0_12"/>
          <p:cNvSpPr txBox="1"/>
          <p:nvPr>
            <p:ph idx="2" type="body"/>
          </p:nvPr>
        </p:nvSpPr>
        <p:spPr>
          <a:xfrm>
            <a:off x="605325" y="1444825"/>
            <a:ext cx="8229600" cy="4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800"/>
              <a:t>LIG grava resultados de </a:t>
            </a:r>
            <a:r>
              <a:rPr b="1" lang="it-IT" sz="2800">
                <a:solidFill>
                  <a:srgbClr val="FF0000"/>
                </a:solidFill>
              </a:rPr>
              <a:t>enajenación</a:t>
            </a:r>
            <a:r>
              <a:rPr b="1" lang="it-IT" sz="2800"/>
              <a:t>=todo acto con transmisión de dominio a título oneroso</a:t>
            </a:r>
            <a:endParaRPr b="1" sz="28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800"/>
              <a:t>Redistribución/separación de bienes a título gratuito (Dictamen 43/2003)</a:t>
            </a:r>
            <a:endParaRPr b="1" sz="28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800"/>
              <a:t>Disolución de un condominio forzoso a título gratuito -no transmisión de dominio onerosa- (Dictamen 24/2011 -ITI e IS-)</a:t>
            </a:r>
            <a:endParaRPr b="1" sz="28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800"/>
              <a:t>Transferencia de fondo de comercio por disolución de sociedad conyugal (Dictamen 118/2000-La TFC puede ser onerosa o gratuita -art 2 ley 11867-)</a:t>
            </a:r>
            <a:endParaRPr sz="2800"/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300"/>
          </a:p>
        </p:txBody>
      </p:sp>
      <p:pic>
        <p:nvPicPr>
          <p:cNvPr id="143" name="Google Shape;143;g214f4e64622_0_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850" y="1397063"/>
            <a:ext cx="840850" cy="84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g214f4e64622_0_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9250" y="5224013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g214f4e64622_0_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9250" y="3868713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g214f4e64622_0_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9250" y="2835163"/>
            <a:ext cx="836050" cy="71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1a71de889f_0_460"/>
          <p:cNvSpPr txBox="1"/>
          <p:nvPr>
            <p:ph type="title"/>
          </p:nvPr>
        </p:nvSpPr>
        <p:spPr>
          <a:xfrm>
            <a:off x="0" y="-458400"/>
            <a:ext cx="9052200" cy="18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300">
                <a:solidFill>
                  <a:schemeClr val="dk2"/>
                </a:solidFill>
              </a:rPr>
              <a:t>                  </a:t>
            </a:r>
            <a:r>
              <a:rPr b="1" lang="it-IT" sz="3800">
                <a:solidFill>
                  <a:schemeClr val="dk2"/>
                </a:solidFill>
              </a:rPr>
              <a:t> </a:t>
            </a:r>
            <a:endParaRPr b="1" sz="3800">
              <a:solidFill>
                <a:schemeClr val="dk2"/>
              </a:solidFill>
            </a:endParaRPr>
          </a:p>
          <a:p>
            <a:pPr indent="457200" lvl="0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500">
                <a:solidFill>
                  <a:schemeClr val="dk2"/>
                </a:solidFill>
              </a:rPr>
              <a:t>¿</a:t>
            </a:r>
            <a:r>
              <a:rPr b="1" lang="it-IT" sz="3900">
                <a:solidFill>
                  <a:schemeClr val="dk2"/>
                </a:solidFill>
              </a:rPr>
              <a:t>SUBSANACIÓN?</a:t>
            </a:r>
            <a:endParaRPr b="1" sz="3900"/>
          </a:p>
        </p:txBody>
      </p:sp>
      <p:sp>
        <p:nvSpPr>
          <p:cNvPr id="152" name="Google Shape;152;g21a71de889f_0_460"/>
          <p:cNvSpPr txBox="1"/>
          <p:nvPr>
            <p:ph idx="2" type="body"/>
          </p:nvPr>
        </p:nvSpPr>
        <p:spPr>
          <a:xfrm>
            <a:off x="582075" y="851700"/>
            <a:ext cx="8229600" cy="45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500"/>
          </a:p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S</a:t>
            </a:r>
            <a:r>
              <a:rPr b="1" lang="it-IT" sz="2600"/>
              <a:t>ubsanación (art 25 LGS): sociedades -unanimidad o judicial- con vicios de tipicidad o deficiencias formales -sin plazo, inscripción o instrumento- que NO opten por la vía de la disolución.  Antes: regularización (art 22 LSC -sociedades irregulares o de hecho-)</a:t>
            </a:r>
            <a:endParaRPr b="1" sz="2600"/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000"/>
          </a:p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600"/>
              <a:t>Sociedad de hecho en una sociedad comercial (Dictamen 2/2006 y art. 176 R.G. IGJ 7/2005: exige modificación del objeto en un comercial)</a:t>
            </a:r>
            <a:endParaRPr b="1" sz="2600"/>
          </a:p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000"/>
          </a:p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600"/>
              <a:t>Sociedades extranjeras y la R.G. IGJ 12/2003 y 7/2005 (Dictamen 58/2005, R SDG TLI 38/2024). Adecuación a la ley argentina, bajo los arts 118 o 124 de la LGS)</a:t>
            </a:r>
            <a:endParaRPr sz="2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500"/>
          </a:p>
        </p:txBody>
      </p:sp>
      <p:pic>
        <p:nvPicPr>
          <p:cNvPr id="153" name="Google Shape;153;g21a71de889f_0_4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6025" y="3709138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g21a71de889f_0_4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6025" y="5038913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21a71de889f_0_4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3975" y="1275425"/>
            <a:ext cx="840850" cy="90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1a71de889f_0_492"/>
          <p:cNvSpPr txBox="1"/>
          <p:nvPr>
            <p:ph type="title"/>
          </p:nvPr>
        </p:nvSpPr>
        <p:spPr>
          <a:xfrm>
            <a:off x="457200" y="441575"/>
            <a:ext cx="8229600" cy="9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8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600">
                <a:solidFill>
                  <a:schemeClr val="dk2"/>
                </a:solidFill>
              </a:rPr>
              <a:t>¿TRANSFERENCIA DE </a:t>
            </a:r>
            <a:endParaRPr b="1" sz="3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600">
                <a:solidFill>
                  <a:schemeClr val="dk2"/>
                </a:solidFill>
              </a:rPr>
              <a:t>BIENES AISLADOS?</a:t>
            </a:r>
            <a:endParaRPr b="1" sz="3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/>
          </a:p>
        </p:txBody>
      </p:sp>
      <p:sp>
        <p:nvSpPr>
          <p:cNvPr id="161" name="Google Shape;161;g21a71de889f_0_492"/>
          <p:cNvSpPr txBox="1"/>
          <p:nvPr>
            <p:ph idx="2" type="body"/>
          </p:nvPr>
        </p:nvSpPr>
        <p:spPr>
          <a:xfrm>
            <a:off x="641825" y="1766275"/>
            <a:ext cx="8229600" cy="3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7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900"/>
              <a:t>Exige la transferencia de una universalidad de bienes (Dictamen 63/2010 y TFN, Sala D, “S.A. La Nación” del 22/04/1986)</a:t>
            </a:r>
            <a:endParaRPr b="1" sz="2900"/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900"/>
          </a:p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900"/>
              <a:t>Admite la transferencia de bienes individuales, cuya explotación pueda considerarse en sí misma un negocio (CSJN “Grupo República” del 20/12/2011)</a:t>
            </a:r>
            <a:endParaRPr b="1" sz="2800"/>
          </a:p>
        </p:txBody>
      </p:sp>
      <p:pic>
        <p:nvPicPr>
          <p:cNvPr id="162" name="Google Shape;162;g21a71de889f_0_4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775" y="2607451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21a71de889f_0_4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3773" y="4281475"/>
            <a:ext cx="836050" cy="61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14f4e64622_0_17"/>
          <p:cNvSpPr txBox="1"/>
          <p:nvPr>
            <p:ph type="title"/>
          </p:nvPr>
        </p:nvSpPr>
        <p:spPr>
          <a:xfrm>
            <a:off x="457200" y="144950"/>
            <a:ext cx="82296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4000">
                <a:solidFill>
                  <a:schemeClr val="dk2"/>
                </a:solidFill>
              </a:rPr>
              <a:t>   </a:t>
            </a:r>
            <a:r>
              <a:rPr b="1" lang="it-IT" sz="3300">
                <a:solidFill>
                  <a:schemeClr val="dk2"/>
                </a:solidFill>
              </a:rPr>
              <a:t>¿</a:t>
            </a:r>
            <a:r>
              <a:rPr b="1" lang="it-IT" sz="3600">
                <a:solidFill>
                  <a:schemeClr val="dk2"/>
                </a:solidFill>
              </a:rPr>
              <a:t>OTROS SUPUESTOS?</a:t>
            </a:r>
            <a:r>
              <a:rPr b="1" lang="it-IT" sz="2700">
                <a:solidFill>
                  <a:schemeClr val="dk2"/>
                </a:solidFill>
              </a:rPr>
              <a:t>  </a:t>
            </a:r>
            <a:r>
              <a:rPr b="1" lang="it-IT" sz="3400">
                <a:solidFill>
                  <a:schemeClr val="dk2"/>
                </a:solidFill>
              </a:rPr>
              <a:t> </a:t>
            </a:r>
            <a:endParaRPr b="1"/>
          </a:p>
        </p:txBody>
      </p:sp>
      <p:sp>
        <p:nvSpPr>
          <p:cNvPr id="169" name="Google Shape;169;g214f4e64622_0_17"/>
          <p:cNvSpPr txBox="1"/>
          <p:nvPr>
            <p:ph idx="2" type="body"/>
          </p:nvPr>
        </p:nvSpPr>
        <p:spPr>
          <a:xfrm>
            <a:off x="568850" y="1163100"/>
            <a:ext cx="8229600" cy="43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700"/>
              <a:t>Rescate de acciones (Dictamen 30/2000)</a:t>
            </a:r>
            <a:endParaRPr b="1" sz="2700"/>
          </a:p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700"/>
          </a:p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700"/>
              <a:t>Aporte de acciones (Dictámenes 43/2016 y 5/2022)</a:t>
            </a:r>
            <a:endParaRPr b="1" sz="2700"/>
          </a:p>
          <a:p>
            <a:pPr indent="-235583" lvl="0" marL="34290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00CCFF"/>
              </a:buClr>
              <a:buSzPts val="1690"/>
              <a:buFont typeface="Noto Sans Symbols"/>
              <a:buNone/>
            </a:pPr>
            <a:r>
              <a:t/>
            </a:r>
            <a:endParaRPr b="1" sz="1900"/>
          </a:p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it-IT" sz="2700"/>
              <a:t>Holding inversora controlante es absorbida por las controladas operativas -reorganización inversa-</a:t>
            </a:r>
            <a:endParaRPr b="1" sz="2700"/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2700"/>
          </a:p>
          <a:p>
            <a:pPr indent="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it-IT" sz="2700"/>
              <a:t>Resolución AFIP 22/2015 del 22/07/2015 y Dictamen 15/2001 del 28/11/2001 -revisión-: dos actividades distintas; absorbente no puede ser tenedora de sus propias acciones; incorporación de acciones no se integran a la actividad productiva</a:t>
            </a:r>
            <a:endParaRPr b="1" sz="1900"/>
          </a:p>
          <a:p>
            <a:pPr indent="0" lvl="0" marL="45720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1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70" name="Google Shape;170;g214f4e64622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025" y="1163100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g214f4e64622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025" y="1961688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g214f4e64622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025" y="3071238"/>
            <a:ext cx="836050" cy="71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e95e48122d_0_68"/>
          <p:cNvSpPr txBox="1"/>
          <p:nvPr>
            <p:ph type="title"/>
          </p:nvPr>
        </p:nvSpPr>
        <p:spPr>
          <a:xfrm>
            <a:off x="678425" y="1910600"/>
            <a:ext cx="8229600" cy="90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5100">
                <a:solidFill>
                  <a:schemeClr val="dk2"/>
                </a:solidFill>
              </a:rPr>
              <a:t>    </a:t>
            </a:r>
            <a:endParaRPr b="1" sz="5200"/>
          </a:p>
        </p:txBody>
      </p:sp>
      <p:sp>
        <p:nvSpPr>
          <p:cNvPr id="178" name="Google Shape;178;g1e95e48122d_0_68"/>
          <p:cNvSpPr txBox="1"/>
          <p:nvPr>
            <p:ph idx="2" type="body"/>
          </p:nvPr>
        </p:nvSpPr>
        <p:spPr>
          <a:xfrm>
            <a:off x="331750" y="0"/>
            <a:ext cx="8229600" cy="52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9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4200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it-IT" sz="3700">
                <a:solidFill>
                  <a:schemeClr val="dk2"/>
                </a:solidFill>
              </a:rPr>
              <a:t>ORGANIZACIONES AUTÓNOMAS DESCENTRALIZADAS DAOs</a:t>
            </a:r>
            <a:endParaRPr b="1" sz="37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1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7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it-IT" sz="3700">
                <a:solidFill>
                  <a:schemeClr val="dk2"/>
                </a:solidFill>
              </a:rPr>
              <a:t>¿Son un supuesto excluido?</a:t>
            </a:r>
            <a:endParaRPr b="1" sz="3700">
              <a:solidFill>
                <a:schemeClr val="dk2"/>
              </a:solidFill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9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9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9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9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9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9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9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5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9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179" name="Google Shape;179;g1e95e48122d_0_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5600" y="3147900"/>
            <a:ext cx="6096000" cy="316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14f4e64622_0_404"/>
          <p:cNvSpPr txBox="1"/>
          <p:nvPr>
            <p:ph type="title"/>
          </p:nvPr>
        </p:nvSpPr>
        <p:spPr>
          <a:xfrm>
            <a:off x="457200" y="-240700"/>
            <a:ext cx="8229600" cy="107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    </a:t>
            </a:r>
            <a:endParaRPr b="1" sz="3400">
              <a:solidFill>
                <a:schemeClr val="dk2"/>
              </a:solidFill>
            </a:endParaRPr>
          </a:p>
          <a:p>
            <a:pPr indent="0" lvl="0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300">
                <a:solidFill>
                  <a:schemeClr val="dk2"/>
                </a:solidFill>
              </a:rPr>
              <a:t> </a:t>
            </a:r>
            <a:endParaRPr b="1" sz="52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19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900">
                <a:solidFill>
                  <a:schemeClr val="dk2"/>
                </a:solidFill>
              </a:rPr>
              <a:t>     </a:t>
            </a:r>
            <a:endParaRPr b="1" sz="3300"/>
          </a:p>
        </p:txBody>
      </p:sp>
      <p:pic>
        <p:nvPicPr>
          <p:cNvPr id="185" name="Google Shape;185;g214f4e64622_0_4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92975" y="95425"/>
            <a:ext cx="1557625" cy="10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214f4e64622_0_40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51450" y="47725"/>
            <a:ext cx="3292750" cy="11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214f4e64622_0_404"/>
          <p:cNvSpPr txBox="1"/>
          <p:nvPr>
            <p:ph idx="2" type="body"/>
          </p:nvPr>
        </p:nvSpPr>
        <p:spPr>
          <a:xfrm>
            <a:off x="139800" y="1028400"/>
            <a:ext cx="8864400" cy="48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19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it-IT" sz="3000">
                <a:latin typeface="Montserrat Light"/>
                <a:ea typeface="Montserrat Light"/>
                <a:cs typeface="Montserrat Light"/>
                <a:sym typeface="Montserrat Light"/>
              </a:rPr>
              <a:t>✅</a:t>
            </a:r>
            <a:r>
              <a:rPr b="1" lang="it-IT" sz="2800"/>
              <a:t>Es una organización virtual autónoma y descentralizada, con o sin fines de lucro, que funciona a través de normas codificadas (Smart Contracts)</a:t>
            </a:r>
            <a:endParaRPr sz="30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it-IT" sz="3000"/>
              <a:t>✅</a:t>
            </a:r>
            <a:r>
              <a:rPr b="1" lang="it-IT" sz="2800"/>
              <a:t>Funcionan en una Blockchain (Etherium, Lisk o Cardano), que es una tecnología</a:t>
            </a:r>
            <a:endParaRPr b="1" sz="28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3000"/>
              <a:t>✅</a:t>
            </a:r>
            <a:r>
              <a:rPr b="1" lang="it-IT" sz="2800"/>
              <a:t>Los Tokenholders de Tokens (unidad de valor digital basada en criptografia, representativa de un activo, </a:t>
            </a:r>
            <a:r>
              <a:rPr b="1" lang="it-IT" sz="2800"/>
              <a:t>obtenidos a cambio de monedas virtuales</a:t>
            </a:r>
            <a:r>
              <a:rPr b="1" lang="it-IT" sz="2800"/>
              <a:t>) tienen derechos económicos y voto -en función al capital aportado (sobre reinversión en proyectos o distribución)-. Los Token se pueden vender en otras plataformas.</a:t>
            </a:r>
            <a:endParaRPr b="1" sz="28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900"/>
          </a:p>
          <a:p>
            <a:pPr indent="-24384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CCFF"/>
              </a:buClr>
              <a:buSzPts val="1560"/>
              <a:buFont typeface="Noto Sans Symbols"/>
              <a:buNone/>
            </a:pPr>
            <a:r>
              <a:t/>
            </a:r>
            <a:endParaRPr b="1"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eb787502e3_0_13"/>
          <p:cNvSpPr txBox="1"/>
          <p:nvPr>
            <p:ph type="title"/>
          </p:nvPr>
        </p:nvSpPr>
        <p:spPr>
          <a:xfrm>
            <a:off x="457200" y="0"/>
            <a:ext cx="8229600" cy="90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5100">
                <a:solidFill>
                  <a:schemeClr val="dk2"/>
                </a:solidFill>
              </a:rPr>
              <a:t>     </a:t>
            </a:r>
            <a:endParaRPr b="1" sz="5200"/>
          </a:p>
        </p:txBody>
      </p:sp>
      <p:sp>
        <p:nvSpPr>
          <p:cNvPr id="193" name="Google Shape;193;g1eb787502e3_0_13"/>
          <p:cNvSpPr txBox="1"/>
          <p:nvPr>
            <p:ph idx="2" type="body"/>
          </p:nvPr>
        </p:nvSpPr>
        <p:spPr>
          <a:xfrm>
            <a:off x="125050" y="781550"/>
            <a:ext cx="8561700" cy="51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9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900">
              <a:solidFill>
                <a:schemeClr val="dk2"/>
              </a:solidFill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1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2300">
                <a:latin typeface="Montserrat Light"/>
                <a:ea typeface="Montserrat Light"/>
                <a:cs typeface="Montserrat Light"/>
                <a:sym typeface="Montserrat Light"/>
              </a:rPr>
              <a:t>✅</a:t>
            </a:r>
            <a:r>
              <a:rPr lang="it-IT" sz="2200">
                <a:latin typeface="Montserrat Light"/>
                <a:ea typeface="Montserrat Light"/>
                <a:cs typeface="Montserrat Light"/>
                <a:sym typeface="Montserrat Light"/>
              </a:rPr>
              <a:t>	</a:t>
            </a:r>
            <a:r>
              <a:rPr b="1" lang="it-IT" sz="2300"/>
              <a:t>A nivel local, no</a:t>
            </a:r>
            <a:r>
              <a:rPr b="1" lang="it-IT" sz="2300"/>
              <a:t> existe un régimen específico para las DAOs, ni para las cripto y/o tokens.</a:t>
            </a:r>
            <a:endParaRPr b="1" sz="2300"/>
          </a:p>
          <a:p>
            <a:pPr indent="0" lvl="0" marL="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2300"/>
          </a:p>
          <a:p>
            <a:pPr indent="0" lvl="0" marL="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rPr lang="it-IT" sz="2300">
                <a:latin typeface="Montserrat Light"/>
                <a:ea typeface="Montserrat Light"/>
                <a:cs typeface="Montserrat Light"/>
                <a:sym typeface="Montserrat Light"/>
              </a:rPr>
              <a:t>✅	</a:t>
            </a:r>
            <a:r>
              <a:rPr b="1" lang="it-IT" sz="2300"/>
              <a:t>Desde lo fiscal, hay un Dictamen AFIP 2/2022 y un Informe de la ARCA, que se refieren a la gravabilidad de las  criptomonedas en los impuestos: IBP, IVA e IG. DAOs no existen en una única jurisdicción, ni son vinculables a una  jurisdicción.</a:t>
            </a:r>
            <a:endParaRPr b="1" sz="2300"/>
          </a:p>
          <a:p>
            <a:pPr indent="0" lvl="0" marL="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300"/>
          </a:p>
          <a:p>
            <a:pPr indent="0" lvl="0" marL="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rPr lang="it-IT" sz="2300">
                <a:latin typeface="Montserrat Light"/>
                <a:ea typeface="Montserrat Light"/>
                <a:cs typeface="Montserrat Light"/>
                <a:sym typeface="Montserrat Light"/>
              </a:rPr>
              <a:t>✅	</a:t>
            </a:r>
            <a:r>
              <a:rPr b="1" lang="it-IT" sz="2300"/>
              <a:t>A nivel mundial, ciertos estados de EEUU (Wyoming-2021, Delaware, Vermont, Tenesse), Isla de Malta o Islas Marshall, le han reconocido personalidad jurídica distinta de sus miembros como una LLC; en Suiza como fundaciones. Suiza y  Singapur se reconocen como jurisdicciones cripto-friendly.</a:t>
            </a:r>
            <a:endParaRPr b="1" sz="2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24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100"/>
          </a:p>
        </p:txBody>
      </p:sp>
      <p:pic>
        <p:nvPicPr>
          <p:cNvPr id="194" name="Google Shape;194;g1eb787502e3_0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66675" y="1009425"/>
            <a:ext cx="3610650" cy="90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68afcabef1_0_0"/>
          <p:cNvSpPr txBox="1"/>
          <p:nvPr>
            <p:ph type="title"/>
          </p:nvPr>
        </p:nvSpPr>
        <p:spPr>
          <a:xfrm>
            <a:off x="457200" y="0"/>
            <a:ext cx="8229600" cy="90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5100">
                <a:solidFill>
                  <a:schemeClr val="dk2"/>
                </a:solidFill>
              </a:rPr>
              <a:t>     DAO</a:t>
            </a:r>
            <a:endParaRPr b="1" sz="5200"/>
          </a:p>
        </p:txBody>
      </p:sp>
      <p:sp>
        <p:nvSpPr>
          <p:cNvPr id="200" name="Google Shape;200;g368afcabef1_0_0"/>
          <p:cNvSpPr txBox="1"/>
          <p:nvPr>
            <p:ph idx="2" type="body"/>
          </p:nvPr>
        </p:nvSpPr>
        <p:spPr>
          <a:xfrm>
            <a:off x="125050" y="900900"/>
            <a:ext cx="8561700" cy="50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900">
                <a:solidFill>
                  <a:schemeClr val="dk2"/>
                </a:solidFill>
              </a:rPr>
              <a:t>POSIBLE ENCUADRE A NIVEL LOCAL: SOCIEDAD o EMPRESA?</a:t>
            </a:r>
            <a:endParaRPr b="1" sz="2900">
              <a:solidFill>
                <a:schemeClr val="dk2"/>
              </a:solidFill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2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2400">
                <a:latin typeface="Montserrat Light"/>
                <a:ea typeface="Montserrat Light"/>
                <a:cs typeface="Montserrat Light"/>
                <a:sym typeface="Montserrat Light"/>
              </a:rPr>
              <a:t>✅</a:t>
            </a:r>
            <a:r>
              <a:rPr b="1" lang="it-IT" sz="2400"/>
              <a:t>Empresa o sociedad no constituidas según los tipos del Capítulo II, se rigen por la Sección IV de la LGS (art 21)</a:t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400"/>
              <a:t>*mera situación de hecho</a:t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400"/>
              <a:t>*no instrumentada/registrada/con defectos</a:t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400"/>
              <a:t>*con affectio societatis </a:t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400"/>
              <a:t>*explotación común</a:t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400"/>
              <a:t>*participación de los resultados </a:t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400"/>
              <a:t>*responsabilidad ilimitada por parte iguales (no solidaria)</a:t>
            </a:r>
            <a:endParaRPr b="1" sz="24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100"/>
          </a:p>
        </p:txBody>
      </p:sp>
      <p:pic>
        <p:nvPicPr>
          <p:cNvPr id="201" name="Google Shape;201;g368afcabef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60225" y="0"/>
            <a:ext cx="3610650" cy="90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eb787502e3_0_20"/>
          <p:cNvSpPr txBox="1"/>
          <p:nvPr>
            <p:ph type="title"/>
          </p:nvPr>
        </p:nvSpPr>
        <p:spPr>
          <a:xfrm>
            <a:off x="457200" y="0"/>
            <a:ext cx="8229600" cy="90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5100">
                <a:solidFill>
                  <a:schemeClr val="dk2"/>
                </a:solidFill>
              </a:rPr>
              <a:t>     DAO</a:t>
            </a:r>
            <a:endParaRPr b="1" sz="5200"/>
          </a:p>
        </p:txBody>
      </p:sp>
      <p:sp>
        <p:nvSpPr>
          <p:cNvPr id="207" name="Google Shape;207;g1eb787502e3_0_20"/>
          <p:cNvSpPr txBox="1"/>
          <p:nvPr>
            <p:ph idx="2" type="body"/>
          </p:nvPr>
        </p:nvSpPr>
        <p:spPr>
          <a:xfrm>
            <a:off x="278900" y="789400"/>
            <a:ext cx="8229600" cy="45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32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it-IT" sz="3200">
                <a:solidFill>
                  <a:schemeClr val="dk2"/>
                </a:solidFill>
              </a:rPr>
              <a:t>Y EN EL DERECHO INTERNACIONAL?</a:t>
            </a:r>
            <a:endParaRPr b="1" sz="29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0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700"/>
              <a:t>✅ Partnership? USA y UK</a:t>
            </a:r>
            <a:endParaRPr b="1" sz="2700">
              <a:highlight>
                <a:srgbClr val="CFE2F3"/>
              </a:highlight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700">
              <a:highlight>
                <a:srgbClr val="CFE2F3"/>
              </a:highlight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700"/>
              <a:t>Las Partnerships no tiene personalidad jurídica separada de sus miembros, los socios tienen voluntad de asociarse en forma de empresa y un ánimo de lucro, y comparten la propiedad, los riesgos y costos del negocio en común, con responsabilidad solidaria. </a:t>
            </a:r>
            <a:endParaRPr b="1" sz="27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7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it-IT" sz="2700"/>
              <a:t>Caso Corte de California “Sarcuni v. bZx DAO” (27/03/2023): uniones entre personas con un fin común, que causan una responsabilidad ilimitada sobre cualquier a</a:t>
            </a:r>
            <a:r>
              <a:rPr b="1" lang="it-IT" sz="2700">
                <a:highlight>
                  <a:srgbClr val="CFE2F3"/>
                </a:highlight>
              </a:rPr>
              <a:t>cto que realice cualquier miembro de la DAO.</a:t>
            </a:r>
            <a:endParaRPr b="1" sz="27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700">
              <a:highlight>
                <a:srgbClr val="FFFFFF"/>
              </a:highlight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7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100"/>
          </a:p>
        </p:txBody>
      </p:sp>
      <p:pic>
        <p:nvPicPr>
          <p:cNvPr id="208" name="Google Shape;208;g1eb787502e3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60225" y="0"/>
            <a:ext cx="3610650" cy="105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e95e48122d_0_44"/>
          <p:cNvSpPr txBox="1"/>
          <p:nvPr>
            <p:ph type="title"/>
          </p:nvPr>
        </p:nvSpPr>
        <p:spPr>
          <a:xfrm>
            <a:off x="457200" y="790200"/>
            <a:ext cx="8229600" cy="99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7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2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2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4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4100">
                <a:solidFill>
                  <a:schemeClr val="dk2"/>
                </a:solidFill>
              </a:rPr>
              <a:t>OBLIGACIÓN DE COMUNICAR </a:t>
            </a:r>
            <a:endParaRPr b="1" sz="4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4100">
                <a:solidFill>
                  <a:schemeClr val="dk2"/>
                </a:solidFill>
              </a:rPr>
              <a:t>+ </a:t>
            </a:r>
            <a:endParaRPr b="1" sz="4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4100">
                <a:solidFill>
                  <a:schemeClr val="dk2"/>
                </a:solidFill>
              </a:rPr>
              <a:t>FECHA DE LA REORGANIZACIÓN</a:t>
            </a:r>
            <a:endParaRPr b="1" sz="40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4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700">
              <a:solidFill>
                <a:schemeClr val="dk2"/>
              </a:solidFill>
            </a:endParaRPr>
          </a:p>
        </p:txBody>
      </p:sp>
      <p:sp>
        <p:nvSpPr>
          <p:cNvPr id="214" name="Google Shape;214;g1e95e48122d_0_44"/>
          <p:cNvSpPr txBox="1"/>
          <p:nvPr>
            <p:ph idx="2" type="body"/>
          </p:nvPr>
        </p:nvSpPr>
        <p:spPr>
          <a:xfrm>
            <a:off x="1749275" y="3038400"/>
            <a:ext cx="8229600" cy="43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 u="sng">
              <a:latin typeface="Tahoma"/>
              <a:ea typeface="Tahoma"/>
              <a:cs typeface="Tahoma"/>
              <a:sym typeface="Tahoma"/>
            </a:endParaRPr>
          </a:p>
          <a:p>
            <a:pPr indent="-256222" lvl="0" marL="342900" rtl="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rgbClr val="00CCFF"/>
              </a:buClr>
              <a:buSzPts val="1365"/>
              <a:buFont typeface="Noto Sans Symbols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15" name="Google Shape;215;g1e95e48122d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3325" y="4091850"/>
            <a:ext cx="2589975" cy="229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g1e95e48122d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64800" y="4030450"/>
            <a:ext cx="2681649" cy="2421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1a71de889f_0_8"/>
          <p:cNvSpPr txBox="1"/>
          <p:nvPr>
            <p:ph type="title"/>
          </p:nvPr>
        </p:nvSpPr>
        <p:spPr>
          <a:xfrm>
            <a:off x="663500" y="54700"/>
            <a:ext cx="8229600" cy="130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3400"/>
              <a:t>                      	        </a:t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  <a:p>
            <a:pPr indent="0" lvl="0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4300"/>
              <a:t>TEMARIO</a:t>
            </a:r>
            <a:endParaRPr b="1" sz="43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400"/>
          </a:p>
        </p:txBody>
      </p:sp>
      <p:sp>
        <p:nvSpPr>
          <p:cNvPr id="73" name="Google Shape;73;g21a71de889f_0_8"/>
          <p:cNvSpPr txBox="1"/>
          <p:nvPr>
            <p:ph idx="2" type="body"/>
          </p:nvPr>
        </p:nvSpPr>
        <p:spPr>
          <a:xfrm>
            <a:off x="171950" y="382975"/>
            <a:ext cx="8514900" cy="58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lang="it-IT" sz="2000">
                <a:latin typeface="Montserrat Light"/>
                <a:ea typeface="Montserrat Light"/>
                <a:cs typeface="Montserrat Light"/>
                <a:sym typeface="Montserrat Light"/>
              </a:rPr>
              <a:t>  </a:t>
            </a:r>
            <a:endParaRPr sz="20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sz="26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sz="26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lang="it-IT" sz="2600">
                <a:latin typeface="Montserrat Light"/>
                <a:ea typeface="Montserrat Light"/>
                <a:cs typeface="Montserrat Light"/>
                <a:sym typeface="Montserrat Light"/>
              </a:rPr>
              <a:t>✅</a:t>
            </a:r>
            <a:r>
              <a:rPr b="1" lang="it-IT" sz="2600"/>
              <a:t>La reorganización libre de impuestos, </a:t>
            </a:r>
            <a:endParaRPr b="1" sz="26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600"/>
              <a:t> 	¿es de sociedades o empresas?</a:t>
            </a:r>
            <a:endParaRPr b="1" sz="26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sz="12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lang="it-IT" sz="2600"/>
              <a:t>✅</a:t>
            </a:r>
            <a:r>
              <a:rPr b="1" lang="it-IT" sz="2600"/>
              <a:t>Reestructuraciones que no son reorganizaciones. </a:t>
            </a:r>
            <a:endParaRPr b="1" sz="2600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600"/>
              <a:t>Supuestos excluidos. Subsanación</a:t>
            </a:r>
            <a:endParaRPr b="1" sz="26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12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lang="it-IT" sz="2600"/>
              <a:t>✅</a:t>
            </a:r>
            <a:r>
              <a:rPr b="1" lang="it-IT" sz="2600"/>
              <a:t>La reestructuración de DAOs. ¿Supuesto incluido </a:t>
            </a:r>
            <a:endParaRPr b="1" sz="2600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600"/>
              <a:t>o excluido como reorganización?</a:t>
            </a:r>
            <a:endParaRPr b="1" sz="26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12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lang="it-IT" sz="2600"/>
              <a:t>✅ </a:t>
            </a:r>
            <a:r>
              <a:rPr b="1" lang="it-IT" sz="2600"/>
              <a:t>La fecha de la reorganización</a:t>
            </a:r>
            <a:endParaRPr b="1" sz="26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12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lang="it-IT" sz="2600"/>
              <a:t>✅ </a:t>
            </a:r>
            <a:r>
              <a:rPr b="1" lang="it-IT" sz="2600"/>
              <a:t>Derechos y obligaciones trasladables. </a:t>
            </a:r>
            <a:endParaRPr b="1" sz="2600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600"/>
              <a:t>La regla de la proporcionalidad</a:t>
            </a:r>
            <a:endParaRPr b="1" sz="26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6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sz="28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800"/>
              <a:t> 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200"/>
          </a:p>
        </p:txBody>
      </p:sp>
      <p:pic>
        <p:nvPicPr>
          <p:cNvPr id="74" name="Google Shape;74;g21a71de889f_0_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48675" y="4101225"/>
            <a:ext cx="1863975" cy="266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8409b9de71_0_478"/>
          <p:cNvSpPr txBox="1"/>
          <p:nvPr>
            <p:ph type="title"/>
          </p:nvPr>
        </p:nvSpPr>
        <p:spPr>
          <a:xfrm>
            <a:off x="666275" y="923852"/>
            <a:ext cx="8229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    ORIGEN LEGAL</a:t>
            </a:r>
            <a:endParaRPr b="1" sz="3900"/>
          </a:p>
        </p:txBody>
      </p:sp>
      <p:sp>
        <p:nvSpPr>
          <p:cNvPr id="222" name="Google Shape;222;g38409b9de71_0_478"/>
          <p:cNvSpPr txBox="1"/>
          <p:nvPr>
            <p:ph idx="2" type="body"/>
          </p:nvPr>
        </p:nvSpPr>
        <p:spPr>
          <a:xfrm>
            <a:off x="331750" y="13630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1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b="1" lang="it-IT" sz="2400"/>
              <a:t>LIG art 80 y DLIG art 172.IV</a:t>
            </a:r>
            <a:endParaRPr b="1" sz="2400"/>
          </a:p>
          <a:p>
            <a:pPr indent="0" lvl="0" marL="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b="1" lang="it-IT" sz="2400"/>
              <a:t>RG AFIP N°2245/1980: </a:t>
            </a:r>
            <a:r>
              <a:rPr b="1" lang="it-IT" sz="2400">
                <a:solidFill>
                  <a:schemeClr val="dk2"/>
                </a:solidFill>
              </a:rPr>
              <a:t>DEROGADA.</a:t>
            </a:r>
            <a:r>
              <a:rPr b="1" lang="it-IT" sz="2400"/>
              <a:t> Vigencia entre 1/08/1974 al 31/08/2008, y del 4/11/2008 al 14/12/2008</a:t>
            </a:r>
            <a:endParaRPr b="1" sz="2400"/>
          </a:p>
          <a:p>
            <a:pPr indent="-285115" lvl="0" marL="342900" rtl="0" algn="just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-342900" lvl="0" marL="342900" rtl="0" algn="just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b="1" lang="it-IT" sz="2400"/>
              <a:t>RG AFIP N°2468/2008: </a:t>
            </a:r>
            <a:r>
              <a:rPr b="1" lang="it-IT" sz="2400">
                <a:solidFill>
                  <a:schemeClr val="dk2"/>
                </a:solidFill>
              </a:rPr>
              <a:t>DEROGADA.</a:t>
            </a:r>
            <a:r>
              <a:rPr b="1" lang="it-IT" sz="2400"/>
              <a:t> Vigencia  desde 1/09/2008 al 3/11/2008</a:t>
            </a:r>
            <a:endParaRPr sz="2400"/>
          </a:p>
          <a:p>
            <a:pPr indent="-285115" lvl="0" marL="342900" rtl="0" algn="just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-342900" lvl="0" marL="342900" rtl="0" algn="just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■"/>
            </a:pPr>
            <a:r>
              <a:rPr b="1" lang="it-IT" sz="2400"/>
              <a:t>RG AFIP Nº2513/2008.: </a:t>
            </a:r>
            <a:r>
              <a:rPr lang="it-IT" sz="2400"/>
              <a:t>✅ </a:t>
            </a:r>
            <a:r>
              <a:rPr b="1" lang="it-IT" sz="2400">
                <a:highlight>
                  <a:srgbClr val="00FF00"/>
                </a:highlight>
              </a:rPr>
              <a:t>VIGENTE</a:t>
            </a:r>
            <a:r>
              <a:rPr b="1" lang="it-IT" sz="2400"/>
              <a:t> desde el 15/12/2008. Derogó las RG AFIP 2245/1980 y 2468/2008</a:t>
            </a:r>
            <a:endParaRPr sz="2400"/>
          </a:p>
          <a:p>
            <a:pPr indent="0" lvl="0" marL="0" rtl="0" algn="just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-342900" lvl="0" marL="342900" rtl="0" algn="just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b="1" lang="it-IT" sz="2400"/>
              <a:t>Sujetos con exención subjetiva en el IG (vgr asociaciones civiles-Dictamen 26/1997)</a:t>
            </a:r>
            <a:endParaRPr sz="2600"/>
          </a:p>
          <a:p>
            <a:pPr indent="0" lvl="0" marL="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9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rgbClr val="00CCFF"/>
              </a:buClr>
              <a:buSzPts val="1365"/>
              <a:buFont typeface="Noto Sans Symbols"/>
              <a:buNone/>
            </a:pPr>
            <a:r>
              <a:t/>
            </a:r>
            <a:endParaRPr b="1" sz="21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365"/>
              <a:buFont typeface="Noto Sans Symbols"/>
              <a:buChar char="■"/>
            </a:pPr>
            <a:r>
              <a:t/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3" name="Google Shape;223;g38409b9de71_0_4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34900" y="923848"/>
            <a:ext cx="761500" cy="60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8409b9de71_0_527"/>
          <p:cNvSpPr txBox="1"/>
          <p:nvPr>
            <p:ph type="title"/>
          </p:nvPr>
        </p:nvSpPr>
        <p:spPr>
          <a:xfrm>
            <a:off x="457200" y="1273899"/>
            <a:ext cx="8229600" cy="8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800">
                <a:solidFill>
                  <a:schemeClr val="dk2"/>
                </a:solidFill>
              </a:rPr>
              <a:t>DOS ASPECTOS VINCULADOS</a:t>
            </a:r>
            <a:endParaRPr b="1" sz="38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800">
                <a:solidFill>
                  <a:schemeClr val="dk2"/>
                </a:solidFill>
              </a:rPr>
              <a:t>AL REQUISITO DE LA </a:t>
            </a:r>
            <a:endParaRPr b="1" sz="38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800">
                <a:solidFill>
                  <a:schemeClr val="dk2"/>
                </a:solidFill>
              </a:rPr>
              <a:t>OBLIGACIÓN DE COMUNICAR</a:t>
            </a:r>
            <a:endParaRPr b="1" sz="38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 </a:t>
            </a:r>
            <a:endParaRPr b="1" sz="3900"/>
          </a:p>
        </p:txBody>
      </p:sp>
      <p:sp>
        <p:nvSpPr>
          <p:cNvPr id="229" name="Google Shape;229;g38409b9de71_0_527"/>
          <p:cNvSpPr txBox="1"/>
          <p:nvPr>
            <p:ph idx="2" type="body"/>
          </p:nvPr>
        </p:nvSpPr>
        <p:spPr>
          <a:xfrm>
            <a:off x="256575" y="13630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800">
                <a:latin typeface="Tahoma"/>
                <a:ea typeface="Tahoma"/>
                <a:cs typeface="Tahoma"/>
                <a:sym typeface="Tahoma"/>
              </a:rPr>
              <a:t>         </a:t>
            </a:r>
            <a:r>
              <a:rPr b="1" lang="it-IT" sz="2900"/>
              <a:t>PLAZO  </a:t>
            </a:r>
            <a:r>
              <a:rPr b="1" lang="it-IT" sz="2900">
                <a:latin typeface="Tahoma"/>
                <a:ea typeface="Tahoma"/>
                <a:cs typeface="Tahoma"/>
                <a:sym typeface="Tahoma"/>
              </a:rPr>
              <a:t>                            </a:t>
            </a:r>
            <a:r>
              <a:rPr b="1" lang="it-IT" sz="2900"/>
              <a:t>CONTENIDO</a:t>
            </a:r>
            <a:endParaRPr b="1" sz="2900"/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2100" u="sng">
                <a:latin typeface="Tahoma"/>
                <a:ea typeface="Tahoma"/>
                <a:cs typeface="Tahoma"/>
                <a:sym typeface="Tahoma"/>
              </a:rPr>
              <a:t>                                                                      </a:t>
            </a:r>
            <a:endParaRPr b="1" sz="2100" u="sng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0" name="Google Shape;230;g38409b9de71_0_527"/>
          <p:cNvSpPr/>
          <p:nvPr/>
        </p:nvSpPr>
        <p:spPr>
          <a:xfrm>
            <a:off x="3244325" y="3659000"/>
            <a:ext cx="1986300" cy="11706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g38409b9de71_0_5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6325" y="4622825"/>
            <a:ext cx="1819050" cy="17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g38409b9de71_0_5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89575" y="4656063"/>
            <a:ext cx="27432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8409b9de71_0_578"/>
          <p:cNvSpPr txBox="1"/>
          <p:nvPr>
            <p:ph type="title"/>
          </p:nvPr>
        </p:nvSpPr>
        <p:spPr>
          <a:xfrm>
            <a:off x="457200" y="418173"/>
            <a:ext cx="8229600" cy="94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  <a:p>
            <a:pPr indent="0" lvl="0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5300">
                <a:solidFill>
                  <a:schemeClr val="dk2"/>
                </a:solidFill>
              </a:rPr>
              <a:t>   EL PLAZO</a:t>
            </a:r>
            <a:endParaRPr b="1" sz="53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900"/>
          </a:p>
        </p:txBody>
      </p:sp>
      <p:sp>
        <p:nvSpPr>
          <p:cNvPr id="238" name="Google Shape;238;g38409b9de71_0_578"/>
          <p:cNvSpPr txBox="1"/>
          <p:nvPr>
            <p:ph idx="2" type="body"/>
          </p:nvPr>
        </p:nvSpPr>
        <p:spPr>
          <a:xfrm>
            <a:off x="586150" y="21525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000" u="sng">
              <a:latin typeface="Tahoma"/>
              <a:ea typeface="Tahoma"/>
              <a:cs typeface="Tahoma"/>
              <a:sym typeface="Tahoma"/>
            </a:endParaRPr>
          </a:p>
          <a:p>
            <a:pPr indent="-285115" lvl="0" marL="342900" rtl="0" algn="just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rgbClr val="00CCFF"/>
              </a:buClr>
              <a:buSzPts val="910"/>
              <a:buFont typeface="Noto Sans Symbols"/>
              <a:buNone/>
            </a:pPr>
            <a:r>
              <a:t/>
            </a:r>
            <a:endParaRPr b="1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100" u="sng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9" name="Google Shape;239;g38409b9de71_0_5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2475" y="3761575"/>
            <a:ext cx="1819050" cy="173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8409b9de71_0_627"/>
          <p:cNvSpPr txBox="1"/>
          <p:nvPr>
            <p:ph type="title"/>
          </p:nvPr>
        </p:nvSpPr>
        <p:spPr>
          <a:xfrm>
            <a:off x="457200" y="547075"/>
            <a:ext cx="8229600" cy="9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45720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 PLAZO PARA COMUNICAR</a:t>
            </a:r>
            <a:endParaRPr b="1" sz="3900"/>
          </a:p>
        </p:txBody>
      </p:sp>
      <p:sp>
        <p:nvSpPr>
          <p:cNvPr id="245" name="Google Shape;245;g38409b9de71_0_627"/>
          <p:cNvSpPr txBox="1"/>
          <p:nvPr>
            <p:ph idx="2" type="body"/>
          </p:nvPr>
        </p:nvSpPr>
        <p:spPr>
          <a:xfrm>
            <a:off x="331750" y="1660775"/>
            <a:ext cx="8229600" cy="39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6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70"/>
              <a:buChar char="■"/>
            </a:pPr>
            <a:r>
              <a:rPr b="1" lang="it-IT" sz="2100"/>
              <a:t>No surge de la LIG ni del DLIG sino de la RG de la ARCA</a:t>
            </a:r>
            <a:endParaRPr sz="3500"/>
          </a:p>
          <a:p>
            <a:pPr indent="-268605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CCFF"/>
              </a:buClr>
              <a:buSzPts val="1170"/>
              <a:buFont typeface="Noto Sans Symbols"/>
              <a:buNone/>
            </a:pPr>
            <a:r>
              <a:t/>
            </a:r>
            <a:endParaRPr b="1" sz="2100"/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70"/>
              <a:buChar char="■"/>
            </a:pPr>
            <a:r>
              <a:rPr b="1" lang="it-IT" sz="2100"/>
              <a:t>RG AFIP 2245/1989 (art 1): dentro de los 180 días corridos, contados </a:t>
            </a:r>
            <a:r>
              <a:rPr b="1" lang="it-IT" sz="2100" u="sng"/>
              <a:t>desde la fecha de la reorganización</a:t>
            </a:r>
            <a:r>
              <a:rPr b="1" lang="it-IT" sz="2100"/>
              <a:t>. </a:t>
            </a:r>
            <a:r>
              <a:rPr b="1" lang="it-IT" sz="2100" u="sng"/>
              <a:t>Ejemplo</a:t>
            </a:r>
            <a:r>
              <a:rPr b="1" lang="it-IT" sz="2100"/>
              <a:t>: si la fecha de la reorganización fue 15/01/2025, el plazo para comunicar a la ARCA venció el 14/07/2025. </a:t>
            </a:r>
            <a:r>
              <a:rPr b="1" lang="it-IT" sz="2100">
                <a:solidFill>
                  <a:srgbClr val="FF0000"/>
                </a:solidFill>
              </a:rPr>
              <a:t>DEROGADA </a:t>
            </a:r>
            <a:endParaRPr sz="3500">
              <a:solidFill>
                <a:srgbClr val="FF0000"/>
              </a:solidFill>
            </a:endParaRPr>
          </a:p>
          <a:p>
            <a:pPr indent="-268605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CCFF"/>
              </a:buClr>
              <a:buSzPts val="1170"/>
              <a:buFont typeface="Noto Sans Symbols"/>
              <a:buNone/>
            </a:pPr>
            <a:r>
              <a:t/>
            </a:r>
            <a:endParaRPr b="1" sz="2100"/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70"/>
              <a:buChar char="■"/>
            </a:pPr>
            <a:r>
              <a:rPr b="1" lang="it-IT" sz="2100"/>
              <a:t>RG AFIP 2468/2008 (art 2): hasta el último día hábil del quinto mes calendario siguiente, contado </a:t>
            </a:r>
            <a:r>
              <a:rPr b="1" lang="it-IT" sz="2100" u="sng"/>
              <a:t>a partir de la fecha de la reorganización</a:t>
            </a:r>
            <a:r>
              <a:rPr b="1" lang="it-IT" sz="2100"/>
              <a:t>. </a:t>
            </a:r>
            <a:r>
              <a:rPr b="1" lang="it-IT" sz="2100" u="sng"/>
              <a:t>Ejemplo</a:t>
            </a:r>
            <a:r>
              <a:rPr b="1" lang="it-IT" sz="2100"/>
              <a:t>: si la fecha de la reorganización fue 15/01/2025, el plazo para comunicar a la ARCA venció el 30/06/2025. </a:t>
            </a:r>
            <a:r>
              <a:rPr b="1" lang="it-IT" sz="2100">
                <a:solidFill>
                  <a:srgbClr val="FF0000"/>
                </a:solidFill>
              </a:rPr>
              <a:t>DEROGADA</a:t>
            </a:r>
            <a:endParaRPr sz="3500"/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100"/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370"/>
              <a:buFont typeface="Noto Sans Symbols"/>
              <a:buChar char="■"/>
            </a:pPr>
            <a:r>
              <a:rPr b="1" lang="it-IT" sz="2100"/>
              <a:t>RG AFIP 2513/2008 (art 4): </a:t>
            </a:r>
            <a:r>
              <a:rPr lang="it-IT" sz="2200"/>
              <a:t>✅ </a:t>
            </a:r>
            <a:r>
              <a:rPr b="1" lang="it-IT" sz="2200">
                <a:highlight>
                  <a:srgbClr val="00FF00"/>
                </a:highlight>
              </a:rPr>
              <a:t>VIGENTE</a:t>
            </a:r>
            <a:r>
              <a:rPr b="1" lang="it-IT" sz="2200"/>
              <a:t> </a:t>
            </a:r>
            <a:r>
              <a:rPr b="1" lang="it-IT" sz="2100"/>
              <a:t>dentro de los 180 días corridos, contados </a:t>
            </a:r>
            <a:r>
              <a:rPr b="1" lang="it-IT" sz="2100" u="sng"/>
              <a:t>a partir de la fecha de la reorganización</a:t>
            </a:r>
            <a:r>
              <a:rPr b="1" lang="it-IT" sz="2100"/>
              <a:t>. </a:t>
            </a:r>
            <a:r>
              <a:rPr b="1" lang="it-IT" sz="2100" u="sng"/>
              <a:t>Ejemplo</a:t>
            </a:r>
            <a:r>
              <a:rPr b="1" lang="it-IT" sz="2100"/>
              <a:t>: si la fecha de la reorganización fue 15/01/2025, el plazo para comunicar a la ARCA venció el 14/07/2025.</a:t>
            </a:r>
            <a:endParaRPr b="1" sz="2100" u="sng"/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0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100" u="sng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46" name="Google Shape;246;g38409b9de71_0_627"/>
          <p:cNvPicPr preferRelativeResize="0"/>
          <p:nvPr/>
        </p:nvPicPr>
        <p:blipFill rotWithShape="1">
          <a:blip r:embed="rId3">
            <a:alphaModFix/>
          </a:blip>
          <a:srcRect b="9630" l="0" r="-10863" t="-9630"/>
          <a:stretch/>
        </p:blipFill>
        <p:spPr>
          <a:xfrm>
            <a:off x="7097450" y="305500"/>
            <a:ext cx="1762100" cy="117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8409b9de71_0_676"/>
          <p:cNvSpPr txBox="1"/>
          <p:nvPr>
            <p:ph type="title"/>
          </p:nvPr>
        </p:nvSpPr>
        <p:spPr>
          <a:xfrm>
            <a:off x="457200" y="692475"/>
            <a:ext cx="8229600" cy="7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0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3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300">
                <a:solidFill>
                  <a:schemeClr val="dk2"/>
                </a:solidFill>
              </a:rPr>
              <a:t>¿QUÉ SE ENTIENDE POR </a:t>
            </a:r>
            <a:endParaRPr b="1" sz="33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300">
                <a:solidFill>
                  <a:schemeClr val="dk2"/>
                </a:solidFill>
              </a:rPr>
              <a:t>FECHA DE REORGANIZACIÓN?</a:t>
            </a:r>
            <a:endParaRPr b="1" sz="3800"/>
          </a:p>
        </p:txBody>
      </p:sp>
      <p:sp>
        <p:nvSpPr>
          <p:cNvPr id="252" name="Google Shape;252;g38409b9de71_0_676"/>
          <p:cNvSpPr txBox="1"/>
          <p:nvPr>
            <p:ph idx="2" type="body"/>
          </p:nvPr>
        </p:nvSpPr>
        <p:spPr>
          <a:xfrm>
            <a:off x="457200" y="1943523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800"/>
              <a:t>“El </a:t>
            </a:r>
            <a:r>
              <a:rPr b="1" lang="it-IT" sz="2800" u="sng"/>
              <a:t>comienzo</a:t>
            </a:r>
            <a:r>
              <a:rPr b="1" lang="it-IT" sz="2800"/>
              <a:t> por parte de la/s empresas </a:t>
            </a:r>
            <a:r>
              <a:rPr b="1" lang="it-IT" sz="2800" u="sng"/>
              <a:t>continuadoras,</a:t>
            </a:r>
            <a:r>
              <a:rPr b="1" lang="it-IT" sz="2800"/>
              <a:t> de la </a:t>
            </a:r>
            <a:r>
              <a:rPr b="1" lang="it-IT" sz="2800" u="sng"/>
              <a:t>actividad/des</a:t>
            </a:r>
            <a:r>
              <a:rPr b="1" lang="it-IT" sz="2800"/>
              <a:t> que desarrollaban la/s </a:t>
            </a:r>
            <a:r>
              <a:rPr b="1" lang="it-IT" sz="2800" u="sng"/>
              <a:t>antecesoras</a:t>
            </a:r>
            <a:r>
              <a:rPr b="1" lang="it-IT" sz="2800"/>
              <a:t>”</a:t>
            </a:r>
            <a:endParaRPr b="1" sz="2800"/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/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800"/>
              <a:t>(art 172 DLIG, art 2.c RG AFIP 2245/1980, art 4 RG AFIP 2513/2008. No fue oportunamente definida en la RG AFIP 2468).</a:t>
            </a:r>
            <a:endParaRPr sz="3200"/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rgbClr val="00CCFF"/>
              </a:buClr>
              <a:buSzPts val="1365"/>
              <a:buFont typeface="Noto Sans Symbols"/>
              <a:buNone/>
            </a:pPr>
            <a:r>
              <a:t/>
            </a:r>
            <a:endParaRPr b="1" sz="2100" u="sng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rgbClr val="00CCFF"/>
              </a:buClr>
              <a:buSzPts val="1365"/>
              <a:buFont typeface="Noto Sans Symbols"/>
              <a:buNone/>
            </a:pPr>
            <a:r>
              <a:t/>
            </a:r>
            <a:endParaRPr b="1" sz="21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3" name="Google Shape;253;g38409b9de71_0_6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08725" y="5175875"/>
            <a:ext cx="2437376" cy="1682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8409b9de71_0_725"/>
          <p:cNvSpPr txBox="1"/>
          <p:nvPr>
            <p:ph type="title"/>
          </p:nvPr>
        </p:nvSpPr>
        <p:spPr>
          <a:xfrm>
            <a:off x="457200" y="648675"/>
            <a:ext cx="8229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800">
                <a:solidFill>
                  <a:schemeClr val="dk2"/>
                </a:solidFill>
              </a:rPr>
              <a:t>¿CUÁNDO SE CONSIDERA QUE LA ANTECESORA COMIENZA A DESARROLLAR</a:t>
            </a:r>
            <a:endParaRPr b="1" sz="28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800">
                <a:solidFill>
                  <a:schemeClr val="dk2"/>
                </a:solidFill>
              </a:rPr>
              <a:t> LA ACTIVIDAD DE LA CONTINUADORA?</a:t>
            </a:r>
            <a:endParaRPr b="1" sz="2800"/>
          </a:p>
        </p:txBody>
      </p:sp>
      <p:sp>
        <p:nvSpPr>
          <p:cNvPr id="259" name="Google Shape;259;g38409b9de71_0_725"/>
          <p:cNvSpPr txBox="1"/>
          <p:nvPr>
            <p:ph idx="2" type="body"/>
          </p:nvPr>
        </p:nvSpPr>
        <p:spPr>
          <a:xfrm>
            <a:off x="457200" y="1973375"/>
            <a:ext cx="8229600" cy="43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500">
              <a:latin typeface="Tahoma"/>
              <a:ea typeface="Tahoma"/>
              <a:cs typeface="Tahoma"/>
              <a:sym typeface="Tahoma"/>
            </a:endParaRPr>
          </a:p>
          <a:p>
            <a:pPr indent="-336550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975"/>
              <a:buChar char="■"/>
            </a:pPr>
            <a:r>
              <a:rPr b="1" lang="it-IT" sz="2500"/>
              <a:t>Fecha </a:t>
            </a:r>
            <a:r>
              <a:rPr b="1" lang="it-IT" sz="2500" u="sng"/>
              <a:t>declarada</a:t>
            </a:r>
            <a:r>
              <a:rPr b="1" lang="it-IT" sz="2500"/>
              <a:t> por las partes en el acuerdo previo de escisión (Dictamen 28/1986) o de fusión (Dictamen 52/2004). </a:t>
            </a:r>
            <a:endParaRPr sz="4200"/>
          </a:p>
          <a:p>
            <a:pPr indent="-280987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2500"/>
          </a:p>
          <a:p>
            <a:pPr indent="-330200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75"/>
              <a:buChar char="■"/>
            </a:pPr>
            <a:r>
              <a:rPr b="1" lang="it-IT" sz="2500"/>
              <a:t>Fecha de </a:t>
            </a:r>
            <a:r>
              <a:rPr b="1" lang="it-IT" sz="2500" u="sng"/>
              <a:t>celebración del acuerdo definitivo</a:t>
            </a:r>
            <a:r>
              <a:rPr b="1" lang="it-IT" sz="2500"/>
              <a:t> de fusión, (Dictámenes 24/2018 -no IGJ/RCom- y 25/2014 -no declarada/retroactiva-, TFN, sala A, “Sociedad Industrial Argentina SA” del 28/10/2005, y </a:t>
            </a:r>
            <a:r>
              <a:rPr b="1" lang="it-IT" sz="2400"/>
              <a:t>CAF, Sala V, “Pelama Chubut SA” del 24/07/2020</a:t>
            </a:r>
            <a:r>
              <a:rPr b="1" lang="it-IT" sz="2500"/>
              <a:t>). </a:t>
            </a:r>
            <a:endParaRPr b="1" sz="2500"/>
          </a:p>
          <a:p>
            <a:pPr indent="-280987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2500"/>
          </a:p>
          <a:p>
            <a:pPr indent="-336550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975"/>
              <a:buChar char="■"/>
            </a:pPr>
            <a:r>
              <a:rPr b="1" lang="it-IT" sz="2500"/>
              <a:t>Fecha de </a:t>
            </a:r>
            <a:r>
              <a:rPr b="1" lang="it-IT" sz="2500" u="sng"/>
              <a:t>inscripción del acuerdo definitivo</a:t>
            </a:r>
            <a:r>
              <a:rPr b="1" lang="it-IT" sz="2500"/>
              <a:t> de fusión en la IGJ/Registro Público de Comercio, (Dictamen 12/2001).</a:t>
            </a:r>
            <a:endParaRPr sz="4200"/>
          </a:p>
          <a:p>
            <a:pPr indent="-342900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2600"/>
          </a:p>
          <a:p>
            <a:pPr indent="-342900" lvl="0" marL="342900" rtl="0" algn="just">
              <a:lnSpc>
                <a:spcPct val="80000"/>
              </a:lnSpc>
              <a:spcBef>
                <a:spcPts val="180"/>
              </a:spcBef>
              <a:spcAft>
                <a:spcPts val="0"/>
              </a:spcAft>
              <a:buClr>
                <a:srgbClr val="00CCFF"/>
              </a:buClr>
              <a:buSzPts val="585"/>
              <a:buFont typeface="Noto Sans Symbols"/>
              <a:buNone/>
            </a:pPr>
            <a:r>
              <a:rPr b="1" lang="it-IT" sz="700">
                <a:latin typeface="Tahoma"/>
                <a:ea typeface="Tahoma"/>
                <a:cs typeface="Tahoma"/>
                <a:sym typeface="Tahoma"/>
              </a:rPr>
              <a:t>	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rgbClr val="00CCFF"/>
              </a:buClr>
              <a:buSzPts val="1365"/>
              <a:buFont typeface="Noto Sans Symbols"/>
              <a:buNone/>
            </a:pPr>
            <a:r>
              <a:t/>
            </a:r>
            <a:endParaRPr b="1" sz="19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0" name="Google Shape;260;g38409b9de71_0_7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24800" y="273575"/>
            <a:ext cx="1033475" cy="97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8409b9de71_0_774"/>
          <p:cNvSpPr txBox="1"/>
          <p:nvPr>
            <p:ph type="title"/>
          </p:nvPr>
        </p:nvSpPr>
        <p:spPr>
          <a:xfrm>
            <a:off x="457200" y="781549"/>
            <a:ext cx="8229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700">
                <a:solidFill>
                  <a:schemeClr val="dk2"/>
                </a:solidFill>
              </a:rPr>
              <a:t>PRUEBA DE LA FECHA DE LA REORGANIZACIÓN</a:t>
            </a:r>
            <a:endParaRPr b="1" sz="3600"/>
          </a:p>
        </p:txBody>
      </p:sp>
      <p:sp>
        <p:nvSpPr>
          <p:cNvPr id="266" name="Google Shape;266;g38409b9de71_0_774"/>
          <p:cNvSpPr txBox="1"/>
          <p:nvPr>
            <p:ph idx="2" type="body"/>
          </p:nvPr>
        </p:nvSpPr>
        <p:spPr>
          <a:xfrm>
            <a:off x="-316512" y="1304425"/>
            <a:ext cx="8229600" cy="48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457200" lvl="0" marL="9144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300"/>
              <a:t>(Dictámenes 53/1994 y 100/1994)</a:t>
            </a:r>
            <a:endParaRPr b="1" sz="1900"/>
          </a:p>
          <a:p>
            <a:pPr indent="-342900" lvl="0" marL="342900" rtl="0" algn="just">
              <a:lnSpc>
                <a:spcPct val="80000"/>
              </a:lnSpc>
              <a:spcBef>
                <a:spcPts val="180"/>
              </a:spcBef>
              <a:spcAft>
                <a:spcPts val="0"/>
              </a:spcAft>
              <a:buClr>
                <a:srgbClr val="00CCFF"/>
              </a:buClr>
              <a:buSzPts val="585"/>
              <a:buFont typeface="Noto Sans Symbols"/>
              <a:buNone/>
            </a:pPr>
            <a:r>
              <a:rPr b="1" lang="it-IT" sz="900">
                <a:latin typeface="Tahoma"/>
                <a:ea typeface="Tahoma"/>
                <a:cs typeface="Tahoma"/>
                <a:sym typeface="Tahoma"/>
              </a:rPr>
              <a:t>	</a:t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rgbClr val="00CCFF"/>
              </a:buClr>
              <a:buSzPts val="1365"/>
              <a:buFont typeface="Noto Sans Symbols"/>
              <a:buNone/>
            </a:pPr>
            <a:r>
              <a:t/>
            </a:r>
            <a:endParaRPr b="1" sz="2100" u="sng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rgbClr val="00CCFF"/>
              </a:buClr>
              <a:buSzPts val="1365"/>
              <a:buFont typeface="Noto Sans Symbols"/>
              <a:buNone/>
            </a:pPr>
            <a:r>
              <a:t/>
            </a:r>
            <a:endParaRPr b="1" sz="21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267" name="Google Shape;267;g38409b9de71_0_774"/>
          <p:cNvGrpSpPr/>
          <p:nvPr/>
        </p:nvGrpSpPr>
        <p:grpSpPr>
          <a:xfrm>
            <a:off x="2820225" y="2248970"/>
            <a:ext cx="3175200" cy="3175200"/>
            <a:chOff x="2820225" y="891450"/>
            <a:chExt cx="3175200" cy="3175200"/>
          </a:xfrm>
        </p:grpSpPr>
        <p:sp>
          <p:nvSpPr>
            <p:cNvPr id="268" name="Google Shape;268;g38409b9de71_0_774"/>
            <p:cNvSpPr/>
            <p:nvPr/>
          </p:nvSpPr>
          <p:spPr>
            <a:xfrm rot="10800000">
              <a:off x="2820225" y="891450"/>
              <a:ext cx="3175200" cy="3175200"/>
            </a:xfrm>
            <a:prstGeom prst="blockArc">
              <a:avLst>
                <a:gd fmla="val 5399801" name="adj1"/>
                <a:gd fmla="val 3012680" name="adj2"/>
                <a:gd fmla="val 6939" name="adj3"/>
              </a:avLst>
            </a:prstGeom>
            <a:solidFill>
              <a:srgbClr val="83E3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g38409b9de71_0_774"/>
            <p:cNvSpPr/>
            <p:nvPr/>
          </p:nvSpPr>
          <p:spPr>
            <a:xfrm rot="10800000">
              <a:off x="3175023" y="1179900"/>
              <a:ext cx="450600" cy="450600"/>
            </a:xfrm>
            <a:prstGeom prst="rtTriangle">
              <a:avLst/>
            </a:prstGeom>
            <a:solidFill>
              <a:srgbClr val="83E3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0" name="Google Shape;270;g38409b9de71_0_774"/>
          <p:cNvGrpSpPr/>
          <p:nvPr/>
        </p:nvGrpSpPr>
        <p:grpSpPr>
          <a:xfrm>
            <a:off x="3119104" y="2061046"/>
            <a:ext cx="2718701" cy="986696"/>
            <a:chOff x="3798075" y="941601"/>
            <a:chExt cx="1332305" cy="748631"/>
          </a:xfrm>
        </p:grpSpPr>
        <p:sp>
          <p:nvSpPr>
            <p:cNvPr id="271" name="Google Shape;271;g38409b9de71_0_774"/>
            <p:cNvSpPr/>
            <p:nvPr/>
          </p:nvSpPr>
          <p:spPr>
            <a:xfrm>
              <a:off x="3798075" y="1060532"/>
              <a:ext cx="1332300" cy="629700"/>
            </a:xfrm>
            <a:prstGeom prst="rect">
              <a:avLst/>
            </a:prstGeom>
            <a:solidFill>
              <a:srgbClr val="1B786E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b="1" i="0" lang="it-IT" sz="30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PRUEBAS</a:t>
              </a:r>
              <a:endParaRPr b="1" i="0" sz="30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2" name="Google Shape;272;g38409b9de71_0_774"/>
            <p:cNvSpPr/>
            <p:nvPr/>
          </p:nvSpPr>
          <p:spPr>
            <a:xfrm>
              <a:off x="3798080" y="941601"/>
              <a:ext cx="1332300" cy="118800"/>
            </a:xfrm>
            <a:prstGeom prst="round1Rect">
              <a:avLst>
                <a:gd fmla="val 50000" name="adj"/>
              </a:avLst>
            </a:prstGeom>
            <a:solidFill>
              <a:srgbClr val="155B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3" name="Google Shape;273;g38409b9de71_0_774"/>
          <p:cNvGrpSpPr/>
          <p:nvPr/>
        </p:nvGrpSpPr>
        <p:grpSpPr>
          <a:xfrm>
            <a:off x="1003154" y="3220696"/>
            <a:ext cx="2718691" cy="1264523"/>
            <a:chOff x="2389575" y="2071477"/>
            <a:chExt cx="1332300" cy="1029910"/>
          </a:xfrm>
        </p:grpSpPr>
        <p:sp>
          <p:nvSpPr>
            <p:cNvPr id="274" name="Google Shape;274;g38409b9de71_0_774"/>
            <p:cNvSpPr/>
            <p:nvPr/>
          </p:nvSpPr>
          <p:spPr>
            <a:xfrm>
              <a:off x="2389575" y="2356487"/>
              <a:ext cx="1332300" cy="744900"/>
            </a:xfrm>
            <a:prstGeom prst="rect">
              <a:avLst/>
            </a:prstGeom>
            <a:solidFill>
              <a:srgbClr val="1B786E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it-IT" sz="2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Registros contables, libros y balances.</a:t>
              </a:r>
              <a:endParaRPr b="1" i="0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g38409b9de71_0_774"/>
            <p:cNvSpPr/>
            <p:nvPr/>
          </p:nvSpPr>
          <p:spPr>
            <a:xfrm>
              <a:off x="2389575" y="2071477"/>
              <a:ext cx="1332300" cy="285000"/>
            </a:xfrm>
            <a:prstGeom prst="round1Rect">
              <a:avLst>
                <a:gd fmla="val 50000" name="adj"/>
              </a:avLst>
            </a:prstGeom>
            <a:solidFill>
              <a:srgbClr val="155B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6" name="Google Shape;276;g38409b9de71_0_774"/>
          <p:cNvGrpSpPr/>
          <p:nvPr/>
        </p:nvGrpSpPr>
        <p:grpSpPr>
          <a:xfrm>
            <a:off x="4924766" y="4724510"/>
            <a:ext cx="3666490" cy="1531521"/>
            <a:chOff x="4731075" y="3367427"/>
            <a:chExt cx="1332300" cy="914450"/>
          </a:xfrm>
        </p:grpSpPr>
        <p:sp>
          <p:nvSpPr>
            <p:cNvPr id="277" name="Google Shape;277;g38409b9de71_0_774"/>
            <p:cNvSpPr/>
            <p:nvPr/>
          </p:nvSpPr>
          <p:spPr>
            <a:xfrm>
              <a:off x="4731075" y="3652177"/>
              <a:ext cx="1332300" cy="629700"/>
            </a:xfrm>
            <a:prstGeom prst="rect">
              <a:avLst/>
            </a:prstGeom>
            <a:solidFill>
              <a:srgbClr val="1B786E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it-IT" sz="20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Constancias de habilitación de locales, equipos, etc.</a:t>
              </a:r>
              <a:endParaRPr b="1" i="0" sz="20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8" name="Google Shape;278;g38409b9de71_0_774"/>
            <p:cNvSpPr/>
            <p:nvPr/>
          </p:nvSpPr>
          <p:spPr>
            <a:xfrm>
              <a:off x="4731075" y="3367427"/>
              <a:ext cx="1332300" cy="285000"/>
            </a:xfrm>
            <a:prstGeom prst="round1Rect">
              <a:avLst>
                <a:gd fmla="val 50000" name="adj"/>
              </a:avLst>
            </a:prstGeom>
            <a:solidFill>
              <a:srgbClr val="155B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9" name="Google Shape;279;g38409b9de71_0_774"/>
          <p:cNvGrpSpPr/>
          <p:nvPr/>
        </p:nvGrpSpPr>
        <p:grpSpPr>
          <a:xfrm>
            <a:off x="601763" y="4724598"/>
            <a:ext cx="3464525" cy="1531552"/>
            <a:chOff x="2734175" y="3367177"/>
            <a:chExt cx="1332305" cy="1107894"/>
          </a:xfrm>
        </p:grpSpPr>
        <p:sp>
          <p:nvSpPr>
            <p:cNvPr id="280" name="Google Shape;280;g38409b9de71_0_774"/>
            <p:cNvSpPr/>
            <p:nvPr/>
          </p:nvSpPr>
          <p:spPr>
            <a:xfrm>
              <a:off x="2734180" y="3652171"/>
              <a:ext cx="1332300" cy="822900"/>
            </a:xfrm>
            <a:prstGeom prst="rect">
              <a:avLst/>
            </a:prstGeom>
            <a:solidFill>
              <a:srgbClr val="1B786E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it-IT" sz="20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Constancias de inversión en bienes de uso o personal contratado, etc.</a:t>
              </a:r>
              <a:endParaRPr b="1" i="0" sz="20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1" name="Google Shape;281;g38409b9de71_0_774"/>
            <p:cNvSpPr/>
            <p:nvPr/>
          </p:nvSpPr>
          <p:spPr>
            <a:xfrm>
              <a:off x="2734175" y="3367177"/>
              <a:ext cx="1332300" cy="285000"/>
            </a:xfrm>
            <a:prstGeom prst="round1Rect">
              <a:avLst>
                <a:gd fmla="val 50000" name="adj"/>
              </a:avLst>
            </a:prstGeom>
            <a:solidFill>
              <a:srgbClr val="155B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2" name="Google Shape;282;g38409b9de71_0_774"/>
          <p:cNvGrpSpPr/>
          <p:nvPr/>
        </p:nvGrpSpPr>
        <p:grpSpPr>
          <a:xfrm>
            <a:off x="5207284" y="3220653"/>
            <a:ext cx="2872972" cy="1339212"/>
            <a:chOff x="5206575" y="2071477"/>
            <a:chExt cx="1332300" cy="914700"/>
          </a:xfrm>
        </p:grpSpPr>
        <p:sp>
          <p:nvSpPr>
            <p:cNvPr id="283" name="Google Shape;283;g38409b9de71_0_774"/>
            <p:cNvSpPr/>
            <p:nvPr/>
          </p:nvSpPr>
          <p:spPr>
            <a:xfrm>
              <a:off x="5206575" y="2356477"/>
              <a:ext cx="1332300" cy="629700"/>
            </a:xfrm>
            <a:prstGeom prst="rect">
              <a:avLst/>
            </a:prstGeom>
            <a:solidFill>
              <a:srgbClr val="1B786E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1" i="0" lang="it-IT" sz="17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Aportes, transferencias, ventas o cesiones de equipamiento o tecnología</a:t>
              </a:r>
              <a:endParaRPr b="1" i="0" sz="17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4" name="Google Shape;284;g38409b9de71_0_774"/>
            <p:cNvSpPr/>
            <p:nvPr/>
          </p:nvSpPr>
          <p:spPr>
            <a:xfrm>
              <a:off x="5206575" y="2071477"/>
              <a:ext cx="1332300" cy="285000"/>
            </a:xfrm>
            <a:prstGeom prst="round1Rect">
              <a:avLst>
                <a:gd fmla="val 50000" name="adj"/>
              </a:avLst>
            </a:prstGeom>
            <a:solidFill>
              <a:srgbClr val="155B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85" name="Google Shape;285;g38409b9de71_0_7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2475" y="1596437"/>
            <a:ext cx="1298225" cy="153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8409b9de71_0_841"/>
          <p:cNvSpPr txBox="1"/>
          <p:nvPr>
            <p:ph type="title"/>
          </p:nvPr>
        </p:nvSpPr>
        <p:spPr>
          <a:xfrm>
            <a:off x="457200" y="1212427"/>
            <a:ext cx="8229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300">
                <a:solidFill>
                  <a:schemeClr val="dk2"/>
                </a:solidFill>
              </a:rPr>
              <a:t>PLAZO CATEGÓRICO Y UNÍVOCO</a:t>
            </a:r>
            <a:endParaRPr b="1" sz="3800"/>
          </a:p>
        </p:txBody>
      </p:sp>
      <p:sp>
        <p:nvSpPr>
          <p:cNvPr id="291" name="Google Shape;291;g38409b9de71_0_841"/>
          <p:cNvSpPr txBox="1"/>
          <p:nvPr>
            <p:ph idx="2" type="body"/>
          </p:nvPr>
        </p:nvSpPr>
        <p:spPr>
          <a:xfrm>
            <a:off x="371200" y="18021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ts val="1040"/>
              <a:buFont typeface="Noto Sans Symbols"/>
              <a:buNone/>
            </a:pPr>
            <a:r>
              <a:t/>
            </a:r>
            <a:endParaRPr b="1" sz="18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400"/>
              <a:t>RG AFIP 2513/2008-art 7: vencido el plazo + ampliaciones=incumplimiento de la obligación de comunicar de la LIG y DLIG, y la ARCA emitirá y notificará una constancia de tal situación en 30 días corridos, caen los efectos impositivos de la LIG, y corresponde rectificar DDJJ e ingresar el impuesto dentro de los 90 días corridos, contados desde la notificación de la constancia.</a:t>
            </a:r>
            <a:endParaRPr sz="3800"/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CCFF"/>
              </a:buClr>
              <a:buSzPts val="1170"/>
              <a:buFont typeface="Noto Sans Symbols"/>
              <a:buNone/>
            </a:pPr>
            <a:r>
              <a:t/>
            </a:r>
            <a:endParaRPr b="1" sz="2400"/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CCFF"/>
              </a:buClr>
              <a:buSzPts val="1170"/>
              <a:buFont typeface="Noto Sans Symbols"/>
              <a:buNone/>
            </a:pPr>
            <a:r>
              <a:rPr b="1" lang="it-IT" sz="2400"/>
              <a:t>	        30 d + 90 d = 120 d (4 meses)</a:t>
            </a:r>
            <a:endParaRPr sz="3800"/>
          </a:p>
          <a:p>
            <a:pPr indent="-268605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CCFF"/>
              </a:buClr>
              <a:buSzPts val="1170"/>
              <a:buFont typeface="Noto Sans Symbols"/>
              <a:buNone/>
            </a:pPr>
            <a:r>
              <a:t/>
            </a:r>
            <a:endParaRPr b="1" sz="1800"/>
          </a:p>
          <a:p>
            <a:pPr indent="-276860" lvl="0" marL="3429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CCFF"/>
              </a:buClr>
              <a:buSzPts val="1040"/>
              <a:buFont typeface="Noto Sans Symbols"/>
              <a:buNone/>
            </a:pPr>
            <a:r>
              <a:t/>
            </a:r>
            <a:endParaRPr b="1" sz="16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1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2" name="Google Shape;292;g38409b9de71_0_8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2975" y="4319826"/>
            <a:ext cx="2367725" cy="236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8409b9de71_0_890"/>
          <p:cNvSpPr txBox="1"/>
          <p:nvPr>
            <p:ph type="title"/>
          </p:nvPr>
        </p:nvSpPr>
        <p:spPr>
          <a:xfrm>
            <a:off x="457200" y="1113952"/>
            <a:ext cx="8229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 Vencimiento del plazo</a:t>
            </a:r>
            <a:endParaRPr b="1" sz="3400"/>
          </a:p>
        </p:txBody>
      </p:sp>
      <p:sp>
        <p:nvSpPr>
          <p:cNvPr id="298" name="Google Shape;298;g38409b9de71_0_890"/>
          <p:cNvSpPr txBox="1"/>
          <p:nvPr>
            <p:ph idx="2" type="body"/>
          </p:nvPr>
        </p:nvSpPr>
        <p:spPr>
          <a:xfrm>
            <a:off x="246350" y="1068075"/>
            <a:ext cx="85449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1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1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400">
                <a:solidFill>
                  <a:srgbClr val="F24433"/>
                </a:solidFill>
                <a:latin typeface="Tahoma"/>
                <a:ea typeface="Tahoma"/>
                <a:cs typeface="Tahoma"/>
                <a:sym typeface="Tahoma"/>
              </a:rPr>
              <a:t>Consecuencias</a:t>
            </a:r>
            <a:endParaRPr b="1" sz="2400">
              <a:solidFill>
                <a:srgbClr val="F24433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800" u="sng">
                <a:solidFill>
                  <a:schemeClr val="dk2"/>
                </a:solidFill>
              </a:rPr>
              <a:t>¿Decaimiento de los beneficios vs. mero incumpliento formal a deber de información?</a:t>
            </a:r>
            <a:endParaRPr b="1" sz="2800" u="sng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000" u="sng">
                <a:latin typeface="Tahoma"/>
                <a:ea typeface="Tahoma"/>
                <a:cs typeface="Tahoma"/>
                <a:sym typeface="Tahoma"/>
              </a:rPr>
              <a:t>Decaimiento de los beneficios=</a:t>
            </a:r>
            <a:r>
              <a:rPr b="1" lang="it-IT" sz="2000">
                <a:latin typeface="Tahoma"/>
                <a:ea typeface="Tahoma"/>
                <a:cs typeface="Tahoma"/>
                <a:sym typeface="Tahoma"/>
              </a:rPr>
              <a:t>CAF, sala III, “Ripema SA c/AFIP” del 2/03/2007 y Dictamen 48/1989.</a:t>
            </a:r>
            <a:endParaRPr b="1" sz="20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000" u="sng">
                <a:latin typeface="Tahoma"/>
                <a:ea typeface="Tahoma"/>
                <a:cs typeface="Tahoma"/>
                <a:sym typeface="Tahoma"/>
              </a:rPr>
              <a:t>Mero incumplimiento formal a un deber de informar en el plazo de 180 días=</a:t>
            </a:r>
            <a:r>
              <a:rPr b="1" lang="it-IT" sz="2000">
                <a:latin typeface="Tahoma"/>
                <a:ea typeface="Tahoma"/>
                <a:cs typeface="Tahoma"/>
                <a:sym typeface="Tahoma"/>
              </a:rPr>
              <a:t>	TFN, sala D, “Commercial Unión Cía Arg de Seguros” del 19/06/2003, y sala C, “Dorignac, Marcelo Eduardo”, 26/11/1996, Cámara Federal de Comodoro Rivadavia, “Pescapuerta Argentina SA” del 5/02/2018, y CAF, Sala V, “Pelama Chubut SA” del 24/07/2020.</a:t>
            </a:r>
            <a:endParaRPr b="1" sz="20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000">
                <a:latin typeface="Tahoma"/>
                <a:ea typeface="Tahoma"/>
                <a:cs typeface="Tahoma"/>
                <a:sym typeface="Tahoma"/>
              </a:rPr>
              <a:t>Dictamen 28/1996 (Comunicación temporánea pero no ajustada a pasos RG AFIP 2245, si </a:t>
            </a:r>
            <a:r>
              <a:rPr b="1" lang="it-IT" sz="2000">
                <a:latin typeface="Verdana"/>
                <a:ea typeface="Verdana"/>
                <a:cs typeface="Verdana"/>
                <a:sym typeface="Verdana"/>
              </a:rPr>
              <a:t>la ARCA puede ejercer eficazmente sus facultades de fiscalización, edictos).</a:t>
            </a:r>
            <a:endParaRPr b="1" sz="20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9" name="Google Shape;299;g38409b9de71_0_8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91775" y="364800"/>
            <a:ext cx="1399575" cy="136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8409b9de71_0_939"/>
          <p:cNvSpPr txBox="1"/>
          <p:nvPr>
            <p:ph type="title"/>
          </p:nvPr>
        </p:nvSpPr>
        <p:spPr>
          <a:xfrm>
            <a:off x="457200" y="923852"/>
            <a:ext cx="8229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¿EL PLAZO DE 180 SE REFIERE </a:t>
            </a:r>
            <a:endParaRPr b="1" sz="34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A DIÁS HÁBILES O CORRIDOS?</a:t>
            </a:r>
            <a:endParaRPr b="1" sz="3400"/>
          </a:p>
        </p:txBody>
      </p:sp>
      <p:sp>
        <p:nvSpPr>
          <p:cNvPr id="305" name="Google Shape;305;g38409b9de71_0_939"/>
          <p:cNvSpPr txBox="1"/>
          <p:nvPr>
            <p:ph idx="2" type="body"/>
          </p:nvPr>
        </p:nvSpPr>
        <p:spPr>
          <a:xfrm>
            <a:off x="331750" y="13630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68605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CCFF"/>
              </a:buClr>
              <a:buSzPts val="1170"/>
              <a:buFont typeface="Noto Sans Symbols"/>
              <a:buNone/>
            </a:pPr>
            <a:r>
              <a:t/>
            </a:r>
            <a:endParaRPr b="1"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500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5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800"/>
              <a:t>Las RG AFIP 2513, y las anteriores, 2245 y 2468, se refieren/referían a días </a:t>
            </a:r>
            <a:r>
              <a:rPr b="1" lang="it-IT" sz="2800" u="sng"/>
              <a:t>corridos</a:t>
            </a:r>
            <a:r>
              <a:rPr b="1" lang="it-IT" sz="2800"/>
              <a:t>.</a:t>
            </a:r>
            <a:endParaRPr sz="4200"/>
          </a:p>
          <a:p>
            <a:pPr indent="-268605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CCFF"/>
              </a:buClr>
              <a:buSzPts val="1170"/>
              <a:buFont typeface="Noto Sans Symbols"/>
              <a:buNone/>
            </a:pPr>
            <a:r>
              <a:t/>
            </a:r>
            <a:endParaRPr b="1" sz="2800"/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800"/>
              <a:t>CAF, Sala I, en la causa “Caratti” del 13/10/2009 (días hábiles), revocada por la CSJN el 22/11/2011 (días corridos).</a:t>
            </a:r>
            <a:endParaRPr sz="4200"/>
          </a:p>
          <a:p>
            <a:pPr indent="-34290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15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6" name="Google Shape;306;g38409b9de71_0_9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41000" y="4598900"/>
            <a:ext cx="2220350" cy="206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14f4e64622_0_508"/>
          <p:cNvSpPr txBox="1"/>
          <p:nvPr>
            <p:ph type="title"/>
          </p:nvPr>
        </p:nvSpPr>
        <p:spPr>
          <a:xfrm>
            <a:off x="283500" y="440325"/>
            <a:ext cx="8860500" cy="38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3400"/>
              <a:t>          </a:t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3000"/>
              <a:t>                           </a:t>
            </a:r>
            <a:endParaRPr b="1"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9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4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4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4600"/>
              <a:t>REORGANIZACIÓN LIBRE DE IMPUESTOS, ES DE</a:t>
            </a:r>
            <a:endParaRPr b="1" sz="4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4600"/>
              <a:t>¿EMPRESAS O SOCIEDADES?</a:t>
            </a:r>
            <a:endParaRPr b="1" sz="4600"/>
          </a:p>
        </p:txBody>
      </p:sp>
      <p:pic>
        <p:nvPicPr>
          <p:cNvPr id="80" name="Google Shape;80;g214f4e64622_0_5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80050" y="3641700"/>
            <a:ext cx="2867400" cy="286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8409b9de71_0_988"/>
          <p:cNvSpPr txBox="1"/>
          <p:nvPr>
            <p:ph type="title"/>
          </p:nvPr>
        </p:nvSpPr>
        <p:spPr>
          <a:xfrm>
            <a:off x="548275" y="836302"/>
            <a:ext cx="8229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5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5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4500">
                <a:solidFill>
                  <a:schemeClr val="dk2"/>
                </a:solidFill>
              </a:rPr>
              <a:t>EL CONTENIDO</a:t>
            </a:r>
            <a:endParaRPr b="1" sz="45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700"/>
          </a:p>
        </p:txBody>
      </p:sp>
      <p:sp>
        <p:nvSpPr>
          <p:cNvPr id="312" name="Google Shape;312;g38409b9de71_0_988"/>
          <p:cNvSpPr txBox="1"/>
          <p:nvPr>
            <p:ph idx="2" type="body"/>
          </p:nvPr>
        </p:nvSpPr>
        <p:spPr>
          <a:xfrm>
            <a:off x="255550" y="13630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3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3" name="Google Shape;313;g38409b9de71_0_9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91475" y="3213363"/>
            <a:ext cx="27432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38409b9de71_0_1037"/>
          <p:cNvSpPr txBox="1"/>
          <p:nvPr>
            <p:ph type="title"/>
          </p:nvPr>
        </p:nvSpPr>
        <p:spPr>
          <a:xfrm>
            <a:off x="1959475" y="821449"/>
            <a:ext cx="8229600" cy="65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Contenido circunstancial</a:t>
            </a:r>
            <a:endParaRPr b="1" sz="3900"/>
          </a:p>
        </p:txBody>
      </p:sp>
      <p:sp>
        <p:nvSpPr>
          <p:cNvPr id="319" name="Google Shape;319;g38409b9de71_0_1037"/>
          <p:cNvSpPr txBox="1"/>
          <p:nvPr>
            <p:ph idx="2" type="body"/>
          </p:nvPr>
        </p:nvSpPr>
        <p:spPr>
          <a:xfrm>
            <a:off x="256225" y="4308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rPr b="1" lang="it-IT" sz="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</a:t>
            </a:r>
            <a:endParaRPr b="1" sz="15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15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5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5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700"/>
              <a:t>¿Circunstancial? Se aportan los elementos disponibles, y luego se agregan los faltantes en el plazo fijado -15 días desde su obtención- (Dictamen 50/2004).</a:t>
            </a:r>
            <a:endParaRPr sz="2700"/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CCFF"/>
              </a:buClr>
              <a:buSzPts val="1170"/>
              <a:buFont typeface="Noto Sans Symbols"/>
              <a:buNone/>
            </a:pPr>
            <a:r>
              <a:t/>
            </a:r>
            <a:endParaRPr b="1" sz="2700"/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700"/>
              <a:t>RG AFIP 2245/1980: aportar la </a:t>
            </a:r>
            <a:r>
              <a:rPr b="1" lang="it-IT" sz="2700" u="sng"/>
              <a:t>información disponible</a:t>
            </a:r>
            <a:r>
              <a:rPr b="1" lang="it-IT" sz="2700"/>
              <a:t> en la fecha señalada por el art 1 de la RG AFIP 2245/1980 (Dictamen 48/1984). </a:t>
            </a:r>
            <a:r>
              <a:rPr b="1" lang="it-IT" sz="2700">
                <a:solidFill>
                  <a:srgbClr val="FF0000"/>
                </a:solidFill>
              </a:rPr>
              <a:t>DEROGADA</a:t>
            </a:r>
            <a:endParaRPr b="1" sz="2700">
              <a:solidFill>
                <a:srgbClr val="FF0000"/>
              </a:solidFill>
            </a:endParaRPr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700"/>
          </a:p>
          <a:p>
            <a:pPr indent="0" lvl="0" marL="0" rtl="0" algn="just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SzPts val="1400"/>
              <a:buNone/>
            </a:pPr>
            <a:r>
              <a:rPr b="1" lang="it-IT" sz="2700"/>
              <a:t>RG AFIP 2513/2008 (art 6): </a:t>
            </a:r>
            <a:r>
              <a:rPr lang="it-IT" sz="2700"/>
              <a:t>✅ </a:t>
            </a:r>
            <a:r>
              <a:rPr b="1" lang="it-IT" sz="2700">
                <a:highlight>
                  <a:srgbClr val="00FF00"/>
                </a:highlight>
              </a:rPr>
              <a:t>VIGENTE</a:t>
            </a:r>
            <a:r>
              <a:rPr b="1" lang="it-IT" sz="2700"/>
              <a:t> 60 días corridos para aportar los </a:t>
            </a:r>
            <a:r>
              <a:rPr b="1" lang="it-IT" sz="2700" u="sng"/>
              <a:t>elementos disponibles</a:t>
            </a:r>
            <a:r>
              <a:rPr b="1" lang="it-IT" sz="2700"/>
              <a:t> + pedido de ampliación con fundamentos hasta 2 años contados desde la fecha de la reorganización. </a:t>
            </a:r>
            <a:endParaRPr b="1" sz="2700"/>
          </a:p>
          <a:p>
            <a:pPr indent="0" lvl="0" marL="342900" rtl="0" algn="just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CCFF"/>
              </a:buClr>
              <a:buSzPts val="1170"/>
              <a:buFont typeface="Noto Sans Symbols"/>
              <a:buNone/>
            </a:pPr>
            <a:r>
              <a:t/>
            </a:r>
            <a:endParaRPr b="1" sz="18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11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38409b9de71_0_1085"/>
          <p:cNvSpPr txBox="1"/>
          <p:nvPr>
            <p:ph type="title"/>
          </p:nvPr>
        </p:nvSpPr>
        <p:spPr>
          <a:xfrm>
            <a:off x="352650" y="713974"/>
            <a:ext cx="8229600" cy="62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500">
                <a:solidFill>
                  <a:schemeClr val="dk2"/>
                </a:solidFill>
              </a:rPr>
              <a:t> </a:t>
            </a:r>
            <a:endParaRPr b="1" sz="3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                        </a:t>
            </a:r>
            <a:endParaRPr b="1" sz="34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900">
              <a:solidFill>
                <a:schemeClr val="dk2"/>
              </a:solidFill>
            </a:endParaRPr>
          </a:p>
          <a:p>
            <a:pPr indent="457200" lvl="0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900">
                <a:solidFill>
                  <a:schemeClr val="dk2"/>
                </a:solidFill>
              </a:rPr>
              <a:t>PUBLICIDAD E INSCRIPCIÓN</a:t>
            </a:r>
            <a:endParaRPr b="1" sz="29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800"/>
          </a:p>
        </p:txBody>
      </p:sp>
      <p:sp>
        <p:nvSpPr>
          <p:cNvPr id="325" name="Google Shape;325;g38409b9de71_0_1085"/>
          <p:cNvSpPr txBox="1"/>
          <p:nvPr>
            <p:ph idx="2" type="body"/>
          </p:nvPr>
        </p:nvSpPr>
        <p:spPr>
          <a:xfrm>
            <a:off x="352650" y="13630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4295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300">
              <a:latin typeface="Tahoma"/>
              <a:ea typeface="Tahoma"/>
              <a:cs typeface="Tahoma"/>
              <a:sym typeface="Tahoma"/>
            </a:endParaRPr>
          </a:p>
          <a:p>
            <a:pPr indent="0" lvl="0" marL="74295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300">
                <a:latin typeface="Tahoma"/>
                <a:ea typeface="Tahoma"/>
                <a:cs typeface="Tahoma"/>
                <a:sym typeface="Tahoma"/>
              </a:rPr>
              <a:t>					</a:t>
            </a:r>
            <a:endParaRPr b="1" sz="25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500">
                <a:latin typeface="Tahoma"/>
                <a:ea typeface="Tahoma"/>
                <a:cs typeface="Tahoma"/>
                <a:sym typeface="Tahoma"/>
              </a:rPr>
              <a:t>    </a:t>
            </a:r>
            <a:endParaRPr b="1" sz="27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700"/>
          </a:p>
          <a:p>
            <a:pPr indent="45720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3000"/>
              <a:t>*LIG art 80 (nada)</a:t>
            </a:r>
            <a:endParaRPr b="1" sz="3000"/>
          </a:p>
          <a:p>
            <a:pPr indent="45720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000"/>
          </a:p>
          <a:p>
            <a:pPr indent="45720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3000"/>
              <a:t>*DLIG art 172 (LGS) y </a:t>
            </a:r>
            <a:endParaRPr b="1" sz="3000"/>
          </a:p>
          <a:p>
            <a:pPr indent="45720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3000"/>
              <a:t> RG AFIP 2245 (L</a:t>
            </a:r>
            <a:r>
              <a:rPr b="1" lang="it-IT" sz="3000"/>
              <a:t>SC</a:t>
            </a:r>
            <a:r>
              <a:rPr b="1" lang="it-IT" sz="3000"/>
              <a:t>)</a:t>
            </a:r>
            <a:endParaRPr b="1" sz="3000"/>
          </a:p>
          <a:p>
            <a:pPr indent="45720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000"/>
          </a:p>
          <a:p>
            <a:pPr indent="45720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3000"/>
              <a:t>*</a:t>
            </a:r>
            <a:r>
              <a:rPr b="1" lang="it-IT" sz="3000"/>
              <a:t>RG AFIP 2513 (LGS ó 11.867)</a:t>
            </a:r>
            <a:endParaRPr b="1" sz="30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0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5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indent="-276860" lvl="0" marL="3429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CCFF"/>
              </a:buClr>
              <a:buSzPts val="1040"/>
              <a:buFont typeface="Noto Sans Symbols"/>
              <a:buNone/>
            </a:pPr>
            <a:r>
              <a:t/>
            </a:r>
            <a:endParaRPr b="1" sz="25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1900">
              <a:latin typeface="Tahoma"/>
              <a:ea typeface="Tahoma"/>
              <a:cs typeface="Tahoma"/>
              <a:sym typeface="Tahoma"/>
            </a:endParaRPr>
          </a:p>
          <a:p>
            <a:pPr indent="-276860" lvl="0" marL="3429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CCFF"/>
              </a:buClr>
              <a:buSzPts val="1040"/>
              <a:buFont typeface="Noto Sans Symbols"/>
              <a:buNone/>
            </a:pPr>
            <a:r>
              <a:t/>
            </a:r>
            <a:endParaRPr b="1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19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26" name="Google Shape;326;g38409b9de71_0_10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01300" y="4450150"/>
            <a:ext cx="2449000" cy="217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g38409b9de71_0_10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7900" y="981125"/>
            <a:ext cx="1215700" cy="107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8409b9de71_0_1135"/>
          <p:cNvSpPr txBox="1"/>
          <p:nvPr>
            <p:ph type="title"/>
          </p:nvPr>
        </p:nvSpPr>
        <p:spPr>
          <a:xfrm>
            <a:off x="1960850" y="774899"/>
            <a:ext cx="82296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Contenido circunstancial</a:t>
            </a:r>
            <a:endParaRPr b="1" sz="3900"/>
          </a:p>
        </p:txBody>
      </p:sp>
      <p:sp>
        <p:nvSpPr>
          <p:cNvPr id="333" name="Google Shape;333;g38409b9de71_0_1135"/>
          <p:cNvSpPr txBox="1"/>
          <p:nvPr>
            <p:ph idx="2" type="body"/>
          </p:nvPr>
        </p:nvSpPr>
        <p:spPr>
          <a:xfrm>
            <a:off x="263725" y="1019073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rPr b="1" lang="it-IT" sz="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-L</a:t>
            </a:r>
            <a:endParaRPr b="1" sz="1800">
              <a:solidFill>
                <a:srgbClr val="0000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100" u="sng">
              <a:solidFill>
                <a:schemeClr val="dk2"/>
              </a:solidFill>
            </a:endParaRPr>
          </a:p>
          <a:p>
            <a:pPr indent="0" lvl="0" marL="3429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3300" u="sng">
                <a:solidFill>
                  <a:schemeClr val="dk2"/>
                </a:solidFill>
              </a:rPr>
              <a:t>Consecuencias</a:t>
            </a:r>
            <a:endParaRPr b="1" sz="17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1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400" u="sng"/>
              <a:t>I</a:t>
            </a:r>
            <a:r>
              <a:rPr b="1" lang="it-IT" sz="2200" u="sng"/>
              <a:t>ncumplimiento subsanable</a:t>
            </a:r>
            <a:r>
              <a:rPr b="1" lang="it-IT" sz="2200"/>
              <a:t> (causas no imputables al contribuyente)=Dictámenes 28/1986 y 46/1993.</a:t>
            </a:r>
            <a:endParaRPr b="1" sz="2200"/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200"/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200" u="sng"/>
              <a:t>Publicidad e inscripción:</a:t>
            </a:r>
            <a:r>
              <a:rPr b="1" lang="it-IT" sz="2200"/>
              <a:t> </a:t>
            </a:r>
            <a:endParaRPr b="1" sz="2200"/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200"/>
              <a:t>Demora IGJ</a:t>
            </a:r>
            <a:endParaRPr b="1" sz="2200"/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200"/>
              <a:t>CSJN, “Loma Negra” del 14/11/2017 y “Rina Iberia SL Sucursal Argentina” del 28/06/2022</a:t>
            </a:r>
            <a:endParaRPr b="1" sz="2200"/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200"/>
              <a:t>CAF, Sala II, “Isolux Ingeniería SA” del 23/03/2021</a:t>
            </a:r>
            <a:endParaRPr b="1" sz="2200"/>
          </a:p>
          <a:p>
            <a:pPr indent="0" lvl="0" marL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b="1" lang="it-IT" sz="2200"/>
              <a:t>CAF Sala II, “ABB” del 5/11/2009</a:t>
            </a:r>
            <a:endParaRPr b="1" sz="22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it-IT" sz="2200"/>
              <a:t>CAF, Sala IV, “</a:t>
            </a:r>
            <a:r>
              <a:rPr b="1" lang="it-IT" sz="2200">
                <a:uFill>
                  <a:noFill/>
                </a:uFill>
                <a:hlinkClick r:id="rId3"/>
              </a:rPr>
              <a:t>Carrier SRL”</a:t>
            </a:r>
            <a:r>
              <a:rPr b="1" lang="it-IT" sz="2200"/>
              <a:t> del 12/06/2025</a:t>
            </a:r>
            <a:endParaRPr b="1" sz="22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it-IT" sz="2200"/>
              <a:t>TFN, sala C, “Becton Dickinson del Uruguay SA Suc Arg” del 14/03/2008, confirmado por CAF, Sala II, del 10/12/2009</a:t>
            </a:r>
            <a:endParaRPr b="1" sz="22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 sz="22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200" u="sng"/>
              <a:t>RG AFIP 2245 vs 2513?</a:t>
            </a:r>
            <a:r>
              <a:rPr b="1" lang="it-IT" sz="2200"/>
              <a:t> (2 años: pronto despacho/amparo x mora).</a:t>
            </a:r>
            <a:endParaRPr b="1" sz="22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8409b9de71_0_1232"/>
          <p:cNvSpPr txBox="1"/>
          <p:nvPr>
            <p:ph type="title"/>
          </p:nvPr>
        </p:nvSpPr>
        <p:spPr>
          <a:xfrm>
            <a:off x="457200" y="-320650"/>
            <a:ext cx="8229600" cy="20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4500">
                <a:solidFill>
                  <a:schemeClr val="dk2"/>
                </a:solidFill>
              </a:rPr>
              <a:t>               </a:t>
            </a:r>
            <a:r>
              <a:rPr b="1" lang="it-IT" sz="4000">
                <a:solidFill>
                  <a:schemeClr val="dk2"/>
                </a:solidFill>
              </a:rPr>
              <a:t>     </a:t>
            </a:r>
            <a:endParaRPr b="1" sz="4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2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300">
                <a:solidFill>
                  <a:schemeClr val="dk2"/>
                </a:solidFill>
              </a:rPr>
              <a:t>¿SUJETO OBLIGADO A</a:t>
            </a:r>
            <a:endParaRPr b="1" sz="33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300">
                <a:solidFill>
                  <a:schemeClr val="dk2"/>
                </a:solidFill>
              </a:rPr>
              <a:t>CUMPLIR CON LA REORGANIZACIÓN?</a:t>
            </a:r>
            <a:endParaRPr b="1" sz="33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700">
              <a:solidFill>
                <a:schemeClr val="dk2"/>
              </a:solidFill>
            </a:endParaRPr>
          </a:p>
        </p:txBody>
      </p:sp>
      <p:sp>
        <p:nvSpPr>
          <p:cNvPr id="339" name="Google Shape;339;g38409b9de71_0_1232"/>
          <p:cNvSpPr txBox="1"/>
          <p:nvPr>
            <p:ph idx="2" type="body"/>
          </p:nvPr>
        </p:nvSpPr>
        <p:spPr>
          <a:xfrm>
            <a:off x="457200" y="1496700"/>
            <a:ext cx="8229600" cy="53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900"/>
          </a:p>
          <a:p>
            <a:pPr indent="0" lvl="0" marL="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900"/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2800"/>
              <a:buChar char="■"/>
            </a:pPr>
            <a:r>
              <a:rPr b="1" lang="it-IT" sz="2800" u="sng"/>
              <a:t>¿Quién?:</a:t>
            </a:r>
            <a:r>
              <a:rPr b="1" lang="it-IT" sz="2800"/>
              <a:t> entidad continuadora (art 2 RG AFIP 2513/2008; idem RG AFIP 2245/1980).</a:t>
            </a:r>
            <a:endParaRPr sz="2800"/>
          </a:p>
          <a:p>
            <a:pPr indent="-256222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rgbClr val="00CCFF"/>
              </a:buClr>
              <a:buSzPts val="1365"/>
              <a:buFont typeface="Noto Sans Symbols"/>
              <a:buNone/>
            </a:pPr>
            <a:r>
              <a:t/>
            </a:r>
            <a:endParaRPr b="1" sz="2800"/>
          </a:p>
          <a:p>
            <a:pPr indent="-342900" lvl="0" marL="3429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2800"/>
              <a:buChar char="■"/>
            </a:pPr>
            <a:r>
              <a:rPr b="1" lang="it-IT" sz="2800" u="sng"/>
              <a:t>¿Cómo?</a:t>
            </a:r>
            <a:r>
              <a:rPr b="1" lang="it-IT" sz="2800"/>
              <a:t>: nota simple ante la dependencia de la ARCA en que se encuentra inscripta la entidad continuadora (art 2 RG AFIP 2513/2008; idem RG AFIP 2245/1980).</a:t>
            </a:r>
            <a:endParaRPr sz="2800"/>
          </a:p>
          <a:p>
            <a:pPr indent="0" lvl="0" marL="4572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200"/>
          </a:p>
          <a:p>
            <a:pPr indent="0" lvl="0" marL="4572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200"/>
          </a:p>
          <a:p>
            <a:pPr indent="0" lvl="0" marL="4572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100"/>
          </a:p>
          <a:p>
            <a:pPr indent="0" lvl="0" marL="457200" rtl="0" algn="just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000"/>
          </a:p>
        </p:txBody>
      </p:sp>
      <p:pic>
        <p:nvPicPr>
          <p:cNvPr id="340" name="Google Shape;340;g38409b9de71_0_12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00" y="3552900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g38409b9de71_0_12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2348300"/>
            <a:ext cx="840850" cy="84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g38409b9de71_0_12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92450" y="4907900"/>
            <a:ext cx="2837775" cy="182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8409b9de71_0_1241"/>
          <p:cNvSpPr txBox="1"/>
          <p:nvPr>
            <p:ph type="title"/>
          </p:nvPr>
        </p:nvSpPr>
        <p:spPr>
          <a:xfrm>
            <a:off x="729000" y="923852"/>
            <a:ext cx="8229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2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2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9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900">
                <a:solidFill>
                  <a:schemeClr val="dk2"/>
                </a:solidFill>
              </a:rPr>
              <a:t>DERECHOS Y OBLIGACIONES</a:t>
            </a:r>
            <a:endParaRPr b="1" sz="39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900">
                <a:solidFill>
                  <a:schemeClr val="dk2"/>
                </a:solidFill>
              </a:rPr>
              <a:t>TRASLADABLES</a:t>
            </a:r>
            <a:endParaRPr b="1" sz="3900">
              <a:solidFill>
                <a:schemeClr val="dk2"/>
              </a:solidFill>
            </a:endParaRPr>
          </a:p>
        </p:txBody>
      </p:sp>
      <p:sp>
        <p:nvSpPr>
          <p:cNvPr id="348" name="Google Shape;348;g38409b9de71_0_1241"/>
          <p:cNvSpPr txBox="1"/>
          <p:nvPr>
            <p:ph idx="2" type="body"/>
          </p:nvPr>
        </p:nvSpPr>
        <p:spPr>
          <a:xfrm>
            <a:off x="269025" y="3286623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9" name="Google Shape;349;g38409b9de71_0_12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2675" y="3031750"/>
            <a:ext cx="5666225" cy="328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8409b9de71_0_1290"/>
          <p:cNvSpPr txBox="1"/>
          <p:nvPr>
            <p:ph type="title"/>
          </p:nvPr>
        </p:nvSpPr>
        <p:spPr>
          <a:xfrm>
            <a:off x="729000" y="735475"/>
            <a:ext cx="82296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500">
              <a:solidFill>
                <a:schemeClr val="dk2"/>
              </a:solidFill>
            </a:endParaRPr>
          </a:p>
          <a:p>
            <a:pPr indent="4572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100">
                <a:solidFill>
                  <a:schemeClr val="dk2"/>
                </a:solidFill>
              </a:rPr>
              <a:t>D &amp; O TRASLADABLES </a:t>
            </a:r>
            <a:endParaRPr b="1" sz="3100">
              <a:solidFill>
                <a:schemeClr val="dk2"/>
              </a:solidFill>
            </a:endParaRPr>
          </a:p>
        </p:txBody>
      </p:sp>
      <p:sp>
        <p:nvSpPr>
          <p:cNvPr id="355" name="Google Shape;355;g38409b9de71_0_1290"/>
          <p:cNvSpPr txBox="1"/>
          <p:nvPr>
            <p:ph idx="2" type="body"/>
          </p:nvPr>
        </p:nvSpPr>
        <p:spPr>
          <a:xfrm>
            <a:off x="172475" y="13630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100">
              <a:latin typeface="Tahoma"/>
              <a:ea typeface="Tahoma"/>
              <a:cs typeface="Tahoma"/>
              <a:sym typeface="Tahoma"/>
            </a:endParaRPr>
          </a:p>
          <a:p>
            <a:pPr indent="-357187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100"/>
              <a:buChar char="■"/>
            </a:pPr>
            <a:r>
              <a:rPr b="1" lang="it-IT" sz="2100"/>
              <a:t>Los derechos y obligaciones trasladables del  art  81 LIG (quebrantos, franquicias, deducciones especiales, sistema de AA y valuación de bienes, métodos para imputar utilidades, utilización de previsiones, saldos de AxI positivos). NO TAXATIVA</a:t>
            </a:r>
            <a:endParaRPr b="1" sz="2100"/>
          </a:p>
          <a:p>
            <a:pPr indent="0" lvl="0" marL="4572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1" sz="1900"/>
          </a:p>
          <a:p>
            <a:pPr indent="-357187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100"/>
              <a:buChar char="■"/>
            </a:pPr>
            <a:r>
              <a:rPr b="1" lang="it-IT" sz="2100"/>
              <a:t>No basta la comunicación (Dictámenes N°60/1996, y N°82/1997 DAL). Se exigen los requisitos de participación y actividad. </a:t>
            </a:r>
            <a:endParaRPr b="1" sz="21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/>
          </a:p>
          <a:p>
            <a:pPr indent="-357187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100"/>
              <a:buChar char="■"/>
            </a:pPr>
            <a:r>
              <a:rPr b="1" lang="it-IT" sz="2100"/>
              <a:t>Derecho adquirido + sucesión universal (CSJN, “Papelera Pedotti SA” del 26/04/1971; Dictámen N°46/2000 DAL).</a:t>
            </a:r>
            <a:endParaRPr sz="2100"/>
          </a:p>
          <a:p>
            <a:pPr indent="-280987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1900"/>
          </a:p>
          <a:p>
            <a:pPr indent="-357187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100"/>
              <a:buChar char="■"/>
            </a:pPr>
            <a:r>
              <a:rPr b="1" lang="it-IT" sz="2100"/>
              <a:t>Idéntica posición procesal + a título propio y no en representación (NISSEN, Ricardo Augusto; </a:t>
            </a:r>
            <a:endParaRPr b="1" sz="2100"/>
          </a:p>
          <a:p>
            <a:pPr indent="0" lvl="0" marL="4572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rPr b="1" lang="it-IT" sz="2100"/>
              <a:t>"Ley de Sociedades Comerciales", Ed. Abaco, </a:t>
            </a:r>
            <a:endParaRPr b="1" sz="2100"/>
          </a:p>
          <a:p>
            <a:pPr indent="0" lvl="0" marL="4572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rPr b="1" lang="it-IT" sz="2100"/>
              <a:t>Bs. As., 1994, Tomo II, pág. 136 y sus citas).</a:t>
            </a:r>
            <a:endParaRPr sz="2100"/>
          </a:p>
          <a:p>
            <a:pPr indent="0" lvl="0" marL="34290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4200">
              <a:latin typeface="Tahoma"/>
              <a:ea typeface="Tahoma"/>
              <a:cs typeface="Tahoma"/>
              <a:sym typeface="Tahoma"/>
            </a:endParaRPr>
          </a:p>
          <a:p>
            <a:pPr indent="-280987" lvl="0" marL="3429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15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6" name="Google Shape;356;g38409b9de71_0_12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3050" y="4849450"/>
            <a:ext cx="2069325" cy="194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8409b9de71_0_1444"/>
          <p:cNvSpPr txBox="1"/>
          <p:nvPr>
            <p:ph type="title"/>
          </p:nvPr>
        </p:nvSpPr>
        <p:spPr>
          <a:xfrm>
            <a:off x="457200" y="731797"/>
            <a:ext cx="8229600" cy="105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457200" lvl="0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QUEBRANTOS</a:t>
            </a:r>
            <a:endParaRPr b="1" sz="34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</p:txBody>
      </p:sp>
      <p:sp>
        <p:nvSpPr>
          <p:cNvPr id="362" name="Google Shape;362;g38409b9de71_0_1444"/>
          <p:cNvSpPr txBox="1"/>
          <p:nvPr>
            <p:ph idx="2" type="body"/>
          </p:nvPr>
        </p:nvSpPr>
        <p:spPr>
          <a:xfrm>
            <a:off x="457200" y="1933373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3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rPr b="1" lang="it-IT" sz="2900"/>
              <a:t>Son trasladables los quebrantos impositivos acumulados no prescriptos (art 81.1 LIG), en la proporción al patrimonio transferido” (art 175 del DLIG). </a:t>
            </a:r>
            <a:endParaRPr b="1" sz="2900"/>
          </a:p>
          <a:p>
            <a:pPr indent="0" lvl="0" marL="457200" rtl="0" algn="just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49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63" name="Google Shape;363;g38409b9de71_0_14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43275" y="4506625"/>
            <a:ext cx="2134000" cy="167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38409b9de71_0_1493"/>
          <p:cNvSpPr txBox="1"/>
          <p:nvPr>
            <p:ph type="title"/>
          </p:nvPr>
        </p:nvSpPr>
        <p:spPr>
          <a:xfrm>
            <a:off x="457200" y="1045425"/>
            <a:ext cx="82296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800">
                <a:solidFill>
                  <a:schemeClr val="dk2"/>
                </a:solidFill>
              </a:rPr>
              <a:t>PLAZO DE CADUCIDAD DE LOS QUEBRANTOS</a:t>
            </a:r>
            <a:endParaRPr b="1" sz="3300"/>
          </a:p>
        </p:txBody>
      </p:sp>
      <p:sp>
        <p:nvSpPr>
          <p:cNvPr id="369" name="Google Shape;369;g38409b9de71_0_1493"/>
          <p:cNvSpPr txBox="1"/>
          <p:nvPr>
            <p:ph idx="2" type="body"/>
          </p:nvPr>
        </p:nvSpPr>
        <p:spPr>
          <a:xfrm>
            <a:off x="185400" y="13630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100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-¿5 AÑOS/LIG o EJERCICIOS/DLIG? 5 años inmediatos siguientes a aquél en que se produjo el quebranto (art 75 de la LIG); 5 ejercicios más, contados desde aquél en que tuvo su origen el quebranto (art 25 del decreto reglamentario de la LIG).</a:t>
            </a:r>
            <a:endParaRPr b="1" sz="2500"/>
          </a:p>
          <a:p>
            <a:pPr indent="-342900" lvl="0" marL="342900" rtl="0" algn="just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500"/>
          </a:p>
          <a:p>
            <a:pPr indent="-342900" lvl="0" marL="342900" rtl="0" algn="just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	-Ejercicios irregulares. Criterios (SI: Dictámenes N°56/1997 DAT, N°20/1998 DAT, y N°26/2001 DAT -versión 26/04/2001-, N°24/2018 DAT y N°5/2021 DAT; NO: Dictamen N°26/2001 DAT -versión 23/08/2001-, y Dictamen  N°101/2002 DAT; CSJN “Maleic SA” del 14/08/2007 y Consulta 44/2021.</a:t>
            </a:r>
            <a:endParaRPr sz="2500"/>
          </a:p>
          <a:p>
            <a:pPr indent="-342900" lvl="0" marL="342900" rtl="0" algn="just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rgbClr val="00CCFF"/>
              </a:buClr>
              <a:buSzPts val="1365"/>
              <a:buFont typeface="Noto Sans Symbols"/>
              <a:buNone/>
            </a:pPr>
            <a:r>
              <a:t/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8409b9de71_0_1541"/>
          <p:cNvSpPr txBox="1"/>
          <p:nvPr>
            <p:ph type="title"/>
          </p:nvPr>
        </p:nvSpPr>
        <p:spPr>
          <a:xfrm>
            <a:off x="457200" y="815427"/>
            <a:ext cx="8229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FRANQUICIAS IMPOSITIVAS</a:t>
            </a:r>
            <a:endParaRPr b="1" sz="3900"/>
          </a:p>
        </p:txBody>
      </p:sp>
      <p:sp>
        <p:nvSpPr>
          <p:cNvPr id="375" name="Google Shape;375;g38409b9de71_0_1541"/>
          <p:cNvSpPr txBox="1"/>
          <p:nvPr>
            <p:ph idx="2" type="body"/>
          </p:nvPr>
        </p:nvSpPr>
        <p:spPr>
          <a:xfrm>
            <a:off x="331750" y="13630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500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5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700"/>
              <a:t>S</a:t>
            </a:r>
            <a:r>
              <a:rPr b="1" lang="it-IT" sz="3000"/>
              <a:t>on trasladables las franquicias impositivas no utilizadas o pendientes de utilización, siempre que las continuadoras mantengan las condiciones consideradas para conceder el beneficio (art 80.3 y 5 de la LIG).</a:t>
            </a:r>
            <a:endParaRPr sz="47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000"/>
          </a:p>
          <a:p>
            <a:pPr indent="0" lvl="0" marL="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rPr b="1" lang="it-IT" sz="3000"/>
              <a:t>Autorización de autoridad que la otorgó. ARCA ? (Dictamen 64/2008, 6/2022 DAT)</a:t>
            </a:r>
            <a:endParaRPr b="1" sz="3000"/>
          </a:p>
          <a:p>
            <a:pPr indent="0" lvl="0" marL="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31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76" name="Google Shape;376;g38409b9de71_0_15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31500" y="4762850"/>
            <a:ext cx="2923775" cy="195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55b55f9034_0_0"/>
          <p:cNvSpPr txBox="1"/>
          <p:nvPr>
            <p:ph type="title"/>
          </p:nvPr>
        </p:nvSpPr>
        <p:spPr>
          <a:xfrm>
            <a:off x="914400" y="-418100"/>
            <a:ext cx="8229600" cy="111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3400"/>
              <a:t>          </a:t>
            </a:r>
            <a:endParaRPr b="1" sz="3400"/>
          </a:p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3000"/>
              <a:t>           </a:t>
            </a:r>
            <a:endParaRPr b="1" sz="3000"/>
          </a:p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300"/>
          </a:p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4100"/>
          </a:p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4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4100"/>
              <a:t>   CONCEPTO DE SOCIEDAD</a:t>
            </a:r>
            <a:endParaRPr b="1" sz="4100"/>
          </a:p>
        </p:txBody>
      </p:sp>
      <p:sp>
        <p:nvSpPr>
          <p:cNvPr id="86" name="Google Shape;86;g355b55f9034_0_0"/>
          <p:cNvSpPr txBox="1"/>
          <p:nvPr>
            <p:ph idx="2" type="body"/>
          </p:nvPr>
        </p:nvSpPr>
        <p:spPr>
          <a:xfrm>
            <a:off x="-239400" y="1094550"/>
            <a:ext cx="9242100" cy="4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100"/>
              <a:t> </a:t>
            </a:r>
            <a:endParaRPr b="1" sz="2100"/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000">
                <a:highlight>
                  <a:srgbClr val="B3D9E2"/>
                </a:highlight>
              </a:rPr>
              <a:t>   </a:t>
            </a:r>
            <a:endParaRPr b="1" sz="2000">
              <a:highlight>
                <a:srgbClr val="B3D9E2"/>
              </a:highlight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500">
              <a:solidFill>
                <a:srgbClr val="FF0000"/>
              </a:solidFill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3300"/>
              <a:t>“Habrá sociedad si una o más personas en forma organizada </a:t>
            </a:r>
            <a:r>
              <a:rPr b="1" lang="it-IT" sz="3300" u="sng"/>
              <a:t>conforme a uno de los tipos previstos en esta ley</a:t>
            </a:r>
            <a:r>
              <a:rPr b="1" lang="it-IT" sz="3300"/>
              <a:t>, se obligan a realizar aportes para aplicarlos a la producción o intercambio de bienes o servicios, participando de los beneficios y soportando las pérdidas” (ley 19.550; UNA 27.349; art 2671 CCyCN).</a:t>
            </a:r>
            <a:endParaRPr b="1" sz="20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15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8409b9de71_0_1590"/>
          <p:cNvSpPr txBox="1"/>
          <p:nvPr>
            <p:ph type="title"/>
          </p:nvPr>
        </p:nvSpPr>
        <p:spPr>
          <a:xfrm>
            <a:off x="457200" y="1066327"/>
            <a:ext cx="8229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100">
                <a:solidFill>
                  <a:schemeClr val="dk2"/>
                </a:solidFill>
              </a:rPr>
              <a:t>OTROS D &amp; O TRASLADABLES</a:t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100">
                <a:solidFill>
                  <a:schemeClr val="dk2"/>
                </a:solidFill>
              </a:rPr>
              <a:t>NUMERADOS</a:t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/>
          </a:p>
        </p:txBody>
      </p:sp>
      <p:sp>
        <p:nvSpPr>
          <p:cNvPr id="382" name="Google Shape;382;g38409b9de71_0_1590"/>
          <p:cNvSpPr txBox="1"/>
          <p:nvPr>
            <p:ph idx="2" type="body"/>
          </p:nvPr>
        </p:nvSpPr>
        <p:spPr>
          <a:xfrm>
            <a:off x="331750" y="13630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5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it-IT" sz="2400">
                <a:latin typeface="Tahoma"/>
                <a:ea typeface="Tahoma"/>
                <a:cs typeface="Tahoma"/>
                <a:sym typeface="Tahoma"/>
              </a:rPr>
              <a:t>Son trasladables “…6) </a:t>
            </a:r>
            <a:r>
              <a:rPr b="1" lang="it-IT" sz="2400" u="sng">
                <a:latin typeface="Tahoma"/>
                <a:ea typeface="Tahoma"/>
                <a:cs typeface="Tahoma"/>
                <a:sym typeface="Tahoma"/>
              </a:rPr>
              <a:t>La valuación impositiva de los bienes</a:t>
            </a:r>
            <a:r>
              <a:rPr b="1" lang="it-IT" sz="2400">
                <a:latin typeface="Tahoma"/>
                <a:ea typeface="Tahoma"/>
                <a:cs typeface="Tahoma"/>
                <a:sym typeface="Tahoma"/>
              </a:rPr>
              <a:t> de uso, de cambio e inmateriales, cualquiera sea el valor asignado a los fines de la transferencia; (…) 8) Los </a:t>
            </a:r>
            <a:r>
              <a:rPr b="1" lang="it-IT" sz="2400" u="sng">
                <a:latin typeface="Tahoma"/>
                <a:ea typeface="Tahoma"/>
                <a:cs typeface="Tahoma"/>
                <a:sym typeface="Tahoma"/>
              </a:rPr>
              <a:t>sistemas de amortización</a:t>
            </a:r>
            <a:r>
              <a:rPr b="1" lang="it-IT" sz="2400">
                <a:latin typeface="Tahoma"/>
                <a:ea typeface="Tahoma"/>
                <a:cs typeface="Tahoma"/>
                <a:sym typeface="Tahoma"/>
              </a:rPr>
              <a:t> de bienes de uso e inmateriales; 9) Los </a:t>
            </a:r>
            <a:r>
              <a:rPr b="1" lang="it-IT" sz="2400" u="sng">
                <a:latin typeface="Tahoma"/>
                <a:ea typeface="Tahoma"/>
                <a:cs typeface="Tahoma"/>
                <a:sym typeface="Tahoma"/>
              </a:rPr>
              <a:t>métodos de imputación de utilidades y gastos</a:t>
            </a:r>
            <a:r>
              <a:rPr b="1" lang="it-IT" sz="2400">
                <a:latin typeface="Tahoma"/>
                <a:ea typeface="Tahoma"/>
                <a:cs typeface="Tahoma"/>
                <a:sym typeface="Tahoma"/>
              </a:rPr>
              <a:t> al año fiscal (art 81, incs 6, 8 y 9, LIG);</a:t>
            </a:r>
            <a:endParaRPr sz="3600">
              <a:latin typeface="Tahoma"/>
              <a:ea typeface="Tahoma"/>
              <a:cs typeface="Tahoma"/>
              <a:sym typeface="Tahoma"/>
            </a:endParaRPr>
          </a:p>
          <a:p>
            <a:pPr indent="-260350" lvl="0" marL="3429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CCFF"/>
              </a:buClr>
              <a:buSzPts val="1300"/>
              <a:buFont typeface="Noto Sans Symbols"/>
              <a:buNone/>
            </a:pPr>
            <a:r>
              <a:t/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it-IT" sz="2400">
                <a:latin typeface="Tahoma"/>
                <a:ea typeface="Tahoma"/>
                <a:cs typeface="Tahoma"/>
                <a:sym typeface="Tahoma"/>
              </a:rPr>
              <a:t>Si su traslado produjera la utilización de sistemas y/o métodos diferentes para similares situaciones en la entidad continuadora, ésta deberá (i) optar en el 1° ejercicio fiscal, y (ii) solicitar autorización previa a la ARCA (81 in fine LIG).</a:t>
            </a:r>
            <a:endParaRPr sz="3600">
              <a:latin typeface="Tahoma"/>
              <a:ea typeface="Tahoma"/>
              <a:cs typeface="Tahoma"/>
              <a:sym typeface="Tahoma"/>
            </a:endParaRPr>
          </a:p>
          <a:p>
            <a:pPr indent="-280987" lvl="0" marL="3429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15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83" name="Google Shape;383;g38409b9de71_0_15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7800" y="59925"/>
            <a:ext cx="3014749" cy="186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38409b9de71_0_1639"/>
          <p:cNvSpPr txBox="1"/>
          <p:nvPr>
            <p:ph type="title"/>
          </p:nvPr>
        </p:nvSpPr>
        <p:spPr>
          <a:xfrm>
            <a:off x="457200" y="875500"/>
            <a:ext cx="82296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100">
                <a:solidFill>
                  <a:schemeClr val="dk2"/>
                </a:solidFill>
              </a:rPr>
              <a:t>OTROS D &amp; O TRASLADABLES </a:t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100">
                <a:solidFill>
                  <a:schemeClr val="dk2"/>
                </a:solidFill>
              </a:rPr>
              <a:t>NO ENUMERADOS</a:t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/>
          </a:p>
        </p:txBody>
      </p:sp>
      <p:sp>
        <p:nvSpPr>
          <p:cNvPr id="389" name="Google Shape;389;g38409b9de71_0_1639"/>
          <p:cNvSpPr txBox="1"/>
          <p:nvPr>
            <p:ph idx="2" type="body"/>
          </p:nvPr>
        </p:nvSpPr>
        <p:spPr>
          <a:xfrm>
            <a:off x="329525" y="9583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6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600"/>
              <a:t>Saldos a favor de IG (Dictamen 39/2001 DAT) e IVA (Dictamen 71/1998 DAT); y de retenciones y percepciones sufridas (Dictamen 71/1998 DAT).</a:t>
            </a:r>
            <a:endParaRPr sz="4100"/>
          </a:p>
          <a:p>
            <a:pPr indent="-272732" lvl="0" marL="342900" rtl="0" algn="just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Clr>
                <a:srgbClr val="00CCFF"/>
              </a:buClr>
              <a:buSzPts val="1105"/>
              <a:buFont typeface="Noto Sans Symbols"/>
              <a:buNone/>
            </a:pPr>
            <a:r>
              <a:t/>
            </a:r>
            <a:endParaRPr b="1" sz="2600"/>
          </a:p>
          <a:p>
            <a:pPr indent="0" lvl="0" marL="457200" rtl="0" algn="just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/>
          </a:p>
          <a:p>
            <a:pPr indent="0" lvl="0" marL="457200" rtl="0" algn="just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/>
          </a:p>
          <a:p>
            <a:pPr indent="0" lvl="0" marL="0" rtl="0" algn="just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SzPts val="1400"/>
              <a:buNone/>
            </a:pPr>
            <a:r>
              <a:rPr b="1" lang="it-IT" sz="2600"/>
              <a:t>No generan saldo a favor de IVA las transferencias por reorganizaciones, porque no se consideran “ventas” en los términos de la LIVA y por lo tanto, no tributan el IVA (Dictamen N°20/2003 DAT).</a:t>
            </a:r>
            <a:endParaRPr sz="4100"/>
          </a:p>
          <a:p>
            <a:pPr indent="-280987" lvl="0" marL="3429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15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90" name="Google Shape;390;g38409b9de71_0_16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20275" y="5670050"/>
            <a:ext cx="1225050" cy="118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g38409b9de71_0_16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20275" y="3265875"/>
            <a:ext cx="1225050" cy="120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g38409b9de71_0_16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4563775"/>
            <a:ext cx="382950" cy="45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g38409b9de71_0_163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975" y="2563425"/>
            <a:ext cx="382950" cy="45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38409b9de71_0_1691"/>
          <p:cNvSpPr txBox="1"/>
          <p:nvPr>
            <p:ph type="title"/>
          </p:nvPr>
        </p:nvSpPr>
        <p:spPr>
          <a:xfrm>
            <a:off x="457200" y="1066327"/>
            <a:ext cx="8229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>
                <a:solidFill>
                  <a:schemeClr val="dk2"/>
                </a:solidFill>
              </a:rPr>
              <a:t>LA REGLA DE LA </a:t>
            </a:r>
            <a:endParaRPr b="1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>
                <a:solidFill>
                  <a:schemeClr val="dk2"/>
                </a:solidFill>
              </a:rPr>
              <a:t>PROPORCIONALIDAD</a:t>
            </a:r>
            <a:endParaRPr b="1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/>
          </a:p>
        </p:txBody>
      </p:sp>
      <p:sp>
        <p:nvSpPr>
          <p:cNvPr id="399" name="Google Shape;399;g38409b9de71_0_1691"/>
          <p:cNvSpPr txBox="1"/>
          <p:nvPr>
            <p:ph idx="2" type="body"/>
          </p:nvPr>
        </p:nvSpPr>
        <p:spPr>
          <a:xfrm>
            <a:off x="797650" y="1672675"/>
            <a:ext cx="80397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1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1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800"/>
              <a:t>art 173 del DLIG=en proporción al patrimonio transferido. En las escisiones, al valor de los bienes transferidos (Dictámenes 30/2009 y 19/2011).</a:t>
            </a:r>
            <a:endParaRPr b="1" sz="2800"/>
          </a:p>
          <a:p>
            <a:pPr indent="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800"/>
              <a:t>No aplica para el traslado de los saldos técnicos a favor de IVA (Dictamen N°71/1998 DAT: debería vincularse a la actividad/línea de producto que los originó, salvo pedido de devolución de saldo en $).</a:t>
            </a:r>
            <a:endParaRPr sz="2500"/>
          </a:p>
        </p:txBody>
      </p:sp>
      <p:pic>
        <p:nvPicPr>
          <p:cNvPr id="400" name="Google Shape;400;g38409b9de71_0_16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49850" y="921725"/>
            <a:ext cx="1082866" cy="108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g38409b9de71_0_16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4750" y="980325"/>
            <a:ext cx="1215300" cy="108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g38409b9de71_0_169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6013" y="2814113"/>
            <a:ext cx="956472" cy="61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g38409b9de71_0_169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76025" y="4450163"/>
            <a:ext cx="836050" cy="71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8409b9de71_0_1743"/>
          <p:cNvSpPr txBox="1"/>
          <p:nvPr>
            <p:ph type="title"/>
          </p:nvPr>
        </p:nvSpPr>
        <p:spPr>
          <a:xfrm>
            <a:off x="457200" y="923850"/>
            <a:ext cx="8229600" cy="7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          AUTORIZACIÓN PREVIA POR</a:t>
            </a:r>
            <a:endParaRPr b="1" sz="3400">
              <a:solidFill>
                <a:schemeClr val="dk2"/>
              </a:solidFill>
            </a:endParaRPr>
          </a:p>
          <a:p>
            <a:pPr indent="4572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400">
                <a:solidFill>
                  <a:schemeClr val="dk2"/>
                </a:solidFill>
              </a:rPr>
              <a:t>TRANSFERENCIA PARCIAL</a:t>
            </a:r>
            <a:endParaRPr b="1" sz="3900"/>
          </a:p>
        </p:txBody>
      </p:sp>
      <p:sp>
        <p:nvSpPr>
          <p:cNvPr id="409" name="Google Shape;409;g38409b9de71_0_1743"/>
          <p:cNvSpPr txBox="1"/>
          <p:nvPr>
            <p:ph idx="2" type="body"/>
          </p:nvPr>
        </p:nvSpPr>
        <p:spPr>
          <a:xfrm>
            <a:off x="331750" y="136304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endParaRPr b="1"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2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0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0"/>
              <a:buChar char="■"/>
            </a:pPr>
            <a:r>
              <a:rPr b="1" lang="it-IT" sz="2300">
                <a:solidFill>
                  <a:srgbClr val="000000"/>
                </a:solidFill>
              </a:rPr>
              <a:t>Aprobación previa de ARCA salvo escisión (art 80 LIG).</a:t>
            </a:r>
            <a:endParaRPr sz="3700">
              <a:solidFill>
                <a:srgbClr val="000000"/>
              </a:solidFill>
            </a:endParaRPr>
          </a:p>
          <a:p>
            <a:pPr indent="-268605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CCFF"/>
              </a:buClr>
              <a:buSzPts val="1170"/>
              <a:buFont typeface="Noto Sans Symbols"/>
              <a:buNone/>
            </a:pPr>
            <a:r>
              <a:t/>
            </a:r>
            <a:endParaRPr b="1" sz="1100">
              <a:solidFill>
                <a:srgbClr val="000000"/>
              </a:solidFill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670"/>
              <a:buChar char="■"/>
            </a:pPr>
            <a:r>
              <a:rPr b="1" lang="it-IT" sz="2300">
                <a:solidFill>
                  <a:srgbClr val="000000"/>
                </a:solidFill>
              </a:rPr>
              <a:t>No aplica a (i) escisiones (art 80 LIG, y Dictamen N°18/1986 DAT); y (ii) fusiones, por imposibilidad fáctica, debido a que no se dan supuestos de transferencias parciales (art 80 LIG, y Dictamen N°39/2001 DAT).</a:t>
            </a:r>
            <a:endParaRPr b="1" sz="2300">
              <a:solidFill>
                <a:srgbClr val="000000"/>
              </a:solidFill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100">
              <a:solidFill>
                <a:srgbClr val="000000"/>
              </a:solidFill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670"/>
              <a:buChar char="■"/>
            </a:pPr>
            <a:r>
              <a:rPr b="1" lang="it-IT" sz="2300">
                <a:solidFill>
                  <a:srgbClr val="000000"/>
                </a:solidFill>
              </a:rPr>
              <a:t>Podría aplicar a la transferencias en conjunto económico, en tanto las TFC pueden tratarse de bienes aislados, lo que permitiría conservar otros elementos para continuar con el giro (Dictamen 11/1998 DAT).  Idem si la antecesora cuenta con varios fondos de comercio. </a:t>
            </a:r>
            <a:endParaRPr b="1" sz="2300">
              <a:solidFill>
                <a:srgbClr val="000000"/>
              </a:solidFill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100">
              <a:solidFill>
                <a:srgbClr val="000000"/>
              </a:solidFill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670"/>
              <a:buChar char="■"/>
            </a:pPr>
            <a:r>
              <a:rPr b="1" lang="it-IT" sz="2300">
                <a:solidFill>
                  <a:srgbClr val="000000"/>
                </a:solidFill>
              </a:rPr>
              <a:t>Exigencia de aprobación previa de la AFIP plantea un tratamiento desigual.</a:t>
            </a:r>
            <a:endParaRPr sz="3700">
              <a:solidFill>
                <a:srgbClr val="000000"/>
              </a:solidFill>
            </a:endParaRPr>
          </a:p>
          <a:p>
            <a:pPr indent="-280987" lvl="0" marL="3429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CCFF"/>
              </a:buClr>
              <a:buSzPts val="975"/>
              <a:buFont typeface="Noto Sans Symbols"/>
              <a:buNone/>
            </a:pPr>
            <a:r>
              <a:t/>
            </a:r>
            <a:endParaRPr b="1" sz="17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10" name="Google Shape;410;g38409b9de71_0_17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14525" y="954400"/>
            <a:ext cx="1002825" cy="88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g38409b9de71_0_17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8625" y="970749"/>
            <a:ext cx="923400" cy="85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38409b9de71_0_1844"/>
          <p:cNvSpPr txBox="1"/>
          <p:nvPr>
            <p:ph type="title"/>
          </p:nvPr>
        </p:nvSpPr>
        <p:spPr>
          <a:xfrm>
            <a:off x="457188" y="768198"/>
            <a:ext cx="8229600" cy="8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900">
                <a:solidFill>
                  <a:schemeClr val="dk2"/>
                </a:solidFill>
              </a:rPr>
              <a:t>D &amp; O TRASLADABLES A NIVEL PROVINCIAL</a:t>
            </a:r>
            <a:endParaRPr b="1" sz="3400"/>
          </a:p>
        </p:txBody>
      </p:sp>
      <p:sp>
        <p:nvSpPr>
          <p:cNvPr id="417" name="Google Shape;417;g38409b9de71_0_1844"/>
          <p:cNvSpPr txBox="1"/>
          <p:nvPr>
            <p:ph idx="2" type="body"/>
          </p:nvPr>
        </p:nvSpPr>
        <p:spPr>
          <a:xfrm>
            <a:off x="457200" y="164659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6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2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                          </a:t>
            </a:r>
            <a:r>
              <a:rPr b="1" lang="it-IT" sz="2800">
                <a:solidFill>
                  <a:srgbClr val="000000"/>
                </a:solidFill>
              </a:rPr>
              <a:t>CABA</a:t>
            </a:r>
            <a:r>
              <a:rPr b="1" lang="it-IT" sz="2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1" sz="26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25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2400" u="sng">
                <a:solidFill>
                  <a:srgbClr val="000000"/>
                </a:solidFill>
              </a:rPr>
              <a:t>IIBB</a:t>
            </a:r>
            <a:r>
              <a:rPr lang="it-IT" sz="2400">
                <a:solidFill>
                  <a:srgbClr val="000000"/>
                </a:solidFill>
              </a:rPr>
              <a:t> </a:t>
            </a:r>
            <a:r>
              <a:rPr b="1" lang="it-IT" sz="2400">
                <a:solidFill>
                  <a:srgbClr val="000000"/>
                </a:solidFill>
              </a:rPr>
              <a:t>(art 233.11 CF): No grava los ingresos por transferencias de bienes con motivo de la reorganización (F+E+TEC) si ellas cumplen con los requisitos de la LIG.</a:t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2400" u="sng">
                <a:solidFill>
                  <a:srgbClr val="000000"/>
                </a:solidFill>
              </a:rPr>
              <a:t>IS</a:t>
            </a:r>
            <a:r>
              <a:rPr b="1" lang="it-IT" sz="2400">
                <a:solidFill>
                  <a:srgbClr val="000000"/>
                </a:solidFill>
              </a:rPr>
              <a:t> (art 326): La base imponible por la transferencia de inmuebles con motivo de una reorganización (cita expresamente a la F y E), se calcula sobre el precio pactado, la valuación fiscal o el valor inmobiliario de referencia, el que sea mayor. </a:t>
            </a:r>
            <a:endParaRPr b="1" sz="2400">
              <a:solidFill>
                <a:srgbClr val="000000"/>
              </a:solidFill>
            </a:endParaRPr>
          </a:p>
        </p:txBody>
      </p:sp>
      <p:pic>
        <p:nvPicPr>
          <p:cNvPr id="418" name="Google Shape;418;g38409b9de71_0_18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27150" y="1615275"/>
            <a:ext cx="2345925" cy="1170650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g38409b9de71_0_1844"/>
          <p:cNvSpPr/>
          <p:nvPr/>
        </p:nvSpPr>
        <p:spPr>
          <a:xfrm>
            <a:off x="4265350" y="1876600"/>
            <a:ext cx="961800" cy="648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0" name="Google Shape;420;g38409b9de71_0_18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12200" y="1579724"/>
            <a:ext cx="1298225" cy="117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38409b9de71_0_1895"/>
          <p:cNvSpPr txBox="1"/>
          <p:nvPr>
            <p:ph type="title"/>
          </p:nvPr>
        </p:nvSpPr>
        <p:spPr>
          <a:xfrm>
            <a:off x="457200" y="1066327"/>
            <a:ext cx="8229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900">
                <a:solidFill>
                  <a:schemeClr val="dk2"/>
                </a:solidFill>
              </a:rPr>
              <a:t>D &amp; O TRASLADABLES A NIVEL PROVINCIAL</a:t>
            </a:r>
            <a:endParaRPr b="1" sz="3900">
              <a:solidFill>
                <a:schemeClr val="dk2"/>
              </a:solidFill>
            </a:endParaRPr>
          </a:p>
          <a:p>
            <a:pPr indent="0" lvl="0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400">
              <a:solidFill>
                <a:schemeClr val="dk2"/>
              </a:solidFill>
            </a:endParaRPr>
          </a:p>
        </p:txBody>
      </p:sp>
      <p:sp>
        <p:nvSpPr>
          <p:cNvPr id="426" name="Google Shape;426;g38409b9de71_0_1895"/>
          <p:cNvSpPr txBox="1"/>
          <p:nvPr>
            <p:ph idx="2" type="body"/>
          </p:nvPr>
        </p:nvSpPr>
        <p:spPr>
          <a:xfrm>
            <a:off x="266250" y="1505523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3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45720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            Provincia de Bs As</a:t>
            </a:r>
            <a:r>
              <a:rPr b="1" lang="it-IT" sz="23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1" sz="2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45720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7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2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2200"/>
              <a:t>Numera los </a:t>
            </a:r>
            <a:r>
              <a:rPr b="1" lang="it-IT" sz="2300"/>
              <a:t>D &amp; O trasladables (saldos a favor -Grupo de enlace ARBA 24/02/2016, previa fiscalización y aprobación), deducciones y franquicias no utilizadas, etc). </a:t>
            </a:r>
            <a:endParaRPr b="1" sz="23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11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2300" u="sng"/>
              <a:t>IIBB</a:t>
            </a:r>
            <a:r>
              <a:rPr b="1" lang="it-IT" sz="2300"/>
              <a:t>: Cese de actividad (art 204 CF)=en caso de reorganización, </a:t>
            </a:r>
            <a:r>
              <a:rPr b="1" lang="it-IT" sz="2300">
                <a:solidFill>
                  <a:srgbClr val="000000"/>
                </a:solidFill>
              </a:rPr>
              <a:t>el CF permite </a:t>
            </a:r>
            <a:r>
              <a:rPr b="1" lang="it-IT" sz="2300" u="sng">
                <a:solidFill>
                  <a:srgbClr val="000000"/>
                </a:solidFill>
              </a:rPr>
              <a:t>no</a:t>
            </a:r>
            <a:r>
              <a:rPr b="1" lang="it-IT" sz="2300">
                <a:solidFill>
                  <a:srgbClr val="000000"/>
                </a:solidFill>
              </a:rPr>
              <a:t> presentar DDJJ (y pagar anticipos de IIBB pendientes) por cese de actividad si se cumplen con diversos requisitos (permanencia de participación y actividad por 2 años, etc. </a:t>
            </a:r>
            <a:endParaRPr b="1" sz="23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1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2300" u="sng">
                <a:solidFill>
                  <a:srgbClr val="000000"/>
                </a:solidFill>
              </a:rPr>
              <a:t>IS</a:t>
            </a:r>
            <a:r>
              <a:rPr b="1" lang="it-IT" sz="2300">
                <a:solidFill>
                  <a:srgbClr val="000000"/>
                </a:solidFill>
              </a:rPr>
              <a:t> (art 297.9): exención de todo acto relacionado a la F, E y división.</a:t>
            </a:r>
            <a:endParaRPr b="1" sz="23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3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7" name="Google Shape;427;g38409b9de71_0_1895"/>
          <p:cNvSpPr/>
          <p:nvPr/>
        </p:nvSpPr>
        <p:spPr>
          <a:xfrm>
            <a:off x="5654900" y="1662275"/>
            <a:ext cx="948000" cy="690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8" name="Google Shape;428;g38409b9de71_0_18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02900" y="1583900"/>
            <a:ext cx="1714425" cy="84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g38409b9de71_0_189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0475" y="1505525"/>
            <a:ext cx="1208575" cy="92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8409b9de71_0_1946"/>
          <p:cNvSpPr txBox="1"/>
          <p:nvPr>
            <p:ph type="title"/>
          </p:nvPr>
        </p:nvSpPr>
        <p:spPr>
          <a:xfrm>
            <a:off x="457225" y="1355975"/>
            <a:ext cx="82296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29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900">
                <a:solidFill>
                  <a:schemeClr val="dk2"/>
                </a:solidFill>
              </a:rPr>
              <a:t>RESPONSABILIDAD SOLIDARIA DEL </a:t>
            </a:r>
            <a:endParaRPr b="1" sz="29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2900">
                <a:solidFill>
                  <a:schemeClr val="dk2"/>
                </a:solidFill>
              </a:rPr>
              <a:t>SUCESOR A TÍTULO PARTICULAR</a:t>
            </a:r>
            <a:endParaRPr b="1" sz="2900">
              <a:solidFill>
                <a:schemeClr val="dk2"/>
              </a:solidFill>
            </a:endParaRPr>
          </a:p>
          <a:p>
            <a:pPr indent="0" lvl="0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100">
              <a:solidFill>
                <a:schemeClr val="dk2"/>
              </a:solidFill>
            </a:endParaRPr>
          </a:p>
        </p:txBody>
      </p:sp>
      <p:sp>
        <p:nvSpPr>
          <p:cNvPr id="435" name="Google Shape;435;g38409b9de71_0_1946"/>
          <p:cNvSpPr txBox="1"/>
          <p:nvPr>
            <p:ph idx="2" type="body"/>
          </p:nvPr>
        </p:nvSpPr>
        <p:spPr>
          <a:xfrm>
            <a:off x="2237025" y="1885550"/>
            <a:ext cx="6578700" cy="37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19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3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23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Cesa a los 120 días hábiles, </a:t>
            </a:r>
            <a:r>
              <a:rPr b="1" lang="it-IT" sz="2300">
                <a:latin typeface="Tahoma"/>
                <a:ea typeface="Tahoma"/>
                <a:cs typeface="Tahoma"/>
                <a:sym typeface="Tahoma"/>
              </a:rPr>
              <a:t>contados a partir de la comunicación a AGIP y pedido del certificado de libre deuda (ART 16.3 CF).</a:t>
            </a:r>
            <a:endParaRPr b="1" sz="23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3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3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2300">
                <a:latin typeface="Tahoma"/>
                <a:ea typeface="Tahoma"/>
                <a:cs typeface="Tahoma"/>
                <a:sym typeface="Tahoma"/>
              </a:rPr>
              <a:t>Cesa a los 90 días hábiles, contados a partir de la comunicación a ARBA y pedido del certificado de libre deuda (art 23). </a:t>
            </a:r>
            <a:endParaRPr b="1" sz="23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3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rPr b="1" lang="it-IT" sz="2300">
                <a:latin typeface="Tahoma"/>
                <a:ea typeface="Tahoma"/>
                <a:cs typeface="Tahoma"/>
                <a:sym typeface="Tahoma"/>
              </a:rPr>
              <a:t>Idéntica posición procesal + a título propio y no en representación</a:t>
            </a:r>
            <a:endParaRPr b="1" sz="23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2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1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36" name="Google Shape;436;g38409b9de71_0_19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6475" y="2602650"/>
            <a:ext cx="1930525" cy="88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g38409b9de71_0_19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6475" y="4721625"/>
            <a:ext cx="1865175" cy="9541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8" name="Google Shape;438;g38409b9de71_0_1946"/>
          <p:cNvCxnSpPr/>
          <p:nvPr/>
        </p:nvCxnSpPr>
        <p:spPr>
          <a:xfrm flipH="1" rot="10800000">
            <a:off x="272275" y="5138325"/>
            <a:ext cx="8599500" cy="2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21c4e989706_0_5"/>
          <p:cNvSpPr txBox="1"/>
          <p:nvPr>
            <p:ph type="title"/>
          </p:nvPr>
        </p:nvSpPr>
        <p:spPr>
          <a:xfrm>
            <a:off x="457200" y="418173"/>
            <a:ext cx="8229600" cy="94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5300">
                <a:solidFill>
                  <a:schemeClr val="dk2"/>
                </a:solidFill>
              </a:rPr>
              <a:t>Q &amp; A</a:t>
            </a:r>
            <a:endParaRPr b="1" sz="5300">
              <a:solidFill>
                <a:schemeClr val="dk2"/>
              </a:solidFill>
            </a:endParaRPr>
          </a:p>
          <a:p>
            <a:pPr indent="457200" lvl="0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900"/>
          </a:p>
        </p:txBody>
      </p:sp>
      <p:sp>
        <p:nvSpPr>
          <p:cNvPr id="444" name="Google Shape;444;g21c4e989706_0_5"/>
          <p:cNvSpPr txBox="1"/>
          <p:nvPr>
            <p:ph idx="2" type="body"/>
          </p:nvPr>
        </p:nvSpPr>
        <p:spPr>
          <a:xfrm>
            <a:off x="1461325" y="439689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34290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000" u="sng">
              <a:latin typeface="Tahoma"/>
              <a:ea typeface="Tahoma"/>
              <a:cs typeface="Tahoma"/>
              <a:sym typeface="Tahoma"/>
            </a:endParaRPr>
          </a:p>
          <a:p>
            <a:pPr indent="-285115" lvl="0" marL="342900" rtl="0" algn="just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rgbClr val="00CCFF"/>
              </a:buClr>
              <a:buSzPts val="910"/>
              <a:buFont typeface="Noto Sans Symbols"/>
              <a:buNone/>
            </a:pPr>
            <a:r>
              <a:t/>
            </a:r>
            <a:endParaRPr b="1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2100" u="sng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45" name="Google Shape;445;g21c4e989706_0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77525" y="3065798"/>
            <a:ext cx="2061258" cy="2728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7"/>
          <p:cNvSpPr txBox="1"/>
          <p:nvPr>
            <p:ph idx="1" type="body"/>
          </p:nvPr>
        </p:nvSpPr>
        <p:spPr>
          <a:xfrm>
            <a:off x="541800" y="2871829"/>
            <a:ext cx="8060400" cy="8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2800"/>
              <a:buFont typeface="Lora"/>
              <a:buNone/>
            </a:pPr>
            <a:r>
              <a:rPr b="1" lang="it-IT" sz="3100"/>
              <a:t>Muchas gracias </a:t>
            </a:r>
            <a:endParaRPr b="1" sz="31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2800"/>
              <a:buFont typeface="Lora"/>
              <a:buNone/>
            </a:pPr>
            <a:r>
              <a:t/>
            </a:r>
            <a:endParaRPr b="1" sz="31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2800"/>
              <a:buFont typeface="Lora"/>
              <a:buNone/>
            </a:pPr>
            <a:r>
              <a:rPr b="1" lang="it-IT" sz="3100" u="none"/>
              <a:t>Cristina Di Benedetto</a:t>
            </a:r>
            <a:endParaRPr b="1" sz="3100" u="none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2800"/>
              <a:buFont typeface="Lora"/>
              <a:buNone/>
            </a:pPr>
            <a:r>
              <a:rPr b="1" lang="it-IT" sz="3100" u="none"/>
              <a:t>cdb@pagbam.com</a:t>
            </a:r>
            <a:endParaRPr b="1" sz="3100" u="none"/>
          </a:p>
        </p:txBody>
      </p:sp>
      <p:sp>
        <p:nvSpPr>
          <p:cNvPr id="451" name="Google Shape;451;p7"/>
          <p:cNvSpPr txBox="1"/>
          <p:nvPr>
            <p:ph idx="2" type="body"/>
          </p:nvPr>
        </p:nvSpPr>
        <p:spPr>
          <a:xfrm>
            <a:off x="4094649" y="6093680"/>
            <a:ext cx="44943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Montserrat Light"/>
              <a:buNone/>
            </a:pPr>
            <a:r>
              <a:rPr lang="it-IT"/>
              <a:t>More info at www.pagbam.com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eb787502e3_0_0"/>
          <p:cNvSpPr txBox="1"/>
          <p:nvPr>
            <p:ph type="title"/>
          </p:nvPr>
        </p:nvSpPr>
        <p:spPr>
          <a:xfrm>
            <a:off x="914400" y="-136250"/>
            <a:ext cx="82296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3400"/>
              <a:t>          </a:t>
            </a:r>
            <a:endParaRPr b="1" sz="3400"/>
          </a:p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3000"/>
              <a:t>          </a:t>
            </a:r>
            <a:endParaRPr b="1" sz="3000"/>
          </a:p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000"/>
          </a:p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000"/>
          </a:p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3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3800"/>
              <a:t>    </a:t>
            </a:r>
            <a:r>
              <a:rPr b="1" lang="it-IT" sz="4100"/>
              <a:t>CONCEPTO DE EMPRESA </a:t>
            </a:r>
            <a:endParaRPr b="1" sz="4100"/>
          </a:p>
        </p:txBody>
      </p:sp>
      <p:sp>
        <p:nvSpPr>
          <p:cNvPr id="92" name="Google Shape;92;g1eb787502e3_0_0"/>
          <p:cNvSpPr txBox="1"/>
          <p:nvPr>
            <p:ph idx="2" type="body"/>
          </p:nvPr>
        </p:nvSpPr>
        <p:spPr>
          <a:xfrm>
            <a:off x="-319825" y="1209000"/>
            <a:ext cx="9342600" cy="4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/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300"/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3000"/>
              <a:t>“Organización que desarrolla una actividad,  con independencia de que los titulares sean sociedades o personas físicas” (Dictámenes 1/2011, 7/2015, 28/2013, 10/2018, 22/2018) o su número (Dictámenes 42/1974, 5/2006, 19/2007, 25/2010). </a:t>
            </a:r>
            <a:endParaRPr b="1" sz="3000"/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000"/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3000"/>
              <a:t>“Entidades que llevan a cabo actividades u operaciones con generación de ingresos; exige costos, gastos y riesgos” (Dictamen 30/2009).</a:t>
            </a:r>
            <a:endParaRPr b="1" sz="3000"/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8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000">
              <a:highlight>
                <a:srgbClr val="B3D9E2"/>
              </a:highlight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000">
              <a:highlight>
                <a:srgbClr val="B3D9E2"/>
              </a:highlight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1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56ce71a088_0_14"/>
          <p:cNvSpPr txBox="1"/>
          <p:nvPr>
            <p:ph type="title"/>
          </p:nvPr>
        </p:nvSpPr>
        <p:spPr>
          <a:xfrm>
            <a:off x="124475" y="440325"/>
            <a:ext cx="8774100" cy="1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3400"/>
              <a:t>          </a:t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3000"/>
              <a:t>            </a:t>
            </a:r>
            <a:r>
              <a:rPr b="1" lang="it-IT" sz="2800"/>
              <a:t>               </a:t>
            </a:r>
            <a:endParaRPr b="1" sz="2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47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4200"/>
              <a:t>		              </a:t>
            </a:r>
            <a:endParaRPr b="1" sz="4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4200"/>
              <a:t>       NORMAS              NORMAS</a:t>
            </a:r>
            <a:endParaRPr b="1" sz="4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rPr b="1" lang="it-IT" sz="4200"/>
              <a:t>     FISCALES   vs   SOCIETARIAS</a:t>
            </a:r>
            <a:endParaRPr b="1" sz="4200"/>
          </a:p>
        </p:txBody>
      </p:sp>
      <p:sp>
        <p:nvSpPr>
          <p:cNvPr id="98" name="Google Shape;98;g356ce71a088_0_14"/>
          <p:cNvSpPr txBox="1"/>
          <p:nvPr>
            <p:ph idx="2" type="body"/>
          </p:nvPr>
        </p:nvSpPr>
        <p:spPr>
          <a:xfrm>
            <a:off x="124475" y="1593600"/>
            <a:ext cx="8774100" cy="4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3300" u="sng"/>
              <a:t> </a:t>
            </a:r>
            <a:endParaRPr b="1" sz="3300" u="sng"/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300" u="sng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300" u="sng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300" u="sng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300" u="sng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300" u="sng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300" u="sng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300" u="sng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300" u="sng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200">
              <a:solidFill>
                <a:srgbClr val="F24433"/>
              </a:solidFill>
            </a:endParaRPr>
          </a:p>
          <a:p>
            <a:pPr indent="4572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2300">
                <a:solidFill>
                  <a:srgbClr val="F24433"/>
                </a:solidFill>
              </a:rPr>
              <a:t>Reorganización de sociedades (art 80, LIG, y LGS)</a:t>
            </a:r>
            <a:endParaRPr b="1" sz="2300">
              <a:solidFill>
                <a:srgbClr val="F24433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300">
              <a:solidFill>
                <a:srgbClr val="F24433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3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1900"/>
          </a:p>
        </p:txBody>
      </p:sp>
      <p:sp>
        <p:nvSpPr>
          <p:cNvPr id="99" name="Google Shape;99;g356ce71a088_0_14"/>
          <p:cNvSpPr/>
          <p:nvPr/>
        </p:nvSpPr>
        <p:spPr>
          <a:xfrm>
            <a:off x="500750" y="2966425"/>
            <a:ext cx="4017000" cy="32901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it-IT" sz="2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Empresa </a:t>
            </a:r>
            <a:endParaRPr b="1" i="0" sz="27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it-IT" sz="2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sociedad</a:t>
            </a:r>
            <a:endParaRPr b="1" i="0" sz="27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it-IT" sz="2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1" i="0" lang="it-IT" sz="2700" u="none" cap="none" strike="noStrik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LIG,DLIG,RG AFIP     </a:t>
            </a:r>
            <a:endParaRPr b="1" i="0" sz="2700" u="none" cap="none" strike="noStrik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it-IT" sz="2700" u="none" cap="none" strike="noStrik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 2245/80 y 2513/08</a:t>
            </a:r>
            <a:endParaRPr b="1" i="0" sz="2700" u="none" cap="none" strike="noStrik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0" name="Google Shape;100;g356ce71a088_0_14"/>
          <p:cNvSpPr/>
          <p:nvPr/>
        </p:nvSpPr>
        <p:spPr>
          <a:xfrm>
            <a:off x="4881575" y="2966425"/>
            <a:ext cx="4017000" cy="32901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t/>
            </a:r>
            <a:endParaRPr b="1" i="0" sz="2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t/>
            </a:r>
            <a:endParaRPr b="1" i="0" sz="2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it-IT" sz="2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Sociedad</a:t>
            </a:r>
            <a:endParaRPr b="1" i="0" sz="27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it-IT" sz="2700" u="none" cap="none" strike="noStrik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LGS</a:t>
            </a:r>
            <a:endParaRPr b="1" i="0" sz="2700" u="none" cap="none" strike="noStrik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1" name="Google Shape;101;g356ce71a088_0_14"/>
          <p:cNvSpPr/>
          <p:nvPr/>
        </p:nvSpPr>
        <p:spPr>
          <a:xfrm>
            <a:off x="791450" y="3334525"/>
            <a:ext cx="3435600" cy="1665000"/>
          </a:xfrm>
          <a:prstGeom prst="ellipse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it-IT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EMPRESA </a:t>
            </a:r>
            <a:endParaRPr b="1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it-IT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SOCIEDAD</a:t>
            </a:r>
            <a:endParaRPr b="1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g356ce71a088_0_14"/>
          <p:cNvSpPr/>
          <p:nvPr/>
        </p:nvSpPr>
        <p:spPr>
          <a:xfrm>
            <a:off x="5172275" y="3286525"/>
            <a:ext cx="3435600" cy="1761000"/>
          </a:xfrm>
          <a:prstGeom prst="ellipse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it-IT" sz="2700" u="none" cap="none" strike="noStrik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SOCIEDAD</a:t>
            </a:r>
            <a:endParaRPr b="1" i="0" sz="2700" u="none" cap="none" strike="noStrik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03" name="Google Shape;103;g356ce71a088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14913" y="4033475"/>
            <a:ext cx="588675" cy="26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356ce71a088_0_14"/>
          <p:cNvSpPr/>
          <p:nvPr/>
        </p:nvSpPr>
        <p:spPr>
          <a:xfrm>
            <a:off x="2254800" y="2355500"/>
            <a:ext cx="508925" cy="1226800"/>
          </a:xfrm>
          <a:prstGeom prst="flowChartOffpageConnector">
            <a:avLst/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05" name="Google Shape;105;g356ce71a088_0_14"/>
          <p:cNvSpPr/>
          <p:nvPr/>
        </p:nvSpPr>
        <p:spPr>
          <a:xfrm>
            <a:off x="6635600" y="2355500"/>
            <a:ext cx="508925" cy="1226800"/>
          </a:xfrm>
          <a:prstGeom prst="flowChartOffpageConnector">
            <a:avLst/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14f4e64622_0_227"/>
          <p:cNvSpPr txBox="1"/>
          <p:nvPr>
            <p:ph type="title"/>
          </p:nvPr>
        </p:nvSpPr>
        <p:spPr>
          <a:xfrm>
            <a:off x="163500" y="1066325"/>
            <a:ext cx="8523300" cy="7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5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5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5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0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4300">
                <a:solidFill>
                  <a:schemeClr val="dk2"/>
                </a:solidFill>
              </a:rPr>
              <a:t>REESTRUCTURACIONES QUE NO SON REORGANIZACIONES</a:t>
            </a:r>
            <a:endParaRPr b="1" sz="43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300"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4300">
                <a:solidFill>
                  <a:schemeClr val="dk2"/>
                </a:solidFill>
              </a:rPr>
              <a:t>Supuestos </a:t>
            </a:r>
            <a:endParaRPr b="1" sz="43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4300">
                <a:solidFill>
                  <a:schemeClr val="dk2"/>
                </a:solidFill>
              </a:rPr>
              <a:t>    excluidos</a:t>
            </a:r>
            <a:endParaRPr b="1" sz="43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2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 sz="2800"/>
          </a:p>
        </p:txBody>
      </p:sp>
      <p:sp>
        <p:nvSpPr>
          <p:cNvPr id="111" name="Google Shape;111;g214f4e64622_0_227"/>
          <p:cNvSpPr txBox="1"/>
          <p:nvPr>
            <p:ph idx="2" type="body"/>
          </p:nvPr>
        </p:nvSpPr>
        <p:spPr>
          <a:xfrm>
            <a:off x="286200" y="2042988"/>
            <a:ext cx="88578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4384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CCFF"/>
              </a:buClr>
              <a:buSzPts val="1560"/>
              <a:buFont typeface="Noto Sans Symbols"/>
              <a:buNone/>
            </a:pPr>
            <a:r>
              <a:t/>
            </a:r>
            <a:endParaRPr b="1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b="1" sz="33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rPr b="1" lang="it-IT" sz="3300">
                <a:solidFill>
                  <a:srgbClr val="FF0000"/>
                </a:solidFill>
              </a:rPr>
              <a:t>        </a:t>
            </a:r>
            <a:endParaRPr b="1" sz="3300">
              <a:solidFill>
                <a:srgbClr val="FF0000"/>
              </a:solidFill>
            </a:endParaRPr>
          </a:p>
        </p:txBody>
      </p:sp>
      <p:pic>
        <p:nvPicPr>
          <p:cNvPr id="112" name="Google Shape;112;g214f4e64622_0_2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3425" y="3237650"/>
            <a:ext cx="5007900" cy="336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214f4e64622_0_2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49400" y="5102975"/>
            <a:ext cx="1442000" cy="85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14f4e64622_0_7"/>
          <p:cNvSpPr txBox="1"/>
          <p:nvPr>
            <p:ph type="title"/>
          </p:nvPr>
        </p:nvSpPr>
        <p:spPr>
          <a:xfrm>
            <a:off x="457200" y="145325"/>
            <a:ext cx="8229600" cy="10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500">
                <a:solidFill>
                  <a:schemeClr val="dk2"/>
                </a:solidFill>
              </a:rPr>
              <a:t> </a:t>
            </a:r>
            <a:endParaRPr b="1" sz="3500">
              <a:solidFill>
                <a:schemeClr val="dk2"/>
              </a:solidFill>
            </a:endParaRPr>
          </a:p>
          <a:p>
            <a:pPr indent="457200" lvl="0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43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4300">
                <a:solidFill>
                  <a:schemeClr val="dk2"/>
                </a:solidFill>
              </a:rPr>
              <a:t>     </a:t>
            </a:r>
            <a:r>
              <a:rPr b="1" lang="it-IT" sz="3900">
                <a:solidFill>
                  <a:schemeClr val="dk2"/>
                </a:solidFill>
              </a:rPr>
              <a:t>¿EMPRESAS EXTRANJERAS?</a:t>
            </a:r>
            <a:endParaRPr b="1" sz="3900">
              <a:solidFill>
                <a:schemeClr val="dk2"/>
              </a:solidFill>
            </a:endParaRPr>
          </a:p>
        </p:txBody>
      </p:sp>
      <p:sp>
        <p:nvSpPr>
          <p:cNvPr id="119" name="Google Shape;119;g214f4e64622_0_7"/>
          <p:cNvSpPr txBox="1"/>
          <p:nvPr>
            <p:ph idx="2" type="body"/>
          </p:nvPr>
        </p:nvSpPr>
        <p:spPr>
          <a:xfrm>
            <a:off x="0" y="932775"/>
            <a:ext cx="91440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600">
              <a:latin typeface="Tahoma"/>
              <a:ea typeface="Tahoma"/>
              <a:cs typeface="Tahoma"/>
              <a:sym typeface="Tahoma"/>
            </a:endParaRPr>
          </a:p>
          <a:p>
            <a:pPr indent="457200" lvl="0" marL="9144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457200" lvl="0" marL="9144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457200" lvl="0" marL="9144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EXTRANJERA + EXTRANJERA </a:t>
            </a:r>
            <a:endParaRPr b="1" sz="2500"/>
          </a:p>
          <a:p>
            <a:pPr indent="457200" lvl="0" marL="9144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(Dictamen 6/1998).</a:t>
            </a:r>
            <a:endParaRPr b="1" sz="2500"/>
          </a:p>
          <a:p>
            <a:pPr indent="0" lvl="0" marL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500" u="sng"/>
          </a:p>
          <a:p>
            <a:pPr indent="457200" lvl="0" marL="9144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EXTRANJERA + LOCAL </a:t>
            </a:r>
            <a:endParaRPr b="1" sz="2500"/>
          </a:p>
          <a:p>
            <a:pPr indent="457200" lvl="0" marL="9144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(Dictamen 37/1997).</a:t>
            </a:r>
            <a:endParaRPr b="1" sz="2500"/>
          </a:p>
          <a:p>
            <a:pPr indent="457200" lvl="0" marL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500" u="sng"/>
          </a:p>
          <a:p>
            <a:pPr indent="0" lvl="0" marL="13716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EXTRANJERA QUE ADMINISTRA BIENES EN EL PAÍS DE UNA SUCURSAL LOCAL -titular de esos bienes- + LOCAL (Dictámenes 6/1998 y 37/1997).</a:t>
            </a:r>
            <a:endParaRPr b="1" sz="2500"/>
          </a:p>
          <a:p>
            <a:pPr indent="0" lvl="0" marL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500"/>
          </a:p>
          <a:p>
            <a:pPr indent="0" lvl="0" marL="13716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SUCURSAL DE EXTRANJERA + LOCAL</a:t>
            </a:r>
            <a:endParaRPr b="1" sz="2500"/>
          </a:p>
          <a:p>
            <a:pPr indent="457200" lvl="0" marL="9144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(Dictamen 23/1988, 84/2003 y    </a:t>
            </a:r>
            <a:endParaRPr b="1" sz="2500"/>
          </a:p>
          <a:p>
            <a:pPr indent="457200" lvl="0" marL="9144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it-IT" sz="2500"/>
              <a:t>33/2014).</a:t>
            </a:r>
            <a:endParaRPr b="1" sz="2500"/>
          </a:p>
          <a:p>
            <a:pPr indent="457200" lvl="0" marL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500" u="sng">
              <a:latin typeface="Tahoma"/>
              <a:ea typeface="Tahoma"/>
              <a:cs typeface="Tahoma"/>
              <a:sym typeface="Tahoma"/>
            </a:endParaRPr>
          </a:p>
          <a:p>
            <a:pPr indent="457200" lvl="0" marL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900" u="sng"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CCFF"/>
              </a:buClr>
              <a:buSzPts val="1300"/>
              <a:buFont typeface="Noto Sans Symbols"/>
              <a:buNone/>
            </a:pPr>
            <a:r>
              <a:t/>
            </a:r>
            <a:endParaRPr b="1" sz="1900">
              <a:latin typeface="Tahoma"/>
              <a:ea typeface="Tahoma"/>
              <a:cs typeface="Tahoma"/>
              <a:sym typeface="Tahoma"/>
            </a:endParaRPr>
          </a:p>
          <a:p>
            <a:pPr indent="-24384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CCFF"/>
              </a:buClr>
              <a:buSzPts val="1560"/>
              <a:buFont typeface="Noto Sans Symbols"/>
              <a:buNone/>
            </a:pPr>
            <a:r>
              <a:t/>
            </a:r>
            <a:endParaRPr b="1" sz="1800" u="sng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1900"/>
          </a:p>
        </p:txBody>
      </p:sp>
      <p:pic>
        <p:nvPicPr>
          <p:cNvPr id="120" name="Google Shape;120;g214f4e64622_0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5150" y="1911625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214f4e64622_0_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4938" y="5404050"/>
            <a:ext cx="956472" cy="61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g214f4e64622_0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4950" y="4182913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g214f4e64622_0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5150" y="3047275"/>
            <a:ext cx="836050" cy="71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1a71de889f_0_17"/>
          <p:cNvSpPr txBox="1"/>
          <p:nvPr>
            <p:ph type="title"/>
          </p:nvPr>
        </p:nvSpPr>
        <p:spPr>
          <a:xfrm>
            <a:off x="657825" y="-9500"/>
            <a:ext cx="8229600" cy="1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t/>
            </a:r>
            <a:endParaRPr b="1" sz="3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Lora"/>
              <a:buNone/>
            </a:pPr>
            <a:r>
              <a:rPr b="1" lang="it-IT" sz="3000">
                <a:solidFill>
                  <a:schemeClr val="dk2"/>
                </a:solidFill>
              </a:rPr>
              <a:t>                   </a:t>
            </a:r>
            <a:r>
              <a:rPr b="1" lang="it-IT">
                <a:solidFill>
                  <a:schemeClr val="dk2"/>
                </a:solidFill>
              </a:rPr>
              <a:t>        </a:t>
            </a:r>
            <a:r>
              <a:rPr b="1" lang="it-IT" sz="3100">
                <a:solidFill>
                  <a:schemeClr val="dk2"/>
                </a:solidFill>
              </a:rPr>
              <a:t>¿</a:t>
            </a:r>
            <a:r>
              <a:rPr b="1" lang="it-IT" sz="3900">
                <a:solidFill>
                  <a:schemeClr val="dk2"/>
                </a:solidFill>
              </a:rPr>
              <a:t>TRANSFORMACIÓN? </a:t>
            </a:r>
            <a:endParaRPr b="1" sz="39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4433"/>
              </a:buClr>
              <a:buSzPts val="3200"/>
              <a:buFont typeface="Lora"/>
              <a:buNone/>
            </a:pPr>
            <a:r>
              <a:t/>
            </a:r>
            <a:endParaRPr b="1"/>
          </a:p>
        </p:txBody>
      </p:sp>
      <p:sp>
        <p:nvSpPr>
          <p:cNvPr id="129" name="Google Shape;129;g21a71de889f_0_17"/>
          <p:cNvSpPr txBox="1"/>
          <p:nvPr>
            <p:ph idx="2" type="body"/>
          </p:nvPr>
        </p:nvSpPr>
        <p:spPr>
          <a:xfrm>
            <a:off x="657825" y="831298"/>
            <a:ext cx="8229600" cy="4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9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1900"/>
              <a:t>Cuando una sociedad adopta otro de los tipos previstos. No se disuelve la sociedad, ni se alteran sus derechos y obligaciones (art 74 LGS). Mismo sujeto -no nace uno nuevo-, que cambia su ropaje/apariencia externa/forma jurídica.</a:t>
            </a:r>
            <a:endParaRPr b="1" sz="19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1900"/>
              <a:t>Sociedad regular en irregular por expiración del plazo, o cuando modifica su contrato social (Dictámenes 13/1980 y 3/2005).</a:t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1900"/>
              <a:t>Traspaso/aporte de bienes propiedad de personas físicas a una sociedad (Dictámenes 4/2004 y 5/2022). </a:t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1900"/>
              <a:t>Variación de los números de socios. Reducción a uno, SAU (Dictamen 58/2011 vs art 94 bis LGS).</a:t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1900"/>
              <a:t>Fondo Común de Inversión en un Fideicomiso (Dictamen 56/2003. El fideicomiso es un contrato -art 2, ley 24.441-, y el fondo, un patrimonio -ley 24.083-).</a:t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1900"/>
              <a:t>Explotación unipersonal (Dictamen 22/2018 y 10/2022, 10/2021, 5/2022) o sociedad de hecho, en una sociedad (Dictamen 1/2011) o dos sociedades (Dictamen 28/2013)</a:t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 sz="1900"/>
              <a:t>Entidad autárquica del Estado provincial en sociedad (Dictamen 2/2009).</a:t>
            </a:r>
            <a:endParaRPr b="1" sz="1900"/>
          </a:p>
          <a:p>
            <a:pPr indent="0" lvl="0" marL="45720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9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ora"/>
              <a:buNone/>
            </a:pPr>
            <a:r>
              <a:t/>
            </a:r>
            <a:endParaRPr sz="1800"/>
          </a:p>
        </p:txBody>
      </p:sp>
      <p:pic>
        <p:nvPicPr>
          <p:cNvPr id="130" name="Google Shape;130;g21a71de889f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050" y="2156475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g21a71de889f_0_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9038" y="6161075"/>
            <a:ext cx="956472" cy="61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g21a71de889f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050" y="2872063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g21a71de889f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9250" y="4408788"/>
            <a:ext cx="836050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g21a71de889f_0_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4650" y="1103388"/>
            <a:ext cx="840850" cy="84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g21a71de889f_0_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9038" y="5335250"/>
            <a:ext cx="956472" cy="61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g21a71de889f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9250" y="3669638"/>
            <a:ext cx="836050" cy="71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PAGBAM">
      <a:dk1>
        <a:srgbClr val="000000"/>
      </a:dk1>
      <a:lt1>
        <a:srgbClr val="FFFFFF"/>
      </a:lt1>
      <a:dk2>
        <a:srgbClr val="F24433"/>
      </a:dk2>
      <a:lt2>
        <a:srgbClr val="FFFFFF"/>
      </a:lt2>
      <a:accent1>
        <a:srgbClr val="00BCB4"/>
      </a:accent1>
      <a:accent2>
        <a:srgbClr val="80808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e Office">
  <a:themeElements>
    <a:clrScheme name="PAGBAM">
      <a:dk1>
        <a:srgbClr val="000000"/>
      </a:dk1>
      <a:lt1>
        <a:srgbClr val="FFFFFF"/>
      </a:lt1>
      <a:dk2>
        <a:srgbClr val="F24433"/>
      </a:dk2>
      <a:lt2>
        <a:srgbClr val="FFFFFF"/>
      </a:lt2>
      <a:accent1>
        <a:srgbClr val="00BCB4"/>
      </a:accent1>
      <a:accent2>
        <a:srgbClr val="80808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