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91" r:id="rId2"/>
    <p:sldId id="264" r:id="rId3"/>
    <p:sldId id="270" r:id="rId4"/>
    <p:sldId id="271" r:id="rId5"/>
    <p:sldId id="272" r:id="rId6"/>
    <p:sldId id="273" r:id="rId7"/>
    <p:sldId id="274" r:id="rId8"/>
    <p:sldId id="275" r:id="rId9"/>
    <p:sldId id="276" r:id="rId10"/>
    <p:sldId id="277" r:id="rId11"/>
    <p:sldId id="278" r:id="rId12"/>
    <p:sldId id="279" r:id="rId13"/>
    <p:sldId id="280" r:id="rId14"/>
    <p:sldId id="281" r:id="rId15"/>
    <p:sldId id="282" r:id="rId16"/>
    <p:sldId id="283" r:id="rId17"/>
    <p:sldId id="284" r:id="rId18"/>
    <p:sldId id="285" r:id="rId19"/>
    <p:sldId id="286" r:id="rId20"/>
    <p:sldId id="287" r:id="rId21"/>
    <p:sldId id="288" r:id="rId22"/>
    <p:sldId id="289" r:id="rId23"/>
    <p:sldId id="290" r:id="rId24"/>
    <p:sldId id="263" r:id="rId25"/>
  </p:sldIdLst>
  <p:sldSz cx="12192000" cy="6858000"/>
  <p:notesSz cx="6858000" cy="91440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73C4B52-1D3E-4CA5-9E97-477414C38178}" v="2" dt="2025-10-18T23:29:24.89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56" d="100"/>
          <a:sy n="56" d="100"/>
        </p:scale>
        <p:origin x="100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12D074A-8810-48B2-920E-1521273EE9C2}" type="doc">
      <dgm:prSet loTypeId="urn:microsoft.com/office/officeart/2005/8/layout/lProcess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5CD2B55-B5E5-4A41-9634-3E30896177CD}">
      <dgm:prSet phldrT="[Text]" custT="1"/>
      <dgm:spPr>
        <a:xfrm>
          <a:off x="7393748" y="0"/>
          <a:ext cx="1374515" cy="4868518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</a:schemeClr>
        </a:solidFill>
        <a:ln>
          <a:noFill/>
        </a:ln>
        <a:effectLst/>
      </dgm:spPr>
      <dgm:t>
        <a:bodyPr/>
        <a:lstStyle/>
        <a:p>
          <a:pPr>
            <a:buNone/>
          </a:pPr>
          <a:r>
            <a:rPr lang="es-AR" sz="1200" noProof="0" dirty="0">
              <a:solidFill>
                <a:srgbClr val="4472C4">
                  <a:lumMod val="50000"/>
                </a:srgbClr>
              </a:solidFill>
              <a:latin typeface="Calibri Light" panose="020F0302020204030204"/>
              <a:ea typeface="+mn-ea"/>
              <a:cs typeface="+mn-cs"/>
            </a:rPr>
            <a:t>JUNIO 2025</a:t>
          </a:r>
        </a:p>
      </dgm:t>
    </dgm:pt>
    <dgm:pt modelId="{CA494C90-6685-4E9D-A46B-AE4F13B17D79}" type="parTrans" cxnId="{989BB405-A05C-4712-8623-81A2CDCB9540}">
      <dgm:prSet/>
      <dgm:spPr/>
      <dgm:t>
        <a:bodyPr/>
        <a:lstStyle/>
        <a:p>
          <a:endParaRPr lang="en-US"/>
        </a:p>
      </dgm:t>
    </dgm:pt>
    <dgm:pt modelId="{34EC1347-4BE2-4FF6-A292-E0D720387EFF}" type="sibTrans" cxnId="{989BB405-A05C-4712-8623-81A2CDCB9540}">
      <dgm:prSet/>
      <dgm:spPr/>
      <dgm:t>
        <a:bodyPr/>
        <a:lstStyle/>
        <a:p>
          <a:endParaRPr lang="en-US"/>
        </a:p>
      </dgm:t>
    </dgm:pt>
    <dgm:pt modelId="{AC7BF992-624E-42C0-B320-836AC207B9D9}">
      <dgm:prSet phldrT="[Text]" custT="1"/>
      <dgm:spPr>
        <a:xfrm>
          <a:off x="1483331" y="0"/>
          <a:ext cx="1374515" cy="4868518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</a:schemeClr>
        </a:solidFill>
        <a:ln>
          <a:noFill/>
        </a:ln>
        <a:effectLst/>
      </dgm:spPr>
      <dgm:t>
        <a:bodyPr/>
        <a:lstStyle/>
        <a:p>
          <a:pPr>
            <a:buNone/>
          </a:pPr>
          <a:r>
            <a:rPr lang="es-AR" sz="1200" noProof="0" dirty="0">
              <a:solidFill>
                <a:srgbClr val="4472C4">
                  <a:lumMod val="50000"/>
                </a:srgbClr>
              </a:solidFill>
              <a:latin typeface="Calibri Light" panose="020F0302020204030204"/>
              <a:ea typeface="+mn-ea"/>
              <a:cs typeface="+mn-cs"/>
            </a:rPr>
            <a:t>FEBRERO 2025</a:t>
          </a:r>
        </a:p>
      </dgm:t>
    </dgm:pt>
    <dgm:pt modelId="{B23C6ED6-CE63-4091-A7A0-EAFF2005AC4D}" type="parTrans" cxnId="{31A063D9-587E-4251-B3A0-59F266D0D76A}">
      <dgm:prSet/>
      <dgm:spPr/>
      <dgm:t>
        <a:bodyPr/>
        <a:lstStyle/>
        <a:p>
          <a:endParaRPr lang="es-AR"/>
        </a:p>
      </dgm:t>
    </dgm:pt>
    <dgm:pt modelId="{0C7D35C2-37EA-416A-8B4F-AFD14310D5BF}" type="sibTrans" cxnId="{31A063D9-587E-4251-B3A0-59F266D0D76A}">
      <dgm:prSet/>
      <dgm:spPr/>
      <dgm:t>
        <a:bodyPr/>
        <a:lstStyle/>
        <a:p>
          <a:endParaRPr lang="es-AR"/>
        </a:p>
      </dgm:t>
    </dgm:pt>
    <dgm:pt modelId="{D147D615-8805-4B1E-AA09-CD616CC0C3AC}">
      <dgm:prSet phldrT="[Text]" custT="1"/>
      <dgm:spPr>
        <a:xfrm>
          <a:off x="8871352" y="0"/>
          <a:ext cx="1374515" cy="4868518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</a:schemeClr>
        </a:solidFill>
        <a:ln>
          <a:noFill/>
        </a:ln>
        <a:effectLst/>
      </dgm:spPr>
      <dgm:t>
        <a:bodyPr/>
        <a:lstStyle/>
        <a:p>
          <a:pPr>
            <a:buNone/>
          </a:pPr>
          <a:r>
            <a:rPr lang="es-AR" sz="1200" noProof="0" dirty="0">
              <a:solidFill>
                <a:srgbClr val="4472C4">
                  <a:lumMod val="50000"/>
                </a:srgbClr>
              </a:solidFill>
              <a:latin typeface="Calibri Light" panose="020F0302020204030204"/>
              <a:ea typeface="+mn-ea"/>
              <a:cs typeface="+mn-cs"/>
            </a:rPr>
            <a:t>JULIO 2025</a:t>
          </a:r>
        </a:p>
      </dgm:t>
    </dgm:pt>
    <dgm:pt modelId="{96A4383A-9C39-4CA6-AFA6-B6572A1BBBEC}" type="parTrans" cxnId="{2B9E591A-1B3F-412E-805A-C550075A8403}">
      <dgm:prSet/>
      <dgm:spPr/>
      <dgm:t>
        <a:bodyPr/>
        <a:lstStyle/>
        <a:p>
          <a:endParaRPr lang="es-AR"/>
        </a:p>
      </dgm:t>
    </dgm:pt>
    <dgm:pt modelId="{304C3D41-FCCA-404B-A5BB-13FF254AE4B0}" type="sibTrans" cxnId="{2B9E591A-1B3F-412E-805A-C550075A8403}">
      <dgm:prSet/>
      <dgm:spPr/>
      <dgm:t>
        <a:bodyPr/>
        <a:lstStyle/>
        <a:p>
          <a:endParaRPr lang="es-AR"/>
        </a:p>
      </dgm:t>
    </dgm:pt>
    <dgm:pt modelId="{AA4CE0C7-D288-401A-9C27-CA9F228EFE44}">
      <dgm:prSet phldrT="[Text]" custT="1"/>
      <dgm:spPr>
        <a:xfrm>
          <a:off x="10348957" y="0"/>
          <a:ext cx="1374515" cy="4868518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</a:schemeClr>
        </a:solidFill>
        <a:ln>
          <a:noFill/>
        </a:ln>
        <a:effectLst/>
      </dgm:spPr>
      <dgm:t>
        <a:bodyPr/>
        <a:lstStyle/>
        <a:p>
          <a:pPr>
            <a:buNone/>
          </a:pPr>
          <a:r>
            <a:rPr lang="es-AR" sz="1200" noProof="0" dirty="0">
              <a:solidFill>
                <a:srgbClr val="4472C4">
                  <a:lumMod val="50000"/>
                </a:srgbClr>
              </a:solidFill>
              <a:latin typeface="Calibri Light" panose="020F0302020204030204"/>
              <a:ea typeface="+mn-ea"/>
              <a:cs typeface="+mn-cs"/>
            </a:rPr>
            <a:t>AGOSTO 2025</a:t>
          </a:r>
        </a:p>
      </dgm:t>
    </dgm:pt>
    <dgm:pt modelId="{7AFA92FC-0279-40A2-ADD7-110652C11B62}" type="parTrans" cxnId="{12A39BFC-D2A7-4920-A73A-1EA45C50646F}">
      <dgm:prSet/>
      <dgm:spPr/>
      <dgm:t>
        <a:bodyPr/>
        <a:lstStyle/>
        <a:p>
          <a:endParaRPr lang="es-AR"/>
        </a:p>
      </dgm:t>
    </dgm:pt>
    <dgm:pt modelId="{829C3092-5CEF-48C0-97ED-1CA7698032E8}" type="sibTrans" cxnId="{12A39BFC-D2A7-4920-A73A-1EA45C50646F}">
      <dgm:prSet/>
      <dgm:spPr/>
      <dgm:t>
        <a:bodyPr/>
        <a:lstStyle/>
        <a:p>
          <a:endParaRPr lang="es-AR"/>
        </a:p>
      </dgm:t>
    </dgm:pt>
    <dgm:pt modelId="{70924D68-5C93-465B-8F70-7440C004E8E0}">
      <dgm:prSet phldrT="[Text]" custT="1"/>
      <dgm:spPr>
        <a:xfrm>
          <a:off x="5916144" y="0"/>
          <a:ext cx="1374515" cy="4868518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</a:schemeClr>
        </a:solidFill>
        <a:ln>
          <a:noFill/>
        </a:ln>
        <a:effectLst/>
      </dgm:spPr>
      <dgm:t>
        <a:bodyPr/>
        <a:lstStyle/>
        <a:p>
          <a:pPr>
            <a:buNone/>
          </a:pPr>
          <a:r>
            <a:rPr lang="es-AR" sz="1200" noProof="0" dirty="0">
              <a:solidFill>
                <a:srgbClr val="4472C4">
                  <a:lumMod val="50000"/>
                </a:srgbClr>
              </a:solidFill>
              <a:latin typeface="Calibri Light" panose="020F0302020204030204"/>
              <a:ea typeface="+mn-ea"/>
              <a:cs typeface="+mn-cs"/>
            </a:rPr>
            <a:t>MAYO 2025</a:t>
          </a:r>
        </a:p>
      </dgm:t>
    </dgm:pt>
    <dgm:pt modelId="{B5E8AC3E-0BB9-4ADC-9F6E-A132C2A7FEB6}" type="sibTrans" cxnId="{A8654427-DD5C-49A3-B03A-E9BC5194CE49}">
      <dgm:prSet/>
      <dgm:spPr/>
      <dgm:t>
        <a:bodyPr/>
        <a:lstStyle/>
        <a:p>
          <a:endParaRPr lang="en-US"/>
        </a:p>
      </dgm:t>
    </dgm:pt>
    <dgm:pt modelId="{26798D59-B2BC-4036-BF3F-7A3772E3C7B9}" type="parTrans" cxnId="{A8654427-DD5C-49A3-B03A-E9BC5194CE49}">
      <dgm:prSet/>
      <dgm:spPr/>
      <dgm:t>
        <a:bodyPr/>
        <a:lstStyle/>
        <a:p>
          <a:endParaRPr lang="en-US"/>
        </a:p>
      </dgm:t>
    </dgm:pt>
    <dgm:pt modelId="{FFB9564C-307E-44EC-8262-BBA2FF19C875}">
      <dgm:prSet custT="1"/>
      <dgm:spPr>
        <a:xfrm>
          <a:off x="5727" y="0"/>
          <a:ext cx="1374515" cy="4868518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</a:schemeClr>
        </a:solidFill>
        <a:ln>
          <a:noFill/>
        </a:ln>
        <a:effectLst/>
      </dgm:spPr>
      <dgm:t>
        <a:bodyPr/>
        <a:lstStyle/>
        <a:p>
          <a:pPr>
            <a:buNone/>
          </a:pPr>
          <a:r>
            <a:rPr lang="es-AR" sz="1200" dirty="0">
              <a:solidFill>
                <a:srgbClr val="4472C4">
                  <a:lumMod val="50000"/>
                </a:srgbClr>
              </a:solidFill>
              <a:latin typeface="Calibri Light (Headings)"/>
              <a:ea typeface="+mn-ea"/>
              <a:cs typeface="+mn-cs"/>
            </a:rPr>
            <a:t>ENERO 2025</a:t>
          </a:r>
        </a:p>
      </dgm:t>
    </dgm:pt>
    <dgm:pt modelId="{91861AF1-9441-4CDA-978E-35EB1B322643}" type="parTrans" cxnId="{0BC5B195-0651-4344-AABF-1C31252A31B7}">
      <dgm:prSet/>
      <dgm:spPr/>
      <dgm:t>
        <a:bodyPr/>
        <a:lstStyle/>
        <a:p>
          <a:endParaRPr lang="es-AR"/>
        </a:p>
      </dgm:t>
    </dgm:pt>
    <dgm:pt modelId="{62EA2B5A-B397-4154-86C5-8A319664695A}" type="sibTrans" cxnId="{0BC5B195-0651-4344-AABF-1C31252A31B7}">
      <dgm:prSet/>
      <dgm:spPr/>
      <dgm:t>
        <a:bodyPr/>
        <a:lstStyle/>
        <a:p>
          <a:endParaRPr lang="es-AR"/>
        </a:p>
      </dgm:t>
    </dgm:pt>
    <dgm:pt modelId="{82909E2A-8F42-4A18-97AC-425EA6787893}">
      <dgm:prSet phldrT="[Text]" custT="1"/>
      <dgm:spPr>
        <a:xfrm>
          <a:off x="4416905" y="0"/>
          <a:ext cx="1374515" cy="4868518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</a:schemeClr>
        </a:solidFill>
        <a:ln>
          <a:noFill/>
        </a:ln>
        <a:effectLst/>
      </dgm:spPr>
      <dgm:t>
        <a:bodyPr/>
        <a:lstStyle/>
        <a:p>
          <a:pPr>
            <a:buNone/>
          </a:pPr>
          <a:r>
            <a:rPr lang="es-AR" sz="1200" noProof="0" dirty="0">
              <a:solidFill>
                <a:srgbClr val="4472C4">
                  <a:lumMod val="50000"/>
                </a:srgbClr>
              </a:solidFill>
              <a:latin typeface="Calibri Light" panose="020F0302020204030204"/>
              <a:ea typeface="+mn-ea"/>
              <a:cs typeface="+mn-cs"/>
            </a:rPr>
            <a:t>ABRIL 2025</a:t>
          </a:r>
        </a:p>
      </dgm:t>
    </dgm:pt>
    <dgm:pt modelId="{716EA63F-A6D4-40CF-95F7-E745173657FA}" type="sibTrans" cxnId="{743597AC-ECA7-4B96-B3EE-766F5C589DF2}">
      <dgm:prSet/>
      <dgm:spPr/>
      <dgm:t>
        <a:bodyPr/>
        <a:lstStyle/>
        <a:p>
          <a:endParaRPr lang="en-US"/>
        </a:p>
      </dgm:t>
    </dgm:pt>
    <dgm:pt modelId="{1EE3C5AC-A2B2-4CD8-B88A-E4C6CD99F9F1}" type="parTrans" cxnId="{743597AC-ECA7-4B96-B3EE-766F5C589DF2}">
      <dgm:prSet/>
      <dgm:spPr/>
      <dgm:t>
        <a:bodyPr/>
        <a:lstStyle/>
        <a:p>
          <a:endParaRPr lang="en-US"/>
        </a:p>
      </dgm:t>
    </dgm:pt>
    <dgm:pt modelId="{B4255C7F-3C67-43D4-99DD-DAFDCADC523B}">
      <dgm:prSet phldrT="[Text]" custT="1"/>
      <dgm:spPr>
        <a:xfrm>
          <a:off x="2960935" y="0"/>
          <a:ext cx="1374515" cy="4868518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</a:schemeClr>
        </a:solidFill>
        <a:ln>
          <a:noFill/>
        </a:ln>
        <a:effectLst/>
      </dgm:spPr>
      <dgm:t>
        <a:bodyPr/>
        <a:lstStyle/>
        <a:p>
          <a:pPr>
            <a:buNone/>
          </a:pPr>
          <a:r>
            <a:rPr lang="es-AR" sz="1200" noProof="0" dirty="0">
              <a:solidFill>
                <a:srgbClr val="4472C4">
                  <a:lumMod val="50000"/>
                </a:srgbClr>
              </a:solidFill>
              <a:latin typeface="Calibri Light" panose="020F0302020204030204"/>
              <a:ea typeface="+mn-ea"/>
              <a:cs typeface="+mn-cs"/>
            </a:rPr>
            <a:t>MARZO 2025</a:t>
          </a:r>
        </a:p>
      </dgm:t>
    </dgm:pt>
    <dgm:pt modelId="{39C45FF5-A236-4E83-AE0B-FD8E2FEC01C5}" type="sibTrans" cxnId="{7AB4AA8C-5B9F-4A2C-8A31-FFD8EE2EBD82}">
      <dgm:prSet/>
      <dgm:spPr/>
      <dgm:t>
        <a:bodyPr/>
        <a:lstStyle/>
        <a:p>
          <a:endParaRPr lang="en-US"/>
        </a:p>
      </dgm:t>
    </dgm:pt>
    <dgm:pt modelId="{CAEE3EA4-0B8B-4237-B25F-EAE790818AD8}" type="parTrans" cxnId="{7AB4AA8C-5B9F-4A2C-8A31-FFD8EE2EBD82}">
      <dgm:prSet/>
      <dgm:spPr/>
      <dgm:t>
        <a:bodyPr/>
        <a:lstStyle/>
        <a:p>
          <a:endParaRPr lang="en-US"/>
        </a:p>
      </dgm:t>
    </dgm:pt>
    <dgm:pt modelId="{F4C18B9F-EADE-46DD-8243-E85BD93D25C8}" type="pres">
      <dgm:prSet presAssocID="{F12D074A-8810-48B2-920E-1521273EE9C2}" presName="theList" presStyleCnt="0">
        <dgm:presLayoutVars>
          <dgm:dir/>
          <dgm:animLvl val="lvl"/>
          <dgm:resizeHandles val="exact"/>
        </dgm:presLayoutVars>
      </dgm:prSet>
      <dgm:spPr/>
    </dgm:pt>
    <dgm:pt modelId="{BFAE48A2-0DDD-495E-83D6-8AEAFE472B39}" type="pres">
      <dgm:prSet presAssocID="{FFB9564C-307E-44EC-8262-BBA2FF19C875}" presName="compNode" presStyleCnt="0"/>
      <dgm:spPr/>
    </dgm:pt>
    <dgm:pt modelId="{BE1CAC4D-EB06-4FBA-8115-F7C40BD051B5}" type="pres">
      <dgm:prSet presAssocID="{FFB9564C-307E-44EC-8262-BBA2FF19C875}" presName="aNode" presStyleLbl="bgShp" presStyleIdx="0" presStyleCnt="8" custScaleY="88313"/>
      <dgm:spPr/>
    </dgm:pt>
    <dgm:pt modelId="{E2DCCC65-E072-4773-A12F-20BD9F38C717}" type="pres">
      <dgm:prSet presAssocID="{FFB9564C-307E-44EC-8262-BBA2FF19C875}" presName="textNode" presStyleLbl="bgShp" presStyleIdx="0" presStyleCnt="8"/>
      <dgm:spPr/>
    </dgm:pt>
    <dgm:pt modelId="{074AA605-C21C-4DCF-AE2E-CC6BF8E9A20C}" type="pres">
      <dgm:prSet presAssocID="{FFB9564C-307E-44EC-8262-BBA2FF19C875}" presName="compChildNode" presStyleCnt="0"/>
      <dgm:spPr/>
    </dgm:pt>
    <dgm:pt modelId="{87F421EF-001B-4178-877B-59DB9D2773F8}" type="pres">
      <dgm:prSet presAssocID="{FFB9564C-307E-44EC-8262-BBA2FF19C875}" presName="theInnerList" presStyleCnt="0"/>
      <dgm:spPr/>
    </dgm:pt>
    <dgm:pt modelId="{E53AE013-BF74-46C4-BB7C-93A7114E8611}" type="pres">
      <dgm:prSet presAssocID="{FFB9564C-307E-44EC-8262-BBA2FF19C875}" presName="aSpace" presStyleCnt="0"/>
      <dgm:spPr/>
    </dgm:pt>
    <dgm:pt modelId="{04F1023B-C210-41EB-B2A7-72098896015B}" type="pres">
      <dgm:prSet presAssocID="{AC7BF992-624E-42C0-B320-836AC207B9D9}" presName="compNode" presStyleCnt="0"/>
      <dgm:spPr/>
    </dgm:pt>
    <dgm:pt modelId="{7600B6A8-C288-416F-9B92-95C2C2225697}" type="pres">
      <dgm:prSet presAssocID="{AC7BF992-624E-42C0-B320-836AC207B9D9}" presName="aNode" presStyleLbl="bgShp" presStyleIdx="1" presStyleCnt="8" custScaleY="88313"/>
      <dgm:spPr/>
    </dgm:pt>
    <dgm:pt modelId="{5C14A14B-C4F2-44AE-928D-BB4C380625DB}" type="pres">
      <dgm:prSet presAssocID="{AC7BF992-624E-42C0-B320-836AC207B9D9}" presName="textNode" presStyleLbl="bgShp" presStyleIdx="1" presStyleCnt="8"/>
      <dgm:spPr/>
    </dgm:pt>
    <dgm:pt modelId="{71140997-B18B-4ADF-89EF-2CCE0544210F}" type="pres">
      <dgm:prSet presAssocID="{AC7BF992-624E-42C0-B320-836AC207B9D9}" presName="compChildNode" presStyleCnt="0"/>
      <dgm:spPr/>
    </dgm:pt>
    <dgm:pt modelId="{3B07F897-A771-4C1B-92CB-8A0158C29324}" type="pres">
      <dgm:prSet presAssocID="{AC7BF992-624E-42C0-B320-836AC207B9D9}" presName="theInnerList" presStyleCnt="0"/>
      <dgm:spPr/>
    </dgm:pt>
    <dgm:pt modelId="{37D58CE9-6F7A-4E1D-8CAB-2BDE0D8F561E}" type="pres">
      <dgm:prSet presAssocID="{AC7BF992-624E-42C0-B320-836AC207B9D9}" presName="aSpace" presStyleCnt="0"/>
      <dgm:spPr/>
    </dgm:pt>
    <dgm:pt modelId="{4D2ED26B-B1E3-429C-A149-B72827B8B10D}" type="pres">
      <dgm:prSet presAssocID="{B4255C7F-3C67-43D4-99DD-DAFDCADC523B}" presName="compNode" presStyleCnt="0"/>
      <dgm:spPr/>
    </dgm:pt>
    <dgm:pt modelId="{A8285BEB-C415-41F7-A0F3-0BDE644F9D0E}" type="pres">
      <dgm:prSet presAssocID="{B4255C7F-3C67-43D4-99DD-DAFDCADC523B}" presName="aNode" presStyleLbl="bgShp" presStyleIdx="2" presStyleCnt="8" custScaleY="88313" custLinFactNeighborY="578"/>
      <dgm:spPr/>
    </dgm:pt>
    <dgm:pt modelId="{25DC30EA-2DC5-4432-B5DD-30017149DF76}" type="pres">
      <dgm:prSet presAssocID="{B4255C7F-3C67-43D4-99DD-DAFDCADC523B}" presName="textNode" presStyleLbl="bgShp" presStyleIdx="2" presStyleCnt="8"/>
      <dgm:spPr/>
    </dgm:pt>
    <dgm:pt modelId="{7BAABC6A-62AE-46B5-99D9-AE8E1A414AC7}" type="pres">
      <dgm:prSet presAssocID="{B4255C7F-3C67-43D4-99DD-DAFDCADC523B}" presName="compChildNode" presStyleCnt="0"/>
      <dgm:spPr/>
    </dgm:pt>
    <dgm:pt modelId="{3BD21F92-63B1-4932-97AA-73CF09886617}" type="pres">
      <dgm:prSet presAssocID="{B4255C7F-3C67-43D4-99DD-DAFDCADC523B}" presName="theInnerList" presStyleCnt="0"/>
      <dgm:spPr/>
    </dgm:pt>
    <dgm:pt modelId="{FEDF1D34-11F9-4978-8FF2-EA53571199AE}" type="pres">
      <dgm:prSet presAssocID="{B4255C7F-3C67-43D4-99DD-DAFDCADC523B}" presName="aSpace" presStyleCnt="0"/>
      <dgm:spPr/>
    </dgm:pt>
    <dgm:pt modelId="{C6049E88-4945-4C17-A1DF-9C3153114A45}" type="pres">
      <dgm:prSet presAssocID="{82909E2A-8F42-4A18-97AC-425EA6787893}" presName="compNode" presStyleCnt="0"/>
      <dgm:spPr/>
    </dgm:pt>
    <dgm:pt modelId="{FCA2A98C-4A80-4CD4-8B01-AE4E10305D89}" type="pres">
      <dgm:prSet presAssocID="{82909E2A-8F42-4A18-97AC-425EA6787893}" presName="aNode" presStyleLbl="bgShp" presStyleIdx="3" presStyleCnt="8" custScaleY="88313" custLinFactNeighborX="-1574" custLinFactNeighborY="-203"/>
      <dgm:spPr/>
    </dgm:pt>
    <dgm:pt modelId="{9E7F7AE9-6307-40DB-8A51-32D440EF3F39}" type="pres">
      <dgm:prSet presAssocID="{82909E2A-8F42-4A18-97AC-425EA6787893}" presName="textNode" presStyleLbl="bgShp" presStyleIdx="3" presStyleCnt="8"/>
      <dgm:spPr/>
    </dgm:pt>
    <dgm:pt modelId="{F9E99705-5369-438F-8A3E-F6A74891FFC1}" type="pres">
      <dgm:prSet presAssocID="{82909E2A-8F42-4A18-97AC-425EA6787893}" presName="compChildNode" presStyleCnt="0"/>
      <dgm:spPr/>
    </dgm:pt>
    <dgm:pt modelId="{062783FF-E35B-47FB-8CA8-5942E16471C7}" type="pres">
      <dgm:prSet presAssocID="{82909E2A-8F42-4A18-97AC-425EA6787893}" presName="theInnerList" presStyleCnt="0"/>
      <dgm:spPr/>
    </dgm:pt>
    <dgm:pt modelId="{3E746490-594C-4CA5-AE4E-CF9E507BB48A}" type="pres">
      <dgm:prSet presAssocID="{82909E2A-8F42-4A18-97AC-425EA6787893}" presName="aSpace" presStyleCnt="0"/>
      <dgm:spPr/>
    </dgm:pt>
    <dgm:pt modelId="{CEF78838-0FE9-4032-9E7F-AEEFED4D3926}" type="pres">
      <dgm:prSet presAssocID="{70924D68-5C93-465B-8F70-7440C004E8E0}" presName="compNode" presStyleCnt="0"/>
      <dgm:spPr/>
    </dgm:pt>
    <dgm:pt modelId="{1DB73895-BD90-43A8-B94A-C54A50544022}" type="pres">
      <dgm:prSet presAssocID="{70924D68-5C93-465B-8F70-7440C004E8E0}" presName="aNode" presStyleLbl="bgShp" presStyleIdx="4" presStyleCnt="8" custScaleY="88313"/>
      <dgm:spPr/>
    </dgm:pt>
    <dgm:pt modelId="{AA57C595-F751-459C-878A-3C35571A311F}" type="pres">
      <dgm:prSet presAssocID="{70924D68-5C93-465B-8F70-7440C004E8E0}" presName="textNode" presStyleLbl="bgShp" presStyleIdx="4" presStyleCnt="8"/>
      <dgm:spPr/>
    </dgm:pt>
    <dgm:pt modelId="{181130B7-F00D-47C6-AC35-1540D0FCC86E}" type="pres">
      <dgm:prSet presAssocID="{70924D68-5C93-465B-8F70-7440C004E8E0}" presName="compChildNode" presStyleCnt="0"/>
      <dgm:spPr/>
    </dgm:pt>
    <dgm:pt modelId="{1BA9B337-A1A3-4279-A4D3-3652CFEA530B}" type="pres">
      <dgm:prSet presAssocID="{70924D68-5C93-465B-8F70-7440C004E8E0}" presName="theInnerList" presStyleCnt="0"/>
      <dgm:spPr/>
    </dgm:pt>
    <dgm:pt modelId="{85D71883-CA91-406F-AF5E-880569FB9959}" type="pres">
      <dgm:prSet presAssocID="{70924D68-5C93-465B-8F70-7440C004E8E0}" presName="aSpace" presStyleCnt="0"/>
      <dgm:spPr/>
    </dgm:pt>
    <dgm:pt modelId="{5AA574D7-3433-431E-8F4F-F21649B767DD}" type="pres">
      <dgm:prSet presAssocID="{25CD2B55-B5E5-4A41-9634-3E30896177CD}" presName="compNode" presStyleCnt="0"/>
      <dgm:spPr/>
    </dgm:pt>
    <dgm:pt modelId="{6E69AC0A-8288-4DEC-A8B6-0C0BB22F0D08}" type="pres">
      <dgm:prSet presAssocID="{25CD2B55-B5E5-4A41-9634-3E30896177CD}" presName="aNode" presStyleLbl="bgShp" presStyleIdx="5" presStyleCnt="8" custScaleY="88313" custLinFactNeighborY="-526"/>
      <dgm:spPr/>
    </dgm:pt>
    <dgm:pt modelId="{AB979C56-23DB-40B8-9385-0CFEE414511D}" type="pres">
      <dgm:prSet presAssocID="{25CD2B55-B5E5-4A41-9634-3E30896177CD}" presName="textNode" presStyleLbl="bgShp" presStyleIdx="5" presStyleCnt="8"/>
      <dgm:spPr/>
    </dgm:pt>
    <dgm:pt modelId="{735A08B5-A65B-4475-938C-EF6BCE6E3AAA}" type="pres">
      <dgm:prSet presAssocID="{25CD2B55-B5E5-4A41-9634-3E30896177CD}" presName="compChildNode" presStyleCnt="0"/>
      <dgm:spPr/>
    </dgm:pt>
    <dgm:pt modelId="{2A5CC865-2FD8-46EA-9FD0-1FBA5659DD5F}" type="pres">
      <dgm:prSet presAssocID="{25CD2B55-B5E5-4A41-9634-3E30896177CD}" presName="theInnerList" presStyleCnt="0"/>
      <dgm:spPr/>
    </dgm:pt>
    <dgm:pt modelId="{CB8D2521-88B2-4C65-9178-7B88F01F86E2}" type="pres">
      <dgm:prSet presAssocID="{25CD2B55-B5E5-4A41-9634-3E30896177CD}" presName="aSpace" presStyleCnt="0"/>
      <dgm:spPr/>
    </dgm:pt>
    <dgm:pt modelId="{487BE866-61C8-49F1-9655-A955F4C00FB6}" type="pres">
      <dgm:prSet presAssocID="{D147D615-8805-4B1E-AA09-CD616CC0C3AC}" presName="compNode" presStyleCnt="0"/>
      <dgm:spPr/>
    </dgm:pt>
    <dgm:pt modelId="{D941BABB-62EE-41D4-AFE7-67DD5633D842}" type="pres">
      <dgm:prSet presAssocID="{D147D615-8805-4B1E-AA09-CD616CC0C3AC}" presName="aNode" presStyleLbl="bgShp" presStyleIdx="6" presStyleCnt="8" custScaleY="88313" custLinFactNeighborY="-526"/>
      <dgm:spPr/>
    </dgm:pt>
    <dgm:pt modelId="{55771EC0-F17A-4FC5-891E-C292CDC04C43}" type="pres">
      <dgm:prSet presAssocID="{D147D615-8805-4B1E-AA09-CD616CC0C3AC}" presName="textNode" presStyleLbl="bgShp" presStyleIdx="6" presStyleCnt="8"/>
      <dgm:spPr/>
    </dgm:pt>
    <dgm:pt modelId="{E7228D7C-634F-4F2D-AB64-9A38581EF46D}" type="pres">
      <dgm:prSet presAssocID="{D147D615-8805-4B1E-AA09-CD616CC0C3AC}" presName="compChildNode" presStyleCnt="0"/>
      <dgm:spPr/>
    </dgm:pt>
    <dgm:pt modelId="{3126EC79-4A65-4213-A69C-9ACBDF85E268}" type="pres">
      <dgm:prSet presAssocID="{D147D615-8805-4B1E-AA09-CD616CC0C3AC}" presName="theInnerList" presStyleCnt="0"/>
      <dgm:spPr/>
    </dgm:pt>
    <dgm:pt modelId="{70270BA6-EADF-4B03-A710-F9F6E67FF2C6}" type="pres">
      <dgm:prSet presAssocID="{D147D615-8805-4B1E-AA09-CD616CC0C3AC}" presName="aSpace" presStyleCnt="0"/>
      <dgm:spPr/>
    </dgm:pt>
    <dgm:pt modelId="{9C1D1529-2620-4D8A-85B3-C7EBDE493F50}" type="pres">
      <dgm:prSet presAssocID="{AA4CE0C7-D288-401A-9C27-CA9F228EFE44}" presName="compNode" presStyleCnt="0"/>
      <dgm:spPr/>
    </dgm:pt>
    <dgm:pt modelId="{F2BF104B-B773-48C8-97D3-66CA26CE54DF}" type="pres">
      <dgm:prSet presAssocID="{AA4CE0C7-D288-401A-9C27-CA9F228EFE44}" presName="aNode" presStyleLbl="bgShp" presStyleIdx="7" presStyleCnt="8" custScaleY="88313" custLinFactNeighborY="-526"/>
      <dgm:spPr/>
    </dgm:pt>
    <dgm:pt modelId="{335B8969-A81B-45BA-B7E1-714BD8BFE9EB}" type="pres">
      <dgm:prSet presAssocID="{AA4CE0C7-D288-401A-9C27-CA9F228EFE44}" presName="textNode" presStyleLbl="bgShp" presStyleIdx="7" presStyleCnt="8"/>
      <dgm:spPr/>
    </dgm:pt>
    <dgm:pt modelId="{C837E8DE-9176-4195-B165-AE3A2DC2A2FC}" type="pres">
      <dgm:prSet presAssocID="{AA4CE0C7-D288-401A-9C27-CA9F228EFE44}" presName="compChildNode" presStyleCnt="0"/>
      <dgm:spPr/>
    </dgm:pt>
    <dgm:pt modelId="{92BA3085-48E6-4012-9843-2E492FFF0F5D}" type="pres">
      <dgm:prSet presAssocID="{AA4CE0C7-D288-401A-9C27-CA9F228EFE44}" presName="theInnerList" presStyleCnt="0"/>
      <dgm:spPr/>
    </dgm:pt>
  </dgm:ptLst>
  <dgm:cxnLst>
    <dgm:cxn modelId="{989BB405-A05C-4712-8623-81A2CDCB9540}" srcId="{F12D074A-8810-48B2-920E-1521273EE9C2}" destId="{25CD2B55-B5E5-4A41-9634-3E30896177CD}" srcOrd="5" destOrd="0" parTransId="{CA494C90-6685-4E9D-A46B-AE4F13B17D79}" sibTransId="{34EC1347-4BE2-4FF6-A292-E0D720387EFF}"/>
    <dgm:cxn modelId="{4E716E0C-8B94-466B-8DA2-A1663F35CF4F}" type="presOf" srcId="{B4255C7F-3C67-43D4-99DD-DAFDCADC523B}" destId="{A8285BEB-C415-41F7-A0F3-0BDE644F9D0E}" srcOrd="0" destOrd="0" presId="urn:microsoft.com/office/officeart/2005/8/layout/lProcess2"/>
    <dgm:cxn modelId="{2B9E591A-1B3F-412E-805A-C550075A8403}" srcId="{F12D074A-8810-48B2-920E-1521273EE9C2}" destId="{D147D615-8805-4B1E-AA09-CD616CC0C3AC}" srcOrd="6" destOrd="0" parTransId="{96A4383A-9C39-4CA6-AFA6-B6572A1BBBEC}" sibTransId="{304C3D41-FCCA-404B-A5BB-13FF254AE4B0}"/>
    <dgm:cxn modelId="{A8654427-DD5C-49A3-B03A-E9BC5194CE49}" srcId="{F12D074A-8810-48B2-920E-1521273EE9C2}" destId="{70924D68-5C93-465B-8F70-7440C004E8E0}" srcOrd="4" destOrd="0" parTransId="{26798D59-B2BC-4036-BF3F-7A3772E3C7B9}" sibTransId="{B5E8AC3E-0BB9-4ADC-9F6E-A132C2A7FEB6}"/>
    <dgm:cxn modelId="{C78FFC29-6644-4718-B630-BDDCC8571047}" type="presOf" srcId="{AA4CE0C7-D288-401A-9C27-CA9F228EFE44}" destId="{335B8969-A81B-45BA-B7E1-714BD8BFE9EB}" srcOrd="1" destOrd="0" presId="urn:microsoft.com/office/officeart/2005/8/layout/lProcess2"/>
    <dgm:cxn modelId="{5399AE38-C7FD-4CA8-B4C0-7D1083F92ABB}" type="presOf" srcId="{FFB9564C-307E-44EC-8262-BBA2FF19C875}" destId="{BE1CAC4D-EB06-4FBA-8115-F7C40BD051B5}" srcOrd="0" destOrd="0" presId="urn:microsoft.com/office/officeart/2005/8/layout/lProcess2"/>
    <dgm:cxn modelId="{4A96BC5E-A488-4B7A-81EA-C616E5F6054C}" type="presOf" srcId="{82909E2A-8F42-4A18-97AC-425EA6787893}" destId="{9E7F7AE9-6307-40DB-8A51-32D440EF3F39}" srcOrd="1" destOrd="0" presId="urn:microsoft.com/office/officeart/2005/8/layout/lProcess2"/>
    <dgm:cxn modelId="{E2747069-2974-4A7F-8580-7FF30B208C2B}" type="presOf" srcId="{FFB9564C-307E-44EC-8262-BBA2FF19C875}" destId="{E2DCCC65-E072-4773-A12F-20BD9F38C717}" srcOrd="1" destOrd="0" presId="urn:microsoft.com/office/officeart/2005/8/layout/lProcess2"/>
    <dgm:cxn modelId="{C0A3586C-7613-42A5-8C71-9EBBC29B669E}" type="presOf" srcId="{25CD2B55-B5E5-4A41-9634-3E30896177CD}" destId="{AB979C56-23DB-40B8-9385-0CFEE414511D}" srcOrd="1" destOrd="0" presId="urn:microsoft.com/office/officeart/2005/8/layout/lProcess2"/>
    <dgm:cxn modelId="{1CB07370-F344-4741-83B9-01B01A2E21D6}" type="presOf" srcId="{82909E2A-8F42-4A18-97AC-425EA6787893}" destId="{FCA2A98C-4A80-4CD4-8B01-AE4E10305D89}" srcOrd="0" destOrd="0" presId="urn:microsoft.com/office/officeart/2005/8/layout/lProcess2"/>
    <dgm:cxn modelId="{05908C70-BF7D-4BFF-B6C3-2CDEE6060D85}" type="presOf" srcId="{F12D074A-8810-48B2-920E-1521273EE9C2}" destId="{F4C18B9F-EADE-46DD-8243-E85BD93D25C8}" srcOrd="0" destOrd="0" presId="urn:microsoft.com/office/officeart/2005/8/layout/lProcess2"/>
    <dgm:cxn modelId="{20719750-38A7-4203-96DA-580ECC2DBB98}" type="presOf" srcId="{AC7BF992-624E-42C0-B320-836AC207B9D9}" destId="{5C14A14B-C4F2-44AE-928D-BB4C380625DB}" srcOrd="1" destOrd="0" presId="urn:microsoft.com/office/officeart/2005/8/layout/lProcess2"/>
    <dgm:cxn modelId="{10C26855-EE36-4EEF-BBD0-75A1BB9F98C5}" type="presOf" srcId="{70924D68-5C93-465B-8F70-7440C004E8E0}" destId="{1DB73895-BD90-43A8-B94A-C54A50544022}" srcOrd="0" destOrd="0" presId="urn:microsoft.com/office/officeart/2005/8/layout/lProcess2"/>
    <dgm:cxn modelId="{AA1FE159-B59A-4289-A171-1E27831C0BED}" type="presOf" srcId="{25CD2B55-B5E5-4A41-9634-3E30896177CD}" destId="{6E69AC0A-8288-4DEC-A8B6-0C0BB22F0D08}" srcOrd="0" destOrd="0" presId="urn:microsoft.com/office/officeart/2005/8/layout/lProcess2"/>
    <dgm:cxn modelId="{7AB4AA8C-5B9F-4A2C-8A31-FFD8EE2EBD82}" srcId="{F12D074A-8810-48B2-920E-1521273EE9C2}" destId="{B4255C7F-3C67-43D4-99DD-DAFDCADC523B}" srcOrd="2" destOrd="0" parTransId="{CAEE3EA4-0B8B-4237-B25F-EAE790818AD8}" sibTransId="{39C45FF5-A236-4E83-AE0B-FD8E2FEC01C5}"/>
    <dgm:cxn modelId="{E03E3991-E393-412E-B2B8-3280B0459B75}" type="presOf" srcId="{D147D615-8805-4B1E-AA09-CD616CC0C3AC}" destId="{D941BABB-62EE-41D4-AFE7-67DD5633D842}" srcOrd="0" destOrd="0" presId="urn:microsoft.com/office/officeart/2005/8/layout/lProcess2"/>
    <dgm:cxn modelId="{0BC5B195-0651-4344-AABF-1C31252A31B7}" srcId="{F12D074A-8810-48B2-920E-1521273EE9C2}" destId="{FFB9564C-307E-44EC-8262-BBA2FF19C875}" srcOrd="0" destOrd="0" parTransId="{91861AF1-9441-4CDA-978E-35EB1B322643}" sibTransId="{62EA2B5A-B397-4154-86C5-8A319664695A}"/>
    <dgm:cxn modelId="{83267AA0-2D7F-4425-B1C6-FED6EFC5C4B2}" type="presOf" srcId="{B4255C7F-3C67-43D4-99DD-DAFDCADC523B}" destId="{25DC30EA-2DC5-4432-B5DD-30017149DF76}" srcOrd="1" destOrd="0" presId="urn:microsoft.com/office/officeart/2005/8/layout/lProcess2"/>
    <dgm:cxn modelId="{743597AC-ECA7-4B96-B3EE-766F5C589DF2}" srcId="{F12D074A-8810-48B2-920E-1521273EE9C2}" destId="{82909E2A-8F42-4A18-97AC-425EA6787893}" srcOrd="3" destOrd="0" parTransId="{1EE3C5AC-A2B2-4CD8-B88A-E4C6CD99F9F1}" sibTransId="{716EA63F-A6D4-40CF-95F7-E745173657FA}"/>
    <dgm:cxn modelId="{BBA2D1C1-CACD-4865-BA5C-718B32C62DE2}" type="presOf" srcId="{AA4CE0C7-D288-401A-9C27-CA9F228EFE44}" destId="{F2BF104B-B773-48C8-97D3-66CA26CE54DF}" srcOrd="0" destOrd="0" presId="urn:microsoft.com/office/officeart/2005/8/layout/lProcess2"/>
    <dgm:cxn modelId="{31A063D9-587E-4251-B3A0-59F266D0D76A}" srcId="{F12D074A-8810-48B2-920E-1521273EE9C2}" destId="{AC7BF992-624E-42C0-B320-836AC207B9D9}" srcOrd="1" destOrd="0" parTransId="{B23C6ED6-CE63-4091-A7A0-EAFF2005AC4D}" sibTransId="{0C7D35C2-37EA-416A-8B4F-AFD14310D5BF}"/>
    <dgm:cxn modelId="{E8AC77E9-E63C-4DD0-B11A-F758796CB27E}" type="presOf" srcId="{70924D68-5C93-465B-8F70-7440C004E8E0}" destId="{AA57C595-F751-459C-878A-3C35571A311F}" srcOrd="1" destOrd="0" presId="urn:microsoft.com/office/officeart/2005/8/layout/lProcess2"/>
    <dgm:cxn modelId="{9BCC08EC-B85F-47C4-92C2-29A011FEB2D4}" type="presOf" srcId="{AC7BF992-624E-42C0-B320-836AC207B9D9}" destId="{7600B6A8-C288-416F-9B92-95C2C2225697}" srcOrd="0" destOrd="0" presId="urn:microsoft.com/office/officeart/2005/8/layout/lProcess2"/>
    <dgm:cxn modelId="{12A39BFC-D2A7-4920-A73A-1EA45C50646F}" srcId="{F12D074A-8810-48B2-920E-1521273EE9C2}" destId="{AA4CE0C7-D288-401A-9C27-CA9F228EFE44}" srcOrd="7" destOrd="0" parTransId="{7AFA92FC-0279-40A2-ADD7-110652C11B62}" sibTransId="{829C3092-5CEF-48C0-97ED-1CA7698032E8}"/>
    <dgm:cxn modelId="{FB5FA5FF-22C2-4679-BC44-0ADE1FB61C78}" type="presOf" srcId="{D147D615-8805-4B1E-AA09-CD616CC0C3AC}" destId="{55771EC0-F17A-4FC5-891E-C292CDC04C43}" srcOrd="1" destOrd="0" presId="urn:microsoft.com/office/officeart/2005/8/layout/lProcess2"/>
    <dgm:cxn modelId="{499DA853-D598-44A4-AC47-9C25AB31648C}" type="presParOf" srcId="{F4C18B9F-EADE-46DD-8243-E85BD93D25C8}" destId="{BFAE48A2-0DDD-495E-83D6-8AEAFE472B39}" srcOrd="0" destOrd="0" presId="urn:microsoft.com/office/officeart/2005/8/layout/lProcess2"/>
    <dgm:cxn modelId="{EE0E7FF1-EE72-4571-B02A-B576C1955B9D}" type="presParOf" srcId="{BFAE48A2-0DDD-495E-83D6-8AEAFE472B39}" destId="{BE1CAC4D-EB06-4FBA-8115-F7C40BD051B5}" srcOrd="0" destOrd="0" presId="urn:microsoft.com/office/officeart/2005/8/layout/lProcess2"/>
    <dgm:cxn modelId="{3A0F239F-71BE-41C3-82E8-3F7294CA82C8}" type="presParOf" srcId="{BFAE48A2-0DDD-495E-83D6-8AEAFE472B39}" destId="{E2DCCC65-E072-4773-A12F-20BD9F38C717}" srcOrd="1" destOrd="0" presId="urn:microsoft.com/office/officeart/2005/8/layout/lProcess2"/>
    <dgm:cxn modelId="{D5827322-58F6-4F9B-AA43-7644E6B1B335}" type="presParOf" srcId="{BFAE48A2-0DDD-495E-83D6-8AEAFE472B39}" destId="{074AA605-C21C-4DCF-AE2E-CC6BF8E9A20C}" srcOrd="2" destOrd="0" presId="urn:microsoft.com/office/officeart/2005/8/layout/lProcess2"/>
    <dgm:cxn modelId="{DD2C72F7-E493-4E2D-A8A8-1E258961E620}" type="presParOf" srcId="{074AA605-C21C-4DCF-AE2E-CC6BF8E9A20C}" destId="{87F421EF-001B-4178-877B-59DB9D2773F8}" srcOrd="0" destOrd="0" presId="urn:microsoft.com/office/officeart/2005/8/layout/lProcess2"/>
    <dgm:cxn modelId="{BAB9FDB0-ED03-473D-BB35-9943CAD2BC46}" type="presParOf" srcId="{F4C18B9F-EADE-46DD-8243-E85BD93D25C8}" destId="{E53AE013-BF74-46C4-BB7C-93A7114E8611}" srcOrd="1" destOrd="0" presId="urn:microsoft.com/office/officeart/2005/8/layout/lProcess2"/>
    <dgm:cxn modelId="{01417249-F8A7-4C2D-A94E-834451FC15E7}" type="presParOf" srcId="{F4C18B9F-EADE-46DD-8243-E85BD93D25C8}" destId="{04F1023B-C210-41EB-B2A7-72098896015B}" srcOrd="2" destOrd="0" presId="urn:microsoft.com/office/officeart/2005/8/layout/lProcess2"/>
    <dgm:cxn modelId="{56A90F9C-9E74-44BA-AD0B-4ADF7A6D1B17}" type="presParOf" srcId="{04F1023B-C210-41EB-B2A7-72098896015B}" destId="{7600B6A8-C288-416F-9B92-95C2C2225697}" srcOrd="0" destOrd="0" presId="urn:microsoft.com/office/officeart/2005/8/layout/lProcess2"/>
    <dgm:cxn modelId="{BA7DE313-3064-4147-A67C-21354C5FA842}" type="presParOf" srcId="{04F1023B-C210-41EB-B2A7-72098896015B}" destId="{5C14A14B-C4F2-44AE-928D-BB4C380625DB}" srcOrd="1" destOrd="0" presId="urn:microsoft.com/office/officeart/2005/8/layout/lProcess2"/>
    <dgm:cxn modelId="{035F6F28-30BD-4C2B-BEE2-5821A22B3DB9}" type="presParOf" srcId="{04F1023B-C210-41EB-B2A7-72098896015B}" destId="{71140997-B18B-4ADF-89EF-2CCE0544210F}" srcOrd="2" destOrd="0" presId="urn:microsoft.com/office/officeart/2005/8/layout/lProcess2"/>
    <dgm:cxn modelId="{8F9ECC22-3DE6-4A38-A92D-5EAD5D3D66E0}" type="presParOf" srcId="{71140997-B18B-4ADF-89EF-2CCE0544210F}" destId="{3B07F897-A771-4C1B-92CB-8A0158C29324}" srcOrd="0" destOrd="0" presId="urn:microsoft.com/office/officeart/2005/8/layout/lProcess2"/>
    <dgm:cxn modelId="{B13CF0B0-776A-4225-8AE4-0A004BBCC629}" type="presParOf" srcId="{F4C18B9F-EADE-46DD-8243-E85BD93D25C8}" destId="{37D58CE9-6F7A-4E1D-8CAB-2BDE0D8F561E}" srcOrd="3" destOrd="0" presId="urn:microsoft.com/office/officeart/2005/8/layout/lProcess2"/>
    <dgm:cxn modelId="{504C17D0-858B-4FE1-BA85-07A6EB4240ED}" type="presParOf" srcId="{F4C18B9F-EADE-46DD-8243-E85BD93D25C8}" destId="{4D2ED26B-B1E3-429C-A149-B72827B8B10D}" srcOrd="4" destOrd="0" presId="urn:microsoft.com/office/officeart/2005/8/layout/lProcess2"/>
    <dgm:cxn modelId="{AA948C2C-9BC8-4582-B4D2-17948857B634}" type="presParOf" srcId="{4D2ED26B-B1E3-429C-A149-B72827B8B10D}" destId="{A8285BEB-C415-41F7-A0F3-0BDE644F9D0E}" srcOrd="0" destOrd="0" presId="urn:microsoft.com/office/officeart/2005/8/layout/lProcess2"/>
    <dgm:cxn modelId="{88F22E24-2E8D-46F1-8401-151D262E5FF2}" type="presParOf" srcId="{4D2ED26B-B1E3-429C-A149-B72827B8B10D}" destId="{25DC30EA-2DC5-4432-B5DD-30017149DF76}" srcOrd="1" destOrd="0" presId="urn:microsoft.com/office/officeart/2005/8/layout/lProcess2"/>
    <dgm:cxn modelId="{F70E025E-2835-4EEE-8DC2-4E8554827F1C}" type="presParOf" srcId="{4D2ED26B-B1E3-429C-A149-B72827B8B10D}" destId="{7BAABC6A-62AE-46B5-99D9-AE8E1A414AC7}" srcOrd="2" destOrd="0" presId="urn:microsoft.com/office/officeart/2005/8/layout/lProcess2"/>
    <dgm:cxn modelId="{43186CDE-8264-48CB-99DD-65440DF5BB40}" type="presParOf" srcId="{7BAABC6A-62AE-46B5-99D9-AE8E1A414AC7}" destId="{3BD21F92-63B1-4932-97AA-73CF09886617}" srcOrd="0" destOrd="0" presId="urn:microsoft.com/office/officeart/2005/8/layout/lProcess2"/>
    <dgm:cxn modelId="{299436A1-510A-4B8A-A7F8-1999532AFA8E}" type="presParOf" srcId="{F4C18B9F-EADE-46DD-8243-E85BD93D25C8}" destId="{FEDF1D34-11F9-4978-8FF2-EA53571199AE}" srcOrd="5" destOrd="0" presId="urn:microsoft.com/office/officeart/2005/8/layout/lProcess2"/>
    <dgm:cxn modelId="{D87D5880-3CC1-49C3-A265-D0DD459322F2}" type="presParOf" srcId="{F4C18B9F-EADE-46DD-8243-E85BD93D25C8}" destId="{C6049E88-4945-4C17-A1DF-9C3153114A45}" srcOrd="6" destOrd="0" presId="urn:microsoft.com/office/officeart/2005/8/layout/lProcess2"/>
    <dgm:cxn modelId="{891A20F3-044E-4305-A13C-2172ED41A6A5}" type="presParOf" srcId="{C6049E88-4945-4C17-A1DF-9C3153114A45}" destId="{FCA2A98C-4A80-4CD4-8B01-AE4E10305D89}" srcOrd="0" destOrd="0" presId="urn:microsoft.com/office/officeart/2005/8/layout/lProcess2"/>
    <dgm:cxn modelId="{6215584C-BADC-4EA6-8FE4-02818B05CCFE}" type="presParOf" srcId="{C6049E88-4945-4C17-A1DF-9C3153114A45}" destId="{9E7F7AE9-6307-40DB-8A51-32D440EF3F39}" srcOrd="1" destOrd="0" presId="urn:microsoft.com/office/officeart/2005/8/layout/lProcess2"/>
    <dgm:cxn modelId="{B1D55254-94A2-4903-B355-277A2CCC5F7A}" type="presParOf" srcId="{C6049E88-4945-4C17-A1DF-9C3153114A45}" destId="{F9E99705-5369-438F-8A3E-F6A74891FFC1}" srcOrd="2" destOrd="0" presId="urn:microsoft.com/office/officeart/2005/8/layout/lProcess2"/>
    <dgm:cxn modelId="{457FD69D-1DD1-44D4-BED4-BBA22569332F}" type="presParOf" srcId="{F9E99705-5369-438F-8A3E-F6A74891FFC1}" destId="{062783FF-E35B-47FB-8CA8-5942E16471C7}" srcOrd="0" destOrd="0" presId="urn:microsoft.com/office/officeart/2005/8/layout/lProcess2"/>
    <dgm:cxn modelId="{DB11814A-6A1D-4C53-AF5C-B5955F0BEF25}" type="presParOf" srcId="{F4C18B9F-EADE-46DD-8243-E85BD93D25C8}" destId="{3E746490-594C-4CA5-AE4E-CF9E507BB48A}" srcOrd="7" destOrd="0" presId="urn:microsoft.com/office/officeart/2005/8/layout/lProcess2"/>
    <dgm:cxn modelId="{5EBBE044-D8AD-49EB-8304-D3D0DB081E9A}" type="presParOf" srcId="{F4C18B9F-EADE-46DD-8243-E85BD93D25C8}" destId="{CEF78838-0FE9-4032-9E7F-AEEFED4D3926}" srcOrd="8" destOrd="0" presId="urn:microsoft.com/office/officeart/2005/8/layout/lProcess2"/>
    <dgm:cxn modelId="{1FDD782A-4AB7-4A8D-B297-5CC0CEA1ACDD}" type="presParOf" srcId="{CEF78838-0FE9-4032-9E7F-AEEFED4D3926}" destId="{1DB73895-BD90-43A8-B94A-C54A50544022}" srcOrd="0" destOrd="0" presId="urn:microsoft.com/office/officeart/2005/8/layout/lProcess2"/>
    <dgm:cxn modelId="{3B72BB58-87FE-43BF-B13A-9AAD82074425}" type="presParOf" srcId="{CEF78838-0FE9-4032-9E7F-AEEFED4D3926}" destId="{AA57C595-F751-459C-878A-3C35571A311F}" srcOrd="1" destOrd="0" presId="urn:microsoft.com/office/officeart/2005/8/layout/lProcess2"/>
    <dgm:cxn modelId="{AE346120-3CF1-4B02-9DCF-4E6B8A6315A1}" type="presParOf" srcId="{CEF78838-0FE9-4032-9E7F-AEEFED4D3926}" destId="{181130B7-F00D-47C6-AC35-1540D0FCC86E}" srcOrd="2" destOrd="0" presId="urn:microsoft.com/office/officeart/2005/8/layout/lProcess2"/>
    <dgm:cxn modelId="{C6184180-50D0-4DD4-9A44-823A0FBCA6BA}" type="presParOf" srcId="{181130B7-F00D-47C6-AC35-1540D0FCC86E}" destId="{1BA9B337-A1A3-4279-A4D3-3652CFEA530B}" srcOrd="0" destOrd="0" presId="urn:microsoft.com/office/officeart/2005/8/layout/lProcess2"/>
    <dgm:cxn modelId="{F9BA5566-2813-4AF5-8E97-736369A067BD}" type="presParOf" srcId="{F4C18B9F-EADE-46DD-8243-E85BD93D25C8}" destId="{85D71883-CA91-406F-AF5E-880569FB9959}" srcOrd="9" destOrd="0" presId="urn:microsoft.com/office/officeart/2005/8/layout/lProcess2"/>
    <dgm:cxn modelId="{0FF644FA-9420-49F7-A252-08D596C1A4E0}" type="presParOf" srcId="{F4C18B9F-EADE-46DD-8243-E85BD93D25C8}" destId="{5AA574D7-3433-431E-8F4F-F21649B767DD}" srcOrd="10" destOrd="0" presId="urn:microsoft.com/office/officeart/2005/8/layout/lProcess2"/>
    <dgm:cxn modelId="{E87BCEF2-F35E-411C-A18F-DEDACEBD2217}" type="presParOf" srcId="{5AA574D7-3433-431E-8F4F-F21649B767DD}" destId="{6E69AC0A-8288-4DEC-A8B6-0C0BB22F0D08}" srcOrd="0" destOrd="0" presId="urn:microsoft.com/office/officeart/2005/8/layout/lProcess2"/>
    <dgm:cxn modelId="{DF6132C8-52E5-4357-AD0E-7194F8B8060E}" type="presParOf" srcId="{5AA574D7-3433-431E-8F4F-F21649B767DD}" destId="{AB979C56-23DB-40B8-9385-0CFEE414511D}" srcOrd="1" destOrd="0" presId="urn:microsoft.com/office/officeart/2005/8/layout/lProcess2"/>
    <dgm:cxn modelId="{816445D5-0682-4F86-A6E4-686AF2A127AB}" type="presParOf" srcId="{5AA574D7-3433-431E-8F4F-F21649B767DD}" destId="{735A08B5-A65B-4475-938C-EF6BCE6E3AAA}" srcOrd="2" destOrd="0" presId="urn:microsoft.com/office/officeart/2005/8/layout/lProcess2"/>
    <dgm:cxn modelId="{AE348238-8179-4AD0-87F8-F6ACAC760E9F}" type="presParOf" srcId="{735A08B5-A65B-4475-938C-EF6BCE6E3AAA}" destId="{2A5CC865-2FD8-46EA-9FD0-1FBA5659DD5F}" srcOrd="0" destOrd="0" presId="urn:microsoft.com/office/officeart/2005/8/layout/lProcess2"/>
    <dgm:cxn modelId="{1D8C7C5E-5AEE-4CEA-887E-777B222E1A20}" type="presParOf" srcId="{F4C18B9F-EADE-46DD-8243-E85BD93D25C8}" destId="{CB8D2521-88B2-4C65-9178-7B88F01F86E2}" srcOrd="11" destOrd="0" presId="urn:microsoft.com/office/officeart/2005/8/layout/lProcess2"/>
    <dgm:cxn modelId="{F01191FE-03FA-4928-B348-11745E92B427}" type="presParOf" srcId="{F4C18B9F-EADE-46DD-8243-E85BD93D25C8}" destId="{487BE866-61C8-49F1-9655-A955F4C00FB6}" srcOrd="12" destOrd="0" presId="urn:microsoft.com/office/officeart/2005/8/layout/lProcess2"/>
    <dgm:cxn modelId="{24C5FC31-D07F-4330-A1D5-0E91385D5DF5}" type="presParOf" srcId="{487BE866-61C8-49F1-9655-A955F4C00FB6}" destId="{D941BABB-62EE-41D4-AFE7-67DD5633D842}" srcOrd="0" destOrd="0" presId="urn:microsoft.com/office/officeart/2005/8/layout/lProcess2"/>
    <dgm:cxn modelId="{E14791EB-5624-418D-A53D-ACC06E0D9107}" type="presParOf" srcId="{487BE866-61C8-49F1-9655-A955F4C00FB6}" destId="{55771EC0-F17A-4FC5-891E-C292CDC04C43}" srcOrd="1" destOrd="0" presId="urn:microsoft.com/office/officeart/2005/8/layout/lProcess2"/>
    <dgm:cxn modelId="{B17AD518-544E-4D58-A57A-412C4D1F7092}" type="presParOf" srcId="{487BE866-61C8-49F1-9655-A955F4C00FB6}" destId="{E7228D7C-634F-4F2D-AB64-9A38581EF46D}" srcOrd="2" destOrd="0" presId="urn:microsoft.com/office/officeart/2005/8/layout/lProcess2"/>
    <dgm:cxn modelId="{DD5535DC-7E72-4ADF-BD22-F2611CB8DBEF}" type="presParOf" srcId="{E7228D7C-634F-4F2D-AB64-9A38581EF46D}" destId="{3126EC79-4A65-4213-A69C-9ACBDF85E268}" srcOrd="0" destOrd="0" presId="urn:microsoft.com/office/officeart/2005/8/layout/lProcess2"/>
    <dgm:cxn modelId="{1C80A826-7D48-47E0-B0AB-CAA628D94F7A}" type="presParOf" srcId="{F4C18B9F-EADE-46DD-8243-E85BD93D25C8}" destId="{70270BA6-EADF-4B03-A710-F9F6E67FF2C6}" srcOrd="13" destOrd="0" presId="urn:microsoft.com/office/officeart/2005/8/layout/lProcess2"/>
    <dgm:cxn modelId="{AF55D78D-2A03-408E-9B46-083FC783CE16}" type="presParOf" srcId="{F4C18B9F-EADE-46DD-8243-E85BD93D25C8}" destId="{9C1D1529-2620-4D8A-85B3-C7EBDE493F50}" srcOrd="14" destOrd="0" presId="urn:microsoft.com/office/officeart/2005/8/layout/lProcess2"/>
    <dgm:cxn modelId="{E43AA63E-6560-4E16-85BF-FB7E21302434}" type="presParOf" srcId="{9C1D1529-2620-4D8A-85B3-C7EBDE493F50}" destId="{F2BF104B-B773-48C8-97D3-66CA26CE54DF}" srcOrd="0" destOrd="0" presId="urn:microsoft.com/office/officeart/2005/8/layout/lProcess2"/>
    <dgm:cxn modelId="{AF52315E-2F85-4805-B134-710793BBCD15}" type="presParOf" srcId="{9C1D1529-2620-4D8A-85B3-C7EBDE493F50}" destId="{335B8969-A81B-45BA-B7E1-714BD8BFE9EB}" srcOrd="1" destOrd="0" presId="urn:microsoft.com/office/officeart/2005/8/layout/lProcess2"/>
    <dgm:cxn modelId="{90443327-2236-4439-AE4A-04FE828A80F3}" type="presParOf" srcId="{9C1D1529-2620-4D8A-85B3-C7EBDE493F50}" destId="{C837E8DE-9176-4195-B165-AE3A2DC2A2FC}" srcOrd="2" destOrd="0" presId="urn:microsoft.com/office/officeart/2005/8/layout/lProcess2"/>
    <dgm:cxn modelId="{4C1A3056-70F6-4DF2-9383-EBD19ADCD06A}" type="presParOf" srcId="{C837E8DE-9176-4195-B165-AE3A2DC2A2FC}" destId="{92BA3085-48E6-4012-9843-2E492FFF0F5D}" srcOrd="0" destOrd="0" presId="urn:microsoft.com/office/officeart/2005/8/layout/lProcess2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E1CAC4D-EB06-4FBA-8115-F7C40BD051B5}">
      <dsp:nvSpPr>
        <dsp:cNvPr id="0" name=""/>
        <dsp:cNvSpPr/>
      </dsp:nvSpPr>
      <dsp:spPr>
        <a:xfrm>
          <a:off x="5727" y="284491"/>
          <a:ext cx="1374515" cy="4299535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1200" kern="1200" dirty="0">
              <a:solidFill>
                <a:srgbClr val="4472C4">
                  <a:lumMod val="50000"/>
                </a:srgbClr>
              </a:solidFill>
              <a:latin typeface="Calibri Light (Headings)"/>
              <a:ea typeface="+mn-ea"/>
              <a:cs typeface="+mn-cs"/>
            </a:rPr>
            <a:t>ENERO 2025</a:t>
          </a:r>
        </a:p>
      </dsp:txBody>
      <dsp:txXfrm>
        <a:off x="43506" y="322270"/>
        <a:ext cx="1298957" cy="1214302"/>
      </dsp:txXfrm>
    </dsp:sp>
    <dsp:sp modelId="{7600B6A8-C288-416F-9B92-95C2C2225697}">
      <dsp:nvSpPr>
        <dsp:cNvPr id="0" name=""/>
        <dsp:cNvSpPr/>
      </dsp:nvSpPr>
      <dsp:spPr>
        <a:xfrm>
          <a:off x="1483331" y="284491"/>
          <a:ext cx="1374515" cy="4299535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1200" kern="1200" noProof="0" dirty="0">
              <a:solidFill>
                <a:srgbClr val="4472C4">
                  <a:lumMod val="50000"/>
                </a:srgbClr>
              </a:solidFill>
              <a:latin typeface="Calibri Light" panose="020F0302020204030204"/>
              <a:ea typeface="+mn-ea"/>
              <a:cs typeface="+mn-cs"/>
            </a:rPr>
            <a:t>FEBRERO 2025</a:t>
          </a:r>
        </a:p>
      </dsp:txBody>
      <dsp:txXfrm>
        <a:off x="1521110" y="322270"/>
        <a:ext cx="1298957" cy="1214302"/>
      </dsp:txXfrm>
    </dsp:sp>
    <dsp:sp modelId="{A8285BEB-C415-41F7-A0F3-0BDE644F9D0E}">
      <dsp:nvSpPr>
        <dsp:cNvPr id="0" name=""/>
        <dsp:cNvSpPr/>
      </dsp:nvSpPr>
      <dsp:spPr>
        <a:xfrm>
          <a:off x="2960935" y="312631"/>
          <a:ext cx="1374515" cy="4299535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1200" kern="1200" noProof="0" dirty="0">
              <a:solidFill>
                <a:srgbClr val="4472C4">
                  <a:lumMod val="50000"/>
                </a:srgbClr>
              </a:solidFill>
              <a:latin typeface="Calibri Light" panose="020F0302020204030204"/>
              <a:ea typeface="+mn-ea"/>
              <a:cs typeface="+mn-cs"/>
            </a:rPr>
            <a:t>MARZO 2025</a:t>
          </a:r>
        </a:p>
      </dsp:txBody>
      <dsp:txXfrm>
        <a:off x="2998714" y="350410"/>
        <a:ext cx="1298957" cy="1214302"/>
      </dsp:txXfrm>
    </dsp:sp>
    <dsp:sp modelId="{FCA2A98C-4A80-4CD4-8B01-AE4E10305D89}">
      <dsp:nvSpPr>
        <dsp:cNvPr id="0" name=""/>
        <dsp:cNvSpPr/>
      </dsp:nvSpPr>
      <dsp:spPr>
        <a:xfrm>
          <a:off x="4416905" y="274608"/>
          <a:ext cx="1374515" cy="4299535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1200" kern="1200" noProof="0" dirty="0">
              <a:solidFill>
                <a:srgbClr val="4472C4">
                  <a:lumMod val="50000"/>
                </a:srgbClr>
              </a:solidFill>
              <a:latin typeface="Calibri Light" panose="020F0302020204030204"/>
              <a:ea typeface="+mn-ea"/>
              <a:cs typeface="+mn-cs"/>
            </a:rPr>
            <a:t>ABRIL 2025</a:t>
          </a:r>
        </a:p>
      </dsp:txBody>
      <dsp:txXfrm>
        <a:off x="4454684" y="312387"/>
        <a:ext cx="1298957" cy="1214302"/>
      </dsp:txXfrm>
    </dsp:sp>
    <dsp:sp modelId="{1DB73895-BD90-43A8-B94A-C54A50544022}">
      <dsp:nvSpPr>
        <dsp:cNvPr id="0" name=""/>
        <dsp:cNvSpPr/>
      </dsp:nvSpPr>
      <dsp:spPr>
        <a:xfrm>
          <a:off x="5916144" y="284491"/>
          <a:ext cx="1374515" cy="4299535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1200" kern="1200" noProof="0" dirty="0">
              <a:solidFill>
                <a:srgbClr val="4472C4">
                  <a:lumMod val="50000"/>
                </a:srgbClr>
              </a:solidFill>
              <a:latin typeface="Calibri Light" panose="020F0302020204030204"/>
              <a:ea typeface="+mn-ea"/>
              <a:cs typeface="+mn-cs"/>
            </a:rPr>
            <a:t>MAYO 2025</a:t>
          </a:r>
        </a:p>
      </dsp:txBody>
      <dsp:txXfrm>
        <a:off x="5953923" y="322270"/>
        <a:ext cx="1298957" cy="1214302"/>
      </dsp:txXfrm>
    </dsp:sp>
    <dsp:sp modelId="{6E69AC0A-8288-4DEC-A8B6-0C0BB22F0D08}">
      <dsp:nvSpPr>
        <dsp:cNvPr id="0" name=""/>
        <dsp:cNvSpPr/>
      </dsp:nvSpPr>
      <dsp:spPr>
        <a:xfrm>
          <a:off x="7393748" y="258883"/>
          <a:ext cx="1374515" cy="4299535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1200" kern="1200" noProof="0" dirty="0">
              <a:solidFill>
                <a:srgbClr val="4472C4">
                  <a:lumMod val="50000"/>
                </a:srgbClr>
              </a:solidFill>
              <a:latin typeface="Calibri Light" panose="020F0302020204030204"/>
              <a:ea typeface="+mn-ea"/>
              <a:cs typeface="+mn-cs"/>
            </a:rPr>
            <a:t>JUNIO 2025</a:t>
          </a:r>
        </a:p>
      </dsp:txBody>
      <dsp:txXfrm>
        <a:off x="7431527" y="296662"/>
        <a:ext cx="1298957" cy="1214302"/>
      </dsp:txXfrm>
    </dsp:sp>
    <dsp:sp modelId="{D941BABB-62EE-41D4-AFE7-67DD5633D842}">
      <dsp:nvSpPr>
        <dsp:cNvPr id="0" name=""/>
        <dsp:cNvSpPr/>
      </dsp:nvSpPr>
      <dsp:spPr>
        <a:xfrm>
          <a:off x="8871352" y="258883"/>
          <a:ext cx="1374515" cy="4299535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1200" kern="1200" noProof="0" dirty="0">
              <a:solidFill>
                <a:srgbClr val="4472C4">
                  <a:lumMod val="50000"/>
                </a:srgbClr>
              </a:solidFill>
              <a:latin typeface="Calibri Light" panose="020F0302020204030204"/>
              <a:ea typeface="+mn-ea"/>
              <a:cs typeface="+mn-cs"/>
            </a:rPr>
            <a:t>JULIO 2025</a:t>
          </a:r>
        </a:p>
      </dsp:txBody>
      <dsp:txXfrm>
        <a:off x="8909131" y="296662"/>
        <a:ext cx="1298957" cy="1214302"/>
      </dsp:txXfrm>
    </dsp:sp>
    <dsp:sp modelId="{F2BF104B-B773-48C8-97D3-66CA26CE54DF}">
      <dsp:nvSpPr>
        <dsp:cNvPr id="0" name=""/>
        <dsp:cNvSpPr/>
      </dsp:nvSpPr>
      <dsp:spPr>
        <a:xfrm>
          <a:off x="10348957" y="258883"/>
          <a:ext cx="1374515" cy="4299535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1200" kern="1200" noProof="0" dirty="0">
              <a:solidFill>
                <a:srgbClr val="4472C4">
                  <a:lumMod val="50000"/>
                </a:srgbClr>
              </a:solidFill>
              <a:latin typeface="Calibri Light" panose="020F0302020204030204"/>
              <a:ea typeface="+mn-ea"/>
              <a:cs typeface="+mn-cs"/>
            </a:rPr>
            <a:t>AGOSTO 2025</a:t>
          </a:r>
        </a:p>
      </dsp:txBody>
      <dsp:txXfrm>
        <a:off x="10386736" y="296662"/>
        <a:ext cx="1298957" cy="12143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1EA7C5-F7FA-48E4-8740-04E5C0162DC0}" type="datetimeFigureOut">
              <a:rPr lang="es-AR" smtClean="0"/>
              <a:t>20/10/2025</a:t>
            </a:fld>
            <a:endParaRPr lang="es-AR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AR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DDA587-60DC-43DA-BE91-173B3F963FE0}" type="slidenum">
              <a:rPr lang="es-AR" smtClean="0"/>
              <a:t>‹#›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0338539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CDC1343-F56E-5A3C-A958-2CF6642B439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1672FFA0-9780-C1A6-F76E-FF1A02E487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C3689E5-D37A-502C-280C-17CDF877AA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3B04D-8C94-414E-87E5-FD713CBE9C4E}" type="datetimeFigureOut">
              <a:rPr lang="es-AR" smtClean="0"/>
              <a:t>20/10/2025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30F45CA-D838-1C78-4186-613993A48F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A1A3D7D-F2B3-297C-3F78-E1C5ADD82D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7567-EC81-4F35-8FEC-5CC524904FE7}" type="slidenum">
              <a:rPr lang="es-AR" smtClean="0"/>
              <a:t>‹#›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6820546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6A979B0-0B37-2386-20EE-A0FA6B238E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14400F45-71C7-AB2B-C5C2-D8EDB42F32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28FF76D-F973-B819-0120-8230E10C31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3B04D-8C94-414E-87E5-FD713CBE9C4E}" type="datetimeFigureOut">
              <a:rPr lang="es-AR" smtClean="0"/>
              <a:t>20/10/2025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D689250-54F9-2BE8-F8B9-429C200285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DB9C6D7-DB39-3165-C84B-579D720995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7567-EC81-4F35-8FEC-5CC524904FE7}" type="slidenum">
              <a:rPr lang="es-AR" smtClean="0"/>
              <a:t>‹#›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9669308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557C8D08-028A-2E40-D5D7-61A05118DE9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28853F11-A03F-3AFD-D1DF-C391262A9C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247DF6A-E250-B126-8F9E-779C8F4B51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3B04D-8C94-414E-87E5-FD713CBE9C4E}" type="datetimeFigureOut">
              <a:rPr lang="es-AR" smtClean="0"/>
              <a:t>20/10/2025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AC3E553-009C-E562-D251-82FDBC4732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633AFC8-D22F-7CDF-2FA2-8E22EFC89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7567-EC81-4F35-8FEC-5CC524904FE7}" type="slidenum">
              <a:rPr lang="es-AR" smtClean="0"/>
              <a:t>‹#›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8312665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3E0DA2E-D482-01BF-1D77-328DD8172E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1FCA432-D7C9-4DC5-2588-C111B379B7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5A1EDD4-926A-6438-E4DD-785F21CB1A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3B04D-8C94-414E-87E5-FD713CBE9C4E}" type="datetimeFigureOut">
              <a:rPr lang="es-AR" smtClean="0"/>
              <a:t>20/10/2025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3602D68-1567-2386-3430-06F1C06924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851A54E-D34D-802D-0B6C-51F94D62F2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7567-EC81-4F35-8FEC-5CC524904FE7}" type="slidenum">
              <a:rPr lang="es-AR" smtClean="0"/>
              <a:t>‹#›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3269423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DF8EFB4-FB15-6825-CB90-00313A0AB7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1BB2DC1-5190-BF68-DED4-B9BF12B3AE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02C621E-1E8C-F8B3-0249-4D7BF9047E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3B04D-8C94-414E-87E5-FD713CBE9C4E}" type="datetimeFigureOut">
              <a:rPr lang="es-AR" smtClean="0"/>
              <a:t>20/10/2025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6549BEB-DF11-8634-1057-A152A178A8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BDA36BA-D38B-7352-7EC7-A66345BD02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7567-EC81-4F35-8FEC-5CC524904FE7}" type="slidenum">
              <a:rPr lang="es-AR" smtClean="0"/>
              <a:t>‹#›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972680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37A710-1B33-2B9B-4ABD-D5F7752923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B105F63-CE89-ED70-0933-40D7EF1AF60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A5332D0-389B-BD25-0EC4-684C51DD66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ABD6F9F-A86C-D383-5F8E-8F6C47F3B3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3B04D-8C94-414E-87E5-FD713CBE9C4E}" type="datetimeFigureOut">
              <a:rPr lang="es-AR" smtClean="0"/>
              <a:t>20/10/2025</a:t>
            </a:fld>
            <a:endParaRPr lang="es-A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3C295AC3-CF80-AA46-76B4-0F4196458C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75C156A-FFC9-9B92-0CD0-B7E813B08C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7567-EC81-4F35-8FEC-5CC524904FE7}" type="slidenum">
              <a:rPr lang="es-AR" smtClean="0"/>
              <a:t>‹#›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815517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D69C94F-84EB-43B6-EC34-AABD038D9E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B406216-8DC6-C8B3-3D83-D7A3948976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83EF7D4-A79E-1B70-D239-8509C8E8FA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12D4E17C-513A-E71E-6D92-AE23D17413C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EE1B0FB7-A741-24ED-0C86-13163FC2228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34D3220A-7359-412A-494B-BB8F1ECD7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3B04D-8C94-414E-87E5-FD713CBE9C4E}" type="datetimeFigureOut">
              <a:rPr lang="es-AR" smtClean="0"/>
              <a:t>20/10/2025</a:t>
            </a:fld>
            <a:endParaRPr lang="es-AR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7C819BA1-5F98-DA42-3750-10A9D334EB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8A3FFE32-BAC7-48AD-DC97-529FD054BA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7567-EC81-4F35-8FEC-5CC524904FE7}" type="slidenum">
              <a:rPr lang="es-AR" smtClean="0"/>
              <a:t>‹#›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531492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8658B6F-7588-231D-9D8C-F23279B036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AC9D1C19-AAB2-8741-CE1C-11CC8D4086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3B04D-8C94-414E-87E5-FD713CBE9C4E}" type="datetimeFigureOut">
              <a:rPr lang="es-AR" smtClean="0"/>
              <a:t>20/10/2025</a:t>
            </a:fld>
            <a:endParaRPr lang="es-AR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E8D44A03-6B0D-CD38-FBC5-4F0F1A6EA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C966D7A-1AE3-F743-7DF5-1044ADAD7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7567-EC81-4F35-8FEC-5CC524904FE7}" type="slidenum">
              <a:rPr lang="es-AR" smtClean="0"/>
              <a:t>‹#›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5045289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2F171B83-0B28-5884-8CDA-8F111434A4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3B04D-8C94-414E-87E5-FD713CBE9C4E}" type="datetimeFigureOut">
              <a:rPr lang="es-AR" smtClean="0"/>
              <a:t>20/10/2025</a:t>
            </a:fld>
            <a:endParaRPr lang="es-AR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3CFEC0F2-537B-4CDB-3E75-D98B48565B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FA91BD40-BE52-CD3F-6E6B-AFF56AC776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7567-EC81-4F35-8FEC-5CC524904FE7}" type="slidenum">
              <a:rPr lang="es-AR" smtClean="0"/>
              <a:t>‹#›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597279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960537A-DC48-BEE4-C0EA-C7584B0E49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6385CC3-E805-2AC8-404F-EEA2863D41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81D681E9-4636-4160-9929-1FB899C16F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C57DB7F8-567C-B6DD-9091-C391CC243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3B04D-8C94-414E-87E5-FD713CBE9C4E}" type="datetimeFigureOut">
              <a:rPr lang="es-AR" smtClean="0"/>
              <a:t>20/10/2025</a:t>
            </a:fld>
            <a:endParaRPr lang="es-A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A0D1994-8FD8-01E9-3D61-5D93D3E28F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3EA9215-FCD7-C130-7585-DA969D1CD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7567-EC81-4F35-8FEC-5CC524904FE7}" type="slidenum">
              <a:rPr lang="es-AR" smtClean="0"/>
              <a:t>‹#›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266656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7C47E72-8F45-E931-60D3-30858F31E8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DFDAD53D-A735-ED9E-126F-4081EF87013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A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C420FC7-FF89-1F3D-E5CD-71ABA045B2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53673EA-1B09-D91C-30B9-7CFD1BB2D2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3B04D-8C94-414E-87E5-FD713CBE9C4E}" type="datetimeFigureOut">
              <a:rPr lang="es-AR" smtClean="0"/>
              <a:t>20/10/2025</a:t>
            </a:fld>
            <a:endParaRPr lang="es-A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20393FC-5819-6FD4-8D00-A2D4B9CC8A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605DC9-5B39-9981-F9B1-F5D5BBA53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7567-EC81-4F35-8FEC-5CC524904FE7}" type="slidenum">
              <a:rPr lang="es-AR" smtClean="0"/>
              <a:t>‹#›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1344859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BC5BE422-B8C4-7918-303C-B91DFAB962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C5C560E-ADAE-56CE-4859-3B8EC3BD2F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7195BA9-281C-7061-093D-169E9F1936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513B04D-8C94-414E-87E5-FD713CBE9C4E}" type="datetimeFigureOut">
              <a:rPr lang="es-AR" smtClean="0"/>
              <a:t>20/10/2025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6AFBC70-B37B-13D1-45EE-0E04FAEEC2D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2F3B3C9-0142-76F0-C513-D0B944EF84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4F17567-EC81-4F35-8FEC-5CC524904FE7}" type="slidenum">
              <a:rPr lang="es-AR" smtClean="0"/>
              <a:t>‹#›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8460806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44E806-9F93-E9EA-DFEE-AC2BFF7AD6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3EA8673-C656-C06F-3958-55276F67F17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121048" y="894426"/>
            <a:ext cx="3949903" cy="704886"/>
          </a:xfrm>
          <a:prstGeom prst="rect">
            <a:avLst/>
          </a:prstGeom>
        </p:spPr>
      </p:pic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05F61220-0249-8214-1BFF-C627FC7F67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3758325"/>
              </p:ext>
            </p:extLst>
          </p:nvPr>
        </p:nvGraphicFramePr>
        <p:xfrm>
          <a:off x="520065" y="4786310"/>
          <a:ext cx="10315576" cy="701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57788">
                  <a:extLst>
                    <a:ext uri="{9D8B030D-6E8A-4147-A177-3AD203B41FA5}">
                      <a16:colId xmlns:a16="http://schemas.microsoft.com/office/drawing/2014/main" val="2193640405"/>
                    </a:ext>
                  </a:extLst>
                </a:gridCol>
                <a:gridCol w="5157788">
                  <a:extLst>
                    <a:ext uri="{9D8B030D-6E8A-4147-A177-3AD203B41FA5}">
                      <a16:colId xmlns:a16="http://schemas.microsoft.com/office/drawing/2014/main" val="375532690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Enrique R. Pelle</a:t>
                      </a:r>
                      <a:endParaRPr lang="es-AR" sz="2000" b="1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es-AR" sz="20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epelle@kpmg.com.ar</a:t>
                      </a:r>
                      <a:endParaRPr lang="en-US" sz="20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Juan M. Iglesias</a:t>
                      </a:r>
                    </a:p>
                    <a:p>
                      <a:pPr algn="ctr"/>
                      <a:r>
                        <a:rPr lang="en-US" sz="20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juan.</a:t>
                      </a:r>
                      <a:r>
                        <a:rPr lang="en-US" sz="2000" b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manuel.iglesias</a:t>
                      </a:r>
                      <a:r>
                        <a:rPr lang="en-US" sz="20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@mitranicaballero.com</a:t>
                      </a:r>
                      <a:endParaRPr lang="es-AR" sz="2000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6302801"/>
                  </a:ext>
                </a:extLst>
              </a:tr>
            </a:tbl>
          </a:graphicData>
        </a:graphic>
      </p:graphicFrame>
      <p:sp>
        <p:nvSpPr>
          <p:cNvPr id="2" name="Rectángulo 3">
            <a:extLst>
              <a:ext uri="{FF2B5EF4-FFF2-40B4-BE49-F238E27FC236}">
                <a16:creationId xmlns:a16="http://schemas.microsoft.com/office/drawing/2014/main" id="{5078E010-5BBE-C0CD-55A3-56A93DF69E94}"/>
              </a:ext>
            </a:extLst>
          </p:cNvPr>
          <p:cNvSpPr>
            <a:spLocks/>
          </p:cNvSpPr>
          <p:nvPr/>
        </p:nvSpPr>
        <p:spPr>
          <a:xfrm>
            <a:off x="885825" y="1839815"/>
            <a:ext cx="10420350" cy="2469295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4400" b="1" dirty="0"/>
              <a:t>Reorganizaciones libres de impuestos</a:t>
            </a:r>
          </a:p>
          <a:p>
            <a:pPr algn="ctr"/>
            <a:endParaRPr lang="es-AR" sz="4400" b="1" dirty="0"/>
          </a:p>
          <a:p>
            <a:pPr algn="ctr"/>
            <a:r>
              <a:rPr lang="es-AR" sz="2600" b="1" dirty="0"/>
              <a:t>Directores</a:t>
            </a:r>
          </a:p>
          <a:p>
            <a:pPr algn="ctr"/>
            <a:r>
              <a:rPr lang="es-AR" sz="2600" dirty="0"/>
              <a:t>Manuel M. Benites, Roberto O. </a:t>
            </a:r>
            <a:r>
              <a:rPr lang="es-AR" sz="2600" dirty="0" err="1"/>
              <a:t>Freytes</a:t>
            </a:r>
            <a:r>
              <a:rPr lang="es-AR" sz="2600" dirty="0"/>
              <a:t> y Corina P. Laudato</a:t>
            </a:r>
          </a:p>
        </p:txBody>
      </p:sp>
    </p:spTree>
    <p:extLst>
      <p:ext uri="{BB962C8B-B14F-4D97-AF65-F5344CB8AC3E}">
        <p14:creationId xmlns:p14="http://schemas.microsoft.com/office/powerpoint/2010/main" val="324378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CAD0D4-D3CD-A639-61E0-2F10EB71C6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34719F3-3000-BCAA-8566-352A34FB2C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3587" y="76972"/>
            <a:ext cx="10687853" cy="973137"/>
          </a:xfrm>
        </p:spPr>
        <p:txBody>
          <a:bodyPr>
            <a:normAutofit/>
          </a:bodyPr>
          <a:lstStyle/>
          <a:p>
            <a:pPr algn="l"/>
            <a:r>
              <a:rPr lang="es-AR" sz="3000" b="1" dirty="0">
                <a:solidFill>
                  <a:srgbClr val="006699"/>
                </a:solidFill>
              </a:rPr>
              <a:t>Ventas y transferencias en conjunto económico: definición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D52C1847-73AB-47AD-069D-C945C2195D08}"/>
              </a:ext>
            </a:extLst>
          </p:cNvPr>
          <p:cNvSpPr>
            <a:spLocks/>
          </p:cNvSpPr>
          <p:nvPr/>
        </p:nvSpPr>
        <p:spPr>
          <a:xfrm>
            <a:off x="0" y="6217505"/>
            <a:ext cx="12192000" cy="640495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pic>
        <p:nvPicPr>
          <p:cNvPr id="5" name="Picture 4" descr="ASOCIACION ARGENTINA DE ESTUDIOS FISCALES">
            <a:extLst>
              <a:ext uri="{FF2B5EF4-FFF2-40B4-BE49-F238E27FC236}">
                <a16:creationId xmlns:a16="http://schemas.microsoft.com/office/drawing/2014/main" id="{17DDC5A0-567F-6007-16D3-C70122477E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6227030"/>
            <a:ext cx="2220831" cy="618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F8C0E793-654D-F0EB-B866-D1A498611D79}"/>
              </a:ext>
            </a:extLst>
          </p:cNvPr>
          <p:cNvSpPr txBox="1"/>
          <p:nvPr/>
        </p:nvSpPr>
        <p:spPr>
          <a:xfrm>
            <a:off x="6508161" y="6227030"/>
            <a:ext cx="60198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1500" b="1" dirty="0">
                <a:solidFill>
                  <a:schemeClr val="bg1"/>
                </a:solidFill>
              </a:rPr>
              <a:t>REORGANIZACIONES LIBRES DE IMPUESTOS</a:t>
            </a:r>
          </a:p>
          <a:p>
            <a:pPr algn="ctr"/>
            <a:r>
              <a:rPr lang="es-AR" sz="1500" b="1" dirty="0">
                <a:solidFill>
                  <a:schemeClr val="bg1"/>
                </a:solidFill>
              </a:rPr>
              <a:t>Fusión, escisión y transferencias en conjunto económico</a:t>
            </a:r>
          </a:p>
        </p:txBody>
      </p:sp>
      <p:sp>
        <p:nvSpPr>
          <p:cNvPr id="7" name="CuadroTexto 1">
            <a:extLst>
              <a:ext uri="{FF2B5EF4-FFF2-40B4-BE49-F238E27FC236}">
                <a16:creationId xmlns:a16="http://schemas.microsoft.com/office/drawing/2014/main" id="{BB4E740B-0EC0-97F3-D5E0-21F6D08A0E7C}"/>
              </a:ext>
            </a:extLst>
          </p:cNvPr>
          <p:cNvSpPr txBox="1">
            <a:spLocks noGrp="1" noChangeArrowheads="1"/>
          </p:cNvSpPr>
          <p:nvPr>
            <p:ph type="subTitle" idx="1"/>
          </p:nvPr>
        </p:nvSpPr>
        <p:spPr bwMode="auto">
          <a:xfrm>
            <a:off x="255270" y="1089484"/>
            <a:ext cx="11681460" cy="4247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r>
              <a:rPr lang="es-AR" altLang="es-AR" sz="1800" dirty="0"/>
              <a:t>Transferencia total o parcial. </a:t>
            </a:r>
            <a:r>
              <a:rPr lang="es-AR" altLang="es-AR" sz="1800" b="1" dirty="0"/>
              <a:t>Autorización previa</a:t>
            </a:r>
            <a:r>
              <a:rPr lang="es-AR" altLang="es-AR" sz="1800" dirty="0"/>
              <a:t>. LIG (art. 80): </a:t>
            </a:r>
            <a:r>
              <a:rPr lang="es-AR" altLang="es-AR" sz="1800" i="1" dirty="0"/>
              <a:t>“Cuando por el tipo de reorganización no se produzca la transferencia total de la o las empresas reorganizadas, excepto en el caso de escisión, el traslado de los derechos y obligaciones fiscales quedará supeditado a la aprobación previa…”.</a:t>
            </a:r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endParaRPr lang="es-AR" altLang="es-AR" sz="1800" dirty="0"/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r>
              <a:rPr lang="es-AR" altLang="es-AR" sz="1800" dirty="0"/>
              <a:t>La </a:t>
            </a:r>
            <a:r>
              <a:rPr lang="es-AR" altLang="es-AR" sz="1800" b="1" dirty="0"/>
              <a:t>autorización debe ser expresa </a:t>
            </a:r>
            <a:r>
              <a:rPr lang="es-AR" altLang="es-AR" sz="1800" dirty="0"/>
              <a:t>conforme RG 2513 y no mediante el resultado de consulta vinculante (</a:t>
            </a:r>
            <a:r>
              <a:rPr lang="es-AR" altLang="es-AR" sz="1800" dirty="0" err="1"/>
              <a:t>Dict</a:t>
            </a:r>
            <a:r>
              <a:rPr lang="es-AR" altLang="es-AR" sz="1800" dirty="0"/>
              <a:t>. DAT 64/2008). No aplica silencio positivo. </a:t>
            </a:r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endParaRPr lang="es-AR" altLang="es-AR" sz="1800" dirty="0"/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r>
              <a:rPr lang="es-AR" altLang="es-AR" sz="1800" b="1" dirty="0"/>
              <a:t>Plazo para expedirse</a:t>
            </a:r>
            <a:r>
              <a:rPr lang="es-AR" altLang="es-AR" sz="1800" dirty="0"/>
              <a:t>: 30 días corridos contados desde la fecha de presentación, mediante comunicación que se notificará por alguno de los procedimientos del Artículo 100 de la Ley Nº 11.683.</a:t>
            </a:r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endParaRPr lang="es-AR" altLang="es-AR" sz="1800" dirty="0"/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r>
              <a:rPr lang="es-AR" altLang="es-AR" sz="1800" dirty="0"/>
              <a:t>Alcance restrictivo vs amplio</a:t>
            </a:r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endParaRPr lang="es-AR" altLang="es-AR" sz="1800" dirty="0"/>
          </a:p>
          <a:p>
            <a:pPr lvl="1" algn="just">
              <a:lnSpc>
                <a:spcPct val="100000"/>
              </a:lnSpc>
              <a:spcBef>
                <a:spcPct val="0"/>
              </a:spcBef>
              <a:defRPr/>
            </a:pPr>
            <a:r>
              <a:rPr lang="es-AR" altLang="es-AR" sz="1800" dirty="0"/>
              <a:t>Jurisprudencia administrativa: </a:t>
            </a:r>
            <a:r>
              <a:rPr lang="es-AR" altLang="es-AR" sz="1800" dirty="0" err="1"/>
              <a:t>Dict</a:t>
            </a:r>
            <a:r>
              <a:rPr lang="es-AR" altLang="es-AR" sz="1800" dirty="0"/>
              <a:t>. 11/1998, </a:t>
            </a:r>
            <a:r>
              <a:rPr lang="es-AR" altLang="es-AR" sz="1800" dirty="0" err="1"/>
              <a:t>Dict</a:t>
            </a:r>
            <a:r>
              <a:rPr lang="es-AR" altLang="es-AR" sz="1800" dirty="0"/>
              <a:t>. 31/2003, </a:t>
            </a:r>
            <a:r>
              <a:rPr lang="es-AR" altLang="es-AR" sz="1800" dirty="0" err="1"/>
              <a:t>Dict</a:t>
            </a:r>
            <a:r>
              <a:rPr lang="es-AR" altLang="es-AR" sz="1800" dirty="0"/>
              <a:t>. 64/2008, Consulta 43/2016.</a:t>
            </a:r>
          </a:p>
          <a:p>
            <a:pPr lvl="1" algn="just">
              <a:lnSpc>
                <a:spcPct val="100000"/>
              </a:lnSpc>
              <a:spcBef>
                <a:spcPct val="0"/>
              </a:spcBef>
              <a:defRPr/>
            </a:pPr>
            <a:endParaRPr lang="es-AR" altLang="es-AR" sz="1800" dirty="0"/>
          </a:p>
          <a:p>
            <a:pPr lvl="1" algn="just">
              <a:lnSpc>
                <a:spcPct val="100000"/>
              </a:lnSpc>
              <a:spcBef>
                <a:spcPct val="0"/>
              </a:spcBef>
              <a:defRPr/>
            </a:pPr>
            <a:r>
              <a:rPr lang="es-AR" altLang="es-AR" sz="1800" dirty="0"/>
              <a:t>Jurisprudencia Judicial:  De Alvear, Jorge Emilio. TFN, sala A 23/03/2007</a:t>
            </a:r>
          </a:p>
        </p:txBody>
      </p:sp>
    </p:spTree>
    <p:extLst>
      <p:ext uri="{BB962C8B-B14F-4D97-AF65-F5344CB8AC3E}">
        <p14:creationId xmlns:p14="http://schemas.microsoft.com/office/powerpoint/2010/main" val="22554732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CCAE7F-5174-D6AB-59A4-14701B4F3F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134C547-44FC-52CE-19D4-D55571F628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3587" y="76972"/>
            <a:ext cx="10687853" cy="973137"/>
          </a:xfrm>
        </p:spPr>
        <p:txBody>
          <a:bodyPr>
            <a:normAutofit/>
          </a:bodyPr>
          <a:lstStyle/>
          <a:p>
            <a:pPr algn="l"/>
            <a:r>
              <a:rPr lang="es-AR" sz="3000" b="1" dirty="0">
                <a:solidFill>
                  <a:srgbClr val="006699"/>
                </a:solidFill>
              </a:rPr>
              <a:t>Requisitos normativos para acceder al régimen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5E396241-1182-BEE2-44CB-5D620A75B2F7}"/>
              </a:ext>
            </a:extLst>
          </p:cNvPr>
          <p:cNvSpPr>
            <a:spLocks/>
          </p:cNvSpPr>
          <p:nvPr/>
        </p:nvSpPr>
        <p:spPr>
          <a:xfrm>
            <a:off x="0" y="6217505"/>
            <a:ext cx="12192000" cy="640495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pic>
        <p:nvPicPr>
          <p:cNvPr id="5" name="Picture 4" descr="ASOCIACION ARGENTINA DE ESTUDIOS FISCALES">
            <a:extLst>
              <a:ext uri="{FF2B5EF4-FFF2-40B4-BE49-F238E27FC236}">
                <a16:creationId xmlns:a16="http://schemas.microsoft.com/office/drawing/2014/main" id="{35F951DF-7F32-85F3-A9A0-37800517DB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6227030"/>
            <a:ext cx="2220831" cy="618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F601F994-C29D-A18A-4954-C37962B371A1}"/>
              </a:ext>
            </a:extLst>
          </p:cNvPr>
          <p:cNvSpPr txBox="1"/>
          <p:nvPr/>
        </p:nvSpPr>
        <p:spPr>
          <a:xfrm>
            <a:off x="6508161" y="6227030"/>
            <a:ext cx="60198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1500" b="1" dirty="0">
                <a:solidFill>
                  <a:schemeClr val="bg1"/>
                </a:solidFill>
              </a:rPr>
              <a:t>REORGANIZACIONES LIBRES DE IMPUESTOS</a:t>
            </a:r>
          </a:p>
          <a:p>
            <a:pPr algn="ctr"/>
            <a:r>
              <a:rPr lang="es-AR" sz="1500" b="1" dirty="0">
                <a:solidFill>
                  <a:schemeClr val="bg1"/>
                </a:solidFill>
              </a:rPr>
              <a:t>Fusión, escisión y transferencias en conjunto económico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1EB2F9B4-145C-5A1F-0E75-C02F97F84D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6798643"/>
              </p:ext>
            </p:extLst>
          </p:nvPr>
        </p:nvGraphicFramePr>
        <p:xfrm>
          <a:off x="459337" y="1160399"/>
          <a:ext cx="11436351" cy="453707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324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086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4764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64764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963903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AR" sz="18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Requisitos</a:t>
                      </a:r>
                    </a:p>
                  </a:txBody>
                  <a:tcPr marL="68572" marR="68572" marT="0" marB="0" anchor="ctr">
                    <a:solidFill>
                      <a:srgbClr val="0066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err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Fusiones</a:t>
                      </a: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y </a:t>
                      </a:r>
                      <a:r>
                        <a:rPr lang="en-US" sz="1800" dirty="0" err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escisiones</a:t>
                      </a: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[(art. 80, </a:t>
                      </a:r>
                      <a:r>
                        <a:rPr lang="en-US" sz="1800" dirty="0" err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incs</a:t>
                      </a: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. A) y b)]</a:t>
                      </a:r>
                      <a:endParaRPr lang="es-AR" sz="18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72" marR="68572" marT="0" marB="0" anchor="ctr"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AR" sz="18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Ventas y transferencias en conjunto económico (art. 80, inc. c)</a:t>
                      </a:r>
                    </a:p>
                  </a:txBody>
                  <a:tcPr marL="68572" marR="68572" marT="0" marB="0" anchor="ctr">
                    <a:solidFill>
                      <a:srgbClr val="0066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5500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AR" sz="18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Inscripción en el registro público de comercio y publicidad (Ley 19.550)</a:t>
                      </a:r>
                    </a:p>
                  </a:txBody>
                  <a:tcPr marL="68572" marR="68572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√</a:t>
                      </a:r>
                      <a:endParaRPr lang="es-A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72" marR="68572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√ (para </a:t>
                      </a:r>
                      <a:r>
                        <a:rPr lang="en-US" sz="18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fusiones</a:t>
                      </a: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y </a:t>
                      </a:r>
                      <a:r>
                        <a:rPr lang="en-US" sz="18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escisiones</a:t>
                      </a: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bajo inc. c)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X</a:t>
                      </a:r>
                      <a:r>
                        <a:rPr lang="es-AR" sz="18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s-AR" sz="18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(otras modalidades)</a:t>
                      </a:r>
                    </a:p>
                  </a:txBody>
                  <a:tcPr marL="68572" marR="68572" marT="0" marB="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37776">
                <a:tc row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AR" sz="18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Participación</a:t>
                      </a:r>
                    </a:p>
                  </a:txBody>
                  <a:tcPr marL="68572" marR="68572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Mantenimiento</a:t>
                      </a: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dos </a:t>
                      </a:r>
                      <a:r>
                        <a:rPr lang="en-US" sz="18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años</a:t>
                      </a: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antes (</a:t>
                      </a:r>
                      <a:r>
                        <a:rPr lang="en-US" sz="18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quebrantos</a:t>
                      </a: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  <a:endParaRPr lang="es-A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72" marR="68572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√</a:t>
                      </a:r>
                      <a:endParaRPr lang="es-A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72" marR="68572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√</a:t>
                      </a:r>
                      <a:endParaRPr lang="es-A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72" marR="68572" marT="0" marB="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1649">
                <a:tc v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Al </a:t>
                      </a:r>
                      <a:r>
                        <a:rPr lang="en-US" sz="18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momento</a:t>
                      </a: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de la </a:t>
                      </a:r>
                      <a:r>
                        <a:rPr lang="en-US" sz="18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reorganización</a:t>
                      </a:r>
                      <a:endParaRPr lang="es-A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72" marR="68572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√</a:t>
                      </a:r>
                      <a:endParaRPr lang="es-A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72" marR="68572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√</a:t>
                      </a:r>
                      <a:endParaRPr lang="es-A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72" marR="68572" marT="0" marB="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1649">
                <a:tc v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AR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Mantenimiento dos años después</a:t>
                      </a:r>
                    </a:p>
                  </a:txBody>
                  <a:tcPr marL="68572" marR="68572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√</a:t>
                      </a:r>
                      <a:endParaRPr lang="es-A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72" marR="68572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√</a:t>
                      </a:r>
                      <a:endParaRPr lang="es-A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72" marR="68572" marT="0" marB="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1649">
                <a:tc row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AR" sz="18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AR" sz="18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Actividades</a:t>
                      </a:r>
                    </a:p>
                  </a:txBody>
                  <a:tcPr marL="68572" marR="68572" marT="0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AR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Vinculadas para atrás (12 meses)</a:t>
                      </a:r>
                    </a:p>
                  </a:txBody>
                  <a:tcPr marL="68572" marR="68572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√</a:t>
                      </a:r>
                      <a:endParaRPr lang="es-A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72" marR="68572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X</a:t>
                      </a:r>
                      <a:endParaRPr lang="es-AR" sz="18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72" marR="68572" marT="0" marB="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1649">
                <a:tc v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AR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Empresa en marcha</a:t>
                      </a:r>
                    </a:p>
                  </a:txBody>
                  <a:tcPr marL="68572" marR="68572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√</a:t>
                      </a:r>
                      <a:endParaRPr lang="es-A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72" marR="68572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X</a:t>
                      </a:r>
                      <a:endParaRPr lang="es-AR" sz="18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72" marR="68572" marT="0" marB="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1649">
                <a:tc v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AR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Mantenimiento dos años después</a:t>
                      </a:r>
                    </a:p>
                  </a:txBody>
                  <a:tcPr marL="68572" marR="68572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√</a:t>
                      </a:r>
                      <a:endParaRPr lang="es-A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72" marR="68572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√</a:t>
                      </a:r>
                      <a:endParaRPr lang="es-A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72" marR="68572" marT="0" marB="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11649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 err="1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Comunicación</a:t>
                      </a:r>
                      <a:r>
                        <a:rPr lang="en-US" sz="18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a la AFIP</a:t>
                      </a:r>
                      <a:endParaRPr lang="es-AR" sz="18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72" marR="68572" marT="0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√</a:t>
                      </a:r>
                      <a:endParaRPr lang="es-A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72" marR="68572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√</a:t>
                      </a:r>
                      <a:endParaRPr lang="es-A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72" marR="68572" marT="0" marB="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334151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6D1C34-F093-1688-C135-0205B41B9C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B3370EE-39F9-6304-D9C5-91DFD84403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3587" y="76972"/>
            <a:ext cx="10687853" cy="973137"/>
          </a:xfrm>
        </p:spPr>
        <p:txBody>
          <a:bodyPr>
            <a:normAutofit/>
          </a:bodyPr>
          <a:lstStyle/>
          <a:p>
            <a:pPr algn="l"/>
            <a:r>
              <a:rPr lang="es-AR" sz="3000" b="1" dirty="0">
                <a:solidFill>
                  <a:srgbClr val="006699"/>
                </a:solidFill>
              </a:rPr>
              <a:t>Requisitos exigidos por ARCA para reorganizaciones en conjunto económico no previstos legal ni reglamentariamente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CFDE2D0E-C386-CDCA-CEB2-EC84D938FBB2}"/>
              </a:ext>
            </a:extLst>
          </p:cNvPr>
          <p:cNvSpPr>
            <a:spLocks/>
          </p:cNvSpPr>
          <p:nvPr/>
        </p:nvSpPr>
        <p:spPr>
          <a:xfrm>
            <a:off x="0" y="6217505"/>
            <a:ext cx="12192000" cy="640495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pic>
        <p:nvPicPr>
          <p:cNvPr id="5" name="Picture 4" descr="ASOCIACION ARGENTINA DE ESTUDIOS FISCALES">
            <a:extLst>
              <a:ext uri="{FF2B5EF4-FFF2-40B4-BE49-F238E27FC236}">
                <a16:creationId xmlns:a16="http://schemas.microsoft.com/office/drawing/2014/main" id="{1D2690FE-304F-CEAD-F934-150B23A999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6227030"/>
            <a:ext cx="2220831" cy="618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75A8510D-0CED-86BC-0827-8555A7E59F5E}"/>
              </a:ext>
            </a:extLst>
          </p:cNvPr>
          <p:cNvSpPr txBox="1"/>
          <p:nvPr/>
        </p:nvSpPr>
        <p:spPr>
          <a:xfrm>
            <a:off x="6508161" y="6227030"/>
            <a:ext cx="60198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1500" b="1" dirty="0">
                <a:solidFill>
                  <a:schemeClr val="bg1"/>
                </a:solidFill>
              </a:rPr>
              <a:t>REORGANIZACIONES LIBRES DE IMPUESTOS</a:t>
            </a:r>
          </a:p>
          <a:p>
            <a:pPr algn="ctr"/>
            <a:r>
              <a:rPr lang="es-AR" sz="1500" b="1" dirty="0">
                <a:solidFill>
                  <a:schemeClr val="bg1"/>
                </a:solidFill>
              </a:rPr>
              <a:t>Fusión, escisión y transferencias en conjunto económico</a:t>
            </a:r>
          </a:p>
        </p:txBody>
      </p:sp>
      <p:sp>
        <p:nvSpPr>
          <p:cNvPr id="7" name="CuadroTexto 1">
            <a:extLst>
              <a:ext uri="{FF2B5EF4-FFF2-40B4-BE49-F238E27FC236}">
                <a16:creationId xmlns:a16="http://schemas.microsoft.com/office/drawing/2014/main" id="{8C8B08BB-919D-E244-DFBA-1B0A21005FD0}"/>
              </a:ext>
            </a:extLst>
          </p:cNvPr>
          <p:cNvSpPr txBox="1">
            <a:spLocks noGrp="1" noChangeArrowheads="1"/>
          </p:cNvSpPr>
          <p:nvPr>
            <p:ph type="subTitle" idx="1"/>
          </p:nvPr>
        </p:nvSpPr>
        <p:spPr bwMode="auto">
          <a:xfrm>
            <a:off x="255270" y="1089484"/>
            <a:ext cx="11681460" cy="50629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marL="342900" indent="-342900" algn="just">
              <a:lnSpc>
                <a:spcPct val="100000"/>
              </a:lnSpc>
              <a:spcBef>
                <a:spcPct val="0"/>
              </a:spcBef>
              <a:buAutoNum type="arabicPeriod"/>
              <a:defRPr/>
            </a:pPr>
            <a:r>
              <a:rPr lang="es-AR" altLang="es-AR" sz="1700" b="1" u="sng" dirty="0"/>
              <a:t>Subsistencia de empresa antecesora</a:t>
            </a:r>
          </a:p>
          <a:p>
            <a:pPr marL="0" indent="0" algn="just">
              <a:lnSpc>
                <a:spcPct val="100000"/>
              </a:lnSpc>
              <a:spcBef>
                <a:spcPct val="0"/>
              </a:spcBef>
              <a:buNone/>
              <a:defRPr/>
            </a:pPr>
            <a:endParaRPr lang="es-AR" altLang="es-AR" sz="1700" dirty="0"/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r>
              <a:rPr lang="es-AR" altLang="es-AR" sz="1700" b="1" dirty="0"/>
              <a:t>Fusiones y escisiones </a:t>
            </a:r>
            <a:r>
              <a:rPr lang="es-AR" altLang="es-AR" sz="1700" dirty="0"/>
              <a:t>que se instrumentan como tales bajo la LGS pero que, desde el punto de vista fiscal, se encuadran en la figura del </a:t>
            </a:r>
            <a:r>
              <a:rPr lang="es-AR" altLang="es-AR" sz="1700" b="1" dirty="0"/>
              <a:t>conjunto económico </a:t>
            </a:r>
            <a:r>
              <a:rPr lang="es-AR" altLang="es-AR" sz="1700" dirty="0"/>
              <a:t>(LIG, art. 80, inc. c).</a:t>
            </a:r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endParaRPr lang="es-AR" altLang="es-AR" sz="1700" dirty="0"/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r>
              <a:rPr lang="es-AR" altLang="es-AR" sz="1700" b="1" dirty="0"/>
              <a:t>Posición de AFIP</a:t>
            </a:r>
            <a:r>
              <a:rPr lang="es-AR" altLang="es-AR" sz="1700" dirty="0"/>
              <a:t>: Bajo el inc. c) todas las empresas reorganizadas deben subsistir, y las fusiones y escisiones, aún en conjunto económico, solo son encuadrables bajo </a:t>
            </a:r>
            <a:r>
              <a:rPr lang="es-AR" altLang="es-AR" sz="1700" dirty="0" err="1"/>
              <a:t>incs</a:t>
            </a:r>
            <a:r>
              <a:rPr lang="es-AR" altLang="es-AR" sz="1700" dirty="0"/>
              <a:t>. a) y b). </a:t>
            </a:r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endParaRPr lang="es-AR" altLang="es-AR" sz="1700" dirty="0"/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r>
              <a:rPr lang="es-AR" altLang="es-AR" sz="1700" b="1" dirty="0"/>
              <a:t>Confirmación de la procedencia por la CSJN</a:t>
            </a:r>
            <a:r>
              <a:rPr lang="es-AR" altLang="es-AR" sz="1700" dirty="0"/>
              <a:t>: “Frigorífico Paladini SA”, 2/3/2011,“International </a:t>
            </a:r>
            <a:r>
              <a:rPr lang="es-AR" altLang="es-AR" sz="1700" dirty="0" err="1"/>
              <a:t>Engines</a:t>
            </a:r>
            <a:r>
              <a:rPr lang="es-AR" altLang="es-AR" sz="1700" dirty="0"/>
              <a:t> South América”, 18/06/2013, “AFIP-DGI s/ acción de lesividad”, 17/12/2013, “La Veloz del Norte SA”, 16/12/2014. </a:t>
            </a:r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endParaRPr lang="es-AR" altLang="es-AR" sz="1700" dirty="0"/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r>
              <a:rPr lang="es-AR" altLang="es-AR" sz="1700" b="1" dirty="0"/>
              <a:t>Reversión de criterio de AFIP</a:t>
            </a:r>
            <a:r>
              <a:rPr lang="es-AR" altLang="es-AR" sz="1700" dirty="0"/>
              <a:t>: Instrucción General 13/2017, y dictámenes, 15/2015, 20/2015, 26/2015, 30/2015, 20/2017, 29/2017, 36/2017, 8/2018, 9/2018, 38/2018, Consultas 19/2020, 20/2020, 33/2020, 86/2021).</a:t>
            </a:r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endParaRPr lang="es-AR" altLang="es-AR" sz="1700" dirty="0"/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r>
              <a:rPr lang="es-AR" altLang="es-AR" sz="1700" dirty="0"/>
              <a:t>Reconocimiento Jurisprudencial a la aplicación del </a:t>
            </a:r>
            <a:r>
              <a:rPr lang="es-AR" altLang="es-AR" sz="1700" b="1" dirty="0"/>
              <a:t>concepto “conjunto económico”</a:t>
            </a:r>
            <a:r>
              <a:rPr lang="es-AR" altLang="es-AR" sz="1700" dirty="0"/>
              <a:t>: CNACAF, “AGCO Argentina SA”, 2023.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endParaRPr lang="es-AR" altLang="es-AR" sz="1700" dirty="0"/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r>
              <a:rPr lang="es-AR" altLang="es-AR" sz="1700" b="1" dirty="0"/>
              <a:t>Escisiones en conjunto económico</a:t>
            </a:r>
            <a:r>
              <a:rPr lang="es-AR" altLang="es-AR" sz="1700" dirty="0"/>
              <a:t>: ¿se rompe el conjunto económico? Opiniones AFIP: Actuación Nº 663/15 (DI ALIR), 20/1/2016, Consulta 86/2021, Dictamen 2/2023.</a:t>
            </a:r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endParaRPr lang="es-AR" altLang="es-AR" sz="1700" dirty="0"/>
          </a:p>
        </p:txBody>
      </p:sp>
    </p:spTree>
    <p:extLst>
      <p:ext uri="{BB962C8B-B14F-4D97-AF65-F5344CB8AC3E}">
        <p14:creationId xmlns:p14="http://schemas.microsoft.com/office/powerpoint/2010/main" val="14922370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351E80-9A4A-1966-8024-96C8A45D38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7C8DB2A-D3B8-2F1E-C5E4-0447E15ADC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3587" y="76972"/>
            <a:ext cx="10687853" cy="973137"/>
          </a:xfrm>
        </p:spPr>
        <p:txBody>
          <a:bodyPr>
            <a:normAutofit/>
          </a:bodyPr>
          <a:lstStyle/>
          <a:p>
            <a:pPr algn="l"/>
            <a:r>
              <a:rPr lang="es-AR" sz="3000" b="1" dirty="0">
                <a:solidFill>
                  <a:srgbClr val="006699"/>
                </a:solidFill>
              </a:rPr>
              <a:t>Requisitos exigidos por ARCA para reorganizaciones en conjunto económico no previstos legal ni reglamentariamente (cont.)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F418EBAC-44C4-05DB-35D2-92A329C111B4}"/>
              </a:ext>
            </a:extLst>
          </p:cNvPr>
          <p:cNvSpPr>
            <a:spLocks/>
          </p:cNvSpPr>
          <p:nvPr/>
        </p:nvSpPr>
        <p:spPr>
          <a:xfrm>
            <a:off x="0" y="6217505"/>
            <a:ext cx="12192000" cy="640495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 descr="ASOCIACION ARGENTINA DE ESTUDIOS FISCALES">
            <a:extLst>
              <a:ext uri="{FF2B5EF4-FFF2-40B4-BE49-F238E27FC236}">
                <a16:creationId xmlns:a16="http://schemas.microsoft.com/office/drawing/2014/main" id="{EE3E02FC-29F3-0377-BAE1-F88BEF33BD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6227030"/>
            <a:ext cx="2220831" cy="618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C9DCC76C-DF86-4BC8-3530-DC4F24045DF1}"/>
              </a:ext>
            </a:extLst>
          </p:cNvPr>
          <p:cNvSpPr txBox="1"/>
          <p:nvPr/>
        </p:nvSpPr>
        <p:spPr>
          <a:xfrm>
            <a:off x="6508161" y="6227030"/>
            <a:ext cx="60198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15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REORGANIZACIONES LIBRES DE IMPUESTOS</a:t>
            </a:r>
          </a:p>
          <a:p>
            <a:pPr algn="ctr"/>
            <a:r>
              <a:rPr lang="es-AR" sz="15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Fusión, escisión y transferencias en conjunto económico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171EBF0-6F42-3C78-0CE9-BCEB7DA4114A}"/>
              </a:ext>
            </a:extLst>
          </p:cNvPr>
          <p:cNvSpPr txBox="1"/>
          <p:nvPr/>
        </p:nvSpPr>
        <p:spPr>
          <a:xfrm>
            <a:off x="194317" y="3842385"/>
            <a:ext cx="5394947" cy="28931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s-AR" sz="1400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Ejemplo 1:</a:t>
            </a:r>
          </a:p>
          <a:p>
            <a:pPr marL="285750" indent="-285750">
              <a:buFontTx/>
              <a:buChar char="-"/>
              <a:defRPr/>
            </a:pPr>
            <a:r>
              <a:rPr lang="es-AR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Sociedad A (absorbente) tiene actividad operativa. Sociedad B y C tienen una actividad pasiva (i.e., alquiler de inmuebles, holding). </a:t>
            </a:r>
          </a:p>
          <a:p>
            <a:pPr marL="285750" indent="-285750">
              <a:buFontTx/>
              <a:buChar char="-"/>
              <a:defRPr/>
            </a:pPr>
            <a:r>
              <a:rPr lang="es-AR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 se verifican actividades vinculadas 12 meses antes de reorganización.</a:t>
            </a:r>
          </a:p>
          <a:p>
            <a:pPr>
              <a:defRPr/>
            </a:pPr>
            <a:r>
              <a:rPr lang="es-AR" sz="1400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Ejemplo 2:</a:t>
            </a:r>
          </a:p>
          <a:p>
            <a:pPr marL="285750" indent="-285750">
              <a:buFontTx/>
              <a:buChar char="-"/>
              <a:defRPr/>
            </a:pPr>
            <a:r>
              <a:rPr lang="es-AR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Sociedad A (absorbente) tiene actividad operativa. Sociedad C no registra actividad en los últimos 12 meses. (Rev. CSJN, “Marcelino”)</a:t>
            </a:r>
          </a:p>
          <a:p>
            <a:pPr marL="285750" indent="-285750">
              <a:buFontTx/>
              <a:buChar char="-"/>
              <a:defRPr/>
            </a:pPr>
            <a:r>
              <a:rPr lang="es-AR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 se verifican (i) actividades vinculadas para atrás, ni (</a:t>
            </a:r>
            <a:r>
              <a:rPr lang="es-AR" sz="1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ii</a:t>
            </a:r>
            <a:r>
              <a:rPr lang="es-AR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 empresa en marcha.</a:t>
            </a:r>
          </a:p>
          <a:p>
            <a:pPr>
              <a:defRPr/>
            </a:pPr>
            <a:endParaRPr lang="es-AR" sz="1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Tx/>
              <a:buChar char="-"/>
              <a:defRPr/>
            </a:pPr>
            <a:endParaRPr lang="es-AR" sz="1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defRPr/>
            </a:pPr>
            <a:endParaRPr lang="es-AR" sz="1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F202A4B0-CDC2-6945-2596-8779252DAC71}"/>
              </a:ext>
            </a:extLst>
          </p:cNvPr>
          <p:cNvSpPr/>
          <p:nvPr/>
        </p:nvSpPr>
        <p:spPr bwMode="auto">
          <a:xfrm>
            <a:off x="936625" y="2857500"/>
            <a:ext cx="1366838" cy="646113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AR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Sociedad A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7F32A8DE-5B63-BAB1-21D0-02FA03723A6B}"/>
              </a:ext>
            </a:extLst>
          </p:cNvPr>
          <p:cNvSpPr/>
          <p:nvPr/>
        </p:nvSpPr>
        <p:spPr bwMode="auto">
          <a:xfrm>
            <a:off x="3668713" y="2857500"/>
            <a:ext cx="1366837" cy="646113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AR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Sociedad C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09054D2-1D43-A19B-99C7-3B8981074131}"/>
              </a:ext>
            </a:extLst>
          </p:cNvPr>
          <p:cNvSpPr/>
          <p:nvPr/>
        </p:nvSpPr>
        <p:spPr bwMode="auto">
          <a:xfrm>
            <a:off x="2303463" y="1606550"/>
            <a:ext cx="1365250" cy="64611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AR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Sociedad B</a:t>
            </a:r>
          </a:p>
        </p:txBody>
      </p:sp>
      <p:cxnSp>
        <p:nvCxnSpPr>
          <p:cNvPr id="11" name="Connector: Elbow 10">
            <a:extLst>
              <a:ext uri="{FF2B5EF4-FFF2-40B4-BE49-F238E27FC236}">
                <a16:creationId xmlns:a16="http://schemas.microsoft.com/office/drawing/2014/main" id="{35D1BE03-558A-A640-D225-73FC48403F91}"/>
              </a:ext>
            </a:extLst>
          </p:cNvPr>
          <p:cNvCxnSpPr>
            <a:stCxn id="10" idx="2"/>
            <a:endCxn id="8" idx="0"/>
          </p:cNvCxnSpPr>
          <p:nvPr/>
        </p:nvCxnSpPr>
        <p:spPr bwMode="auto">
          <a:xfrm rot="5400000">
            <a:off x="2000250" y="1871663"/>
            <a:ext cx="604837" cy="1366838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or: Elbow 11">
            <a:extLst>
              <a:ext uri="{FF2B5EF4-FFF2-40B4-BE49-F238E27FC236}">
                <a16:creationId xmlns:a16="http://schemas.microsoft.com/office/drawing/2014/main" id="{38582E83-D03C-A393-9F09-617EBE5A0383}"/>
              </a:ext>
            </a:extLst>
          </p:cNvPr>
          <p:cNvCxnSpPr>
            <a:cxnSpLocks/>
            <a:stCxn id="10" idx="2"/>
            <a:endCxn id="9" idx="0"/>
          </p:cNvCxnSpPr>
          <p:nvPr/>
        </p:nvCxnSpPr>
        <p:spPr bwMode="auto">
          <a:xfrm rot="16200000" flipH="1">
            <a:off x="3367088" y="1871663"/>
            <a:ext cx="604837" cy="136683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43" name="TextBox 11">
            <a:extLst>
              <a:ext uri="{FF2B5EF4-FFF2-40B4-BE49-F238E27FC236}">
                <a16:creationId xmlns:a16="http://schemas.microsoft.com/office/drawing/2014/main" id="{4AAB6488-1CD9-2418-E753-B65879AC3A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19250" y="2276475"/>
            <a:ext cx="68421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AR" altLang="es-AR" sz="1400">
                <a:ea typeface="Calibri" panose="020F0502020204030204" pitchFamily="34" charset="0"/>
                <a:cs typeface="Calibri" panose="020F0502020204030204" pitchFamily="34" charset="0"/>
              </a:rPr>
              <a:t>100%</a:t>
            </a:r>
          </a:p>
        </p:txBody>
      </p:sp>
      <p:sp>
        <p:nvSpPr>
          <p:cNvPr id="18444" name="TextBox 12">
            <a:extLst>
              <a:ext uri="{FF2B5EF4-FFF2-40B4-BE49-F238E27FC236}">
                <a16:creationId xmlns:a16="http://schemas.microsoft.com/office/drawing/2014/main" id="{2AC4347A-D383-3130-0189-797CF7804C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62388" y="2301875"/>
            <a:ext cx="68262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AR" altLang="es-AR" sz="1400">
                <a:ea typeface="Calibri" panose="020F0502020204030204" pitchFamily="34" charset="0"/>
                <a:cs typeface="Calibri" panose="020F0502020204030204" pitchFamily="34" charset="0"/>
              </a:rPr>
              <a:t>100%</a:t>
            </a:r>
          </a:p>
        </p:txBody>
      </p:sp>
      <p:cxnSp>
        <p:nvCxnSpPr>
          <p:cNvPr id="26" name="Connector: Curved 25">
            <a:extLst>
              <a:ext uri="{FF2B5EF4-FFF2-40B4-BE49-F238E27FC236}">
                <a16:creationId xmlns:a16="http://schemas.microsoft.com/office/drawing/2014/main" id="{84AA70BB-10C9-03B1-36BC-FCE72091D1D2}"/>
              </a:ext>
            </a:extLst>
          </p:cNvPr>
          <p:cNvCxnSpPr>
            <a:cxnSpLocks/>
            <a:stCxn id="9" idx="2"/>
            <a:endCxn id="8" idx="2"/>
          </p:cNvCxnSpPr>
          <p:nvPr/>
        </p:nvCxnSpPr>
        <p:spPr bwMode="auto">
          <a:xfrm rot="5400000">
            <a:off x="2986882" y="2137569"/>
            <a:ext cx="12700" cy="2732087"/>
          </a:xfrm>
          <a:prstGeom prst="curvedConnector3">
            <a:avLst>
              <a:gd name="adj1" fmla="val 1800000"/>
            </a:avLst>
          </a:prstGeom>
          <a:ln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46" name="TextBox 31">
            <a:extLst>
              <a:ext uri="{FF2B5EF4-FFF2-40B4-BE49-F238E27FC236}">
                <a16:creationId xmlns:a16="http://schemas.microsoft.com/office/drawing/2014/main" id="{46FA802F-D5F2-1978-564A-3DA72D6678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55850" y="3249613"/>
            <a:ext cx="1887538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AR" altLang="es-AR" sz="1300">
                <a:ea typeface="Calibri" panose="020F0502020204030204" pitchFamily="34" charset="0"/>
                <a:cs typeface="Calibri" panose="020F0502020204030204" pitchFamily="34" charset="0"/>
              </a:rPr>
              <a:t>Caso B) Fusión x absorción</a:t>
            </a:r>
          </a:p>
        </p:txBody>
      </p:sp>
      <p:grpSp>
        <p:nvGrpSpPr>
          <p:cNvPr id="18447" name="Group 33">
            <a:extLst>
              <a:ext uri="{FF2B5EF4-FFF2-40B4-BE49-F238E27FC236}">
                <a16:creationId xmlns:a16="http://schemas.microsoft.com/office/drawing/2014/main" id="{ECA6228D-83B6-45DB-1841-2ADBAB3F3A5B}"/>
              </a:ext>
            </a:extLst>
          </p:cNvPr>
          <p:cNvGrpSpPr>
            <a:grpSpLocks/>
          </p:cNvGrpSpPr>
          <p:nvPr/>
        </p:nvGrpSpPr>
        <p:grpSpPr bwMode="auto">
          <a:xfrm>
            <a:off x="6969125" y="1647825"/>
            <a:ext cx="4098925" cy="2038350"/>
            <a:chOff x="364211" y="1805900"/>
            <a:chExt cx="4556502" cy="2251460"/>
          </a:xfrm>
        </p:grpSpPr>
        <p:sp>
          <p:nvSpPr>
            <p:cNvPr id="35" name="Rectangle: Rounded Corners 34">
              <a:extLst>
                <a:ext uri="{FF2B5EF4-FFF2-40B4-BE49-F238E27FC236}">
                  <a16:creationId xmlns:a16="http://schemas.microsoft.com/office/drawing/2014/main" id="{400609AF-7CFA-DA41-E34A-492F1A4C1A05}"/>
                </a:ext>
              </a:extLst>
            </p:cNvPr>
            <p:cNvSpPr/>
            <p:nvPr/>
          </p:nvSpPr>
          <p:spPr>
            <a:xfrm>
              <a:off x="364211" y="3189391"/>
              <a:ext cx="1519423" cy="711910"/>
            </a:xfrm>
            <a:prstGeom prst="roundRect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s-AR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Sociedad A</a:t>
              </a:r>
            </a:p>
          </p:txBody>
        </p:sp>
        <p:sp>
          <p:nvSpPr>
            <p:cNvPr id="36" name="Rectangle: Rounded Corners 35">
              <a:extLst>
                <a:ext uri="{FF2B5EF4-FFF2-40B4-BE49-F238E27FC236}">
                  <a16:creationId xmlns:a16="http://schemas.microsoft.com/office/drawing/2014/main" id="{7FE88850-5984-3421-BBDC-06C80413256B}"/>
                </a:ext>
              </a:extLst>
            </p:cNvPr>
            <p:cNvSpPr/>
            <p:nvPr/>
          </p:nvSpPr>
          <p:spPr>
            <a:xfrm>
              <a:off x="3401291" y="3189391"/>
              <a:ext cx="1519422" cy="711910"/>
            </a:xfrm>
            <a:prstGeom prst="roundRect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s-AR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Sociedad B</a:t>
              </a:r>
            </a:p>
          </p:txBody>
        </p:sp>
        <p:sp>
          <p:nvSpPr>
            <p:cNvPr id="37" name="Rectangle: Rounded Corners 36">
              <a:extLst>
                <a:ext uri="{FF2B5EF4-FFF2-40B4-BE49-F238E27FC236}">
                  <a16:creationId xmlns:a16="http://schemas.microsoft.com/office/drawing/2014/main" id="{3095C147-D0B5-FD7C-6467-F75C8E2A15B3}"/>
                </a:ext>
              </a:extLst>
            </p:cNvPr>
            <p:cNvSpPr/>
            <p:nvPr/>
          </p:nvSpPr>
          <p:spPr>
            <a:xfrm>
              <a:off x="1883634" y="1805900"/>
              <a:ext cx="1517658" cy="713664"/>
            </a:xfrm>
            <a:prstGeom prst="roundRect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s-AR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Accionistas</a:t>
              </a:r>
            </a:p>
          </p:txBody>
        </p:sp>
        <p:cxnSp>
          <p:nvCxnSpPr>
            <p:cNvPr id="38" name="Connector: Elbow 37">
              <a:extLst>
                <a:ext uri="{FF2B5EF4-FFF2-40B4-BE49-F238E27FC236}">
                  <a16:creationId xmlns:a16="http://schemas.microsoft.com/office/drawing/2014/main" id="{2096B0DC-3BE1-C269-5D1D-B50BE1325193}"/>
                </a:ext>
              </a:extLst>
            </p:cNvPr>
            <p:cNvCxnSpPr>
              <a:stCxn id="37" idx="2"/>
              <a:endCxn id="35" idx="0"/>
            </p:cNvCxnSpPr>
            <p:nvPr/>
          </p:nvCxnSpPr>
          <p:spPr>
            <a:xfrm rot="5400000">
              <a:off x="1547837" y="2094767"/>
              <a:ext cx="669827" cy="1519423"/>
            </a:xfrm>
            <a:prstGeom prst="bentConnector3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or: Elbow 38">
              <a:extLst>
                <a:ext uri="{FF2B5EF4-FFF2-40B4-BE49-F238E27FC236}">
                  <a16:creationId xmlns:a16="http://schemas.microsoft.com/office/drawing/2014/main" id="{DE34E7B9-766F-36AC-29BD-E1E449E931D8}"/>
                </a:ext>
              </a:extLst>
            </p:cNvPr>
            <p:cNvCxnSpPr>
              <a:cxnSpLocks/>
              <a:stCxn id="37" idx="2"/>
              <a:endCxn id="36" idx="0"/>
            </p:cNvCxnSpPr>
            <p:nvPr/>
          </p:nvCxnSpPr>
          <p:spPr>
            <a:xfrm rot="16200000" flipH="1">
              <a:off x="3067260" y="2094767"/>
              <a:ext cx="669827" cy="1519422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459" name="TextBox 39">
              <a:extLst>
                <a:ext uri="{FF2B5EF4-FFF2-40B4-BE49-F238E27FC236}">
                  <a16:creationId xmlns:a16="http://schemas.microsoft.com/office/drawing/2014/main" id="{3F840504-4D8B-3B97-46B9-B68448E2D0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23627" y="2545876"/>
              <a:ext cx="759417" cy="3399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s-AR" altLang="es-AR" sz="1400">
                  <a:ea typeface="Calibri" panose="020F0502020204030204" pitchFamily="34" charset="0"/>
                  <a:cs typeface="Calibri" panose="020F0502020204030204" pitchFamily="34" charset="0"/>
                </a:rPr>
                <a:t>100%</a:t>
              </a:r>
            </a:p>
          </p:txBody>
        </p:sp>
        <p:sp>
          <p:nvSpPr>
            <p:cNvPr id="18460" name="TextBox 40">
              <a:extLst>
                <a:ext uri="{FF2B5EF4-FFF2-40B4-BE49-F238E27FC236}">
                  <a16:creationId xmlns:a16="http://schemas.microsoft.com/office/drawing/2014/main" id="{C1BAC8FE-0F4C-35BC-3DF2-49B9B2051FE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16271" y="2574747"/>
              <a:ext cx="759417" cy="3399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s-AR" altLang="es-AR" sz="1400">
                  <a:ea typeface="Calibri" panose="020F0502020204030204" pitchFamily="34" charset="0"/>
                  <a:cs typeface="Calibri" panose="020F0502020204030204" pitchFamily="34" charset="0"/>
                </a:rPr>
                <a:t>100%</a:t>
              </a:r>
            </a:p>
          </p:txBody>
        </p:sp>
        <p:sp>
          <p:nvSpPr>
            <p:cNvPr id="18461" name="TextBox 42">
              <a:extLst>
                <a:ext uri="{FF2B5EF4-FFF2-40B4-BE49-F238E27FC236}">
                  <a16:creationId xmlns:a16="http://schemas.microsoft.com/office/drawing/2014/main" id="{E304202A-5159-F949-CE5B-F312B4AB988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41167" y="3717445"/>
              <a:ext cx="1733225" cy="3399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s-AR" altLang="es-AR" sz="1400">
                  <a:ea typeface="Calibri" panose="020F0502020204030204" pitchFamily="34" charset="0"/>
                  <a:cs typeface="Calibri" panose="020F0502020204030204" pitchFamily="34" charset="0"/>
                </a:rPr>
                <a:t>Escisión-fusión</a:t>
              </a:r>
            </a:p>
          </p:txBody>
        </p:sp>
      </p:grpSp>
      <p:sp>
        <p:nvSpPr>
          <p:cNvPr id="47" name="TextBox 46">
            <a:extLst>
              <a:ext uri="{FF2B5EF4-FFF2-40B4-BE49-F238E27FC236}">
                <a16:creationId xmlns:a16="http://schemas.microsoft.com/office/drawing/2014/main" id="{84FECA81-6DFF-ADAD-9C99-F4C81E6C98AC}"/>
              </a:ext>
            </a:extLst>
          </p:cNvPr>
          <p:cNvSpPr txBox="1"/>
          <p:nvPr/>
        </p:nvSpPr>
        <p:spPr>
          <a:xfrm>
            <a:off x="6298254" y="3842385"/>
            <a:ext cx="5394947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s-AR" sz="1400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Ejemplo 1:</a:t>
            </a:r>
          </a:p>
          <a:p>
            <a:pPr marL="285750" indent="-285750">
              <a:buFontTx/>
              <a:buChar char="-"/>
              <a:defRPr/>
            </a:pPr>
            <a:r>
              <a:rPr lang="es-AR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Sociedad A (escindente) tiene dos unidades de negocios y escinde uno. Sociedad B tiene una actividad pasiva (i.e., alquiler de inmuebles, holding). </a:t>
            </a:r>
          </a:p>
          <a:p>
            <a:pPr marL="285750" indent="-285750">
              <a:buFontTx/>
              <a:buChar char="-"/>
              <a:defRPr/>
            </a:pPr>
            <a:r>
              <a:rPr lang="es-AR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 se verifican actividades vinculadas 12 meses antes de reorganización.</a:t>
            </a:r>
          </a:p>
          <a:p>
            <a:pPr>
              <a:defRPr/>
            </a:pPr>
            <a:r>
              <a:rPr lang="es-AR" sz="1400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Ejemplo 2:</a:t>
            </a:r>
          </a:p>
          <a:p>
            <a:pPr marL="285750" indent="-285750">
              <a:buFontTx/>
              <a:buChar char="-"/>
              <a:defRPr/>
            </a:pPr>
            <a:r>
              <a:rPr lang="es-AR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Sociedad A (escindente) tiene dos unidades de negocios y escinde uno. Sociedad B no registra actividad en los últimos 12 meses.</a:t>
            </a:r>
          </a:p>
          <a:p>
            <a:pPr marL="285750" indent="-285750">
              <a:buFontTx/>
              <a:buChar char="-"/>
              <a:defRPr/>
            </a:pPr>
            <a:r>
              <a:rPr lang="es-AR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 se verifican (i) actividades vinculadas, ni (</a:t>
            </a:r>
            <a:r>
              <a:rPr lang="es-AR" sz="1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ii</a:t>
            </a:r>
            <a:r>
              <a:rPr lang="es-AR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 empresa en marcha.</a:t>
            </a:r>
          </a:p>
          <a:p>
            <a:pPr marL="285750" indent="-285750">
              <a:buFontTx/>
              <a:buChar char="-"/>
              <a:defRPr/>
            </a:pPr>
            <a:endParaRPr lang="es-AR" sz="1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defRPr/>
            </a:pPr>
            <a:endParaRPr lang="es-AR" sz="1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81040364-1E2E-1605-9A5E-6E9BAD3FF383}"/>
              </a:ext>
            </a:extLst>
          </p:cNvPr>
          <p:cNvCxnSpPr/>
          <p:nvPr/>
        </p:nvCxnSpPr>
        <p:spPr>
          <a:xfrm>
            <a:off x="5843588" y="1835150"/>
            <a:ext cx="0" cy="475456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or: Curved 12">
            <a:extLst>
              <a:ext uri="{FF2B5EF4-FFF2-40B4-BE49-F238E27FC236}">
                <a16:creationId xmlns:a16="http://schemas.microsoft.com/office/drawing/2014/main" id="{D29DA3CA-F1C5-A00A-0FC8-C7FE32083ECB}"/>
              </a:ext>
            </a:extLst>
          </p:cNvPr>
          <p:cNvCxnSpPr>
            <a:cxnSpLocks/>
            <a:stCxn id="10" idx="1"/>
            <a:endCxn id="8" idx="1"/>
          </p:cNvCxnSpPr>
          <p:nvPr/>
        </p:nvCxnSpPr>
        <p:spPr>
          <a:xfrm rot="10800000" flipV="1">
            <a:off x="936625" y="1930400"/>
            <a:ext cx="1366838" cy="1250950"/>
          </a:xfrm>
          <a:prstGeom prst="curvedConnector3">
            <a:avLst>
              <a:gd name="adj1" fmla="val 116730"/>
            </a:avLst>
          </a:prstGeom>
          <a:ln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51" name="TextBox 14">
            <a:extLst>
              <a:ext uri="{FF2B5EF4-FFF2-40B4-BE49-F238E27FC236}">
                <a16:creationId xmlns:a16="http://schemas.microsoft.com/office/drawing/2014/main" id="{A6258CDC-20B8-0782-A5DD-CF54ECA2FC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2138" y="1662113"/>
            <a:ext cx="1887537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AR" altLang="es-AR" sz="1300">
                <a:ea typeface="Calibri" panose="020F0502020204030204" pitchFamily="34" charset="0"/>
                <a:cs typeface="Calibri" panose="020F0502020204030204" pitchFamily="34" charset="0"/>
              </a:rPr>
              <a:t>Caso A) Fusión x absorción</a:t>
            </a:r>
          </a:p>
        </p:txBody>
      </p:sp>
      <p:sp>
        <p:nvSpPr>
          <p:cNvPr id="18452" name="TextBox 17">
            <a:extLst>
              <a:ext uri="{FF2B5EF4-FFF2-40B4-BE49-F238E27FC236}">
                <a16:creationId xmlns:a16="http://schemas.microsoft.com/office/drawing/2014/main" id="{B66E3DAD-F73A-6DB2-8F03-79EF0090D7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33675" y="1143000"/>
            <a:ext cx="67246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S" altLang="es-AR" sz="1800" b="1" u="sng">
                <a:ea typeface="Calibri" panose="020F0502020204030204" pitchFamily="34" charset="0"/>
                <a:cs typeface="Calibri" panose="020F0502020204030204" pitchFamily="34" charset="0"/>
              </a:rPr>
              <a:t>Fusiones/escisiones en conjunto económico. Implicancias prácticas.</a:t>
            </a:r>
            <a:endParaRPr lang="es-AR" altLang="es-AR" sz="1800"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7" name="Connector: Curved 16">
            <a:extLst>
              <a:ext uri="{FF2B5EF4-FFF2-40B4-BE49-F238E27FC236}">
                <a16:creationId xmlns:a16="http://schemas.microsoft.com/office/drawing/2014/main" id="{63630F2B-7E87-E075-EEB0-31F0ABE82353}"/>
              </a:ext>
            </a:extLst>
          </p:cNvPr>
          <p:cNvCxnSpPr>
            <a:cxnSpLocks/>
          </p:cNvCxnSpPr>
          <p:nvPr/>
        </p:nvCxnSpPr>
        <p:spPr>
          <a:xfrm rot="16200000" flipH="1">
            <a:off x="9019382" y="2178844"/>
            <a:ext cx="12700" cy="2732087"/>
          </a:xfrm>
          <a:prstGeom prst="curvedConnector3">
            <a:avLst>
              <a:gd name="adj1" fmla="val 1800000"/>
            </a:avLst>
          </a:prstGeom>
          <a:ln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69383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D9F49B-2DDB-5DC9-1357-7C23AA328F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2DA4DFD-7FE8-67B5-4C6F-3502849976F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3587" y="76972"/>
            <a:ext cx="10687853" cy="973137"/>
          </a:xfrm>
        </p:spPr>
        <p:txBody>
          <a:bodyPr>
            <a:normAutofit/>
          </a:bodyPr>
          <a:lstStyle/>
          <a:p>
            <a:pPr algn="l"/>
            <a:r>
              <a:rPr lang="es-AR" sz="3000" b="1" dirty="0">
                <a:solidFill>
                  <a:srgbClr val="006699"/>
                </a:solidFill>
              </a:rPr>
              <a:t>Requisitos exigidos por ARCA para reorganizaciones en conjunto económico no previstos legal ni reglamentariamente (cont.)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EFFB98D4-F23C-091A-5C9A-A3EF9EA60FD4}"/>
              </a:ext>
            </a:extLst>
          </p:cNvPr>
          <p:cNvSpPr>
            <a:spLocks/>
          </p:cNvSpPr>
          <p:nvPr/>
        </p:nvSpPr>
        <p:spPr>
          <a:xfrm>
            <a:off x="0" y="6217505"/>
            <a:ext cx="12192000" cy="640495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pic>
        <p:nvPicPr>
          <p:cNvPr id="5" name="Picture 4" descr="ASOCIACION ARGENTINA DE ESTUDIOS FISCALES">
            <a:extLst>
              <a:ext uri="{FF2B5EF4-FFF2-40B4-BE49-F238E27FC236}">
                <a16:creationId xmlns:a16="http://schemas.microsoft.com/office/drawing/2014/main" id="{9B4F93BC-39E0-05AE-2BCF-12BF299BF8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6227030"/>
            <a:ext cx="2220831" cy="618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3A90102F-758C-C8B3-3E0A-E7C0ADD69153}"/>
              </a:ext>
            </a:extLst>
          </p:cNvPr>
          <p:cNvSpPr txBox="1"/>
          <p:nvPr/>
        </p:nvSpPr>
        <p:spPr>
          <a:xfrm>
            <a:off x="6508161" y="6227030"/>
            <a:ext cx="60198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1500" b="1" dirty="0">
                <a:solidFill>
                  <a:schemeClr val="bg1"/>
                </a:solidFill>
              </a:rPr>
              <a:t>REORGANIZACIONES LIBRES DE IMPUESTOS</a:t>
            </a:r>
          </a:p>
          <a:p>
            <a:pPr algn="ctr"/>
            <a:r>
              <a:rPr lang="es-AR" sz="1500" b="1" dirty="0">
                <a:solidFill>
                  <a:schemeClr val="bg1"/>
                </a:solidFill>
              </a:rPr>
              <a:t>Fusión, escisión y transferencias en conjunto económico</a:t>
            </a:r>
          </a:p>
        </p:txBody>
      </p:sp>
      <p:sp>
        <p:nvSpPr>
          <p:cNvPr id="7" name="CuadroTexto 1">
            <a:extLst>
              <a:ext uri="{FF2B5EF4-FFF2-40B4-BE49-F238E27FC236}">
                <a16:creationId xmlns:a16="http://schemas.microsoft.com/office/drawing/2014/main" id="{85BAAEB8-7258-EFEB-9734-93C992EEAE8A}"/>
              </a:ext>
            </a:extLst>
          </p:cNvPr>
          <p:cNvSpPr txBox="1">
            <a:spLocks noGrp="1" noChangeArrowheads="1"/>
          </p:cNvSpPr>
          <p:nvPr>
            <p:ph type="subTitle" idx="1"/>
          </p:nvPr>
        </p:nvSpPr>
        <p:spPr bwMode="auto">
          <a:xfrm>
            <a:off x="255270" y="1089484"/>
            <a:ext cx="11681460" cy="4801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marL="342900" indent="-342900" algn="just">
              <a:lnSpc>
                <a:spcPct val="100000"/>
              </a:lnSpc>
              <a:spcBef>
                <a:spcPct val="0"/>
              </a:spcBef>
              <a:buFont typeface="+mj-lt"/>
              <a:buAutoNum type="arabicPeriod" startAt="2"/>
              <a:defRPr/>
            </a:pPr>
            <a:r>
              <a:rPr lang="es-AR" altLang="es-AR" sz="1700" b="1" u="sng" dirty="0"/>
              <a:t>Exigencia de contraprestación en acciones o títulos</a:t>
            </a:r>
          </a:p>
          <a:p>
            <a:pPr marL="0" indent="0" algn="just">
              <a:lnSpc>
                <a:spcPct val="100000"/>
              </a:lnSpc>
              <a:spcBef>
                <a:spcPct val="0"/>
              </a:spcBef>
              <a:buNone/>
              <a:defRPr/>
            </a:pPr>
            <a:endParaRPr lang="es-AR" altLang="es-AR" sz="1700" dirty="0"/>
          </a:p>
          <a:p>
            <a:pPr marL="0" indent="0" algn="just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es-AR" altLang="es-AR" sz="1700" dirty="0"/>
              <a:t>En la modalidad “ventas y transferencias en conjunto económico”, ¿la contraprestación puede ser en moneda o en especie, o debe efectuarse mediante títulos representativos del capital de la empresa que se adquiere?</a:t>
            </a:r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endParaRPr lang="es-AR" altLang="es-AR" sz="1700" dirty="0"/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r>
              <a:rPr lang="es-AR" altLang="es-AR" sz="1700" dirty="0"/>
              <a:t>LIG, art. 80: “</a:t>
            </a:r>
            <a:r>
              <a:rPr lang="es-AR" altLang="es-AR" sz="1700" i="1" dirty="0"/>
              <a:t>En los casos de otras ventas y transferencias, no se trasladarán los derechos y obligaciones fiscales establecidos en el artículo siguiente, y cuando el </a:t>
            </a:r>
            <a:r>
              <a:rPr lang="es-AR" altLang="es-AR" sz="1700" b="1" i="1" dirty="0"/>
              <a:t>precio de transferencia </a:t>
            </a:r>
            <a:r>
              <a:rPr lang="es-AR" altLang="es-AR" sz="1700" i="1" dirty="0"/>
              <a:t>asignado sea superior al corriente en plaza de los bienes respectivos, el valor a considerar impositivamente será dicho precio de plaza, debiendo dispensarse al excedente el tratamiento que da esta ley al rubro llave</a:t>
            </a:r>
            <a:r>
              <a:rPr lang="es-AR" altLang="es-AR" sz="1700" dirty="0"/>
              <a:t>”.</a:t>
            </a:r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endParaRPr lang="es-AR" altLang="es-AR" sz="1700" dirty="0"/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r>
              <a:rPr lang="es-AR" altLang="es-AR" sz="1700" dirty="0"/>
              <a:t>Antecedentes de AFIP (Dictámenes 23/2005, 61/2008, 3/2011, 4/2011, 14/2014) y TFN (“Castelo”, Sala C, 1986; “La Nación”, Sala A, 1999; “Banco Sudameris”, Sala A, 1999) en </a:t>
            </a:r>
            <a:r>
              <a:rPr lang="es-AR" altLang="es-AR" sz="1700" b="1" dirty="0"/>
              <a:t>rechazo de la contraprestación en dinero o especie</a:t>
            </a:r>
            <a:r>
              <a:rPr lang="es-AR" altLang="es-AR" sz="1700" dirty="0"/>
              <a:t>.</a:t>
            </a:r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endParaRPr lang="es-AR" altLang="es-AR" sz="1700" dirty="0"/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r>
              <a:rPr lang="es-AR" altLang="es-AR" sz="1700" dirty="0"/>
              <a:t>Causa “Banco Francés”, CNACAF, Sala V, 2014, y CSJN, 2016: “</a:t>
            </a:r>
            <a:r>
              <a:rPr lang="es-AR" altLang="es-AR" sz="1700" i="1" dirty="0"/>
              <a:t>la exigencia relativa a que la contraprestación… debe consistir exclusivamente en la entrega de títulos representativos del capital de la sociedad adquirente -y no en dinero- resulta </a:t>
            </a:r>
            <a:r>
              <a:rPr lang="es-AR" altLang="es-AR" sz="1700" b="1" i="1" dirty="0"/>
              <a:t>violatoria del principio de legalidad</a:t>
            </a:r>
            <a:r>
              <a:rPr lang="es-AR" altLang="es-AR" sz="1700" i="1" dirty="0"/>
              <a:t>… pues constituye un requisito no contemplado por el régimen legal</a:t>
            </a:r>
            <a:r>
              <a:rPr lang="es-AR" altLang="es-AR" sz="1700" dirty="0"/>
              <a:t>”. Mismo sentido CNACAF, Sala V, “Puma Argentina”, 2016 (firme).</a:t>
            </a:r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endParaRPr lang="es-AR" altLang="es-AR" sz="1700" dirty="0"/>
          </a:p>
        </p:txBody>
      </p:sp>
    </p:spTree>
    <p:extLst>
      <p:ext uri="{BB962C8B-B14F-4D97-AF65-F5344CB8AC3E}">
        <p14:creationId xmlns:p14="http://schemas.microsoft.com/office/powerpoint/2010/main" val="36697288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AEEB3A-4489-6EB3-EF96-C877DDEECB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0028F6B-3406-EC74-E493-265E9323F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3587" y="76972"/>
            <a:ext cx="10687853" cy="973137"/>
          </a:xfrm>
        </p:spPr>
        <p:txBody>
          <a:bodyPr>
            <a:normAutofit/>
          </a:bodyPr>
          <a:lstStyle/>
          <a:p>
            <a:pPr algn="l"/>
            <a:r>
              <a:rPr lang="es-AR" sz="3000" b="1" dirty="0">
                <a:solidFill>
                  <a:srgbClr val="006699"/>
                </a:solidFill>
              </a:rPr>
              <a:t>Requisitos exigidos por ARCA para reorganizaciones en conjunto económico no previstos legal ni reglamentariamente (cont.)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FFC575FD-0A4E-8C15-27FF-CFB29564E767}"/>
              </a:ext>
            </a:extLst>
          </p:cNvPr>
          <p:cNvSpPr>
            <a:spLocks/>
          </p:cNvSpPr>
          <p:nvPr/>
        </p:nvSpPr>
        <p:spPr>
          <a:xfrm>
            <a:off x="0" y="6217505"/>
            <a:ext cx="12192000" cy="640495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pic>
        <p:nvPicPr>
          <p:cNvPr id="5" name="Picture 4" descr="ASOCIACION ARGENTINA DE ESTUDIOS FISCALES">
            <a:extLst>
              <a:ext uri="{FF2B5EF4-FFF2-40B4-BE49-F238E27FC236}">
                <a16:creationId xmlns:a16="http://schemas.microsoft.com/office/drawing/2014/main" id="{7ACB4BE7-4611-2991-BDE8-2058AD2A3B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6227030"/>
            <a:ext cx="2220831" cy="618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A29839FB-D5D3-82B9-C096-C1CB6EE86917}"/>
              </a:ext>
            </a:extLst>
          </p:cNvPr>
          <p:cNvSpPr txBox="1"/>
          <p:nvPr/>
        </p:nvSpPr>
        <p:spPr>
          <a:xfrm>
            <a:off x="6508161" y="6227030"/>
            <a:ext cx="60198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1500" b="1" dirty="0">
                <a:solidFill>
                  <a:schemeClr val="bg1"/>
                </a:solidFill>
              </a:rPr>
              <a:t>REORGANIZACIONES LIBRES DE IMPUESTOS</a:t>
            </a:r>
          </a:p>
          <a:p>
            <a:pPr algn="ctr"/>
            <a:r>
              <a:rPr lang="es-AR" sz="1500" b="1" dirty="0">
                <a:solidFill>
                  <a:schemeClr val="bg1"/>
                </a:solidFill>
              </a:rPr>
              <a:t>Fusión, escisión y transferencias en conjunto económico</a:t>
            </a:r>
          </a:p>
        </p:txBody>
      </p:sp>
      <p:sp>
        <p:nvSpPr>
          <p:cNvPr id="7" name="CuadroTexto 1">
            <a:extLst>
              <a:ext uri="{FF2B5EF4-FFF2-40B4-BE49-F238E27FC236}">
                <a16:creationId xmlns:a16="http://schemas.microsoft.com/office/drawing/2014/main" id="{A4AA249E-8D54-9B47-7A1A-936127538652}"/>
              </a:ext>
            </a:extLst>
          </p:cNvPr>
          <p:cNvSpPr txBox="1">
            <a:spLocks noGrp="1" noChangeArrowheads="1"/>
          </p:cNvSpPr>
          <p:nvPr>
            <p:ph type="subTitle" idx="1"/>
          </p:nvPr>
        </p:nvSpPr>
        <p:spPr bwMode="auto">
          <a:xfrm>
            <a:off x="255270" y="1089484"/>
            <a:ext cx="11681460" cy="5324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marL="342900" indent="-342900" algn="just">
              <a:lnSpc>
                <a:spcPct val="100000"/>
              </a:lnSpc>
              <a:spcBef>
                <a:spcPct val="0"/>
              </a:spcBef>
              <a:buFont typeface="+mj-lt"/>
              <a:buAutoNum type="arabicPeriod" startAt="3"/>
              <a:defRPr/>
            </a:pPr>
            <a:r>
              <a:rPr lang="es-AR" altLang="es-AR" sz="1700" b="1" u="sng" dirty="0"/>
              <a:t>Cumplimiento de la Ley 11.867 de Transferencia de Fondo de Comercio</a:t>
            </a:r>
          </a:p>
          <a:p>
            <a:pPr marL="0" indent="0" algn="just">
              <a:lnSpc>
                <a:spcPct val="100000"/>
              </a:lnSpc>
              <a:spcBef>
                <a:spcPct val="0"/>
              </a:spcBef>
              <a:buNone/>
              <a:defRPr/>
            </a:pPr>
            <a:endParaRPr lang="es-AR" altLang="es-AR" sz="1700" dirty="0"/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r>
              <a:rPr lang="es-AR" altLang="es-AR" sz="1700" dirty="0"/>
              <a:t>El DR (art. 172) exige que la reorganización cumpla con los requisitos de publicidad e inscripción de la LGS 19.550 (aplicable a fusiones y escisiones). Para el caso de “otras ventas y transferencias” (no reorganizaciones) autoriza a la ARCA a conceder plazos especiales para el pago del IG siempre que se cumplan los requisitos de publicidad e inscripción de la Ley 11.867.</a:t>
            </a:r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endParaRPr lang="es-AR" altLang="es-AR" sz="1700" dirty="0"/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r>
              <a:rPr lang="es-AR" altLang="es-AR" sz="1700" dirty="0"/>
              <a:t>La RG 2513/2008 exige para los supuestos de “ventas y transferencias en conjunto económico” el cumplimiento del requisito de publicidad de la Ley 19.550 o de la Ley 11.867. </a:t>
            </a:r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endParaRPr lang="es-AR" altLang="es-AR" sz="1700" dirty="0"/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r>
              <a:rPr lang="es-AR" altLang="es-AR" sz="1700" dirty="0"/>
              <a:t>Las transferencias de fondo de comercio y de empresas en general pueden o no llevarse a cabo bajo la Ley 11.867; se trata de un </a:t>
            </a:r>
            <a:r>
              <a:rPr lang="es-AR" altLang="es-AR" sz="1700" b="1" dirty="0"/>
              <a:t>régimen opcional pero no obligatorio</a:t>
            </a:r>
            <a:r>
              <a:rPr lang="es-AR" altLang="es-AR" sz="1700" dirty="0"/>
              <a:t>, cuyo objetivo es proteger los intereses de los acreedores. Res. IGJ 132/2021.</a:t>
            </a:r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endParaRPr lang="es-AR" altLang="es-AR" sz="1700" dirty="0"/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r>
              <a:rPr lang="es-AR" altLang="es-AR" sz="1700" dirty="0"/>
              <a:t>AFIP exigía cumplimiento de la Ley 11.867 fundado en el principio de realidad económica (Dictámenes AFIP 62/2002, 23/2005, y 1/2011; DNI 350/2004; DGAJ MECON 157/00 del 23/08/2004).</a:t>
            </a:r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endParaRPr lang="es-AR" altLang="es-AR" sz="1700" dirty="0"/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r>
              <a:rPr lang="es-AR" altLang="es-AR" sz="1700" dirty="0"/>
              <a:t>Jurisprudencia </a:t>
            </a:r>
            <a:r>
              <a:rPr lang="es-AR" altLang="es-AR" sz="1700" b="1" dirty="0"/>
              <a:t>en contra de AFIP</a:t>
            </a:r>
            <a:r>
              <a:rPr lang="es-AR" altLang="es-AR" sz="1700" dirty="0"/>
              <a:t>: “Becton Dickinson”, TFN, sala C, 2008, y CNACAF, sala II, 2009; “ABB”, CNACAF, sala II, 2009; “York International”, CNACAF, sala I, 16/05/2019, “</a:t>
            </a:r>
            <a:r>
              <a:rPr lang="es-AR" altLang="es-AR" sz="1700" dirty="0" err="1"/>
              <a:t>Isolux</a:t>
            </a:r>
            <a:r>
              <a:rPr lang="es-AR" altLang="es-AR" sz="1700" dirty="0"/>
              <a:t> Ingeniería”, CNACAF, sala I, 2021; “Rina Iberia”, CSJN, 2022.</a:t>
            </a:r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endParaRPr lang="es-AR" altLang="es-AR" sz="1700" dirty="0"/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r>
              <a:rPr lang="es-AR" altLang="es-AR" sz="1700" dirty="0"/>
              <a:t>Adecuación de criterio por parte de ARCA: Consultas vinculantes 2/2023 y 29/2024.</a:t>
            </a:r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endParaRPr lang="es-AR" altLang="es-AR" sz="1700" dirty="0"/>
          </a:p>
        </p:txBody>
      </p:sp>
    </p:spTree>
    <p:extLst>
      <p:ext uri="{BB962C8B-B14F-4D97-AF65-F5344CB8AC3E}">
        <p14:creationId xmlns:p14="http://schemas.microsoft.com/office/powerpoint/2010/main" val="23304651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700B6B-277F-29DE-D3FD-6F6E0A444A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2FB8E9E-F3E1-33CE-8F80-B9C85E4DBF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3587" y="76972"/>
            <a:ext cx="10687853" cy="973137"/>
          </a:xfrm>
        </p:spPr>
        <p:txBody>
          <a:bodyPr>
            <a:normAutofit/>
          </a:bodyPr>
          <a:lstStyle/>
          <a:p>
            <a:pPr algn="l"/>
            <a:r>
              <a:rPr lang="pt-BR" sz="3000" b="1" dirty="0">
                <a:solidFill>
                  <a:srgbClr val="006699"/>
                </a:solidFill>
              </a:rPr>
              <a:t>¿Propósito comercial o motivo empresarial válido?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7633346A-64AC-240A-0621-F0118A7DCC07}"/>
              </a:ext>
            </a:extLst>
          </p:cNvPr>
          <p:cNvSpPr>
            <a:spLocks/>
          </p:cNvSpPr>
          <p:nvPr/>
        </p:nvSpPr>
        <p:spPr>
          <a:xfrm>
            <a:off x="0" y="6217505"/>
            <a:ext cx="12192000" cy="640495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pic>
        <p:nvPicPr>
          <p:cNvPr id="5" name="Picture 4" descr="ASOCIACION ARGENTINA DE ESTUDIOS FISCALES">
            <a:extLst>
              <a:ext uri="{FF2B5EF4-FFF2-40B4-BE49-F238E27FC236}">
                <a16:creationId xmlns:a16="http://schemas.microsoft.com/office/drawing/2014/main" id="{79E5B708-64CB-24A0-62E0-01FC51B78F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6227030"/>
            <a:ext cx="2220831" cy="618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01865CC4-B84C-682D-76CD-4007792F0D12}"/>
              </a:ext>
            </a:extLst>
          </p:cNvPr>
          <p:cNvSpPr txBox="1"/>
          <p:nvPr/>
        </p:nvSpPr>
        <p:spPr>
          <a:xfrm>
            <a:off x="6508161" y="6227030"/>
            <a:ext cx="60198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1500" b="1" dirty="0">
                <a:solidFill>
                  <a:schemeClr val="bg1"/>
                </a:solidFill>
              </a:rPr>
              <a:t>REORGANIZACIONES LIBRES DE IMPUESTOS</a:t>
            </a:r>
          </a:p>
          <a:p>
            <a:pPr algn="ctr"/>
            <a:r>
              <a:rPr lang="es-AR" sz="1500" b="1" dirty="0">
                <a:solidFill>
                  <a:schemeClr val="bg1"/>
                </a:solidFill>
              </a:rPr>
              <a:t>Fusión, escisión y transferencias en conjunto económico</a:t>
            </a:r>
          </a:p>
        </p:txBody>
      </p:sp>
      <p:sp>
        <p:nvSpPr>
          <p:cNvPr id="7" name="CuadroTexto 1">
            <a:extLst>
              <a:ext uri="{FF2B5EF4-FFF2-40B4-BE49-F238E27FC236}">
                <a16:creationId xmlns:a16="http://schemas.microsoft.com/office/drawing/2014/main" id="{F10E40B6-EA9B-E698-FEA6-AB1383D48BF4}"/>
              </a:ext>
            </a:extLst>
          </p:cNvPr>
          <p:cNvSpPr txBox="1">
            <a:spLocks noGrp="1" noChangeArrowheads="1"/>
          </p:cNvSpPr>
          <p:nvPr>
            <p:ph type="subTitle" idx="1"/>
          </p:nvPr>
        </p:nvSpPr>
        <p:spPr bwMode="auto">
          <a:xfrm>
            <a:off x="255270" y="1089484"/>
            <a:ext cx="11681460" cy="4539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r>
              <a:rPr lang="es-AR" altLang="es-AR" sz="1700" b="1" dirty="0"/>
              <a:t>Origen del principio</a:t>
            </a:r>
            <a:r>
              <a:rPr lang="es-AR" altLang="es-AR" sz="1700" dirty="0"/>
              <a:t>: Suprema Corte de EE.UU., “Gregory v. </a:t>
            </a:r>
            <a:r>
              <a:rPr lang="es-AR" altLang="es-AR" sz="1700" dirty="0" err="1"/>
              <a:t>Helvering</a:t>
            </a:r>
            <a:r>
              <a:rPr lang="es-AR" altLang="es-AR" sz="1700" dirty="0"/>
              <a:t>”, 1935. “</a:t>
            </a:r>
            <a:r>
              <a:rPr lang="es-AR" altLang="es-AR" sz="1700" i="1" dirty="0" err="1"/>
              <a:t>While</a:t>
            </a:r>
            <a:r>
              <a:rPr lang="es-AR" altLang="es-AR" sz="1700" i="1" dirty="0"/>
              <a:t> </a:t>
            </a:r>
            <a:r>
              <a:rPr lang="es-AR" altLang="es-AR" sz="1700" i="1" dirty="0" err="1"/>
              <a:t>the</a:t>
            </a:r>
            <a:r>
              <a:rPr lang="es-AR" altLang="es-AR" sz="1700" i="1" dirty="0"/>
              <a:t> plan </a:t>
            </a:r>
            <a:r>
              <a:rPr lang="es-AR" altLang="es-AR" sz="1700" i="1" dirty="0" err="1"/>
              <a:t>conformed</a:t>
            </a:r>
            <a:r>
              <a:rPr lang="es-AR" altLang="es-AR" sz="1700" i="1" dirty="0"/>
              <a:t> to </a:t>
            </a:r>
            <a:r>
              <a:rPr lang="es-AR" altLang="es-AR" sz="1700" i="1" dirty="0" err="1"/>
              <a:t>the</a:t>
            </a:r>
            <a:r>
              <a:rPr lang="es-AR" altLang="es-AR" sz="1700" i="1" dirty="0"/>
              <a:t> </a:t>
            </a:r>
            <a:r>
              <a:rPr lang="es-AR" altLang="es-AR" sz="1700" i="1" dirty="0" err="1"/>
              <a:t>terms</a:t>
            </a:r>
            <a:r>
              <a:rPr lang="es-AR" altLang="es-AR" sz="1700" i="1" dirty="0"/>
              <a:t> of </a:t>
            </a:r>
            <a:r>
              <a:rPr lang="es-AR" altLang="es-AR" sz="1700" i="1" dirty="0" err="1"/>
              <a:t>the</a:t>
            </a:r>
            <a:r>
              <a:rPr lang="es-AR" altLang="es-AR" sz="1700" i="1" dirty="0"/>
              <a:t> </a:t>
            </a:r>
            <a:r>
              <a:rPr lang="es-AR" altLang="es-AR" sz="1700" i="1" dirty="0" err="1"/>
              <a:t>statute</a:t>
            </a:r>
            <a:r>
              <a:rPr lang="es-AR" altLang="es-AR" sz="1700" i="1" dirty="0"/>
              <a:t>, </a:t>
            </a:r>
            <a:r>
              <a:rPr lang="es-AR" altLang="es-AR" sz="1700" i="1" dirty="0" err="1"/>
              <a:t>there</a:t>
            </a:r>
            <a:r>
              <a:rPr lang="es-AR" altLang="es-AR" sz="1700" i="1" dirty="0"/>
              <a:t> </a:t>
            </a:r>
            <a:r>
              <a:rPr lang="es-AR" altLang="es-AR" sz="1700" i="1" dirty="0" err="1"/>
              <a:t>was</a:t>
            </a:r>
            <a:r>
              <a:rPr lang="es-AR" altLang="es-AR" sz="1700" i="1" dirty="0"/>
              <a:t> no reorganization </a:t>
            </a:r>
            <a:r>
              <a:rPr lang="es-AR" altLang="es-AR" sz="1700" i="1" dirty="0" err="1"/>
              <a:t>within</a:t>
            </a:r>
            <a:r>
              <a:rPr lang="es-AR" altLang="es-AR" sz="1700" i="1" dirty="0"/>
              <a:t> </a:t>
            </a:r>
            <a:r>
              <a:rPr lang="es-AR" altLang="es-AR" sz="1700" i="1" dirty="0" err="1"/>
              <a:t>the</a:t>
            </a:r>
            <a:r>
              <a:rPr lang="es-AR" altLang="es-AR" sz="1700" i="1" dirty="0"/>
              <a:t> </a:t>
            </a:r>
            <a:r>
              <a:rPr lang="es-AR" altLang="es-AR" sz="1700" i="1" dirty="0" err="1"/>
              <a:t>intent</a:t>
            </a:r>
            <a:r>
              <a:rPr lang="es-AR" altLang="es-AR" sz="1700" i="1" dirty="0"/>
              <a:t> of </a:t>
            </a:r>
            <a:r>
              <a:rPr lang="es-AR" altLang="es-AR" sz="1700" i="1" dirty="0" err="1"/>
              <a:t>the</a:t>
            </a:r>
            <a:r>
              <a:rPr lang="es-AR" altLang="es-AR" sz="1700" i="1" dirty="0"/>
              <a:t> </a:t>
            </a:r>
            <a:r>
              <a:rPr lang="es-AR" altLang="es-AR" sz="1700" i="1" dirty="0" err="1"/>
              <a:t>statute</a:t>
            </a:r>
            <a:r>
              <a:rPr lang="es-AR" altLang="es-AR" sz="1700" dirty="0"/>
              <a:t>”.</a:t>
            </a:r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endParaRPr lang="es-AR" altLang="es-AR" sz="1700" dirty="0"/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r>
              <a:rPr lang="es-AR" altLang="es-AR" sz="1700" b="1" dirty="0"/>
              <a:t>Derecho comparado</a:t>
            </a:r>
            <a:r>
              <a:rPr lang="es-AR" altLang="es-AR" sz="1700" dirty="0"/>
              <a:t>: En EE.UU. y en U.E. el principio se encuentra previsto normativamente. </a:t>
            </a:r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endParaRPr lang="es-AR" altLang="es-AR" sz="1700" dirty="0"/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r>
              <a:rPr lang="es-AR" altLang="es-AR" sz="1700" b="1" dirty="0"/>
              <a:t>Situación en Argentina</a:t>
            </a:r>
            <a:r>
              <a:rPr lang="es-AR" altLang="es-AR" sz="1700" dirty="0"/>
              <a:t>: “</a:t>
            </a:r>
            <a:r>
              <a:rPr lang="es-AR" altLang="es-AR" sz="1700" i="1" dirty="0"/>
              <a:t>se han adoptado recaudos para impedir que las reorganizaciones tengan propósitos exclusivamente fiscales, ya que en tal caso no se lograría el objetivo deseado”</a:t>
            </a:r>
            <a:r>
              <a:rPr lang="es-AR" altLang="es-AR" sz="1700" dirty="0"/>
              <a:t>. Mensaje PEN al proyecto de Ley 18.527. Aplicación de la realidad económica (Ley 11.683, arts. 1 y 2).</a:t>
            </a:r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endParaRPr lang="es-AR" altLang="es-AR" sz="1700" dirty="0"/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r>
              <a:rPr lang="es-AR" altLang="es-AR" sz="1700" dirty="0"/>
              <a:t>Distintas posiciones doctrinarias.</a:t>
            </a:r>
          </a:p>
          <a:p>
            <a:pPr marL="628650" algn="just">
              <a:lnSpc>
                <a:spcPct val="100000"/>
              </a:lnSpc>
              <a:spcBef>
                <a:spcPct val="0"/>
              </a:spcBef>
              <a:defRPr/>
            </a:pPr>
            <a:r>
              <a:rPr lang="es-AR" altLang="es-AR" sz="1700" dirty="0"/>
              <a:t>Apego </a:t>
            </a:r>
            <a:r>
              <a:rPr lang="es-AR" altLang="es-AR" sz="1700" b="1" dirty="0"/>
              <a:t>formal</a:t>
            </a:r>
            <a:r>
              <a:rPr lang="es-AR" altLang="es-AR" sz="1700" dirty="0"/>
              <a:t> a requisitos expresamente tipificados.</a:t>
            </a:r>
          </a:p>
          <a:p>
            <a:pPr marL="628650" algn="just">
              <a:lnSpc>
                <a:spcPct val="100000"/>
              </a:lnSpc>
              <a:spcBef>
                <a:spcPct val="0"/>
              </a:spcBef>
              <a:defRPr/>
            </a:pPr>
            <a:r>
              <a:rPr lang="es-AR" altLang="es-AR" sz="1700" dirty="0"/>
              <a:t>El cumplimiento de los requisitos evidencia </a:t>
            </a:r>
            <a:r>
              <a:rPr lang="es-AR" altLang="es-AR" sz="1700" b="1" dirty="0"/>
              <a:t>propósito de negocios.</a:t>
            </a:r>
            <a:endParaRPr lang="es-AR" altLang="es-AR" sz="1700" dirty="0"/>
          </a:p>
          <a:p>
            <a:pPr marL="628650" algn="just">
              <a:lnSpc>
                <a:spcPct val="100000"/>
              </a:lnSpc>
              <a:spcBef>
                <a:spcPct val="0"/>
              </a:spcBef>
              <a:defRPr/>
            </a:pPr>
            <a:r>
              <a:rPr lang="es-AR" altLang="es-AR" sz="1700" dirty="0"/>
              <a:t>Requisito implícito de que las reorganizaciones no pueden tener un propósito exclusivamente fiscal.</a:t>
            </a:r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endParaRPr lang="es-AR" altLang="es-AR" sz="1700" dirty="0"/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r>
              <a:rPr lang="es-AR" altLang="es-AR" sz="1700" dirty="0"/>
              <a:t>¿Puede negarse la aplicación de los beneficios a una operación que cumple con todos los requisitos taxativamente establecidos en la LIG y DR por la falta de “propósito de negocios”? ¿Qué se considera como “propósito de negocios”? ¿Exigencia de requisito adicional válidamente fundado en la realidad económica?</a:t>
            </a:r>
          </a:p>
        </p:txBody>
      </p:sp>
    </p:spTree>
    <p:extLst>
      <p:ext uri="{BB962C8B-B14F-4D97-AF65-F5344CB8AC3E}">
        <p14:creationId xmlns:p14="http://schemas.microsoft.com/office/powerpoint/2010/main" val="4060457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E50F56-F8E4-B447-E675-8BC34AF2AA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16BB33D-698A-753C-98EF-1CE9FB14BF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3587" y="76972"/>
            <a:ext cx="10687853" cy="973137"/>
          </a:xfrm>
        </p:spPr>
        <p:txBody>
          <a:bodyPr>
            <a:normAutofit/>
          </a:bodyPr>
          <a:lstStyle/>
          <a:p>
            <a:pPr algn="l"/>
            <a:r>
              <a:rPr lang="pt-BR" sz="3000" b="1" dirty="0">
                <a:solidFill>
                  <a:srgbClr val="006699"/>
                </a:solidFill>
              </a:rPr>
              <a:t>¿Propósito comercial o motivo empresarial válido? (cont.)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BDF3EBE1-59E5-687C-7905-EF4C6303D0E5}"/>
              </a:ext>
            </a:extLst>
          </p:cNvPr>
          <p:cNvSpPr>
            <a:spLocks/>
          </p:cNvSpPr>
          <p:nvPr/>
        </p:nvSpPr>
        <p:spPr>
          <a:xfrm>
            <a:off x="0" y="6217505"/>
            <a:ext cx="12192000" cy="640495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pic>
        <p:nvPicPr>
          <p:cNvPr id="5" name="Picture 4" descr="ASOCIACION ARGENTINA DE ESTUDIOS FISCALES">
            <a:extLst>
              <a:ext uri="{FF2B5EF4-FFF2-40B4-BE49-F238E27FC236}">
                <a16:creationId xmlns:a16="http://schemas.microsoft.com/office/drawing/2014/main" id="{0664B9D2-A0B2-EE35-3D4D-1A206ABA71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6227030"/>
            <a:ext cx="2220831" cy="618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6E35F843-AA41-06E5-C2F5-9CEFC7B5E3BC}"/>
              </a:ext>
            </a:extLst>
          </p:cNvPr>
          <p:cNvSpPr txBox="1"/>
          <p:nvPr/>
        </p:nvSpPr>
        <p:spPr>
          <a:xfrm>
            <a:off x="6508161" y="6227030"/>
            <a:ext cx="60198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1500" b="1" dirty="0">
                <a:solidFill>
                  <a:schemeClr val="bg1"/>
                </a:solidFill>
              </a:rPr>
              <a:t>REORGANIZACIONES LIBRES DE IMPUESTOS</a:t>
            </a:r>
          </a:p>
          <a:p>
            <a:pPr algn="ctr"/>
            <a:r>
              <a:rPr lang="es-AR" sz="1500" b="1" dirty="0">
                <a:solidFill>
                  <a:schemeClr val="bg1"/>
                </a:solidFill>
              </a:rPr>
              <a:t>Fusión, escisión y transferencias en conjunto económico</a:t>
            </a:r>
          </a:p>
        </p:txBody>
      </p:sp>
      <p:sp>
        <p:nvSpPr>
          <p:cNvPr id="7" name="CuadroTexto 1">
            <a:extLst>
              <a:ext uri="{FF2B5EF4-FFF2-40B4-BE49-F238E27FC236}">
                <a16:creationId xmlns:a16="http://schemas.microsoft.com/office/drawing/2014/main" id="{5A90C90E-6E13-7068-9F7D-1EC2D551B214}"/>
              </a:ext>
            </a:extLst>
          </p:cNvPr>
          <p:cNvSpPr txBox="1">
            <a:spLocks noGrp="1" noChangeArrowheads="1"/>
          </p:cNvSpPr>
          <p:nvPr>
            <p:ph type="subTitle" idx="1"/>
          </p:nvPr>
        </p:nvSpPr>
        <p:spPr bwMode="auto">
          <a:xfrm>
            <a:off x="255270" y="1089484"/>
            <a:ext cx="11681460" cy="5324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r>
              <a:rPr lang="es-AR" altLang="es-AR" sz="1700" dirty="0"/>
              <a:t>“</a:t>
            </a:r>
            <a:r>
              <a:rPr lang="es-AR" altLang="es-AR" sz="1700" u="sng" dirty="0"/>
              <a:t>Santa Josefina Agropecuaria</a:t>
            </a:r>
            <a:r>
              <a:rPr lang="es-AR" altLang="es-AR" sz="1700" dirty="0"/>
              <a:t>”, CNACAF, Sala I, 2013. Escisión en varias empresas con contratos de “agrupación de colaboración” y de “explotación conjunta”. Se rechazó la reorganización con fundamento en el principio de la realidad económica y la adopción de formas jurídicas manifiestamente inadecuadas. </a:t>
            </a:r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endParaRPr lang="es-AR" altLang="es-AR" sz="1700" dirty="0"/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r>
              <a:rPr lang="es-AR" altLang="es-AR" sz="1700" dirty="0"/>
              <a:t>“</a:t>
            </a:r>
            <a:r>
              <a:rPr lang="es-AR" altLang="es-AR" sz="1700" u="sng" dirty="0"/>
              <a:t>Banco Frances</a:t>
            </a:r>
            <a:r>
              <a:rPr lang="es-AR" altLang="es-AR" sz="1700" dirty="0"/>
              <a:t>”, CNACAF, Sala V, 2014, y CSJN, 2016. La Cámara examinó “</a:t>
            </a:r>
            <a:r>
              <a:rPr lang="es-AR" altLang="es-AR" sz="1700" i="1" dirty="0"/>
              <a:t>las razones de las partes involucradas en el respectivo proceso de reorganización, como así también el concreto resultado impositivo</a:t>
            </a:r>
            <a:r>
              <a:rPr lang="es-AR" altLang="es-AR" sz="1700" dirty="0"/>
              <a:t>” y la Corte confirmó con fundamento en el resultado final en términos económicos de la reorganización. </a:t>
            </a:r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endParaRPr lang="es-AR" altLang="es-AR" sz="1700" dirty="0"/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r>
              <a:rPr lang="es-AR" altLang="es-AR" sz="1700" dirty="0"/>
              <a:t>“</a:t>
            </a:r>
            <a:r>
              <a:rPr lang="es-AR" altLang="es-AR" sz="1700" u="sng" dirty="0" err="1"/>
              <a:t>Isolux</a:t>
            </a:r>
            <a:r>
              <a:rPr lang="es-AR" altLang="es-AR" sz="1700" u="sng" dirty="0"/>
              <a:t> Ingeniería SA</a:t>
            </a:r>
            <a:r>
              <a:rPr lang="es-AR" altLang="es-AR" sz="1700" dirty="0"/>
              <a:t>”, CNACAF, Sala II, 2021. “</a:t>
            </a:r>
            <a:r>
              <a:rPr lang="es-AR" altLang="es-AR" sz="1700" i="1" dirty="0"/>
              <a:t>el bien jurídico tutelado en materia de reorganización de sociedades es la neutralidad impositiva del traspaso. Es decir, que </a:t>
            </a:r>
            <a:r>
              <a:rPr lang="es-AR" altLang="es-AR" sz="1700" b="1" i="1" dirty="0"/>
              <a:t>la transmisión o fusión no debe tener como finalidad beneficios impositivos</a:t>
            </a:r>
            <a:r>
              <a:rPr lang="es-AR" altLang="es-AR" sz="1700" i="1" dirty="0"/>
              <a:t>, aprovechamiento de quebrantos, ocultamiento de activos hacia terceros para eludir y/o evadir deudas y demás alternativas posibles en una reorganización</a:t>
            </a:r>
            <a:r>
              <a:rPr lang="es-AR" altLang="es-AR" sz="1700" dirty="0"/>
              <a:t>”.</a:t>
            </a:r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endParaRPr lang="es-AR" altLang="es-AR" sz="1700" dirty="0"/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r>
              <a:rPr lang="es-AR" altLang="es-AR" sz="1700" dirty="0"/>
              <a:t>CSJN, “</a:t>
            </a:r>
            <a:r>
              <a:rPr lang="es-AR" altLang="es-AR" sz="1700" u="sng" dirty="0"/>
              <a:t>Turismo Doss</a:t>
            </a:r>
            <a:r>
              <a:rPr lang="es-AR" altLang="es-AR" sz="1700" dirty="0"/>
              <a:t>”, 2021, Fallos: 344:307. ¿Cambio de criterio?</a:t>
            </a:r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endParaRPr lang="es-AR" altLang="es-AR" sz="1700" dirty="0"/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r>
              <a:rPr lang="es-AR" altLang="es-AR" sz="1700" dirty="0"/>
              <a:t>“</a:t>
            </a:r>
            <a:r>
              <a:rPr lang="es-AR" altLang="es-AR" sz="1700" i="1" dirty="0"/>
              <a:t>Es arbitraria la decisión del a quo que rechazó la solicitud de encuadrar el proceso de reorganización empresaria… con sustento en que dicha reorganización societaria no se había llevado a cabo con el propósito exclusivo de promover la eficiencia en la organización empresarial, pues de la citada norma surge con nitidez que </a:t>
            </a:r>
            <a:r>
              <a:rPr lang="es-AR" altLang="es-AR" sz="1700" b="1" i="1" dirty="0"/>
              <a:t>el recaudo exigido por la cámara no se encuentra establecido en ninguno de los párrafos del texto legal, careciendo en consecuencia del necesario respaldo normativo</a:t>
            </a:r>
            <a:r>
              <a:rPr lang="es-AR" altLang="es-AR" sz="1700" dirty="0"/>
              <a:t>.”</a:t>
            </a:r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endParaRPr lang="es-AR" altLang="es-AR" sz="1700" dirty="0"/>
          </a:p>
        </p:txBody>
      </p:sp>
    </p:spTree>
    <p:extLst>
      <p:ext uri="{BB962C8B-B14F-4D97-AF65-F5344CB8AC3E}">
        <p14:creationId xmlns:p14="http://schemas.microsoft.com/office/powerpoint/2010/main" val="28432062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F92923-B71F-94BA-BC35-70625999BF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2BF91BF-5475-29C0-CF40-0872D1D53D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3587" y="76972"/>
            <a:ext cx="10687853" cy="973137"/>
          </a:xfrm>
        </p:spPr>
        <p:txBody>
          <a:bodyPr>
            <a:normAutofit/>
          </a:bodyPr>
          <a:lstStyle/>
          <a:p>
            <a:pPr algn="l"/>
            <a:r>
              <a:rPr lang="pt-BR" sz="3000" b="1" dirty="0">
                <a:solidFill>
                  <a:srgbClr val="006699"/>
                </a:solidFill>
              </a:rPr>
              <a:t>¿Propósito comercial o motivo empresarial válido? (cont.)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E0F48DB3-D7EB-E470-F374-EDC4D6DB7106}"/>
              </a:ext>
            </a:extLst>
          </p:cNvPr>
          <p:cNvSpPr>
            <a:spLocks/>
          </p:cNvSpPr>
          <p:nvPr/>
        </p:nvSpPr>
        <p:spPr>
          <a:xfrm>
            <a:off x="0" y="6217505"/>
            <a:ext cx="12192000" cy="640495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 descr="ASOCIACION ARGENTINA DE ESTUDIOS FISCALES">
            <a:extLst>
              <a:ext uri="{FF2B5EF4-FFF2-40B4-BE49-F238E27FC236}">
                <a16:creationId xmlns:a16="http://schemas.microsoft.com/office/drawing/2014/main" id="{3BDEB08E-A1E0-0576-02EE-EC6AB6729C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6227030"/>
            <a:ext cx="2220831" cy="618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136ED159-3662-9FE2-F785-D8EDDF53FA75}"/>
              </a:ext>
            </a:extLst>
          </p:cNvPr>
          <p:cNvSpPr txBox="1"/>
          <p:nvPr/>
        </p:nvSpPr>
        <p:spPr>
          <a:xfrm>
            <a:off x="6508161" y="6227030"/>
            <a:ext cx="60198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15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REORGANIZACIONES LIBRES DE IMPUESTOS</a:t>
            </a:r>
          </a:p>
          <a:p>
            <a:pPr algn="ctr"/>
            <a:r>
              <a:rPr lang="es-AR" sz="15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Fusión, escisión y transferencias en conjunto económico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985CF9C-313C-C9E1-2192-0B1932CFC60A}"/>
              </a:ext>
            </a:extLst>
          </p:cNvPr>
          <p:cNvSpPr txBox="1"/>
          <p:nvPr/>
        </p:nvSpPr>
        <p:spPr>
          <a:xfrm>
            <a:off x="215900" y="3984625"/>
            <a:ext cx="5321300" cy="20313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AR" sz="1400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Hechos</a:t>
            </a:r>
          </a:p>
          <a:p>
            <a:pPr marL="193675" indent="-193675">
              <a:buFontTx/>
              <a:buChar char="-"/>
              <a:defRPr/>
            </a:pPr>
            <a:r>
              <a:rPr lang="es-AR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Sociedad B registra quebrantos acumulados y saldos a favor en IVA.</a:t>
            </a:r>
          </a:p>
          <a:p>
            <a:pPr marL="193675" indent="-193675">
              <a:buFontTx/>
              <a:buChar char="-"/>
              <a:defRPr/>
            </a:pPr>
            <a:r>
              <a:rPr lang="es-AR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Sociedad B cesó en su actividad.</a:t>
            </a:r>
          </a:p>
          <a:p>
            <a:pPr marL="193675" indent="-193675">
              <a:buFontTx/>
              <a:buChar char="-"/>
              <a:defRPr/>
            </a:pPr>
            <a:r>
              <a:rPr lang="es-AR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Sociedad A tiene posición pagadora en IG e IVA.</a:t>
            </a:r>
          </a:p>
          <a:p>
            <a:pPr>
              <a:defRPr/>
            </a:pPr>
            <a:r>
              <a:rPr lang="es-AR" sz="1400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Cuestiones</a:t>
            </a:r>
          </a:p>
          <a:p>
            <a:pPr marL="193675" indent="-193675">
              <a:buFontTx/>
              <a:buChar char="-"/>
              <a:defRPr/>
            </a:pPr>
            <a:r>
              <a:rPr lang="es-AR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¿La reorganización tiene finalidad exclusivamente fiscal?</a:t>
            </a:r>
          </a:p>
          <a:p>
            <a:pPr marL="193675" indent="-193675">
              <a:buFontTx/>
              <a:buChar char="-"/>
              <a:defRPr/>
            </a:pPr>
            <a:r>
              <a:rPr lang="es-AR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¿Se puede decir que la fusión no es conveniente o necesaria desde el punto de vista del negocio?</a:t>
            </a:r>
          </a:p>
          <a:p>
            <a:pPr marL="193675" indent="-193675">
              <a:buFontTx/>
              <a:buChar char="-"/>
              <a:defRPr/>
            </a:pPr>
            <a:r>
              <a:rPr lang="es-AR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¿Es la fusión una forma legal adecuada para el objetivo planteado? </a:t>
            </a:r>
          </a:p>
        </p:txBody>
      </p:sp>
      <p:grpSp>
        <p:nvGrpSpPr>
          <p:cNvPr id="9" name="Group 4">
            <a:extLst>
              <a:ext uri="{FF2B5EF4-FFF2-40B4-BE49-F238E27FC236}">
                <a16:creationId xmlns:a16="http://schemas.microsoft.com/office/drawing/2014/main" id="{C98BEBE2-9BAA-0C6D-2460-E4158465843B}"/>
              </a:ext>
            </a:extLst>
          </p:cNvPr>
          <p:cNvGrpSpPr>
            <a:grpSpLocks/>
          </p:cNvGrpSpPr>
          <p:nvPr/>
        </p:nvGrpSpPr>
        <p:grpSpPr bwMode="auto">
          <a:xfrm>
            <a:off x="863600" y="1647825"/>
            <a:ext cx="4098925" cy="2084388"/>
            <a:chOff x="364211" y="1805900"/>
            <a:chExt cx="4556502" cy="2301187"/>
          </a:xfrm>
        </p:grpSpPr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204FE3EA-08C8-3B88-3555-F668356FADC4}"/>
                </a:ext>
              </a:extLst>
            </p:cNvPr>
            <p:cNvSpPr/>
            <p:nvPr/>
          </p:nvSpPr>
          <p:spPr>
            <a:xfrm>
              <a:off x="364211" y="3188716"/>
              <a:ext cx="1519423" cy="711563"/>
            </a:xfrm>
            <a:prstGeom prst="roundRect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s-AR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Sociedad A</a:t>
              </a:r>
            </a:p>
          </p:txBody>
        </p:sp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17DAAE00-9EEC-B0B1-C482-5892D2A9E3E5}"/>
                </a:ext>
              </a:extLst>
            </p:cNvPr>
            <p:cNvSpPr/>
            <p:nvPr/>
          </p:nvSpPr>
          <p:spPr>
            <a:xfrm>
              <a:off x="3401291" y="3188716"/>
              <a:ext cx="1519422" cy="711563"/>
            </a:xfrm>
            <a:prstGeom prst="roundRect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s-AR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Sociedad B</a:t>
              </a:r>
            </a:p>
          </p:txBody>
        </p:sp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B0542225-DE7A-8E70-1236-1F81C1C5B887}"/>
                </a:ext>
              </a:extLst>
            </p:cNvPr>
            <p:cNvSpPr/>
            <p:nvPr/>
          </p:nvSpPr>
          <p:spPr>
            <a:xfrm>
              <a:off x="1883634" y="1805900"/>
              <a:ext cx="1517658" cy="713316"/>
            </a:xfrm>
            <a:prstGeom prst="roundRect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s-AR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Accionistas</a:t>
              </a:r>
            </a:p>
          </p:txBody>
        </p:sp>
        <p:cxnSp>
          <p:nvCxnSpPr>
            <p:cNvPr id="13" name="Connector: Elbow 12">
              <a:extLst>
                <a:ext uri="{FF2B5EF4-FFF2-40B4-BE49-F238E27FC236}">
                  <a16:creationId xmlns:a16="http://schemas.microsoft.com/office/drawing/2014/main" id="{6E4E40E3-E973-43AF-2418-085327E13969}"/>
                </a:ext>
              </a:extLst>
            </p:cNvPr>
            <p:cNvCxnSpPr>
              <a:stCxn id="12" idx="2"/>
              <a:endCxn id="10" idx="0"/>
            </p:cNvCxnSpPr>
            <p:nvPr/>
          </p:nvCxnSpPr>
          <p:spPr>
            <a:xfrm rot="5400000">
              <a:off x="1548001" y="2094255"/>
              <a:ext cx="669500" cy="1519423"/>
            </a:xfrm>
            <a:prstGeom prst="bentConnector3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ctor: Elbow 13">
              <a:extLst>
                <a:ext uri="{FF2B5EF4-FFF2-40B4-BE49-F238E27FC236}">
                  <a16:creationId xmlns:a16="http://schemas.microsoft.com/office/drawing/2014/main" id="{87C37F29-C547-5EB2-A8EF-11F55D7D4553}"/>
                </a:ext>
              </a:extLst>
            </p:cNvPr>
            <p:cNvCxnSpPr>
              <a:cxnSpLocks/>
              <a:stCxn id="12" idx="2"/>
              <a:endCxn id="11" idx="0"/>
            </p:cNvCxnSpPr>
            <p:nvPr/>
          </p:nvCxnSpPr>
          <p:spPr>
            <a:xfrm rot="16200000" flipH="1">
              <a:off x="3067424" y="2094255"/>
              <a:ext cx="669500" cy="1519422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0">
              <a:extLst>
                <a:ext uri="{FF2B5EF4-FFF2-40B4-BE49-F238E27FC236}">
                  <a16:creationId xmlns:a16="http://schemas.microsoft.com/office/drawing/2014/main" id="{2929BF8F-5E83-B7F5-1D99-15F71F67849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4211" y="2545876"/>
              <a:ext cx="1518835" cy="3399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s-AR" altLang="es-AR" sz="1400">
                  <a:ea typeface="Calibri" panose="020F0502020204030204" pitchFamily="34" charset="0"/>
                  <a:cs typeface="Calibri" panose="020F0502020204030204" pitchFamily="34" charset="0"/>
                </a:rPr>
                <a:t>100% + 2 años</a:t>
              </a:r>
            </a:p>
          </p:txBody>
        </p:sp>
        <p:cxnSp>
          <p:nvCxnSpPr>
            <p:cNvPr id="16" name="Connector: Curved 15">
              <a:extLst>
                <a:ext uri="{FF2B5EF4-FFF2-40B4-BE49-F238E27FC236}">
                  <a16:creationId xmlns:a16="http://schemas.microsoft.com/office/drawing/2014/main" id="{DCCE26C2-39A8-A214-DECC-80724DCFD966}"/>
                </a:ext>
              </a:extLst>
            </p:cNvPr>
            <p:cNvCxnSpPr>
              <a:cxnSpLocks/>
              <a:stCxn id="11" idx="2"/>
              <a:endCxn id="10" idx="2"/>
            </p:cNvCxnSpPr>
            <p:nvPr/>
          </p:nvCxnSpPr>
          <p:spPr>
            <a:xfrm rot="5400000">
              <a:off x="2643394" y="2381738"/>
              <a:ext cx="14021" cy="3037079"/>
            </a:xfrm>
            <a:prstGeom prst="curvedConnector3">
              <a:avLst>
                <a:gd name="adj1" fmla="val 1800000"/>
              </a:avLst>
            </a:prstGeom>
            <a:ln>
              <a:solidFill>
                <a:srgbClr val="FF0000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3">
              <a:extLst>
                <a:ext uri="{FF2B5EF4-FFF2-40B4-BE49-F238E27FC236}">
                  <a16:creationId xmlns:a16="http://schemas.microsoft.com/office/drawing/2014/main" id="{FC674BF5-AE8E-5422-BA6D-381A801EB9C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61695" y="3784168"/>
              <a:ext cx="2099270" cy="3229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s-AR" altLang="es-AR" sz="1300">
                  <a:ea typeface="Calibri" panose="020F0502020204030204" pitchFamily="34" charset="0"/>
                  <a:cs typeface="Calibri" panose="020F0502020204030204" pitchFamily="34" charset="0"/>
                </a:rPr>
                <a:t>Fusión x absorción</a:t>
              </a:r>
            </a:p>
          </p:txBody>
        </p:sp>
      </p:grp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FFB2BA6-6F07-AF64-F0BC-C250631498AD}"/>
              </a:ext>
            </a:extLst>
          </p:cNvPr>
          <p:cNvCxnSpPr/>
          <p:nvPr/>
        </p:nvCxnSpPr>
        <p:spPr>
          <a:xfrm>
            <a:off x="5843588" y="1835150"/>
            <a:ext cx="0" cy="475456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28">
            <a:extLst>
              <a:ext uri="{FF2B5EF4-FFF2-40B4-BE49-F238E27FC236}">
                <a16:creationId xmlns:a16="http://schemas.microsoft.com/office/drawing/2014/main" id="{59B8B594-0142-F154-4F1F-D155909ED0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4388" y="987425"/>
            <a:ext cx="41941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AR" altLang="es-AR" sz="1800" u="sng">
                <a:ea typeface="Calibri" panose="020F0502020204030204" pitchFamily="34" charset="0"/>
                <a:cs typeface="Calibri" panose="020F0502020204030204" pitchFamily="34" charset="0"/>
              </a:rPr>
              <a:t>Utilización de quebrantos y saldos a favor</a:t>
            </a:r>
          </a:p>
        </p:txBody>
      </p:sp>
      <p:sp>
        <p:nvSpPr>
          <p:cNvPr id="20" name="TextBox 29">
            <a:extLst>
              <a:ext uri="{FF2B5EF4-FFF2-40B4-BE49-F238E27FC236}">
                <a16:creationId xmlns:a16="http://schemas.microsoft.com/office/drawing/2014/main" id="{B1DED27B-AECA-F505-F7F5-F69757AB64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94100" y="2311400"/>
            <a:ext cx="13668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AR" altLang="es-AR" sz="1400">
                <a:ea typeface="Calibri" panose="020F0502020204030204" pitchFamily="34" charset="0"/>
                <a:cs typeface="Calibri" panose="020F0502020204030204" pitchFamily="34" charset="0"/>
              </a:rPr>
              <a:t>100% + 2 años</a:t>
            </a:r>
          </a:p>
        </p:txBody>
      </p:sp>
      <p:sp>
        <p:nvSpPr>
          <p:cNvPr id="21" name="TextBox 30">
            <a:extLst>
              <a:ext uri="{FF2B5EF4-FFF2-40B4-BE49-F238E27FC236}">
                <a16:creationId xmlns:a16="http://schemas.microsoft.com/office/drawing/2014/main" id="{A2725881-9F73-A84B-DD25-02BB81D4FA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02475" y="982663"/>
            <a:ext cx="41941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AR" altLang="es-AR" sz="1800" u="sng">
                <a:ea typeface="Calibri" panose="020F0502020204030204" pitchFamily="34" charset="0"/>
                <a:cs typeface="Calibri" panose="020F0502020204030204" pitchFamily="34" charset="0"/>
              </a:rPr>
              <a:t>Disminución de carga fiscal</a:t>
            </a: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93DA6DBE-5B73-8A92-D713-2031A5D0A831}"/>
              </a:ext>
            </a:extLst>
          </p:cNvPr>
          <p:cNvSpPr/>
          <p:nvPr/>
        </p:nvSpPr>
        <p:spPr>
          <a:xfrm>
            <a:off x="6975475" y="1811338"/>
            <a:ext cx="1366838" cy="646112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AR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Accionista PH</a:t>
            </a: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FA22A083-79F2-2E79-9EA4-5E8906430806}"/>
              </a:ext>
            </a:extLst>
          </p:cNvPr>
          <p:cNvSpPr/>
          <p:nvPr/>
        </p:nvSpPr>
        <p:spPr>
          <a:xfrm>
            <a:off x="6022975" y="2863850"/>
            <a:ext cx="1366838" cy="646113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AR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Sociedad Inmobiliaria</a:t>
            </a: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A945D4AB-C8A6-C5DE-8895-D897662CDE5C}"/>
              </a:ext>
            </a:extLst>
          </p:cNvPr>
          <p:cNvSpPr/>
          <p:nvPr/>
        </p:nvSpPr>
        <p:spPr>
          <a:xfrm>
            <a:off x="7932738" y="2863850"/>
            <a:ext cx="1365250" cy="646113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AR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NewCo</a:t>
            </a:r>
            <a:endParaRPr lang="es-AR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25" name="Connector: Curved 24">
            <a:extLst>
              <a:ext uri="{FF2B5EF4-FFF2-40B4-BE49-F238E27FC236}">
                <a16:creationId xmlns:a16="http://schemas.microsoft.com/office/drawing/2014/main" id="{2232A2E8-AA09-92D5-4FB1-1CE492A1D1DA}"/>
              </a:ext>
            </a:extLst>
          </p:cNvPr>
          <p:cNvCxnSpPr>
            <a:cxnSpLocks/>
            <a:stCxn id="23" idx="2"/>
            <a:endCxn id="24" idx="2"/>
          </p:cNvCxnSpPr>
          <p:nvPr/>
        </p:nvCxnSpPr>
        <p:spPr>
          <a:xfrm rot="16200000" flipH="1">
            <a:off x="7660482" y="2555081"/>
            <a:ext cx="12700" cy="1909763"/>
          </a:xfrm>
          <a:prstGeom prst="curvedConnector3">
            <a:avLst>
              <a:gd name="adj1" fmla="val 1800000"/>
            </a:avLst>
          </a:prstGeom>
          <a:ln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38">
            <a:extLst>
              <a:ext uri="{FF2B5EF4-FFF2-40B4-BE49-F238E27FC236}">
                <a16:creationId xmlns:a16="http://schemas.microsoft.com/office/drawing/2014/main" id="{DF5889D1-8EA5-D34D-DBA8-F248855C2A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18263" y="3749675"/>
            <a:ext cx="27432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AR" altLang="es-AR" sz="1300">
                <a:ea typeface="Calibri" panose="020F0502020204030204" pitchFamily="34" charset="0"/>
                <a:cs typeface="Calibri" panose="020F0502020204030204" pitchFamily="34" charset="0"/>
              </a:rPr>
              <a:t>Escisión con transferencia inmueble</a:t>
            </a:r>
          </a:p>
        </p:txBody>
      </p:sp>
      <p:cxnSp>
        <p:nvCxnSpPr>
          <p:cNvPr id="27" name="Connector: Elbow 26">
            <a:extLst>
              <a:ext uri="{FF2B5EF4-FFF2-40B4-BE49-F238E27FC236}">
                <a16:creationId xmlns:a16="http://schemas.microsoft.com/office/drawing/2014/main" id="{BA7ABCFE-E5C9-C8F5-8800-3705A2A31C85}"/>
              </a:ext>
            </a:extLst>
          </p:cNvPr>
          <p:cNvCxnSpPr>
            <a:cxnSpLocks/>
            <a:stCxn id="22" idx="2"/>
            <a:endCxn id="23" idx="0"/>
          </p:cNvCxnSpPr>
          <p:nvPr/>
        </p:nvCxnSpPr>
        <p:spPr>
          <a:xfrm rot="5400000">
            <a:off x="6979444" y="2183606"/>
            <a:ext cx="406400" cy="95408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or: Elbow 27">
            <a:extLst>
              <a:ext uri="{FF2B5EF4-FFF2-40B4-BE49-F238E27FC236}">
                <a16:creationId xmlns:a16="http://schemas.microsoft.com/office/drawing/2014/main" id="{E227220F-8343-9AF3-005B-17D56604DA0C}"/>
              </a:ext>
            </a:extLst>
          </p:cNvPr>
          <p:cNvCxnSpPr>
            <a:cxnSpLocks/>
            <a:stCxn id="22" idx="2"/>
            <a:endCxn id="24" idx="0"/>
          </p:cNvCxnSpPr>
          <p:nvPr/>
        </p:nvCxnSpPr>
        <p:spPr>
          <a:xfrm rot="16200000" flipH="1">
            <a:off x="7934326" y="2182812"/>
            <a:ext cx="406400" cy="95567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236B17F0-4ABF-143E-B825-CF208B5CE940}"/>
              </a:ext>
            </a:extLst>
          </p:cNvPr>
          <p:cNvSpPr/>
          <p:nvPr/>
        </p:nvSpPr>
        <p:spPr>
          <a:xfrm>
            <a:off x="10306050" y="1792288"/>
            <a:ext cx="1366838" cy="644525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AR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Tercero</a:t>
            </a:r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EF908E8D-E5E0-64D7-BA63-BD5F783DCB24}"/>
              </a:ext>
            </a:extLst>
          </p:cNvPr>
          <p:cNvSpPr/>
          <p:nvPr/>
        </p:nvSpPr>
        <p:spPr>
          <a:xfrm>
            <a:off x="10306050" y="2870200"/>
            <a:ext cx="1365250" cy="646113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AR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NewCo</a:t>
            </a:r>
            <a:endParaRPr lang="es-AR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130C986A-3B7D-035A-1178-73D26F8F11D9}"/>
              </a:ext>
            </a:extLst>
          </p:cNvPr>
          <p:cNvCxnSpPr>
            <a:cxnSpLocks/>
          </p:cNvCxnSpPr>
          <p:nvPr/>
        </p:nvCxnSpPr>
        <p:spPr>
          <a:xfrm>
            <a:off x="9682163" y="1995488"/>
            <a:ext cx="0" cy="195738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49">
            <a:extLst>
              <a:ext uri="{FF2B5EF4-FFF2-40B4-BE49-F238E27FC236}">
                <a16:creationId xmlns:a16="http://schemas.microsoft.com/office/drawing/2014/main" id="{5D636B2C-C11C-1B2B-84F2-C23FC90189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15400" y="1638300"/>
            <a:ext cx="27432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AR" altLang="es-AR" sz="1300">
                <a:ea typeface="Calibri" panose="020F0502020204030204" pitchFamily="34" charset="0"/>
                <a:cs typeface="Calibri" panose="020F0502020204030204" pitchFamily="34" charset="0"/>
              </a:rPr>
              <a:t>Dos años después</a:t>
            </a:r>
          </a:p>
        </p:txBody>
      </p:sp>
      <p:cxnSp>
        <p:nvCxnSpPr>
          <p:cNvPr id="33" name="Connector: Curved 32">
            <a:extLst>
              <a:ext uri="{FF2B5EF4-FFF2-40B4-BE49-F238E27FC236}">
                <a16:creationId xmlns:a16="http://schemas.microsoft.com/office/drawing/2014/main" id="{48D7AD55-0E81-FA63-D557-E7612BF87724}"/>
              </a:ext>
            </a:extLst>
          </p:cNvPr>
          <p:cNvCxnSpPr>
            <a:cxnSpLocks/>
            <a:stCxn id="24" idx="0"/>
            <a:endCxn id="30" idx="0"/>
          </p:cNvCxnSpPr>
          <p:nvPr/>
        </p:nvCxnSpPr>
        <p:spPr>
          <a:xfrm rot="16200000" flipH="1">
            <a:off x="9798844" y="1680369"/>
            <a:ext cx="6350" cy="2373312"/>
          </a:xfrm>
          <a:prstGeom prst="curvedConnector3">
            <a:avLst>
              <a:gd name="adj1" fmla="val -3600000"/>
            </a:avLst>
          </a:prstGeom>
          <a:ln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53">
            <a:extLst>
              <a:ext uri="{FF2B5EF4-FFF2-40B4-BE49-F238E27FC236}">
                <a16:creationId xmlns:a16="http://schemas.microsoft.com/office/drawing/2014/main" id="{4109955B-E7A5-262C-842B-CD2FB7F1B5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682163" y="2382838"/>
            <a:ext cx="1239837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AR" altLang="es-AR" sz="1300">
                <a:ea typeface="Calibri" panose="020F0502020204030204" pitchFamily="34" charset="0"/>
                <a:cs typeface="Calibri" panose="020F0502020204030204" pitchFamily="34" charset="0"/>
              </a:rPr>
              <a:t>Venta de acciones</a:t>
            </a: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29BA1434-97EF-ABA9-2637-370262A8B61F}"/>
              </a:ext>
            </a:extLst>
          </p:cNvPr>
          <p:cNvCxnSpPr>
            <a:stCxn id="29" idx="2"/>
            <a:endCxn id="30" idx="0"/>
          </p:cNvCxnSpPr>
          <p:nvPr/>
        </p:nvCxnSpPr>
        <p:spPr>
          <a:xfrm flipH="1">
            <a:off x="10988675" y="2436813"/>
            <a:ext cx="1588" cy="433387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49240657-A9A9-3C5B-D8F4-18C6D05BDDF9}"/>
              </a:ext>
            </a:extLst>
          </p:cNvPr>
          <p:cNvSpPr txBox="1"/>
          <p:nvPr/>
        </p:nvSpPr>
        <p:spPr>
          <a:xfrm>
            <a:off x="6022974" y="3975100"/>
            <a:ext cx="6178549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s-AR" sz="1400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Hechos</a:t>
            </a:r>
          </a:p>
          <a:p>
            <a:pPr marL="193675" indent="-193675">
              <a:buFontTx/>
              <a:buChar char="-"/>
              <a:defRPr/>
            </a:pPr>
            <a:r>
              <a:rPr lang="es-AR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Accionista PH desea vender </a:t>
            </a:r>
            <a:r>
              <a:rPr lang="es-AR" sz="1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inmyebles</a:t>
            </a:r>
            <a:r>
              <a:rPr lang="es-AR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que tiene la Sociedad Inmobiliaria. </a:t>
            </a:r>
          </a:p>
          <a:p>
            <a:pPr marL="193675" indent="-193675">
              <a:buFontTx/>
              <a:buChar char="-"/>
              <a:defRPr/>
            </a:pPr>
            <a:r>
              <a:rPr lang="es-AR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La Sociedad Inmobiliaria pagaría 35% de IG + 7% sobre dividendos.</a:t>
            </a:r>
          </a:p>
          <a:p>
            <a:pPr marL="193675" indent="-193675">
              <a:buFontTx/>
              <a:buChar char="-"/>
              <a:defRPr/>
            </a:pPr>
            <a:r>
              <a:rPr lang="es-AR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 hace una escisión, se transfieren los inmuebles y luego de dos años se venden las acciones, pagando el Accionista 15%. </a:t>
            </a:r>
          </a:p>
          <a:p>
            <a:pPr>
              <a:defRPr/>
            </a:pPr>
            <a:r>
              <a:rPr lang="es-AR" sz="1400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Cuestiones</a:t>
            </a:r>
          </a:p>
          <a:p>
            <a:pPr marL="193675" indent="-193675">
              <a:buFontTx/>
              <a:buChar char="-"/>
              <a:defRPr/>
            </a:pPr>
            <a:r>
              <a:rPr lang="es-AR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¿La reorganización tiene finalidad exclusivamente fiscal?</a:t>
            </a:r>
          </a:p>
          <a:p>
            <a:pPr marL="193675" indent="-193675">
              <a:buFontTx/>
              <a:buChar char="-"/>
              <a:defRPr/>
            </a:pPr>
            <a:r>
              <a:rPr lang="es-AR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¿Se puede decir que la escisión no es conveniente o necesaria desde el punto de vista del negocio?</a:t>
            </a:r>
          </a:p>
          <a:p>
            <a:pPr marL="193675" indent="-193675">
              <a:buFontTx/>
              <a:buChar char="-"/>
              <a:defRPr/>
            </a:pPr>
            <a:r>
              <a:rPr lang="es-AR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¿Es la escisión una forma adecuada para el objetivo planteado? </a:t>
            </a:r>
          </a:p>
        </p:txBody>
      </p:sp>
    </p:spTree>
    <p:extLst>
      <p:ext uri="{BB962C8B-B14F-4D97-AF65-F5344CB8AC3E}">
        <p14:creationId xmlns:p14="http://schemas.microsoft.com/office/powerpoint/2010/main" val="26258912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216D89-1A91-0A34-CED9-A357EEEF64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AF16396-86EA-D312-F2CA-D1AC8BDA4B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3587" y="76972"/>
            <a:ext cx="10687853" cy="973137"/>
          </a:xfrm>
        </p:spPr>
        <p:txBody>
          <a:bodyPr>
            <a:normAutofit/>
          </a:bodyPr>
          <a:lstStyle/>
          <a:p>
            <a:pPr algn="l"/>
            <a:r>
              <a:rPr lang="pt-BR" sz="3000" b="1" dirty="0">
                <a:solidFill>
                  <a:srgbClr val="006699"/>
                </a:solidFill>
              </a:rPr>
              <a:t>Comunicación de la reorganización a la ARCA (RG 2513)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E3255765-1FF3-F584-860D-B73E86B6610A}"/>
              </a:ext>
            </a:extLst>
          </p:cNvPr>
          <p:cNvSpPr>
            <a:spLocks/>
          </p:cNvSpPr>
          <p:nvPr/>
        </p:nvSpPr>
        <p:spPr>
          <a:xfrm>
            <a:off x="0" y="6217505"/>
            <a:ext cx="12192000" cy="640495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pic>
        <p:nvPicPr>
          <p:cNvPr id="5" name="Picture 4" descr="ASOCIACION ARGENTINA DE ESTUDIOS FISCALES">
            <a:extLst>
              <a:ext uri="{FF2B5EF4-FFF2-40B4-BE49-F238E27FC236}">
                <a16:creationId xmlns:a16="http://schemas.microsoft.com/office/drawing/2014/main" id="{633D8BC7-4EF1-9538-309A-9A882CDCDE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6227030"/>
            <a:ext cx="2220831" cy="618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BB49FC13-F6F5-9CE8-CD1F-FC2AD1E79246}"/>
              </a:ext>
            </a:extLst>
          </p:cNvPr>
          <p:cNvSpPr txBox="1"/>
          <p:nvPr/>
        </p:nvSpPr>
        <p:spPr>
          <a:xfrm>
            <a:off x="6508161" y="6227030"/>
            <a:ext cx="60198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1500" b="1" dirty="0">
                <a:solidFill>
                  <a:schemeClr val="bg1"/>
                </a:solidFill>
              </a:rPr>
              <a:t>REORGANIZACIONES LIBRES DE IMPUESTOS</a:t>
            </a:r>
          </a:p>
          <a:p>
            <a:pPr algn="ctr"/>
            <a:r>
              <a:rPr lang="es-AR" sz="1500" b="1" dirty="0">
                <a:solidFill>
                  <a:schemeClr val="bg1"/>
                </a:solidFill>
              </a:rPr>
              <a:t>Fusión, escisión y transferencias en conjunto económico</a:t>
            </a:r>
          </a:p>
        </p:txBody>
      </p:sp>
      <p:sp>
        <p:nvSpPr>
          <p:cNvPr id="7" name="CuadroTexto 1">
            <a:extLst>
              <a:ext uri="{FF2B5EF4-FFF2-40B4-BE49-F238E27FC236}">
                <a16:creationId xmlns:a16="http://schemas.microsoft.com/office/drawing/2014/main" id="{E195388E-8434-C9FF-0509-BCAE2C0E708B}"/>
              </a:ext>
            </a:extLst>
          </p:cNvPr>
          <p:cNvSpPr txBox="1">
            <a:spLocks noGrp="1" noChangeArrowheads="1"/>
          </p:cNvSpPr>
          <p:nvPr>
            <p:ph type="subTitle" idx="1"/>
          </p:nvPr>
        </p:nvSpPr>
        <p:spPr bwMode="auto">
          <a:xfrm>
            <a:off x="255270" y="1089484"/>
            <a:ext cx="11681460" cy="50629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r>
              <a:rPr lang="es-AR" altLang="es-AR" sz="1700" dirty="0"/>
              <a:t>LIG, art. 80: “</a:t>
            </a:r>
            <a:r>
              <a:rPr lang="es-AR" altLang="es-AR" sz="1700" i="1" dirty="0"/>
              <a:t>La reorganización deberá ser </a:t>
            </a:r>
            <a:r>
              <a:rPr lang="es-AR" altLang="es-AR" sz="1700" b="1" i="1" dirty="0"/>
              <a:t>comunicada</a:t>
            </a:r>
            <a:r>
              <a:rPr lang="es-AR" altLang="es-AR" sz="1700" i="1" dirty="0"/>
              <a:t> a la AFIP en los plazos y condiciones que la misma establezca</a:t>
            </a:r>
            <a:r>
              <a:rPr lang="es-AR" altLang="es-AR" sz="1700" dirty="0"/>
              <a:t>”.</a:t>
            </a:r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endParaRPr lang="es-AR" altLang="es-AR" sz="1700" dirty="0"/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r>
              <a:rPr lang="es-AR" altLang="es-AR" sz="1700" dirty="0"/>
              <a:t>¿Requisito formal o sustancial? ¿Consecuencias de su incumplimiento? ¿Infracción formal o pérdida de los beneficios?</a:t>
            </a:r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endParaRPr lang="es-AR" altLang="es-AR" sz="1700" dirty="0"/>
          </a:p>
          <a:p>
            <a:pPr marL="628650" algn="just">
              <a:lnSpc>
                <a:spcPct val="100000"/>
              </a:lnSpc>
              <a:spcBef>
                <a:spcPct val="0"/>
              </a:spcBef>
              <a:defRPr/>
            </a:pPr>
            <a:r>
              <a:rPr lang="es-AR" altLang="es-AR" sz="1700" dirty="0"/>
              <a:t>Casuística. Incumplimiento en tiempo de la comunicación vs. incumplimiento de otros requisitos formales (i.e., inscripción IGJ, autorización CNV, solicitud de prórroga).</a:t>
            </a:r>
          </a:p>
          <a:p>
            <a:pPr marL="628650" algn="just">
              <a:lnSpc>
                <a:spcPct val="100000"/>
              </a:lnSpc>
              <a:spcBef>
                <a:spcPct val="0"/>
              </a:spcBef>
              <a:defRPr/>
            </a:pPr>
            <a:endParaRPr lang="es-AR" altLang="es-AR" sz="1700" dirty="0"/>
          </a:p>
          <a:p>
            <a:pPr marL="628650" algn="just">
              <a:lnSpc>
                <a:spcPct val="100000"/>
              </a:lnSpc>
              <a:spcBef>
                <a:spcPct val="0"/>
              </a:spcBef>
              <a:defRPr/>
            </a:pPr>
            <a:r>
              <a:rPr lang="es-AR" altLang="es-AR" sz="1700" b="1" dirty="0"/>
              <a:t>Requisito meramente formal y subsanable</a:t>
            </a:r>
            <a:r>
              <a:rPr lang="es-AR" altLang="es-AR" sz="1700" dirty="0"/>
              <a:t>: TFN, Sala C, “</a:t>
            </a:r>
            <a:r>
              <a:rPr lang="es-AR" altLang="es-AR" sz="1700" dirty="0" err="1"/>
              <a:t>Dorignac</a:t>
            </a:r>
            <a:r>
              <a:rPr lang="es-AR" altLang="es-AR" sz="1700" dirty="0"/>
              <a:t>”, 1996, Sala D, “Goñi”, 2023; CNACAF, Sala I, “Canteras Cerro Negro, 2016, “Clear </a:t>
            </a:r>
            <a:r>
              <a:rPr lang="es-AR" altLang="es-AR" sz="1700" dirty="0" err="1"/>
              <a:t>Petroleum</a:t>
            </a:r>
            <a:r>
              <a:rPr lang="es-AR" altLang="es-AR" sz="1700" dirty="0"/>
              <a:t>”, 2023; Sala IV, “Rossi Hermanos”, 2024, “Carrier SRL”, 2025; Sala V, “</a:t>
            </a:r>
            <a:r>
              <a:rPr lang="es-AR" altLang="es-AR" sz="1700" dirty="0" err="1"/>
              <a:t>Cresud</a:t>
            </a:r>
            <a:r>
              <a:rPr lang="es-AR" altLang="es-AR" sz="1700" dirty="0"/>
              <a:t>”, 2015, “</a:t>
            </a:r>
            <a:r>
              <a:rPr lang="es-AR" altLang="es-AR" sz="1700" dirty="0" err="1"/>
              <a:t>Pelama</a:t>
            </a:r>
            <a:r>
              <a:rPr lang="es-AR" altLang="es-AR" sz="1700" dirty="0"/>
              <a:t> Chubut”, 2020, “</a:t>
            </a:r>
            <a:r>
              <a:rPr lang="es-AR" altLang="es-AR" sz="1700" dirty="0" err="1"/>
              <a:t>Landwer</a:t>
            </a:r>
            <a:r>
              <a:rPr lang="es-AR" altLang="es-AR" sz="1700" dirty="0"/>
              <a:t>”, 2023; CFCR, “</a:t>
            </a:r>
            <a:r>
              <a:rPr lang="es-AR" altLang="es-AR" sz="1700" dirty="0" err="1"/>
              <a:t>Pescapuerta</a:t>
            </a:r>
            <a:r>
              <a:rPr lang="es-AR" altLang="es-AR" sz="1700" dirty="0"/>
              <a:t>”, 2018; </a:t>
            </a:r>
            <a:r>
              <a:rPr lang="es-AR" altLang="es-AR" sz="1700" dirty="0" err="1"/>
              <a:t>CFMdz</a:t>
            </a:r>
            <a:r>
              <a:rPr lang="es-AR" altLang="es-AR" sz="1700" dirty="0"/>
              <a:t>, Sala B, “</a:t>
            </a:r>
            <a:r>
              <a:rPr lang="es-AR" altLang="es-AR" sz="1700" dirty="0" err="1"/>
              <a:t>Altoyac</a:t>
            </a:r>
            <a:r>
              <a:rPr lang="es-AR" altLang="es-AR" sz="1700" dirty="0"/>
              <a:t> Inversora”, 2024.</a:t>
            </a:r>
          </a:p>
          <a:p>
            <a:pPr marL="628650" algn="just">
              <a:lnSpc>
                <a:spcPct val="100000"/>
              </a:lnSpc>
              <a:spcBef>
                <a:spcPct val="0"/>
              </a:spcBef>
              <a:defRPr/>
            </a:pPr>
            <a:endParaRPr lang="es-AR" altLang="es-AR" sz="1700" dirty="0"/>
          </a:p>
          <a:p>
            <a:pPr marL="628650" algn="just">
              <a:lnSpc>
                <a:spcPct val="100000"/>
              </a:lnSpc>
              <a:spcBef>
                <a:spcPct val="0"/>
              </a:spcBef>
              <a:defRPr/>
            </a:pPr>
            <a:r>
              <a:rPr lang="es-AR" altLang="es-AR" sz="1700" dirty="0"/>
              <a:t>Principio de </a:t>
            </a:r>
            <a:r>
              <a:rPr lang="es-AR" altLang="es-AR" sz="1700" b="1" dirty="0"/>
              <a:t>informalismo a favor del administrado</a:t>
            </a:r>
            <a:r>
              <a:rPr lang="es-AR" altLang="es-AR" sz="1700" dirty="0"/>
              <a:t>: CSJN, “Frigorífico Paladini”, 2011. </a:t>
            </a:r>
          </a:p>
          <a:p>
            <a:pPr marL="628650" algn="just">
              <a:lnSpc>
                <a:spcPct val="100000"/>
              </a:lnSpc>
              <a:spcBef>
                <a:spcPct val="0"/>
              </a:spcBef>
              <a:defRPr/>
            </a:pPr>
            <a:endParaRPr lang="es-AR" altLang="es-AR" sz="1700" dirty="0"/>
          </a:p>
          <a:p>
            <a:pPr marL="628650" algn="just">
              <a:lnSpc>
                <a:spcPct val="100000"/>
              </a:lnSpc>
              <a:spcBef>
                <a:spcPct val="0"/>
              </a:spcBef>
              <a:defRPr/>
            </a:pPr>
            <a:r>
              <a:rPr lang="es-AR" altLang="es-AR" sz="1700" b="1" dirty="0"/>
              <a:t>Frustración de las facultades de verificación y fiscalización</a:t>
            </a:r>
            <a:r>
              <a:rPr lang="es-AR" altLang="es-AR" sz="1700" dirty="0"/>
              <a:t>: CSJN, “Loma Negra”, 2017.</a:t>
            </a:r>
          </a:p>
          <a:p>
            <a:pPr marL="628650" algn="just">
              <a:lnSpc>
                <a:spcPct val="100000"/>
              </a:lnSpc>
              <a:spcBef>
                <a:spcPct val="0"/>
              </a:spcBef>
              <a:defRPr/>
            </a:pPr>
            <a:endParaRPr lang="es-AR" altLang="es-AR" sz="1700" dirty="0"/>
          </a:p>
          <a:p>
            <a:pPr marL="628650" algn="just">
              <a:lnSpc>
                <a:spcPct val="100000"/>
              </a:lnSpc>
              <a:spcBef>
                <a:spcPct val="0"/>
              </a:spcBef>
              <a:defRPr/>
            </a:pPr>
            <a:r>
              <a:rPr lang="es-AR" altLang="es-AR" sz="1700" b="1" dirty="0"/>
              <a:t>Pérdida de beneficios</a:t>
            </a:r>
            <a:r>
              <a:rPr lang="es-AR" altLang="es-AR" sz="1700" dirty="0"/>
              <a:t>: CNACAF, sala I, “</a:t>
            </a:r>
            <a:r>
              <a:rPr lang="es-AR" altLang="es-AR" sz="1700" dirty="0" err="1"/>
              <a:t>Valot</a:t>
            </a:r>
            <a:r>
              <a:rPr lang="es-AR" altLang="es-AR" sz="1700" dirty="0"/>
              <a:t>”, 2010; “Guido C. </a:t>
            </a:r>
            <a:r>
              <a:rPr lang="es-AR" altLang="es-AR" sz="1700" dirty="0" err="1"/>
              <a:t>Caratti</a:t>
            </a:r>
            <a:r>
              <a:rPr lang="es-AR" altLang="es-AR" sz="1700" dirty="0"/>
              <a:t> e Hijos”, 2012; sala II, “Unión Fabril”, 2016, “Schneider Electric”, 2023; CFLP, “</a:t>
            </a:r>
            <a:r>
              <a:rPr lang="es-AR" altLang="es-AR" sz="1700" dirty="0" err="1"/>
              <a:t>Oligra</a:t>
            </a:r>
            <a:r>
              <a:rPr lang="es-AR" altLang="es-AR" sz="1700" dirty="0"/>
              <a:t>”, 2019; TFN, Sala D, “Goñi”, 2023 (disidencia).</a:t>
            </a:r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endParaRPr lang="es-AR" altLang="es-AR" sz="1700" dirty="0"/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endParaRPr lang="es-AR" altLang="es-AR" sz="1700" dirty="0"/>
          </a:p>
        </p:txBody>
      </p:sp>
    </p:spTree>
    <p:extLst>
      <p:ext uri="{BB962C8B-B14F-4D97-AF65-F5344CB8AC3E}">
        <p14:creationId xmlns:p14="http://schemas.microsoft.com/office/powerpoint/2010/main" val="4080325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6D8109-4DFA-82C4-52C6-2A5C67A5D3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E5A5163-0D05-4581-E1B2-C89AB7BFEC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3587" y="76972"/>
            <a:ext cx="9829799" cy="973137"/>
          </a:xfrm>
        </p:spPr>
        <p:txBody>
          <a:bodyPr>
            <a:normAutofit/>
          </a:bodyPr>
          <a:lstStyle/>
          <a:p>
            <a:pPr algn="l"/>
            <a:r>
              <a:rPr lang="es-AR" sz="3000" b="1" dirty="0">
                <a:solidFill>
                  <a:srgbClr val="006699"/>
                </a:solidFill>
              </a:rPr>
              <a:t>Fusión, escisión y transferencias en conjunto económico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624634ED-1E2B-4836-5FBD-B201CEF3EC28}"/>
              </a:ext>
            </a:extLst>
          </p:cNvPr>
          <p:cNvSpPr>
            <a:spLocks/>
          </p:cNvSpPr>
          <p:nvPr/>
        </p:nvSpPr>
        <p:spPr>
          <a:xfrm>
            <a:off x="0" y="6217505"/>
            <a:ext cx="12192000" cy="640495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pic>
        <p:nvPicPr>
          <p:cNvPr id="5" name="Picture 4" descr="ASOCIACION ARGENTINA DE ESTUDIOS FISCALES">
            <a:extLst>
              <a:ext uri="{FF2B5EF4-FFF2-40B4-BE49-F238E27FC236}">
                <a16:creationId xmlns:a16="http://schemas.microsoft.com/office/drawing/2014/main" id="{65C4C576-79F5-C7D0-B6F6-BA5636B3CE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6227030"/>
            <a:ext cx="2220831" cy="618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28508AE1-A35C-3E32-13EE-B0AFDA84B804}"/>
              </a:ext>
            </a:extLst>
          </p:cNvPr>
          <p:cNvSpPr txBox="1"/>
          <p:nvPr/>
        </p:nvSpPr>
        <p:spPr>
          <a:xfrm>
            <a:off x="6508161" y="6227030"/>
            <a:ext cx="60198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1500" b="1" dirty="0">
                <a:solidFill>
                  <a:schemeClr val="bg1"/>
                </a:solidFill>
              </a:rPr>
              <a:t>REORGANIZACIONES LIBRES DE IMPUESTOS</a:t>
            </a:r>
          </a:p>
          <a:p>
            <a:pPr algn="ctr"/>
            <a:r>
              <a:rPr lang="es-AR" sz="1500" b="1" dirty="0">
                <a:solidFill>
                  <a:schemeClr val="bg1"/>
                </a:solidFill>
              </a:rPr>
              <a:t>Fusión, escisión y transferencias en conjunto económico</a:t>
            </a:r>
          </a:p>
        </p:txBody>
      </p:sp>
      <p:sp>
        <p:nvSpPr>
          <p:cNvPr id="7" name="CuadroTexto 1">
            <a:extLst>
              <a:ext uri="{FF2B5EF4-FFF2-40B4-BE49-F238E27FC236}">
                <a16:creationId xmlns:a16="http://schemas.microsoft.com/office/drawing/2014/main" id="{5D5C506E-07EC-253A-C262-B09731117E61}"/>
              </a:ext>
            </a:extLst>
          </p:cNvPr>
          <p:cNvSpPr txBox="1">
            <a:spLocks noGrp="1" noChangeArrowheads="1"/>
          </p:cNvSpPr>
          <p:nvPr>
            <p:ph type="subTitle" idx="1"/>
          </p:nvPr>
        </p:nvSpPr>
        <p:spPr bwMode="auto">
          <a:xfrm>
            <a:off x="833438" y="1058863"/>
            <a:ext cx="11065192" cy="535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just" eaLnBrk="1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s-AR" altLang="es-AR" sz="1800" dirty="0"/>
              <a:t>Tratamiento fiscal de reorganizaciones libres de impuestos y de reorganizaciones gravadas.</a:t>
            </a:r>
          </a:p>
          <a:p>
            <a:pPr algn="just" eaLnBrk="1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</a:pPr>
            <a:endParaRPr lang="es-AR" altLang="es-AR" sz="1800" dirty="0"/>
          </a:p>
          <a:p>
            <a:pPr algn="just" eaLnBrk="1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s-AR" altLang="es-AR" sz="1800" dirty="0"/>
              <a:t>Conceptos de fusión, escisión y transferencias en conjunto económico.</a:t>
            </a:r>
          </a:p>
          <a:p>
            <a:pPr algn="just" eaLnBrk="1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</a:pPr>
            <a:endParaRPr lang="es-AR" altLang="es-AR" sz="1800" dirty="0"/>
          </a:p>
          <a:p>
            <a:pPr algn="just" eaLnBrk="1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s-AR" altLang="es-AR" sz="1800" dirty="0"/>
              <a:t>Definición de empresas antecesoras y continuadoras. </a:t>
            </a:r>
          </a:p>
          <a:p>
            <a:pPr algn="just" eaLnBrk="1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</a:pPr>
            <a:endParaRPr lang="es-AR" altLang="es-AR" sz="1800" dirty="0"/>
          </a:p>
          <a:p>
            <a:pPr algn="just" eaLnBrk="1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s-AR" altLang="es-AR" sz="1800" dirty="0"/>
              <a:t>Requisitos normativos para acceder al régimen. </a:t>
            </a:r>
          </a:p>
          <a:p>
            <a:pPr algn="just" eaLnBrk="1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</a:pPr>
            <a:endParaRPr lang="pt-BR" altLang="es-AR" sz="1800" dirty="0"/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s-AR" altLang="es-AR" sz="1800" dirty="0"/>
              <a:t>Requisitos exigidos por ARCA para reorganizaciones en conjunto económico </a:t>
            </a:r>
            <a:r>
              <a:rPr lang="es-AR" sz="1800" dirty="0"/>
              <a:t>no previstos legal ni reglamentariamente</a:t>
            </a:r>
            <a:r>
              <a:rPr lang="es-AR" altLang="es-AR" sz="1800" dirty="0"/>
              <a:t>.</a:t>
            </a:r>
          </a:p>
          <a:p>
            <a:pPr algn="just" eaLnBrk="1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</a:pPr>
            <a:endParaRPr lang="es-AR" altLang="es-AR" sz="1800" dirty="0"/>
          </a:p>
          <a:p>
            <a:pPr algn="just" eaLnBrk="1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pt-BR" altLang="es-AR" sz="1800" dirty="0"/>
              <a:t>¿Propósito comercial o motivo empresarial válido?</a:t>
            </a:r>
            <a:endParaRPr lang="es-AR" altLang="es-AR" sz="1800" dirty="0"/>
          </a:p>
          <a:p>
            <a:pPr algn="just" eaLnBrk="1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</a:pPr>
            <a:endParaRPr lang="es-AR" altLang="es-AR" sz="1800" dirty="0"/>
          </a:p>
          <a:p>
            <a:pPr algn="just" eaLnBrk="1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s-AR" altLang="es-AR" sz="1800" dirty="0"/>
              <a:t>Comunicación de la reorganización a la ARCA.</a:t>
            </a:r>
          </a:p>
          <a:p>
            <a:pPr algn="just" eaLnBrk="1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</a:pPr>
            <a:endParaRPr lang="es-AR" altLang="es-AR" sz="1800" dirty="0"/>
          </a:p>
          <a:p>
            <a:pPr algn="just" eaLnBrk="1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s-AR" altLang="es-AR" sz="1800" dirty="0"/>
              <a:t>Rechazo de la reorganización por ARCA.</a:t>
            </a:r>
          </a:p>
          <a:p>
            <a:pPr algn="just" eaLnBrk="1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</a:pPr>
            <a:endParaRPr lang="es-AR" altLang="es-AR" sz="1800" dirty="0"/>
          </a:p>
          <a:p>
            <a:pPr algn="just" eaLnBrk="1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s-AR" altLang="es-AR" sz="1800" dirty="0"/>
              <a:t>Resolución de la reorganización.</a:t>
            </a:r>
          </a:p>
          <a:p>
            <a:pPr algn="just" eaLnBrk="1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</a:pPr>
            <a:endParaRPr lang="es-ES" altLang="es-AR" sz="1800" dirty="0"/>
          </a:p>
        </p:txBody>
      </p:sp>
    </p:spTree>
    <p:extLst>
      <p:ext uri="{BB962C8B-B14F-4D97-AF65-F5344CB8AC3E}">
        <p14:creationId xmlns:p14="http://schemas.microsoft.com/office/powerpoint/2010/main" val="91354080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696CF9-D97D-7663-E5C1-99DBF63871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DF2EF74-FF31-BF22-49F5-ADF252D900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3587" y="76972"/>
            <a:ext cx="10687853" cy="973137"/>
          </a:xfrm>
        </p:spPr>
        <p:txBody>
          <a:bodyPr>
            <a:normAutofit/>
          </a:bodyPr>
          <a:lstStyle/>
          <a:p>
            <a:pPr algn="l"/>
            <a:r>
              <a:rPr lang="pt-BR" sz="3000" b="1" dirty="0">
                <a:solidFill>
                  <a:srgbClr val="006699"/>
                </a:solidFill>
              </a:rPr>
              <a:t>Comunicación de la reorganización a la ARCA - Plazos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B7EFD94D-D357-2FEB-AB20-8421E11D3DB8}"/>
              </a:ext>
            </a:extLst>
          </p:cNvPr>
          <p:cNvSpPr>
            <a:spLocks/>
          </p:cNvSpPr>
          <p:nvPr/>
        </p:nvSpPr>
        <p:spPr>
          <a:xfrm>
            <a:off x="0" y="6217505"/>
            <a:ext cx="12192000" cy="640495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pic>
        <p:nvPicPr>
          <p:cNvPr id="5" name="Picture 4" descr="ASOCIACION ARGENTINA DE ESTUDIOS FISCALES">
            <a:extLst>
              <a:ext uri="{FF2B5EF4-FFF2-40B4-BE49-F238E27FC236}">
                <a16:creationId xmlns:a16="http://schemas.microsoft.com/office/drawing/2014/main" id="{A7E733DC-869C-9EA0-1531-761EFF26240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6227030"/>
            <a:ext cx="2220831" cy="618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675E9E9A-C175-66C5-C351-638EC06BFEA2}"/>
              </a:ext>
            </a:extLst>
          </p:cNvPr>
          <p:cNvSpPr txBox="1"/>
          <p:nvPr/>
        </p:nvSpPr>
        <p:spPr>
          <a:xfrm>
            <a:off x="6508161" y="6227030"/>
            <a:ext cx="60198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1500" b="1" dirty="0">
                <a:solidFill>
                  <a:schemeClr val="bg1"/>
                </a:solidFill>
              </a:rPr>
              <a:t>REORGANIZACIONES LIBRES DE IMPUESTOS</a:t>
            </a:r>
          </a:p>
          <a:p>
            <a:pPr algn="ctr"/>
            <a:r>
              <a:rPr lang="es-AR" sz="1500" b="1" dirty="0">
                <a:solidFill>
                  <a:schemeClr val="bg1"/>
                </a:solidFill>
              </a:rPr>
              <a:t>Fusión, escisión y transferencias en conjunto económico</a:t>
            </a:r>
          </a:p>
        </p:txBody>
      </p:sp>
      <p:graphicFrame>
        <p:nvGraphicFramePr>
          <p:cNvPr id="35" name="Content Placeholder 10">
            <a:extLst>
              <a:ext uri="{FF2B5EF4-FFF2-40B4-BE49-F238E27FC236}">
                <a16:creationId xmlns:a16="http://schemas.microsoft.com/office/drawing/2014/main" id="{D81946FA-2924-25D7-4165-CF185DFA011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38088044"/>
              </p:ext>
            </p:extLst>
          </p:nvPr>
        </p:nvGraphicFramePr>
        <p:xfrm>
          <a:off x="231400" y="1038906"/>
          <a:ext cx="11729200" cy="48685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6" name="Arrow: Notched Right 35">
            <a:extLst>
              <a:ext uri="{FF2B5EF4-FFF2-40B4-BE49-F238E27FC236}">
                <a16:creationId xmlns:a16="http://schemas.microsoft.com/office/drawing/2014/main" id="{B1CFCBC4-94E7-F645-186D-685A1E5AC955}"/>
              </a:ext>
            </a:extLst>
          </p:cNvPr>
          <p:cNvSpPr/>
          <p:nvPr/>
        </p:nvSpPr>
        <p:spPr>
          <a:xfrm>
            <a:off x="238125" y="3159125"/>
            <a:ext cx="11736388" cy="996950"/>
          </a:xfrm>
          <a:prstGeom prst="notchedRightArrow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txBody>
          <a:bodyPr/>
          <a:lstStyle/>
          <a:p>
            <a:pPr>
              <a:defRPr/>
            </a:pPr>
            <a:endParaRPr lang="es-AR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7" name="Flowchart: Connector 36">
            <a:extLst>
              <a:ext uri="{FF2B5EF4-FFF2-40B4-BE49-F238E27FC236}">
                <a16:creationId xmlns:a16="http://schemas.microsoft.com/office/drawing/2014/main" id="{90064375-D31E-F8E9-21B3-748A0E47BF56}"/>
              </a:ext>
            </a:extLst>
          </p:cNvPr>
          <p:cNvSpPr/>
          <p:nvPr/>
        </p:nvSpPr>
        <p:spPr>
          <a:xfrm>
            <a:off x="7250113" y="3587750"/>
            <a:ext cx="190500" cy="174625"/>
          </a:xfrm>
          <a:prstGeom prst="flowChartConnector">
            <a:avLst/>
          </a:prstGeom>
          <a:solidFill>
            <a:srgbClr val="44546A">
              <a:lumMod val="60000"/>
              <a:lumOff val="40000"/>
            </a:srgbClr>
          </a:solidFill>
          <a:ln w="381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solidFill>
                <a:prstClr val="white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38" name="Straight Arrow Connector 51">
            <a:extLst>
              <a:ext uri="{FF2B5EF4-FFF2-40B4-BE49-F238E27FC236}">
                <a16:creationId xmlns:a16="http://schemas.microsoft.com/office/drawing/2014/main" id="{EF3966AB-DE43-0E4B-3B4A-EDB84AF57168}"/>
              </a:ext>
            </a:extLst>
          </p:cNvPr>
          <p:cNvCxnSpPr>
            <a:cxnSpLocks/>
            <a:stCxn id="37" idx="7"/>
          </p:cNvCxnSpPr>
          <p:nvPr/>
        </p:nvCxnSpPr>
        <p:spPr bwMode="auto">
          <a:xfrm flipV="1">
            <a:off x="7412715" y="2974975"/>
            <a:ext cx="910" cy="638348"/>
          </a:xfrm>
          <a:prstGeom prst="straightConnector1">
            <a:avLst/>
          </a:prstGeom>
          <a:noFill/>
          <a:ln w="19050" algn="ctr">
            <a:solidFill>
              <a:srgbClr val="7030A0"/>
            </a:solidFill>
            <a:prstDash val="dash"/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9" name="Flowchart: Connector 38">
            <a:extLst>
              <a:ext uri="{FF2B5EF4-FFF2-40B4-BE49-F238E27FC236}">
                <a16:creationId xmlns:a16="http://schemas.microsoft.com/office/drawing/2014/main" id="{4F5CA521-64BD-E967-9000-39FE3976AB78}"/>
              </a:ext>
            </a:extLst>
          </p:cNvPr>
          <p:cNvSpPr/>
          <p:nvPr/>
        </p:nvSpPr>
        <p:spPr>
          <a:xfrm>
            <a:off x="611188" y="3590925"/>
            <a:ext cx="192087" cy="174625"/>
          </a:xfrm>
          <a:prstGeom prst="flowChartConnector">
            <a:avLst/>
          </a:prstGeom>
          <a:solidFill>
            <a:srgbClr val="44546A">
              <a:lumMod val="60000"/>
              <a:lumOff val="40000"/>
            </a:srgbClr>
          </a:solidFill>
          <a:ln w="381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solidFill>
                <a:prstClr val="white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40" name="Straight Connector 7173">
            <a:extLst>
              <a:ext uri="{FF2B5EF4-FFF2-40B4-BE49-F238E27FC236}">
                <a16:creationId xmlns:a16="http://schemas.microsoft.com/office/drawing/2014/main" id="{FB75A81A-2B0F-C606-CDE2-DB860A7E3EF1}"/>
              </a:ext>
            </a:extLst>
          </p:cNvPr>
          <p:cNvCxnSpPr>
            <a:cxnSpLocks/>
          </p:cNvCxnSpPr>
          <p:nvPr/>
        </p:nvCxnSpPr>
        <p:spPr bwMode="auto">
          <a:xfrm flipV="1">
            <a:off x="611188" y="2974975"/>
            <a:ext cx="0" cy="592138"/>
          </a:xfrm>
          <a:prstGeom prst="line">
            <a:avLst/>
          </a:prstGeom>
          <a:noFill/>
          <a:ln w="19050" algn="ctr">
            <a:solidFill>
              <a:srgbClr val="2F5597"/>
            </a:solidFill>
            <a:prstDash val="dash"/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0AB50317-F67E-06CC-63DC-9A96D4B8415F}"/>
              </a:ext>
            </a:extLst>
          </p:cNvPr>
          <p:cNvSpPr txBox="1"/>
          <p:nvPr/>
        </p:nvSpPr>
        <p:spPr>
          <a:xfrm>
            <a:off x="365084" y="2189163"/>
            <a:ext cx="1509712" cy="739775"/>
          </a:xfrm>
          <a:prstGeom prst="rect">
            <a:avLst/>
          </a:prstGeom>
          <a:solidFill>
            <a:sysClr val="window" lastClr="FFFFFF"/>
          </a:solidFill>
          <a:ln w="28575">
            <a:solidFill>
              <a:srgbClr val="E7E6E6">
                <a:lumMod val="75000"/>
              </a:srgbClr>
            </a:solidFill>
          </a:ln>
        </p:spPr>
        <p:txBody>
          <a:bodyPr>
            <a:spAutoFit/>
          </a:bodyPr>
          <a:lstStyle>
            <a:defPPr>
              <a:defRPr lang="es-AR"/>
            </a:defPPr>
            <a:lvl1pPr>
              <a:defRPr sz="1000">
                <a:cs typeface="Times New Roman" panose="02020603050405020304" pitchFamily="18" charset="0"/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AR" sz="1400" kern="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Fecha efectiva de reorganización: 01/01/2025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C3B33CED-1161-B558-2110-B80218503473}"/>
              </a:ext>
            </a:extLst>
          </p:cNvPr>
          <p:cNvSpPr txBox="1"/>
          <p:nvPr/>
        </p:nvSpPr>
        <p:spPr>
          <a:xfrm>
            <a:off x="6096000" y="2235200"/>
            <a:ext cx="1425575" cy="739775"/>
          </a:xfrm>
          <a:prstGeom prst="rect">
            <a:avLst/>
          </a:prstGeom>
          <a:solidFill>
            <a:sysClr val="window" lastClr="FFFFFF"/>
          </a:solidFill>
          <a:ln w="28575">
            <a:solidFill>
              <a:srgbClr val="7030A0"/>
            </a:solidFill>
          </a:ln>
        </p:spPr>
        <p:txBody>
          <a:bodyPr>
            <a:spAutoFit/>
          </a:bodyPr>
          <a:lstStyle>
            <a:defPPr>
              <a:defRPr lang="es-AR"/>
            </a:defPPr>
            <a:lvl1pPr>
              <a:defRPr sz="1000">
                <a:cs typeface="Times New Roman" panose="02020603050405020304" pitchFamily="18" charset="0"/>
              </a:defRPr>
            </a:lvl1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AR" sz="1400" kern="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DDJJ  IG absorbida:  31/05/2025</a:t>
            </a:r>
          </a:p>
        </p:txBody>
      </p:sp>
      <p:cxnSp>
        <p:nvCxnSpPr>
          <p:cNvPr id="43" name="Straight Connector 7186">
            <a:extLst>
              <a:ext uri="{FF2B5EF4-FFF2-40B4-BE49-F238E27FC236}">
                <a16:creationId xmlns:a16="http://schemas.microsoft.com/office/drawing/2014/main" id="{99BF9E65-1CA4-A4B6-7408-6067B5A57624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8670925" y="2974975"/>
            <a:ext cx="4763" cy="682625"/>
          </a:xfrm>
          <a:prstGeom prst="line">
            <a:avLst/>
          </a:prstGeom>
          <a:noFill/>
          <a:ln w="19050" algn="ctr">
            <a:solidFill>
              <a:srgbClr val="BF9000"/>
            </a:solidFill>
            <a:prstDash val="dash"/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4FC0D7FE-46F9-8B1A-40E4-F49D2DC947B7}"/>
              </a:ext>
            </a:extLst>
          </p:cNvPr>
          <p:cNvSpPr txBox="1"/>
          <p:nvPr/>
        </p:nvSpPr>
        <p:spPr>
          <a:xfrm>
            <a:off x="8126412" y="2192070"/>
            <a:ext cx="1425575" cy="738187"/>
          </a:xfrm>
          <a:prstGeom prst="rect">
            <a:avLst/>
          </a:prstGeom>
          <a:solidFill>
            <a:schemeClr val="bg1"/>
          </a:solidFill>
          <a:ln>
            <a:solidFill>
              <a:srgbClr val="FFC000">
                <a:lumMod val="75000"/>
              </a:srgbClr>
            </a:solidFill>
          </a:ln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kern="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Comunicación</a:t>
            </a:r>
            <a:r>
              <a:rPr lang="en-US" sz="1400" kern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AFIP (</a:t>
            </a:r>
            <a:r>
              <a:rPr lang="en-US" sz="1400" kern="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aplicativo</a:t>
            </a:r>
            <a:r>
              <a:rPr lang="en-US" sz="1400" kern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): 30/06/2025</a:t>
            </a:r>
          </a:p>
        </p:txBody>
      </p:sp>
      <p:sp>
        <p:nvSpPr>
          <p:cNvPr id="45" name="Flowchart: Connector 44">
            <a:extLst>
              <a:ext uri="{FF2B5EF4-FFF2-40B4-BE49-F238E27FC236}">
                <a16:creationId xmlns:a16="http://schemas.microsoft.com/office/drawing/2014/main" id="{B21BFC6F-1979-BEFA-2458-A6C1C98F02DF}"/>
              </a:ext>
            </a:extLst>
          </p:cNvPr>
          <p:cNvSpPr/>
          <p:nvPr/>
        </p:nvSpPr>
        <p:spPr>
          <a:xfrm>
            <a:off x="8670925" y="3587750"/>
            <a:ext cx="192088" cy="174625"/>
          </a:xfrm>
          <a:prstGeom prst="flowChartConnector">
            <a:avLst/>
          </a:prstGeom>
          <a:solidFill>
            <a:srgbClr val="44546A">
              <a:lumMod val="60000"/>
              <a:lumOff val="40000"/>
            </a:srgbClr>
          </a:solidFill>
          <a:ln w="381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solidFill>
                <a:prstClr val="white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6" name="Flowchart: Connector 45">
            <a:extLst>
              <a:ext uri="{FF2B5EF4-FFF2-40B4-BE49-F238E27FC236}">
                <a16:creationId xmlns:a16="http://schemas.microsoft.com/office/drawing/2014/main" id="{9264F965-43DD-3700-D7C1-28BCA5E2C9CC}"/>
              </a:ext>
            </a:extLst>
          </p:cNvPr>
          <p:cNvSpPr/>
          <p:nvPr/>
        </p:nvSpPr>
        <p:spPr>
          <a:xfrm>
            <a:off x="11214100" y="3587750"/>
            <a:ext cx="192088" cy="174625"/>
          </a:xfrm>
          <a:prstGeom prst="flowChartConnector">
            <a:avLst/>
          </a:prstGeom>
          <a:solidFill>
            <a:srgbClr val="44546A">
              <a:lumMod val="60000"/>
              <a:lumOff val="40000"/>
            </a:srgbClr>
          </a:solidFill>
          <a:ln w="381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solidFill>
                <a:prstClr val="white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EBEA265-8875-00C2-A834-826AD2864D55}"/>
              </a:ext>
            </a:extLst>
          </p:cNvPr>
          <p:cNvSpPr txBox="1"/>
          <p:nvPr/>
        </p:nvSpPr>
        <p:spPr>
          <a:xfrm>
            <a:off x="9811731" y="2135981"/>
            <a:ext cx="1889125" cy="738188"/>
          </a:xfrm>
          <a:prstGeom prst="rect">
            <a:avLst/>
          </a:prstGeom>
          <a:solidFill>
            <a:sysClr val="window" lastClr="FFFFFF"/>
          </a:solidFill>
          <a:ln w="28575">
            <a:solidFill>
              <a:srgbClr val="EB479D"/>
            </a:solidFill>
          </a:ln>
        </p:spPr>
        <p:txBody>
          <a:bodyPr>
            <a:spAutoFit/>
          </a:bodyPr>
          <a:lstStyle>
            <a:defPPr>
              <a:defRPr lang="es-AR"/>
            </a:defPPr>
            <a:lvl1pPr>
              <a:defRPr sz="1000">
                <a:cs typeface="Times New Roman" panose="02020603050405020304" pitchFamily="18" charset="0"/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AR" sz="1400" kern="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Presentación digital (doc. + observaciones): 29/08/2025 (*) (**)</a:t>
            </a:r>
          </a:p>
        </p:txBody>
      </p:sp>
      <p:cxnSp>
        <p:nvCxnSpPr>
          <p:cNvPr id="48" name="Straight Arrow Connector 7192">
            <a:extLst>
              <a:ext uri="{FF2B5EF4-FFF2-40B4-BE49-F238E27FC236}">
                <a16:creationId xmlns:a16="http://schemas.microsoft.com/office/drawing/2014/main" id="{37DBFA4C-2E3C-B91C-F633-7225380D4269}"/>
              </a:ext>
            </a:extLst>
          </p:cNvPr>
          <p:cNvCxnSpPr>
            <a:cxnSpLocks/>
          </p:cNvCxnSpPr>
          <p:nvPr/>
        </p:nvCxnSpPr>
        <p:spPr bwMode="auto">
          <a:xfrm flipV="1">
            <a:off x="11291888" y="2930257"/>
            <a:ext cx="0" cy="636856"/>
          </a:xfrm>
          <a:prstGeom prst="straightConnector1">
            <a:avLst/>
          </a:prstGeom>
          <a:noFill/>
          <a:ln w="19050" algn="ctr">
            <a:solidFill>
              <a:srgbClr val="EB479D"/>
            </a:solidFill>
            <a:prstDash val="dash"/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E4C4E561-7235-CE10-2639-6A2AB6BF373B}"/>
              </a:ext>
            </a:extLst>
          </p:cNvPr>
          <p:cNvCxnSpPr>
            <a:cxnSpLocks/>
          </p:cNvCxnSpPr>
          <p:nvPr/>
        </p:nvCxnSpPr>
        <p:spPr>
          <a:xfrm>
            <a:off x="693738" y="4198938"/>
            <a:ext cx="6657975" cy="19050"/>
          </a:xfrm>
          <a:prstGeom prst="line">
            <a:avLst/>
          </a:prstGeom>
          <a:noFill/>
          <a:ln w="19050" cap="flat" cmpd="sng" algn="ctr">
            <a:solidFill>
              <a:schemeClr val="accent2">
                <a:lumMod val="60000"/>
                <a:lumOff val="40000"/>
              </a:schemeClr>
            </a:solidFill>
            <a:prstDash val="dash"/>
            <a:miter lim="800000"/>
          </a:ln>
          <a:effectLst/>
        </p:spPr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568229C3-29EF-DFFF-6144-0AA4D579E8BC}"/>
              </a:ext>
            </a:extLst>
          </p:cNvPr>
          <p:cNvCxnSpPr>
            <a:cxnSpLocks/>
            <a:endCxn id="37" idx="4"/>
          </p:cNvCxnSpPr>
          <p:nvPr/>
        </p:nvCxnSpPr>
        <p:spPr>
          <a:xfrm flipV="1">
            <a:off x="7345363" y="3762375"/>
            <a:ext cx="0" cy="428625"/>
          </a:xfrm>
          <a:prstGeom prst="straightConnector1">
            <a:avLst/>
          </a:prstGeom>
          <a:noFill/>
          <a:ln w="19050" cap="flat" cmpd="sng" algn="ctr">
            <a:solidFill>
              <a:schemeClr val="accent2">
                <a:lumMod val="60000"/>
                <a:lumOff val="40000"/>
              </a:schemeClr>
            </a:solidFill>
            <a:prstDash val="dash"/>
            <a:miter lim="800000"/>
            <a:tailEnd type="triangle"/>
          </a:ln>
          <a:effectLst/>
        </p:spPr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91E8B771-056A-48AE-4C07-9FBDF14B6DE2}"/>
              </a:ext>
            </a:extLst>
          </p:cNvPr>
          <p:cNvSpPr txBox="1"/>
          <p:nvPr/>
        </p:nvSpPr>
        <p:spPr>
          <a:xfrm>
            <a:off x="2351088" y="4025900"/>
            <a:ext cx="3343275" cy="30797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AR" sz="1400" kern="0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Hasta último día hábil quinto mes (RG 685)</a:t>
            </a:r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38F81BC3-3E69-3871-559B-29BD3F50D6CF}"/>
              </a:ext>
            </a:extLst>
          </p:cNvPr>
          <p:cNvCxnSpPr>
            <a:cxnSpLocks/>
          </p:cNvCxnSpPr>
          <p:nvPr/>
        </p:nvCxnSpPr>
        <p:spPr>
          <a:xfrm flipV="1">
            <a:off x="708025" y="3762375"/>
            <a:ext cx="0" cy="428625"/>
          </a:xfrm>
          <a:prstGeom prst="straightConnector1">
            <a:avLst/>
          </a:prstGeom>
          <a:noFill/>
          <a:ln w="19050" cap="flat" cmpd="sng" algn="ctr">
            <a:solidFill>
              <a:schemeClr val="accent2">
                <a:lumMod val="60000"/>
                <a:lumOff val="40000"/>
              </a:schemeClr>
            </a:solidFill>
            <a:prstDash val="dash"/>
            <a:miter lim="800000"/>
            <a:tailEnd type="triangle"/>
          </a:ln>
          <a:effectLst/>
        </p:spPr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05D9DC23-B45F-4E51-EA1D-187B6FE98AFF}"/>
              </a:ext>
            </a:extLst>
          </p:cNvPr>
          <p:cNvCxnSpPr>
            <a:cxnSpLocks/>
          </p:cNvCxnSpPr>
          <p:nvPr/>
        </p:nvCxnSpPr>
        <p:spPr>
          <a:xfrm>
            <a:off x="708025" y="4700588"/>
            <a:ext cx="8042275" cy="44450"/>
          </a:xfrm>
          <a:prstGeom prst="line">
            <a:avLst/>
          </a:prstGeom>
          <a:noFill/>
          <a:ln w="19050" cap="flat" cmpd="sng" algn="ctr">
            <a:solidFill>
              <a:schemeClr val="accent2">
                <a:lumMod val="75000"/>
              </a:schemeClr>
            </a:solidFill>
            <a:prstDash val="dash"/>
            <a:miter lim="800000"/>
          </a:ln>
          <a:effectLst/>
        </p:spPr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8185BA97-016E-BAF2-D83F-81431DC0F39D}"/>
              </a:ext>
            </a:extLst>
          </p:cNvPr>
          <p:cNvCxnSpPr>
            <a:cxnSpLocks/>
          </p:cNvCxnSpPr>
          <p:nvPr/>
        </p:nvCxnSpPr>
        <p:spPr>
          <a:xfrm flipV="1">
            <a:off x="8750300" y="3798888"/>
            <a:ext cx="0" cy="893762"/>
          </a:xfrm>
          <a:prstGeom prst="straightConnector1">
            <a:avLst/>
          </a:prstGeom>
          <a:noFill/>
          <a:ln w="19050" cap="flat" cmpd="sng" algn="ctr">
            <a:solidFill>
              <a:schemeClr val="accent2">
                <a:lumMod val="75000"/>
              </a:schemeClr>
            </a:solidFill>
            <a:prstDash val="dash"/>
            <a:miter lim="800000"/>
            <a:tailEnd type="triangle"/>
          </a:ln>
          <a:effectLst/>
        </p:spPr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E31D7BB2-B425-5B82-A36D-A4955AA1E395}"/>
              </a:ext>
            </a:extLst>
          </p:cNvPr>
          <p:cNvSpPr txBox="1"/>
          <p:nvPr/>
        </p:nvSpPr>
        <p:spPr>
          <a:xfrm>
            <a:off x="2365375" y="4527550"/>
            <a:ext cx="3343275" cy="307975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AR" sz="1400" kern="0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180 días corridos (RG 2513, art. 4)</a:t>
            </a:r>
          </a:p>
        </p:txBody>
      </p: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9C7BDCF3-D8E4-5623-8C9D-4A8F668B1D21}"/>
              </a:ext>
            </a:extLst>
          </p:cNvPr>
          <p:cNvCxnSpPr>
            <a:cxnSpLocks/>
          </p:cNvCxnSpPr>
          <p:nvPr/>
        </p:nvCxnSpPr>
        <p:spPr>
          <a:xfrm flipV="1">
            <a:off x="720725" y="4264025"/>
            <a:ext cx="0" cy="428625"/>
          </a:xfrm>
          <a:prstGeom prst="straightConnector1">
            <a:avLst/>
          </a:prstGeom>
          <a:noFill/>
          <a:ln w="19050" cap="flat" cmpd="sng" algn="ctr">
            <a:solidFill>
              <a:schemeClr val="accent2">
                <a:lumMod val="75000"/>
              </a:schemeClr>
            </a:solidFill>
            <a:prstDash val="dash"/>
            <a:miter lim="800000"/>
            <a:tailEnd type="triangle"/>
          </a:ln>
          <a:effectLst/>
        </p:spPr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129548F8-DAEA-93D3-55B6-AC1CCD9A2326}"/>
              </a:ext>
            </a:extLst>
          </p:cNvPr>
          <p:cNvCxnSpPr>
            <a:cxnSpLocks/>
          </p:cNvCxnSpPr>
          <p:nvPr/>
        </p:nvCxnSpPr>
        <p:spPr>
          <a:xfrm flipV="1">
            <a:off x="8798005" y="5141823"/>
            <a:ext cx="2529443" cy="21862"/>
          </a:xfrm>
          <a:prstGeom prst="line">
            <a:avLst/>
          </a:prstGeom>
          <a:noFill/>
          <a:ln w="19050" cap="flat" cmpd="sng" algn="ctr">
            <a:solidFill>
              <a:schemeClr val="accent2">
                <a:lumMod val="50000"/>
              </a:schemeClr>
            </a:solidFill>
            <a:prstDash val="dash"/>
            <a:miter lim="800000"/>
          </a:ln>
          <a:effectLst/>
        </p:spPr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99AC6A04-7C85-2558-9891-684EA1BFE01A}"/>
              </a:ext>
            </a:extLst>
          </p:cNvPr>
          <p:cNvCxnSpPr>
            <a:cxnSpLocks/>
            <a:endCxn id="46" idx="4"/>
          </p:cNvCxnSpPr>
          <p:nvPr/>
        </p:nvCxnSpPr>
        <p:spPr>
          <a:xfrm flipH="1" flipV="1">
            <a:off x="11310144" y="3762375"/>
            <a:ext cx="24029" cy="1379448"/>
          </a:xfrm>
          <a:prstGeom prst="straightConnector1">
            <a:avLst/>
          </a:prstGeom>
          <a:noFill/>
          <a:ln w="19050" cap="flat" cmpd="sng" algn="ctr">
            <a:solidFill>
              <a:schemeClr val="accent2">
                <a:lumMod val="50000"/>
              </a:schemeClr>
            </a:solidFill>
            <a:prstDash val="dash"/>
            <a:miter lim="800000"/>
            <a:tailEnd type="triangle"/>
          </a:ln>
          <a:effectLst/>
        </p:spPr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CF21B1C2-9128-2C8A-39D6-3F2392D4BC85}"/>
              </a:ext>
            </a:extLst>
          </p:cNvPr>
          <p:cNvSpPr txBox="1"/>
          <p:nvPr/>
        </p:nvSpPr>
        <p:spPr>
          <a:xfrm>
            <a:off x="9102726" y="4810125"/>
            <a:ext cx="2095500" cy="523875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AR" sz="1400" kern="0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60 días corridos (RG 2513, art. 5)</a:t>
            </a:r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92943620-45F9-7D3A-C4D0-36B34CCD7F77}"/>
              </a:ext>
            </a:extLst>
          </p:cNvPr>
          <p:cNvCxnSpPr>
            <a:cxnSpLocks/>
          </p:cNvCxnSpPr>
          <p:nvPr/>
        </p:nvCxnSpPr>
        <p:spPr>
          <a:xfrm flipV="1">
            <a:off x="8750300" y="4856163"/>
            <a:ext cx="0" cy="242887"/>
          </a:xfrm>
          <a:prstGeom prst="straightConnector1">
            <a:avLst/>
          </a:prstGeom>
          <a:noFill/>
          <a:ln w="19050" cap="flat" cmpd="sng" algn="ctr">
            <a:solidFill>
              <a:schemeClr val="accent2">
                <a:lumMod val="50000"/>
              </a:schemeClr>
            </a:solidFill>
            <a:prstDash val="dash"/>
            <a:miter lim="800000"/>
            <a:tailEnd type="triangle"/>
          </a:ln>
          <a:effectLst/>
        </p:spPr>
      </p:cxnSp>
      <p:sp>
        <p:nvSpPr>
          <p:cNvPr id="70" name="TextBox 7216">
            <a:extLst>
              <a:ext uri="{FF2B5EF4-FFF2-40B4-BE49-F238E27FC236}">
                <a16:creationId xmlns:a16="http://schemas.microsoft.com/office/drawing/2014/main" id="{5D2A76ED-8740-D287-D230-FFB11DCA91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7487" y="5644080"/>
            <a:ext cx="1067752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marL="0" lvl="2" algn="just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AR" altLang="es-AR" sz="1600" dirty="0">
                <a:ea typeface="Calibri" panose="020F0502020204030204" pitchFamily="34" charset="0"/>
                <a:cs typeface="Calibri" panose="020F0502020204030204" pitchFamily="34" charset="0"/>
              </a:rPr>
              <a:t>(*) Presentación de documentación faltante: hasta 2 años desde la fecha de reorganización.</a:t>
            </a:r>
          </a:p>
          <a:p>
            <a:pPr marL="0" lvl="2" algn="just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AR" altLang="es-AR" sz="1600" dirty="0">
                <a:ea typeface="Calibri" panose="020F0502020204030204" pitchFamily="34" charset="0"/>
                <a:cs typeface="Calibri" panose="020F0502020204030204" pitchFamily="34" charset="0"/>
              </a:rPr>
              <a:t>(**) Prórroga extraordinaria: hasta 5 años desde la fecha de reorganización. </a:t>
            </a:r>
          </a:p>
        </p:txBody>
      </p:sp>
    </p:spTree>
    <p:extLst>
      <p:ext uri="{BB962C8B-B14F-4D97-AF65-F5344CB8AC3E}">
        <p14:creationId xmlns:p14="http://schemas.microsoft.com/office/powerpoint/2010/main" val="142242783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DFCAAC-7088-5505-E459-F441D7FBE0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1BCDB8B-E18F-625D-4091-BEB712E1B7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3587" y="76972"/>
            <a:ext cx="10687853" cy="973137"/>
          </a:xfrm>
        </p:spPr>
        <p:txBody>
          <a:bodyPr>
            <a:normAutofit/>
          </a:bodyPr>
          <a:lstStyle/>
          <a:p>
            <a:pPr algn="l"/>
            <a:r>
              <a:rPr lang="pt-BR" sz="3000" b="1" dirty="0">
                <a:solidFill>
                  <a:srgbClr val="006699"/>
                </a:solidFill>
              </a:rPr>
              <a:t>Rechazo de la reorganización por ARCA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8429F4DB-F75A-3C6F-2834-7D5BD8018273}"/>
              </a:ext>
            </a:extLst>
          </p:cNvPr>
          <p:cNvSpPr>
            <a:spLocks/>
          </p:cNvSpPr>
          <p:nvPr/>
        </p:nvSpPr>
        <p:spPr>
          <a:xfrm>
            <a:off x="0" y="6217505"/>
            <a:ext cx="12192000" cy="640495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pic>
        <p:nvPicPr>
          <p:cNvPr id="5" name="Picture 4" descr="ASOCIACION ARGENTINA DE ESTUDIOS FISCALES">
            <a:extLst>
              <a:ext uri="{FF2B5EF4-FFF2-40B4-BE49-F238E27FC236}">
                <a16:creationId xmlns:a16="http://schemas.microsoft.com/office/drawing/2014/main" id="{13AEBD8A-A7A4-A913-1C16-8676037505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6227030"/>
            <a:ext cx="2220831" cy="618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5192296B-2366-0179-2F97-01B145139754}"/>
              </a:ext>
            </a:extLst>
          </p:cNvPr>
          <p:cNvSpPr txBox="1"/>
          <p:nvPr/>
        </p:nvSpPr>
        <p:spPr>
          <a:xfrm>
            <a:off x="6508161" y="6227030"/>
            <a:ext cx="60198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1500" b="1" dirty="0">
                <a:solidFill>
                  <a:schemeClr val="bg1"/>
                </a:solidFill>
              </a:rPr>
              <a:t>REORGANIZACIONES LIBRES DE IMPUESTOS</a:t>
            </a:r>
          </a:p>
          <a:p>
            <a:pPr algn="ctr"/>
            <a:r>
              <a:rPr lang="es-AR" sz="1500" b="1" dirty="0">
                <a:solidFill>
                  <a:schemeClr val="bg1"/>
                </a:solidFill>
              </a:rPr>
              <a:t>Fusión, escisión y transferencias en conjunto económico</a:t>
            </a:r>
          </a:p>
        </p:txBody>
      </p:sp>
      <p:sp>
        <p:nvSpPr>
          <p:cNvPr id="7" name="CuadroTexto 1">
            <a:extLst>
              <a:ext uri="{FF2B5EF4-FFF2-40B4-BE49-F238E27FC236}">
                <a16:creationId xmlns:a16="http://schemas.microsoft.com/office/drawing/2014/main" id="{217963B5-7EAC-0FC1-BB93-6E1DC9B99688}"/>
              </a:ext>
            </a:extLst>
          </p:cNvPr>
          <p:cNvSpPr txBox="1">
            <a:spLocks noGrp="1" noChangeArrowheads="1"/>
          </p:cNvSpPr>
          <p:nvPr>
            <p:ph type="subTitle" idx="1"/>
          </p:nvPr>
        </p:nvSpPr>
        <p:spPr bwMode="auto">
          <a:xfrm>
            <a:off x="255270" y="1089484"/>
            <a:ext cx="11681460" cy="4539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r>
              <a:rPr lang="es-AR" altLang="es-AR" sz="1700" dirty="0"/>
              <a:t>La AFIP (RG 2513) se arrogó la facultad de (i) </a:t>
            </a:r>
            <a:r>
              <a:rPr lang="es-AR" altLang="es-AR" sz="1700" b="1" dirty="0"/>
              <a:t>emitir una “conformidad”</a:t>
            </a:r>
            <a:r>
              <a:rPr lang="es-AR" altLang="es-AR" sz="1700" dirty="0"/>
              <a:t> a la comunicación (art. 8), y (ii) emitir una </a:t>
            </a:r>
            <a:r>
              <a:rPr lang="es-AR" altLang="es-AR" sz="1700" b="1" dirty="0"/>
              <a:t>constancia de incumplimiento</a:t>
            </a:r>
            <a:r>
              <a:rPr lang="es-AR" altLang="es-AR" sz="1700" dirty="0"/>
              <a:t> de la comunicación, cuando no se hubiese aportado la totalidad de los elementos requeridos (art. 7). En la práctica, ante supuestos incumplimientos no siempre formales, emite una “constancia de rechazo” o “constancia de no aceptación” de la reorganización. </a:t>
            </a:r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endParaRPr lang="es-AR" altLang="es-AR" sz="1700" dirty="0"/>
          </a:p>
          <a:p>
            <a:pPr marL="628650" indent="-274638" algn="just">
              <a:lnSpc>
                <a:spcPct val="100000"/>
              </a:lnSpc>
              <a:spcBef>
                <a:spcPct val="0"/>
              </a:spcBef>
              <a:defRPr/>
            </a:pPr>
            <a:r>
              <a:rPr lang="es-AR" altLang="es-AR" sz="1700" dirty="0"/>
              <a:t>CNACF, sala III, “GE OIL &amp; GAS PRODUCTS”, 2023: la “</a:t>
            </a:r>
            <a:r>
              <a:rPr lang="es-AR" altLang="es-AR" sz="1700" i="1" dirty="0"/>
              <a:t>reorganización societaria solamente puede surtir los efectos tributarios que se pretende asignarle luego de haber sido aprobado este proceso por la IGJ y la propia AFIP</a:t>
            </a:r>
            <a:r>
              <a:rPr lang="es-AR" altLang="es-AR" sz="1700" dirty="0"/>
              <a:t>”.</a:t>
            </a:r>
          </a:p>
          <a:p>
            <a:pPr marL="628650" indent="-365125" algn="just">
              <a:lnSpc>
                <a:spcPct val="100000"/>
              </a:lnSpc>
              <a:spcBef>
                <a:spcPct val="0"/>
              </a:spcBef>
              <a:defRPr/>
            </a:pPr>
            <a:endParaRPr lang="es-AR" altLang="es-AR" sz="1700" dirty="0"/>
          </a:p>
          <a:p>
            <a:pPr marL="628650" indent="-274638" algn="just">
              <a:lnSpc>
                <a:spcPct val="100000"/>
              </a:lnSpc>
              <a:spcBef>
                <a:spcPct val="0"/>
              </a:spcBef>
              <a:defRPr/>
            </a:pPr>
            <a:r>
              <a:rPr lang="es-AR" altLang="es-AR" sz="1700" dirty="0" err="1"/>
              <a:t>CFPosadas</a:t>
            </a:r>
            <a:r>
              <a:rPr lang="es-AR" altLang="es-AR" sz="1700" dirty="0"/>
              <a:t>, “</a:t>
            </a:r>
            <a:r>
              <a:rPr lang="es-AR" altLang="es-AR" sz="1700" dirty="0" err="1"/>
              <a:t>Iguazu</a:t>
            </a:r>
            <a:r>
              <a:rPr lang="es-AR" altLang="es-AR" sz="1700" dirty="0"/>
              <a:t>”, 2025: rechazo de aspectos formales vs sustanciales.</a:t>
            </a:r>
          </a:p>
          <a:p>
            <a:pPr marL="0" indent="0" algn="just">
              <a:lnSpc>
                <a:spcPct val="100000"/>
              </a:lnSpc>
              <a:spcBef>
                <a:spcPct val="0"/>
              </a:spcBef>
              <a:buNone/>
              <a:defRPr/>
            </a:pPr>
            <a:endParaRPr lang="es-AR" altLang="es-AR" sz="1700" dirty="0"/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r>
              <a:rPr lang="es-AR" altLang="es-AR" sz="1700" dirty="0"/>
              <a:t>Facultades de ARCA para rechazar la reorganización sin seguir el procedimiento de determinación de oficio.</a:t>
            </a:r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endParaRPr lang="es-AR" altLang="es-AR" sz="1700" dirty="0"/>
          </a:p>
          <a:p>
            <a:pPr marL="628650" algn="just">
              <a:lnSpc>
                <a:spcPct val="100000"/>
              </a:lnSpc>
              <a:spcBef>
                <a:spcPct val="0"/>
              </a:spcBef>
              <a:defRPr/>
            </a:pPr>
            <a:r>
              <a:rPr lang="es-AR" altLang="es-AR" sz="1700" b="1" dirty="0"/>
              <a:t>En contra PGN</a:t>
            </a:r>
            <a:r>
              <a:rPr lang="es-AR" altLang="es-AR" sz="1700" dirty="0"/>
              <a:t>: improcedencia y nulidad del rechazo de reorganización. Obligación de acudir por determinación de oficio (dictámenes en “International </a:t>
            </a:r>
            <a:r>
              <a:rPr lang="es-AR" altLang="es-AR" sz="1700" dirty="0" err="1"/>
              <a:t>Engines</a:t>
            </a:r>
            <a:r>
              <a:rPr lang="es-AR" altLang="es-AR" sz="1700" dirty="0"/>
              <a:t>”, 2012, “Grupo Posadas” 2015, “Loma Negra” 2015, “Rina Iberia”, 2017, “Turismo Doss”, 2018).</a:t>
            </a:r>
          </a:p>
          <a:p>
            <a:pPr marL="628650" algn="just">
              <a:lnSpc>
                <a:spcPct val="100000"/>
              </a:lnSpc>
              <a:spcBef>
                <a:spcPct val="0"/>
              </a:spcBef>
              <a:defRPr/>
            </a:pPr>
            <a:r>
              <a:rPr lang="es-AR" altLang="es-AR" sz="1700" b="1" dirty="0"/>
              <a:t>A Favor CSJN</a:t>
            </a:r>
            <a:r>
              <a:rPr lang="es-AR" altLang="es-AR" sz="1700" dirty="0"/>
              <a:t>: admite la facultad de AFIP para rechazar la reorganización (“Grupo Posadas”, 2016, “Loma Negra”, 2017, “Turismo Doss”, 2021, “Rina Iberia”, 2022). </a:t>
            </a:r>
          </a:p>
        </p:txBody>
      </p:sp>
    </p:spTree>
    <p:extLst>
      <p:ext uri="{BB962C8B-B14F-4D97-AF65-F5344CB8AC3E}">
        <p14:creationId xmlns:p14="http://schemas.microsoft.com/office/powerpoint/2010/main" val="121589679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AA3C93-65D8-D5AF-693F-3783ACD612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E155D52-EABD-3D0F-019E-0FA2FA4F5D6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3587" y="76972"/>
            <a:ext cx="10687853" cy="973137"/>
          </a:xfrm>
        </p:spPr>
        <p:txBody>
          <a:bodyPr>
            <a:normAutofit/>
          </a:bodyPr>
          <a:lstStyle/>
          <a:p>
            <a:pPr algn="l"/>
            <a:r>
              <a:rPr lang="pt-BR" sz="3000" b="1" dirty="0">
                <a:solidFill>
                  <a:srgbClr val="006699"/>
                </a:solidFill>
              </a:rPr>
              <a:t>Rechazo de la reorganización por ARCA (cont.)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AB1AE1F3-0EE9-15CD-6F43-5C58E7565870}"/>
              </a:ext>
            </a:extLst>
          </p:cNvPr>
          <p:cNvSpPr>
            <a:spLocks/>
          </p:cNvSpPr>
          <p:nvPr/>
        </p:nvSpPr>
        <p:spPr>
          <a:xfrm>
            <a:off x="0" y="6217505"/>
            <a:ext cx="12192000" cy="640495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pic>
        <p:nvPicPr>
          <p:cNvPr id="5" name="Picture 4" descr="ASOCIACION ARGENTINA DE ESTUDIOS FISCALES">
            <a:extLst>
              <a:ext uri="{FF2B5EF4-FFF2-40B4-BE49-F238E27FC236}">
                <a16:creationId xmlns:a16="http://schemas.microsoft.com/office/drawing/2014/main" id="{6C5BE04A-8D8F-60D6-A3E9-23975E2D0A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6227030"/>
            <a:ext cx="2220831" cy="618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287AB776-5192-9061-9CF2-F7293F66FC6C}"/>
              </a:ext>
            </a:extLst>
          </p:cNvPr>
          <p:cNvSpPr txBox="1"/>
          <p:nvPr/>
        </p:nvSpPr>
        <p:spPr>
          <a:xfrm>
            <a:off x="6508161" y="6227030"/>
            <a:ext cx="60198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1500" b="1" dirty="0">
                <a:solidFill>
                  <a:schemeClr val="bg1"/>
                </a:solidFill>
              </a:rPr>
              <a:t>REORGANIZACIONES LIBRES DE IMPUESTOS</a:t>
            </a:r>
          </a:p>
          <a:p>
            <a:pPr algn="ctr"/>
            <a:r>
              <a:rPr lang="es-AR" sz="1500" b="1" dirty="0">
                <a:solidFill>
                  <a:schemeClr val="bg1"/>
                </a:solidFill>
              </a:rPr>
              <a:t>Fusión, escisión y transferencias en conjunto económico</a:t>
            </a:r>
          </a:p>
        </p:txBody>
      </p:sp>
      <p:sp>
        <p:nvSpPr>
          <p:cNvPr id="7" name="CuadroTexto 1">
            <a:extLst>
              <a:ext uri="{FF2B5EF4-FFF2-40B4-BE49-F238E27FC236}">
                <a16:creationId xmlns:a16="http://schemas.microsoft.com/office/drawing/2014/main" id="{276500A3-1652-B82C-5E7A-87078DB1C934}"/>
              </a:ext>
            </a:extLst>
          </p:cNvPr>
          <p:cNvSpPr txBox="1">
            <a:spLocks noGrp="1" noChangeArrowheads="1"/>
          </p:cNvSpPr>
          <p:nvPr>
            <p:ph type="subTitle" idx="1"/>
          </p:nvPr>
        </p:nvSpPr>
        <p:spPr bwMode="auto">
          <a:xfrm>
            <a:off x="255270" y="1089484"/>
            <a:ext cx="11681460" cy="4801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r>
              <a:rPr lang="es-AR" altLang="es-AR" sz="1700" b="1" dirty="0"/>
              <a:t>Vías de defensa del contribuyente</a:t>
            </a:r>
            <a:r>
              <a:rPr lang="es-AR" altLang="es-AR" sz="1700" dirty="0"/>
              <a:t>. Recurso de apelación contra rechazo (art. 74, DR 1397/79) y luego acción judicial (art. 23, Ley 19.549) </a:t>
            </a:r>
            <a:r>
              <a:rPr lang="es-AR" altLang="es-AR" sz="1700" b="1" dirty="0"/>
              <a:t>+</a:t>
            </a:r>
            <a:r>
              <a:rPr lang="es-AR" altLang="es-AR" sz="1700" dirty="0"/>
              <a:t> recurso ante TFN por determinación de oficio (el recurso art. 74 no tiene efectos suspensivos).</a:t>
            </a:r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endParaRPr lang="es-AR" altLang="es-AR" sz="1700" dirty="0"/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r>
              <a:rPr lang="es-AR" altLang="es-AR" sz="1700" b="1" dirty="0"/>
              <a:t>Cosa juzgada</a:t>
            </a:r>
            <a:r>
              <a:rPr lang="es-AR" altLang="es-AR" sz="1700" dirty="0"/>
              <a:t>. Causa “</a:t>
            </a:r>
            <a:r>
              <a:rPr lang="es-AR" altLang="es-AR" sz="1700" dirty="0" err="1"/>
              <a:t>Valot</a:t>
            </a:r>
            <a:r>
              <a:rPr lang="es-AR" altLang="es-AR" sz="1700" dirty="0"/>
              <a:t>”, TFN, sala C, 2005, y CNACAF, sala I, 2010. TFN, Sala B, “Mercedes Benz”, 2024, Sala D, “Envases del Plata SA”, 2024. </a:t>
            </a:r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endParaRPr lang="es-AR" altLang="es-AR" sz="1700" dirty="0"/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r>
              <a:rPr lang="es-AR" altLang="es-AR" sz="1700" b="1" dirty="0" err="1"/>
              <a:t>Multiplidad</a:t>
            </a:r>
            <a:r>
              <a:rPr lang="es-AR" altLang="es-AR" sz="1700" b="1" dirty="0"/>
              <a:t> de procesos</a:t>
            </a:r>
            <a:r>
              <a:rPr lang="es-AR" altLang="es-AR" sz="1700" dirty="0"/>
              <a:t>:</a:t>
            </a:r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endParaRPr lang="es-AR" altLang="es-AR" sz="1700" dirty="0"/>
          </a:p>
          <a:p>
            <a:pPr marL="628650" algn="just">
              <a:lnSpc>
                <a:spcPct val="100000"/>
              </a:lnSpc>
              <a:spcBef>
                <a:spcPct val="0"/>
              </a:spcBef>
              <a:defRPr/>
            </a:pPr>
            <a:r>
              <a:rPr lang="es-AR" altLang="es-AR" sz="1700" dirty="0"/>
              <a:t>Proceso judicial contra rechazo de reorganización.</a:t>
            </a:r>
          </a:p>
          <a:p>
            <a:pPr marL="628650" algn="just">
              <a:lnSpc>
                <a:spcPct val="100000"/>
              </a:lnSpc>
              <a:spcBef>
                <a:spcPct val="0"/>
              </a:spcBef>
              <a:defRPr/>
            </a:pPr>
            <a:r>
              <a:rPr lang="es-AR" altLang="es-AR" sz="1700" dirty="0"/>
              <a:t>Determinación de oficio por la transferencia no gravada.</a:t>
            </a:r>
          </a:p>
          <a:p>
            <a:pPr marL="628650" algn="just">
              <a:lnSpc>
                <a:spcPct val="100000"/>
              </a:lnSpc>
              <a:spcBef>
                <a:spcPct val="0"/>
              </a:spcBef>
              <a:defRPr/>
            </a:pPr>
            <a:r>
              <a:rPr lang="es-AR" altLang="es-AR" sz="1700" dirty="0"/>
              <a:t>Determinación de oficio por uso de atributos fiscales trasladados.</a:t>
            </a:r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endParaRPr lang="es-AR" altLang="es-AR" sz="1700" dirty="0"/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r>
              <a:rPr lang="es-AR" altLang="es-AR" sz="1700" b="1" dirty="0"/>
              <a:t>Medida cautelar </a:t>
            </a:r>
            <a:r>
              <a:rPr lang="es-AR" altLang="es-AR" sz="1700" dirty="0"/>
              <a:t>en expediente contra rechazo: CNACAF, sala I, “Federal Express </a:t>
            </a:r>
            <a:r>
              <a:rPr lang="es-AR" altLang="es-AR" sz="1700" dirty="0" err="1"/>
              <a:t>Corporation</a:t>
            </a:r>
            <a:r>
              <a:rPr lang="es-AR" altLang="es-AR" sz="1700" dirty="0"/>
              <a:t>”, 2023 (improcedencia), sala IV, “Jardín del Pilar”, 2004 (improcedencia); CNACAF, sala I, “TNT Argentina”, 2021 (procedencia).</a:t>
            </a:r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endParaRPr lang="es-AR" altLang="es-AR" sz="1700" dirty="0"/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r>
              <a:rPr lang="es-AR" altLang="es-AR" sz="1700" b="1" dirty="0"/>
              <a:t>Procedimientos paralelos</a:t>
            </a:r>
            <a:r>
              <a:rPr lang="es-AR" altLang="es-AR" sz="1700" dirty="0"/>
              <a:t>. ¿Litispendencia? Posibilidad de sentencias contradictorias y dispendio jurisdiccional. Causas “</a:t>
            </a:r>
            <a:r>
              <a:rPr lang="es-AR" altLang="es-AR" sz="1700" dirty="0" err="1"/>
              <a:t>Blainstein</a:t>
            </a:r>
            <a:r>
              <a:rPr lang="es-AR" altLang="es-AR" sz="1700" dirty="0"/>
              <a:t>”, (TFN, sala A, 2005), “Sociedad Industrial Argentina” (TFN, sala D, 2005), “International </a:t>
            </a:r>
            <a:r>
              <a:rPr lang="es-AR" altLang="es-AR" sz="1700" dirty="0" err="1"/>
              <a:t>Engines</a:t>
            </a:r>
            <a:r>
              <a:rPr lang="es-AR" altLang="es-AR" sz="1700" dirty="0"/>
              <a:t>”, (PGN, 2012, y CSJN, 2013), “Servicios Agrícolas San Juan” (TFN, Sala D, 2022).</a:t>
            </a:r>
          </a:p>
        </p:txBody>
      </p:sp>
    </p:spTree>
    <p:extLst>
      <p:ext uri="{BB962C8B-B14F-4D97-AF65-F5344CB8AC3E}">
        <p14:creationId xmlns:p14="http://schemas.microsoft.com/office/powerpoint/2010/main" val="170691883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1394A5-5793-B86B-CAC4-467E960E68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338F42B-291F-B721-7320-7FC46AB8C0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3587" y="76972"/>
            <a:ext cx="10687853" cy="973137"/>
          </a:xfrm>
        </p:spPr>
        <p:txBody>
          <a:bodyPr>
            <a:normAutofit/>
          </a:bodyPr>
          <a:lstStyle/>
          <a:p>
            <a:pPr algn="l"/>
            <a:r>
              <a:rPr lang="pt-BR" sz="3000" b="1" dirty="0">
                <a:solidFill>
                  <a:srgbClr val="006699"/>
                </a:solidFill>
              </a:rPr>
              <a:t>Resolución de la reorganización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7EE87556-B3C9-6718-E08E-873A65A45930}"/>
              </a:ext>
            </a:extLst>
          </p:cNvPr>
          <p:cNvSpPr>
            <a:spLocks/>
          </p:cNvSpPr>
          <p:nvPr/>
        </p:nvSpPr>
        <p:spPr>
          <a:xfrm>
            <a:off x="0" y="6217505"/>
            <a:ext cx="12192000" cy="640495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pic>
        <p:nvPicPr>
          <p:cNvPr id="5" name="Picture 4" descr="ASOCIACION ARGENTINA DE ESTUDIOS FISCALES">
            <a:extLst>
              <a:ext uri="{FF2B5EF4-FFF2-40B4-BE49-F238E27FC236}">
                <a16:creationId xmlns:a16="http://schemas.microsoft.com/office/drawing/2014/main" id="{1F3678FE-4394-25EB-A126-439327ABE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6227030"/>
            <a:ext cx="2220831" cy="618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63A271F6-8199-9C5A-73C9-F9FCA45D5915}"/>
              </a:ext>
            </a:extLst>
          </p:cNvPr>
          <p:cNvSpPr txBox="1"/>
          <p:nvPr/>
        </p:nvSpPr>
        <p:spPr>
          <a:xfrm>
            <a:off x="6508161" y="6227030"/>
            <a:ext cx="60198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1500" b="1" dirty="0">
                <a:solidFill>
                  <a:schemeClr val="bg1"/>
                </a:solidFill>
              </a:rPr>
              <a:t>REORGANIZACIONES LIBRES DE IMPUESTOS</a:t>
            </a:r>
          </a:p>
          <a:p>
            <a:pPr algn="ctr"/>
            <a:r>
              <a:rPr lang="es-AR" sz="1500" b="1" dirty="0">
                <a:solidFill>
                  <a:schemeClr val="bg1"/>
                </a:solidFill>
              </a:rPr>
              <a:t>Fusión, escisión y transferencias en conjunto económico</a:t>
            </a:r>
          </a:p>
        </p:txBody>
      </p:sp>
      <p:sp>
        <p:nvSpPr>
          <p:cNvPr id="7" name="CuadroTexto 1">
            <a:extLst>
              <a:ext uri="{FF2B5EF4-FFF2-40B4-BE49-F238E27FC236}">
                <a16:creationId xmlns:a16="http://schemas.microsoft.com/office/drawing/2014/main" id="{E42BDCF3-6B4F-456A-CA3B-7B05D42378D6}"/>
              </a:ext>
            </a:extLst>
          </p:cNvPr>
          <p:cNvSpPr txBox="1">
            <a:spLocks noGrp="1" noChangeArrowheads="1"/>
          </p:cNvSpPr>
          <p:nvPr>
            <p:ph type="subTitle" idx="1"/>
          </p:nvPr>
        </p:nvSpPr>
        <p:spPr bwMode="auto">
          <a:xfrm>
            <a:off x="255270" y="1089484"/>
            <a:ext cx="11681460" cy="6894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r>
              <a:rPr lang="es-AR" altLang="es-AR" sz="1700" b="1" dirty="0"/>
              <a:t>Causales</a:t>
            </a:r>
            <a:r>
              <a:rPr lang="es-AR" altLang="es-AR" sz="1700" dirty="0"/>
              <a:t>: incumplimientos de los requisitos previstos por la LIG y el DR para acceder al régimen libre de impuestos:</a:t>
            </a:r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endParaRPr lang="es-AR" altLang="es-AR" sz="1700" dirty="0"/>
          </a:p>
          <a:p>
            <a:pPr marL="628650" algn="just">
              <a:lnSpc>
                <a:spcPct val="100000"/>
              </a:lnSpc>
              <a:spcBef>
                <a:spcPct val="0"/>
              </a:spcBef>
              <a:defRPr/>
            </a:pPr>
            <a:r>
              <a:rPr lang="es-AR" altLang="es-AR" sz="1700" dirty="0"/>
              <a:t>Mantenimiento de la participación con posterioridad a la reorganización.</a:t>
            </a:r>
          </a:p>
          <a:p>
            <a:pPr marL="628650" algn="just">
              <a:lnSpc>
                <a:spcPct val="100000"/>
              </a:lnSpc>
              <a:spcBef>
                <a:spcPct val="0"/>
              </a:spcBef>
              <a:defRPr/>
            </a:pPr>
            <a:r>
              <a:rPr lang="es-AR" altLang="es-AR" sz="1700" dirty="0"/>
              <a:t>Mantenimiento de la actividad con posterioridad a la reorganización. </a:t>
            </a:r>
          </a:p>
          <a:p>
            <a:pPr marL="628650" algn="just">
              <a:lnSpc>
                <a:spcPct val="100000"/>
              </a:lnSpc>
              <a:spcBef>
                <a:spcPct val="0"/>
              </a:spcBef>
              <a:defRPr/>
            </a:pPr>
            <a:r>
              <a:rPr lang="es-AR" altLang="es-AR" sz="1700" dirty="0"/>
              <a:t>Falta de inscripción en registro público de comercio.</a:t>
            </a:r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endParaRPr lang="es-AR" altLang="es-AR" sz="1700" dirty="0"/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r>
              <a:rPr lang="es-AR" altLang="es-AR" sz="1700" b="1" dirty="0"/>
              <a:t>Consecuencias:</a:t>
            </a:r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endParaRPr lang="es-AR" altLang="es-AR" sz="1700" dirty="0"/>
          </a:p>
          <a:p>
            <a:pPr marL="628650" algn="just">
              <a:lnSpc>
                <a:spcPct val="100000"/>
              </a:lnSpc>
              <a:spcBef>
                <a:spcPct val="0"/>
              </a:spcBef>
              <a:defRPr/>
            </a:pPr>
            <a:r>
              <a:rPr lang="es-AR" altLang="es-AR" sz="1700" dirty="0"/>
              <a:t>No se trasladan los beneficios y atributos fiscales.</a:t>
            </a:r>
          </a:p>
          <a:p>
            <a:pPr marL="628650" algn="just">
              <a:lnSpc>
                <a:spcPct val="100000"/>
              </a:lnSpc>
              <a:spcBef>
                <a:spcPct val="0"/>
              </a:spcBef>
              <a:defRPr/>
            </a:pPr>
            <a:endParaRPr lang="es-AR" altLang="es-AR" sz="1700" dirty="0"/>
          </a:p>
          <a:p>
            <a:pPr marL="628650" algn="just">
              <a:lnSpc>
                <a:spcPct val="100000"/>
              </a:lnSpc>
              <a:spcBef>
                <a:spcPct val="0"/>
              </a:spcBef>
              <a:defRPr/>
            </a:pPr>
            <a:r>
              <a:rPr lang="es-AR" altLang="es-AR" sz="1700" dirty="0"/>
              <a:t>Presentación de DDJJ rectificativas por parte de la continuadora. Aplicación de valores de mercado a los bienes transferidos.</a:t>
            </a:r>
          </a:p>
          <a:p>
            <a:pPr marL="342900" indent="0" algn="just">
              <a:lnSpc>
                <a:spcPct val="100000"/>
              </a:lnSpc>
              <a:spcBef>
                <a:spcPct val="0"/>
              </a:spcBef>
              <a:buNone/>
              <a:defRPr/>
            </a:pPr>
            <a:endParaRPr lang="es-AR" altLang="es-AR" sz="1700" dirty="0"/>
          </a:p>
          <a:p>
            <a:pPr marL="628650" algn="just">
              <a:lnSpc>
                <a:spcPct val="100000"/>
              </a:lnSpc>
              <a:spcBef>
                <a:spcPct val="0"/>
              </a:spcBef>
              <a:defRPr/>
            </a:pPr>
            <a:r>
              <a:rPr lang="es-AR" altLang="es-AR" sz="1700" dirty="0"/>
              <a:t>Aplicación a la continuadora (o antecesora si subsiste) de los distintos impuestos a la transferencia de bienes involucrados en las operaciones (IG / IVA / IIBB / IS / otros). </a:t>
            </a:r>
          </a:p>
          <a:p>
            <a:pPr marL="628650" algn="just">
              <a:lnSpc>
                <a:spcPct val="100000"/>
              </a:lnSpc>
              <a:spcBef>
                <a:spcPct val="0"/>
              </a:spcBef>
              <a:defRPr/>
            </a:pPr>
            <a:endParaRPr lang="es-AR" altLang="es-AR" sz="1700" dirty="0"/>
          </a:p>
          <a:p>
            <a:pPr marL="628650" algn="just">
              <a:lnSpc>
                <a:spcPct val="100000"/>
              </a:lnSpc>
              <a:spcBef>
                <a:spcPct val="0"/>
              </a:spcBef>
              <a:defRPr/>
            </a:pPr>
            <a:r>
              <a:rPr lang="es-AR" altLang="es-AR" sz="1700" dirty="0"/>
              <a:t>Reclamo por impuestos impagos por cómputo improcedente por parte de la continuadora de quebrantos, franquicias y saldos a favor.</a:t>
            </a:r>
          </a:p>
          <a:p>
            <a:pPr marL="628650" algn="just">
              <a:lnSpc>
                <a:spcPct val="100000"/>
              </a:lnSpc>
              <a:spcBef>
                <a:spcPct val="0"/>
              </a:spcBef>
              <a:defRPr/>
            </a:pPr>
            <a:endParaRPr lang="es-AR" altLang="es-AR" sz="1700" dirty="0"/>
          </a:p>
          <a:p>
            <a:pPr marL="628650" algn="just">
              <a:lnSpc>
                <a:spcPct val="100000"/>
              </a:lnSpc>
              <a:spcBef>
                <a:spcPct val="0"/>
              </a:spcBef>
              <a:defRPr/>
            </a:pPr>
            <a:r>
              <a:rPr lang="es-AR" altLang="es-AR" sz="1700" dirty="0"/>
              <a:t>Aplicación de intereses. ¿Multas? </a:t>
            </a:r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endParaRPr lang="es-AR" altLang="es-AR" sz="1700" dirty="0"/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endParaRPr lang="es-AR" altLang="es-AR" sz="1700" dirty="0"/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endParaRPr lang="es-AR" altLang="es-AR" sz="1700" dirty="0"/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endParaRPr lang="es-AR" altLang="es-AR" sz="1700" dirty="0"/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endParaRPr lang="es-AR" altLang="es-AR" sz="1700" dirty="0"/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endParaRPr lang="es-AR" altLang="es-AR" sz="1700" dirty="0"/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endParaRPr lang="es-AR" altLang="es-AR" sz="1700" dirty="0"/>
          </a:p>
        </p:txBody>
      </p:sp>
    </p:spTree>
    <p:extLst>
      <p:ext uri="{BB962C8B-B14F-4D97-AF65-F5344CB8AC3E}">
        <p14:creationId xmlns:p14="http://schemas.microsoft.com/office/powerpoint/2010/main" val="408240622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431826-8F86-AFD0-C1AD-3D56461356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BE765734-C3B8-13A9-CF8B-5FD3C60CAE01}"/>
              </a:ext>
            </a:extLst>
          </p:cNvPr>
          <p:cNvSpPr>
            <a:spLocks/>
          </p:cNvSpPr>
          <p:nvPr/>
        </p:nvSpPr>
        <p:spPr>
          <a:xfrm>
            <a:off x="0" y="6217505"/>
            <a:ext cx="12192000" cy="640495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pic>
        <p:nvPicPr>
          <p:cNvPr id="5" name="Picture 4" descr="ASOCIACION ARGENTINA DE ESTUDIOS FISCALES">
            <a:extLst>
              <a:ext uri="{FF2B5EF4-FFF2-40B4-BE49-F238E27FC236}">
                <a16:creationId xmlns:a16="http://schemas.microsoft.com/office/drawing/2014/main" id="{7277DF05-3879-169B-1FA0-BD04C1EE5B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6227030"/>
            <a:ext cx="2220831" cy="618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BC6311BC-A6E8-92C6-3404-59EC36BCA3DC}"/>
              </a:ext>
            </a:extLst>
          </p:cNvPr>
          <p:cNvSpPr/>
          <p:nvPr/>
        </p:nvSpPr>
        <p:spPr>
          <a:xfrm>
            <a:off x="2759075" y="1193068"/>
            <a:ext cx="6832600" cy="3352800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5000" dirty="0"/>
              <a:t>Preguntas. </a:t>
            </a:r>
          </a:p>
          <a:p>
            <a:pPr algn="ctr"/>
            <a:endParaRPr lang="es-AR" sz="5000" dirty="0"/>
          </a:p>
          <a:p>
            <a:pPr algn="ctr"/>
            <a:r>
              <a:rPr lang="es-AR" sz="5000" dirty="0"/>
              <a:t>¡Muchas gracias!</a:t>
            </a:r>
          </a:p>
        </p:txBody>
      </p:sp>
      <p:sp>
        <p:nvSpPr>
          <p:cNvPr id="3" name="CuadroTexto 5">
            <a:extLst>
              <a:ext uri="{FF2B5EF4-FFF2-40B4-BE49-F238E27FC236}">
                <a16:creationId xmlns:a16="http://schemas.microsoft.com/office/drawing/2014/main" id="{DF8AA4F4-2D93-6FD1-01FC-1DF8F3F3C7C3}"/>
              </a:ext>
            </a:extLst>
          </p:cNvPr>
          <p:cNvSpPr txBox="1"/>
          <p:nvPr/>
        </p:nvSpPr>
        <p:spPr>
          <a:xfrm>
            <a:off x="6508161" y="6227030"/>
            <a:ext cx="60198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1500" b="1" dirty="0">
                <a:solidFill>
                  <a:schemeClr val="bg1"/>
                </a:solidFill>
              </a:rPr>
              <a:t>REORGANIZACIONES LIBRES DE IMPUESTOS</a:t>
            </a:r>
          </a:p>
          <a:p>
            <a:pPr algn="ctr"/>
            <a:r>
              <a:rPr lang="es-AR" sz="1500" b="1" dirty="0">
                <a:solidFill>
                  <a:schemeClr val="bg1"/>
                </a:solidFill>
              </a:rPr>
              <a:t>Fusión, escisión y transferencias en conjunto económico</a:t>
            </a:r>
          </a:p>
        </p:txBody>
      </p:sp>
    </p:spTree>
    <p:extLst>
      <p:ext uri="{BB962C8B-B14F-4D97-AF65-F5344CB8AC3E}">
        <p14:creationId xmlns:p14="http://schemas.microsoft.com/office/powerpoint/2010/main" val="21617051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7F99F2-8688-3ED6-2A22-C3906B25ED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5EA546F-6327-F935-B524-A3BB4390A16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3587" y="76972"/>
            <a:ext cx="10687853" cy="973137"/>
          </a:xfrm>
        </p:spPr>
        <p:txBody>
          <a:bodyPr>
            <a:normAutofit/>
          </a:bodyPr>
          <a:lstStyle/>
          <a:p>
            <a:pPr algn="l"/>
            <a:r>
              <a:rPr lang="es-AR" sz="3000" b="1" dirty="0">
                <a:solidFill>
                  <a:srgbClr val="006699"/>
                </a:solidFill>
              </a:rPr>
              <a:t>Tratamiento fiscal de las reorganizaciones </a:t>
            </a:r>
            <a:r>
              <a:rPr lang="es-AR" sz="3000" b="1" u="sng" dirty="0">
                <a:solidFill>
                  <a:srgbClr val="006699"/>
                </a:solidFill>
              </a:rPr>
              <a:t>libres de impuestos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8786D382-CF15-8AD5-E037-A05C687ACBC1}"/>
              </a:ext>
            </a:extLst>
          </p:cNvPr>
          <p:cNvSpPr>
            <a:spLocks/>
          </p:cNvSpPr>
          <p:nvPr/>
        </p:nvSpPr>
        <p:spPr>
          <a:xfrm>
            <a:off x="0" y="6217505"/>
            <a:ext cx="12192000" cy="640495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pic>
        <p:nvPicPr>
          <p:cNvPr id="5" name="Picture 4" descr="ASOCIACION ARGENTINA DE ESTUDIOS FISCALES">
            <a:extLst>
              <a:ext uri="{FF2B5EF4-FFF2-40B4-BE49-F238E27FC236}">
                <a16:creationId xmlns:a16="http://schemas.microsoft.com/office/drawing/2014/main" id="{0752A9DC-3425-303C-5EFB-C16D39136E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6227030"/>
            <a:ext cx="2220831" cy="618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B4F6655D-5081-E8C3-165B-05A16343453E}"/>
              </a:ext>
            </a:extLst>
          </p:cNvPr>
          <p:cNvSpPr txBox="1"/>
          <p:nvPr/>
        </p:nvSpPr>
        <p:spPr>
          <a:xfrm>
            <a:off x="6508161" y="6227030"/>
            <a:ext cx="60198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1500" b="1" dirty="0">
                <a:solidFill>
                  <a:schemeClr val="bg1"/>
                </a:solidFill>
              </a:rPr>
              <a:t>REORGANIZACIONES LIBRES DE IMPUESTOS</a:t>
            </a:r>
          </a:p>
          <a:p>
            <a:pPr algn="ctr"/>
            <a:r>
              <a:rPr lang="es-AR" sz="1500" b="1" dirty="0">
                <a:solidFill>
                  <a:schemeClr val="bg1"/>
                </a:solidFill>
              </a:rPr>
              <a:t>Fusión, escisión y transferencias en conjunto económico</a:t>
            </a:r>
          </a:p>
        </p:txBody>
      </p:sp>
      <p:sp>
        <p:nvSpPr>
          <p:cNvPr id="7" name="CuadroTexto 1">
            <a:extLst>
              <a:ext uri="{FF2B5EF4-FFF2-40B4-BE49-F238E27FC236}">
                <a16:creationId xmlns:a16="http://schemas.microsoft.com/office/drawing/2014/main" id="{99369C17-6AA5-B912-F720-368FD0F5EA8F}"/>
              </a:ext>
            </a:extLst>
          </p:cNvPr>
          <p:cNvSpPr txBox="1">
            <a:spLocks noGrp="1" noChangeArrowheads="1"/>
          </p:cNvSpPr>
          <p:nvPr>
            <p:ph type="subTitle" idx="1"/>
          </p:nvPr>
        </p:nvSpPr>
        <p:spPr bwMode="auto">
          <a:xfrm>
            <a:off x="255270" y="1089484"/>
            <a:ext cx="11681460" cy="5616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r>
              <a:rPr lang="es-AR" altLang="es-AR" sz="1700" dirty="0">
                <a:ea typeface="Calibri" panose="020F0502020204030204" pitchFamily="34" charset="0"/>
                <a:cs typeface="Times New Roman" panose="02020603050405020304" pitchFamily="18" charset="0"/>
              </a:rPr>
              <a:t>Los </a:t>
            </a:r>
            <a:r>
              <a:rPr lang="es-AR" altLang="es-AR" sz="1700" b="1" dirty="0">
                <a:ea typeface="Calibri" panose="020F0502020204030204" pitchFamily="34" charset="0"/>
                <a:cs typeface="Times New Roman" panose="02020603050405020304" pitchFamily="18" charset="0"/>
              </a:rPr>
              <a:t>resultados</a:t>
            </a:r>
            <a:r>
              <a:rPr lang="es-AR" altLang="es-AR" sz="1700" dirty="0">
                <a:ea typeface="Calibri" panose="020F0502020204030204" pitchFamily="34" charset="0"/>
                <a:cs typeface="Times New Roman" panose="02020603050405020304" pitchFamily="18" charset="0"/>
              </a:rPr>
              <a:t> (i.e., mayores valores en relación con su costo impositivo) que pudieran surgir no quedan alcanzados por el Impuesto a las Ganancias (IG). </a:t>
            </a:r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endParaRPr lang="es-AR" altLang="es-AR" sz="17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r>
              <a:rPr lang="es-AR" altLang="es-AR" sz="1700" dirty="0">
                <a:ea typeface="Calibri" panose="020F0502020204030204" pitchFamily="34" charset="0"/>
                <a:cs typeface="Times New Roman" panose="02020603050405020304" pitchFamily="18" charset="0"/>
              </a:rPr>
              <a:t>El </a:t>
            </a:r>
            <a:r>
              <a:rPr lang="es-AR" altLang="es-AR" sz="1700" b="1" dirty="0">
                <a:ea typeface="Calibri" panose="020F0502020204030204" pitchFamily="34" charset="0"/>
                <a:cs typeface="Times New Roman" panose="02020603050405020304" pitchFamily="18" charset="0"/>
              </a:rPr>
              <a:t>canje de acciones </a:t>
            </a:r>
            <a:r>
              <a:rPr lang="es-AR" altLang="es-AR" sz="1700" dirty="0">
                <a:ea typeface="Calibri" panose="020F0502020204030204" pitchFamily="34" charset="0"/>
                <a:cs typeface="Times New Roman" panose="02020603050405020304" pitchFamily="18" charset="0"/>
              </a:rPr>
              <a:t>a nivel accionistas (i.e., fusiones y escisiones) tampoco está gravado (Dictámenes 25/19, 2/20).</a:t>
            </a:r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endParaRPr lang="es-AR" altLang="es-AR" sz="17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r>
              <a:rPr lang="es-AR" altLang="es-AR" sz="1700" dirty="0">
                <a:ea typeface="Calibri" panose="020F0502020204030204" pitchFamily="34" charset="0"/>
                <a:cs typeface="Times New Roman" panose="02020603050405020304" pitchFamily="18" charset="0"/>
              </a:rPr>
              <a:t>La </a:t>
            </a:r>
            <a:r>
              <a:rPr lang="es-AR" altLang="es-AR" sz="1700" b="1" dirty="0">
                <a:ea typeface="Calibri" panose="020F0502020204030204" pitchFamily="34" charset="0"/>
                <a:cs typeface="Times New Roman" panose="02020603050405020304" pitchFamily="18" charset="0"/>
              </a:rPr>
              <a:t>transferencia de activos </a:t>
            </a:r>
            <a:r>
              <a:rPr lang="es-AR" altLang="es-AR" sz="1700" dirty="0">
                <a:ea typeface="Calibri" panose="020F0502020204030204" pitchFamily="34" charset="0"/>
                <a:cs typeface="Times New Roman" panose="02020603050405020304" pitchFamily="18" charset="0"/>
              </a:rPr>
              <a:t>no se no se encuentra alcanzada por IVA ni Impuesto Sobre los Ingresos Brutos (ISIB). ¿Otros tributos? (TFN, “Nobleza </a:t>
            </a:r>
            <a:r>
              <a:rPr lang="es-AR" altLang="es-AR" sz="1700" dirty="0" err="1">
                <a:ea typeface="Calibri" panose="020F0502020204030204" pitchFamily="34" charset="0"/>
                <a:cs typeface="Times New Roman" panose="02020603050405020304" pitchFamily="18" charset="0"/>
              </a:rPr>
              <a:t>Piccardo</a:t>
            </a:r>
            <a:r>
              <a:rPr lang="es-AR" altLang="es-AR" sz="1700" dirty="0">
                <a:ea typeface="Calibri" panose="020F0502020204030204" pitchFamily="34" charset="0"/>
                <a:cs typeface="Times New Roman" panose="02020603050405020304" pitchFamily="18" charset="0"/>
              </a:rPr>
              <a:t>”, 2014).</a:t>
            </a:r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endParaRPr lang="es-AR" altLang="es-AR" sz="17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r>
              <a:rPr lang="es-AR" altLang="es-AR" sz="1700" dirty="0">
                <a:ea typeface="Calibri" panose="020F0502020204030204" pitchFamily="34" charset="0"/>
                <a:cs typeface="Times New Roman" panose="02020603050405020304" pitchFamily="18" charset="0"/>
              </a:rPr>
              <a:t>En materia de </a:t>
            </a:r>
            <a:r>
              <a:rPr lang="es-AR" altLang="es-AR" sz="1700" b="1" dirty="0">
                <a:ea typeface="Calibri" panose="020F0502020204030204" pitchFamily="34" charset="0"/>
                <a:cs typeface="Times New Roman" panose="02020603050405020304" pitchFamily="18" charset="0"/>
              </a:rPr>
              <a:t>Impuesto de Sellos </a:t>
            </a:r>
            <a:r>
              <a:rPr lang="es-AR" altLang="es-AR" sz="1700" dirty="0">
                <a:ea typeface="Calibri" panose="020F0502020204030204" pitchFamily="34" charset="0"/>
                <a:cs typeface="Times New Roman" panose="02020603050405020304" pitchFamily="18" charset="0"/>
              </a:rPr>
              <a:t>(IS), la situación varía según cada jurisdicción: exención total, exención excepto inmuebles y exención condicionada. Aplicación a ventas y transferencias en conjunto económico. Existencia de onerosidad.  </a:t>
            </a:r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endParaRPr lang="es-AR" altLang="es-AR" sz="17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r>
              <a:rPr lang="es-AR" altLang="es-AR" sz="1700" dirty="0">
                <a:cs typeface="Calibri" panose="020F0502020204030204" pitchFamily="34" charset="0"/>
              </a:rPr>
              <a:t>Todo crédito fiscal, quebranto impositivo, franquicias impositivas, valuación impositiva de bienes, sistemas de amortización, y todo </a:t>
            </a:r>
            <a:r>
              <a:rPr lang="es-AR" altLang="es-AR" sz="1700" b="1" dirty="0">
                <a:cs typeface="Calibri" panose="020F0502020204030204" pitchFamily="34" charset="0"/>
              </a:rPr>
              <a:t>atributo y cuentas fiscales</a:t>
            </a:r>
            <a:r>
              <a:rPr lang="es-AR" altLang="es-AR" sz="1700" dirty="0">
                <a:cs typeface="Calibri" panose="020F0502020204030204" pitchFamily="34" charset="0"/>
              </a:rPr>
              <a:t>, son transferidos de la antecesora a la continuadora.</a:t>
            </a:r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endParaRPr lang="es-AR" altLang="es-AR" sz="1700" dirty="0">
              <a:cs typeface="Calibri" panose="020F0502020204030204" pitchFamily="34" charset="0"/>
            </a:endParaRPr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r>
              <a:rPr lang="es-AR" altLang="es-AR" sz="1700" dirty="0">
                <a:cs typeface="Calibri" panose="020F0502020204030204" pitchFamily="34" charset="0"/>
              </a:rPr>
              <a:t>El traslado de atributos fiscales </a:t>
            </a:r>
            <a:r>
              <a:rPr lang="es-AR" altLang="es-AR" sz="1700" b="1" dirty="0">
                <a:cs typeface="Calibri" panose="020F0502020204030204" pitchFamily="34" charset="0"/>
              </a:rPr>
              <a:t>no es automático</a:t>
            </a:r>
            <a:r>
              <a:rPr lang="es-AR" altLang="es-AR" sz="1700" dirty="0">
                <a:cs typeface="Calibri" panose="020F0502020204030204" pitchFamily="34" charset="0"/>
              </a:rPr>
              <a:t>. Requiere gestiones en ARCA (impacto en SCT) y a nivel local (cada jurisdicción tiene su normativa y suele exigirse un pedido de devolución con fiscalización). Aplicación en la práctica (i.e., percepciones y retenciones a CUIT antecesora, crédito fiscal IVA de antecesora, etc.). </a:t>
            </a:r>
          </a:p>
          <a:p>
            <a:pPr marL="628650" algn="just">
              <a:lnSpc>
                <a:spcPct val="100000"/>
              </a:lnSpc>
              <a:spcBef>
                <a:spcPct val="0"/>
              </a:spcBef>
              <a:tabLst>
                <a:tab pos="628650" algn="l"/>
              </a:tabLst>
              <a:defRPr/>
            </a:pPr>
            <a:r>
              <a:rPr lang="es-AR" altLang="es-AR" sz="1700" dirty="0">
                <a:cs typeface="Calibri" panose="020F0502020204030204" pitchFamily="34" charset="0"/>
              </a:rPr>
              <a:t>TFN, “Bemis Argentina”, 2019 (IVA); CNACAF, “International </a:t>
            </a:r>
            <a:r>
              <a:rPr lang="es-AR" altLang="es-AR" sz="1700" dirty="0" err="1">
                <a:cs typeface="Calibri" panose="020F0502020204030204" pitchFamily="34" charset="0"/>
              </a:rPr>
              <a:t>Engines</a:t>
            </a:r>
            <a:r>
              <a:rPr lang="es-AR" altLang="es-AR" sz="1700" dirty="0">
                <a:cs typeface="Calibri" panose="020F0502020204030204" pitchFamily="34" charset="0"/>
              </a:rPr>
              <a:t>”, 2012 (IVA</a:t>
            </a:r>
            <a:r>
              <a:rPr lang="es-AR" altLang="es-AR" sz="1700">
                <a:cs typeface="Calibri" panose="020F0502020204030204" pitchFamily="34" charset="0"/>
              </a:rPr>
              <a:t>); CNACAF, </a:t>
            </a:r>
            <a:r>
              <a:rPr lang="es-AR" altLang="es-AR" sz="1700" dirty="0">
                <a:cs typeface="Calibri" panose="020F0502020204030204" pitchFamily="34" charset="0"/>
              </a:rPr>
              <a:t>“Pan American Energy”, 2014 (IG)</a:t>
            </a:r>
          </a:p>
          <a:p>
            <a:pPr marL="628650" algn="just">
              <a:lnSpc>
                <a:spcPct val="100000"/>
              </a:lnSpc>
              <a:spcBef>
                <a:spcPct val="0"/>
              </a:spcBef>
              <a:tabLst>
                <a:tab pos="628650" algn="l"/>
              </a:tabLst>
              <a:defRPr/>
            </a:pPr>
            <a:r>
              <a:rPr lang="es-AR" altLang="es-AR" sz="1700" dirty="0">
                <a:cs typeface="Calibri" panose="020F0502020204030204" pitchFamily="34" charset="0"/>
              </a:rPr>
              <a:t>Dictámenes 71/1998 y 19/2011 (entre otros).</a:t>
            </a:r>
          </a:p>
          <a:p>
            <a:pPr marL="795338" lvl="1" indent="0" algn="just">
              <a:lnSpc>
                <a:spcPct val="100000"/>
              </a:lnSpc>
              <a:spcBef>
                <a:spcPct val="0"/>
              </a:spcBef>
              <a:buNone/>
              <a:defRPr/>
            </a:pPr>
            <a:endParaRPr lang="es-AR" altLang="es-AR" sz="1800" dirty="0">
              <a:solidFill>
                <a:srgbClr val="00B050"/>
              </a:solidFill>
              <a:highlight>
                <a:srgbClr val="FFFF00"/>
              </a:highlight>
              <a:cs typeface="Calibri" panose="020F0502020204030204" pitchFamily="34" charset="0"/>
            </a:endParaRPr>
          </a:p>
          <a:p>
            <a:pPr algn="just">
              <a:lnSpc>
                <a:spcPct val="100000"/>
              </a:lnSpc>
              <a:spcBef>
                <a:spcPct val="0"/>
              </a:spcBef>
              <a:buNone/>
              <a:defRPr/>
            </a:pPr>
            <a:endParaRPr lang="es-ES" altLang="es-AR" sz="1800" dirty="0"/>
          </a:p>
        </p:txBody>
      </p:sp>
    </p:spTree>
    <p:extLst>
      <p:ext uri="{BB962C8B-B14F-4D97-AF65-F5344CB8AC3E}">
        <p14:creationId xmlns:p14="http://schemas.microsoft.com/office/powerpoint/2010/main" val="25914030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7925BC-ED4E-C251-7704-249BACD030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A77986D-18BA-7F4B-5876-2CFC57E0D6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3587" y="76972"/>
            <a:ext cx="10687853" cy="973137"/>
          </a:xfrm>
        </p:spPr>
        <p:txBody>
          <a:bodyPr>
            <a:normAutofit/>
          </a:bodyPr>
          <a:lstStyle/>
          <a:p>
            <a:pPr algn="l"/>
            <a:r>
              <a:rPr lang="es-AR" sz="3000" b="1" dirty="0">
                <a:solidFill>
                  <a:srgbClr val="006699"/>
                </a:solidFill>
              </a:rPr>
              <a:t>Tratamiento fiscal de las reorganizaciones </a:t>
            </a:r>
            <a:r>
              <a:rPr lang="es-AR" sz="3000" b="1" u="sng" dirty="0">
                <a:solidFill>
                  <a:srgbClr val="006699"/>
                </a:solidFill>
              </a:rPr>
              <a:t>gravadas</a:t>
            </a:r>
            <a:endParaRPr lang="es-AR" sz="3000" b="1" dirty="0">
              <a:solidFill>
                <a:srgbClr val="006699"/>
              </a:solidFill>
            </a:endParaRP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A5D2450C-146E-405C-05E7-40B40C7F4D14}"/>
              </a:ext>
            </a:extLst>
          </p:cNvPr>
          <p:cNvSpPr>
            <a:spLocks/>
          </p:cNvSpPr>
          <p:nvPr/>
        </p:nvSpPr>
        <p:spPr>
          <a:xfrm>
            <a:off x="0" y="6217505"/>
            <a:ext cx="12192000" cy="640495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pic>
        <p:nvPicPr>
          <p:cNvPr id="5" name="Picture 4" descr="ASOCIACION ARGENTINA DE ESTUDIOS FISCALES">
            <a:extLst>
              <a:ext uri="{FF2B5EF4-FFF2-40B4-BE49-F238E27FC236}">
                <a16:creationId xmlns:a16="http://schemas.microsoft.com/office/drawing/2014/main" id="{2EEC7F9F-92D3-792E-B43C-D5F7FE9764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6227030"/>
            <a:ext cx="2220831" cy="618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D7FF0108-69B7-A170-3566-CBE85CA16845}"/>
              </a:ext>
            </a:extLst>
          </p:cNvPr>
          <p:cNvSpPr txBox="1"/>
          <p:nvPr/>
        </p:nvSpPr>
        <p:spPr>
          <a:xfrm>
            <a:off x="6508161" y="6227030"/>
            <a:ext cx="60198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1500" b="1" dirty="0">
                <a:solidFill>
                  <a:schemeClr val="bg1"/>
                </a:solidFill>
              </a:rPr>
              <a:t>REORGANIZACIONES LIBRES DE IMPUESTOS</a:t>
            </a:r>
          </a:p>
          <a:p>
            <a:pPr algn="ctr"/>
            <a:r>
              <a:rPr lang="es-AR" sz="1500" b="1" dirty="0">
                <a:solidFill>
                  <a:schemeClr val="bg1"/>
                </a:solidFill>
              </a:rPr>
              <a:t>Fusión, escisión y transferencias en conjunto económico</a:t>
            </a:r>
          </a:p>
        </p:txBody>
      </p:sp>
      <p:sp>
        <p:nvSpPr>
          <p:cNvPr id="7" name="CuadroTexto 1">
            <a:extLst>
              <a:ext uri="{FF2B5EF4-FFF2-40B4-BE49-F238E27FC236}">
                <a16:creationId xmlns:a16="http://schemas.microsoft.com/office/drawing/2014/main" id="{F4E5C866-B4E5-E2E0-8794-5A8160E43F24}"/>
              </a:ext>
            </a:extLst>
          </p:cNvPr>
          <p:cNvSpPr txBox="1">
            <a:spLocks noGrp="1" noChangeArrowheads="1"/>
          </p:cNvSpPr>
          <p:nvPr>
            <p:ph type="subTitle" idx="1"/>
          </p:nvPr>
        </p:nvSpPr>
        <p:spPr bwMode="auto">
          <a:xfrm>
            <a:off x="255270" y="1089484"/>
            <a:ext cx="11681460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r>
              <a:rPr lang="es-AR" altLang="es-AR" sz="1800" dirty="0">
                <a:ea typeface="Calibri" panose="020F0502020204030204" pitchFamily="34" charset="0"/>
                <a:cs typeface="Times New Roman" panose="02020603050405020304" pitchFamily="18" charset="0"/>
              </a:rPr>
              <a:t>Se considera que existe una </a:t>
            </a:r>
            <a:r>
              <a:rPr lang="es-AR" altLang="es-AR" sz="1800" b="1" dirty="0">
                <a:ea typeface="Calibri" panose="020F0502020204030204" pitchFamily="34" charset="0"/>
                <a:cs typeface="Times New Roman" panose="02020603050405020304" pitchFamily="18" charset="0"/>
              </a:rPr>
              <a:t>realización de activos</a:t>
            </a:r>
            <a:r>
              <a:rPr lang="es-AR" altLang="es-AR" sz="1800" dirty="0">
                <a:ea typeface="Calibri" panose="020F0502020204030204" pitchFamily="34" charset="0"/>
                <a:cs typeface="Times New Roman" panose="02020603050405020304" pitchFamily="18" charset="0"/>
              </a:rPr>
              <a:t>, gravándose en consecuencia los </a:t>
            </a:r>
            <a:r>
              <a:rPr lang="es-AR" altLang="es-AR" sz="1800" b="1" dirty="0">
                <a:ea typeface="Calibri" panose="020F0502020204030204" pitchFamily="34" charset="0"/>
                <a:cs typeface="Times New Roman" panose="02020603050405020304" pitchFamily="18" charset="0"/>
              </a:rPr>
              <a:t>resultados</a:t>
            </a:r>
            <a:r>
              <a:rPr lang="es-AR" altLang="es-AR" sz="1800" dirty="0">
                <a:ea typeface="Calibri" panose="020F0502020204030204" pitchFamily="34" charset="0"/>
                <a:cs typeface="Times New Roman" panose="02020603050405020304" pitchFamily="18" charset="0"/>
              </a:rPr>
              <a:t> (i.e., mayores valores en relación con su costo impositivo) que pudieran surgir como consecuencia de la transferencia con el IG. Los activos se considerarán realizados a valor de mercado o plaza (cfr. DAT 29/2012). El valor de los bienes transferidos que exceda su valor de mercado, será considerado como valor llave no amortizable.</a:t>
            </a:r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endParaRPr lang="es-AR" altLang="es-AR" sz="18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r>
              <a:rPr lang="es-AR" altLang="es-AR" sz="1800" dirty="0">
                <a:ea typeface="Calibri" panose="020F0502020204030204" pitchFamily="34" charset="0"/>
                <a:cs typeface="Times New Roman" panose="02020603050405020304" pitchFamily="18" charset="0"/>
              </a:rPr>
              <a:t>El </a:t>
            </a:r>
            <a:r>
              <a:rPr lang="es-AR" altLang="es-AR" sz="1800" b="1" dirty="0">
                <a:ea typeface="Calibri" panose="020F0502020204030204" pitchFamily="34" charset="0"/>
                <a:cs typeface="Times New Roman" panose="02020603050405020304" pitchFamily="18" charset="0"/>
              </a:rPr>
              <a:t>canje de acciones </a:t>
            </a:r>
            <a:r>
              <a:rPr lang="es-AR" altLang="es-AR" sz="1800" dirty="0">
                <a:ea typeface="Calibri" panose="020F0502020204030204" pitchFamily="34" charset="0"/>
                <a:cs typeface="Times New Roman" panose="02020603050405020304" pitchFamily="18" charset="0"/>
              </a:rPr>
              <a:t>(i.e., fusiones y escisiones) se considerará gravado en IG.</a:t>
            </a:r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endParaRPr lang="es-AR" altLang="es-AR" sz="18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r>
              <a:rPr lang="es-AR" altLang="es-AR" sz="1800" dirty="0">
                <a:ea typeface="Calibri" panose="020F0502020204030204" pitchFamily="34" charset="0"/>
                <a:cs typeface="Times New Roman" panose="02020603050405020304" pitchFamily="18" charset="0"/>
              </a:rPr>
              <a:t>La </a:t>
            </a:r>
            <a:r>
              <a:rPr lang="es-AR" altLang="es-AR" sz="1800" b="1" dirty="0">
                <a:ea typeface="Calibri" panose="020F0502020204030204" pitchFamily="34" charset="0"/>
                <a:cs typeface="Times New Roman" panose="02020603050405020304" pitchFamily="18" charset="0"/>
              </a:rPr>
              <a:t>transferencia de activos</a:t>
            </a:r>
            <a:r>
              <a:rPr lang="es-AR" altLang="es-AR" sz="1800" dirty="0">
                <a:ea typeface="Calibri" panose="020F0502020204030204" pitchFamily="34" charset="0"/>
                <a:cs typeface="Times New Roman" panose="02020603050405020304" pitchFamily="18" charset="0"/>
              </a:rPr>
              <a:t> estará alcanzada por IVA e ISIB (como regla, excepto bienes de capital) y todo otro tributo que grave la transferencia. La antecesora deberá emitir factura. </a:t>
            </a:r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endParaRPr lang="es-AR" altLang="es-AR" sz="18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r>
              <a:rPr lang="es-AR" altLang="es-AR" sz="1800" dirty="0">
                <a:ea typeface="Calibri" panose="020F0502020204030204" pitchFamily="34" charset="0"/>
                <a:cs typeface="Times New Roman" panose="02020603050405020304" pitchFamily="18" charset="0"/>
              </a:rPr>
              <a:t>En materia de </a:t>
            </a:r>
            <a:r>
              <a:rPr lang="es-AR" altLang="es-AR" sz="1800" b="1" dirty="0">
                <a:ea typeface="Calibri" panose="020F0502020204030204" pitchFamily="34" charset="0"/>
                <a:cs typeface="Times New Roman" panose="02020603050405020304" pitchFamily="18" charset="0"/>
              </a:rPr>
              <a:t>IS</a:t>
            </a:r>
            <a:r>
              <a:rPr lang="es-AR" altLang="es-AR" sz="1800" dirty="0">
                <a:ea typeface="Calibri" panose="020F0502020204030204" pitchFamily="34" charset="0"/>
                <a:cs typeface="Times New Roman" panose="02020603050405020304" pitchFamily="18" charset="0"/>
              </a:rPr>
              <a:t>, deberá estarse a la normativa de cada jurisdicción, pudiéndose aplicar exenciones para los casos de fusiones y escisiones. </a:t>
            </a:r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endParaRPr lang="es-AR" altLang="es-AR" sz="18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r>
              <a:rPr lang="es-AR" altLang="es-AR" sz="1800" b="1" dirty="0">
                <a:ea typeface="Calibri" panose="020F0502020204030204" pitchFamily="34" charset="0"/>
                <a:cs typeface="Times New Roman" panose="02020603050405020304" pitchFamily="18" charset="0"/>
              </a:rPr>
              <a:t>No hay</a:t>
            </a:r>
            <a:r>
              <a:rPr lang="es-AR" altLang="es-AR" sz="1800" dirty="0">
                <a:ea typeface="Calibri" panose="020F0502020204030204" pitchFamily="34" charset="0"/>
                <a:cs typeface="Times New Roman" panose="02020603050405020304" pitchFamily="18" charset="0"/>
              </a:rPr>
              <a:t> transferencia de atributos fiscales. </a:t>
            </a:r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endParaRPr lang="es-AR" altLang="es-AR" sz="18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r>
              <a:rPr lang="es-AR" altLang="es-AR" sz="1800" dirty="0">
                <a:ea typeface="Calibri" panose="020F0502020204030204" pitchFamily="34" charset="0"/>
                <a:cs typeface="Times New Roman" panose="02020603050405020304" pitchFamily="18" charset="0"/>
              </a:rPr>
              <a:t>Deberá analizarse en el caso concreto la aplicación de regímenes de </a:t>
            </a:r>
            <a:r>
              <a:rPr lang="es-AR" altLang="es-AR" sz="1800" b="1" dirty="0">
                <a:ea typeface="Calibri" panose="020F0502020204030204" pitchFamily="34" charset="0"/>
                <a:cs typeface="Times New Roman" panose="02020603050405020304" pitchFamily="18" charset="0"/>
              </a:rPr>
              <a:t>retención y percepción</a:t>
            </a:r>
            <a:r>
              <a:rPr lang="es-AR" altLang="es-AR" sz="1800" dirty="0"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264248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678FCB-8587-8DB8-30C3-6F61E5CDB2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C43B13E-6593-D1E1-FCB7-85FCC60EE8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3587" y="76972"/>
            <a:ext cx="10687853" cy="973137"/>
          </a:xfrm>
        </p:spPr>
        <p:txBody>
          <a:bodyPr>
            <a:normAutofit/>
          </a:bodyPr>
          <a:lstStyle/>
          <a:p>
            <a:pPr algn="l"/>
            <a:r>
              <a:rPr lang="es-AR" sz="3000" b="1" dirty="0">
                <a:solidFill>
                  <a:srgbClr val="006699"/>
                </a:solidFill>
              </a:rPr>
              <a:t>Empresas “antecesoras” y “continuadoras”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8D76E815-529F-719B-BE33-7471F8BF21F8}"/>
              </a:ext>
            </a:extLst>
          </p:cNvPr>
          <p:cNvSpPr>
            <a:spLocks/>
          </p:cNvSpPr>
          <p:nvPr/>
        </p:nvSpPr>
        <p:spPr>
          <a:xfrm>
            <a:off x="0" y="6217505"/>
            <a:ext cx="12192000" cy="640495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pic>
        <p:nvPicPr>
          <p:cNvPr id="5" name="Picture 4" descr="ASOCIACION ARGENTINA DE ESTUDIOS FISCALES">
            <a:extLst>
              <a:ext uri="{FF2B5EF4-FFF2-40B4-BE49-F238E27FC236}">
                <a16:creationId xmlns:a16="http://schemas.microsoft.com/office/drawing/2014/main" id="{377BDB38-1C61-D332-5D0A-CAA7EB1372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6227030"/>
            <a:ext cx="2220831" cy="618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5E7BB4FF-A4BB-CD35-3C4C-DC30820F526F}"/>
              </a:ext>
            </a:extLst>
          </p:cNvPr>
          <p:cNvSpPr txBox="1"/>
          <p:nvPr/>
        </p:nvSpPr>
        <p:spPr>
          <a:xfrm>
            <a:off x="6508161" y="6227030"/>
            <a:ext cx="60198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1500" b="1" dirty="0">
                <a:solidFill>
                  <a:schemeClr val="bg1"/>
                </a:solidFill>
              </a:rPr>
              <a:t>REORGANIZACIONES LIBRES DE IMPUESTOS</a:t>
            </a:r>
          </a:p>
          <a:p>
            <a:pPr algn="ctr"/>
            <a:r>
              <a:rPr lang="es-AR" sz="1500" b="1" dirty="0">
                <a:solidFill>
                  <a:schemeClr val="bg1"/>
                </a:solidFill>
              </a:rPr>
              <a:t>Fusión, escisión y transferencias en conjunto económico</a:t>
            </a:r>
          </a:p>
        </p:txBody>
      </p:sp>
      <p:sp>
        <p:nvSpPr>
          <p:cNvPr id="7" name="CuadroTexto 1">
            <a:extLst>
              <a:ext uri="{FF2B5EF4-FFF2-40B4-BE49-F238E27FC236}">
                <a16:creationId xmlns:a16="http://schemas.microsoft.com/office/drawing/2014/main" id="{E0A358FB-32D9-5F3D-AB02-7A7C01462D66}"/>
              </a:ext>
            </a:extLst>
          </p:cNvPr>
          <p:cNvSpPr txBox="1">
            <a:spLocks noGrp="1" noChangeArrowheads="1"/>
          </p:cNvSpPr>
          <p:nvPr>
            <p:ph type="subTitle" idx="1"/>
          </p:nvPr>
        </p:nvSpPr>
        <p:spPr bwMode="auto">
          <a:xfrm>
            <a:off x="255270" y="1089484"/>
            <a:ext cx="11681460" cy="5262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r>
              <a:rPr lang="es-AR" altLang="es-AR" sz="1800" dirty="0">
                <a:ea typeface="Calibri" panose="020F0502020204030204" pitchFamily="34" charset="0"/>
                <a:cs typeface="Times New Roman" panose="02020603050405020304" pitchFamily="18" charset="0"/>
              </a:rPr>
              <a:t>Concepto fiscal, no previsto en la LSC. No hay definición normativa (LIG, DR o RG 2513/08).</a:t>
            </a:r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endParaRPr lang="es-AR" altLang="es-AR" sz="10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r>
              <a:rPr lang="es-AR" altLang="es-AR" sz="1800" dirty="0">
                <a:ea typeface="Calibri" panose="020F0502020204030204" pitchFamily="34" charset="0"/>
                <a:cs typeface="Times New Roman" panose="02020603050405020304" pitchFamily="18" charset="0"/>
              </a:rPr>
              <a:t>Importancia de los conceptos:</a:t>
            </a:r>
          </a:p>
          <a:p>
            <a:pPr marL="536575" indent="-273050" algn="just">
              <a:lnSpc>
                <a:spcPct val="100000"/>
              </a:lnSpc>
              <a:spcBef>
                <a:spcPct val="0"/>
              </a:spcBef>
              <a:defRPr/>
            </a:pPr>
            <a:r>
              <a:rPr lang="es-AR" altLang="es-AR" sz="1800" dirty="0">
                <a:ea typeface="Calibri" panose="020F0502020204030204" pitchFamily="34" charset="0"/>
                <a:cs typeface="Times New Roman" panose="02020603050405020304" pitchFamily="18" charset="0"/>
              </a:rPr>
              <a:t>Cumplimiento de requisitos antes (i.e., actividad y participación), al momento (i.e., participación) y con posterioridad (i.e., actividad y participación) a la fecha de reorganización.</a:t>
            </a:r>
          </a:p>
          <a:p>
            <a:pPr marL="536575" indent="-273050" algn="just">
              <a:lnSpc>
                <a:spcPct val="100000"/>
              </a:lnSpc>
              <a:spcBef>
                <a:spcPct val="0"/>
              </a:spcBef>
              <a:defRPr/>
            </a:pPr>
            <a:r>
              <a:rPr lang="es-AR" altLang="es-AR" sz="1800" dirty="0">
                <a:ea typeface="Calibri" panose="020F0502020204030204" pitchFamily="34" charset="0"/>
                <a:cs typeface="Times New Roman" panose="02020603050405020304" pitchFamily="18" charset="0"/>
              </a:rPr>
              <a:t>Establecer el traslado de derechos y obligaciones fiscales.</a:t>
            </a:r>
          </a:p>
          <a:p>
            <a:pPr marL="536575" indent="-273050" algn="just">
              <a:lnSpc>
                <a:spcPct val="100000"/>
              </a:lnSpc>
              <a:spcBef>
                <a:spcPct val="0"/>
              </a:spcBef>
              <a:defRPr/>
            </a:pPr>
            <a:r>
              <a:rPr lang="es-AR" altLang="es-AR" sz="1800" dirty="0">
                <a:ea typeface="Calibri" panose="020F0502020204030204" pitchFamily="34" charset="0"/>
                <a:cs typeface="Times New Roman" panose="02020603050405020304" pitchFamily="18" charset="0"/>
              </a:rPr>
              <a:t>Definir qué entidad debe cumplir con la comunicación de la reorganización a la ARCA (i.e., “las continuadoras”).</a:t>
            </a:r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endParaRPr lang="es-AR" altLang="es-AR" sz="10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r>
              <a:rPr lang="es-AR" altLang="es-AR" sz="1800" b="1" dirty="0">
                <a:ea typeface="Calibri" panose="020F0502020204030204" pitchFamily="34" charset="0"/>
                <a:cs typeface="Times New Roman" panose="02020603050405020304" pitchFamily="18" charset="0"/>
              </a:rPr>
              <a:t>CSJN, “Galeno”, 2012</a:t>
            </a:r>
            <a:r>
              <a:rPr lang="es-AR" altLang="es-AR" sz="1800" dirty="0">
                <a:ea typeface="Calibri" panose="020F0502020204030204" pitchFamily="34" charset="0"/>
                <a:cs typeface="Times New Roman" panose="02020603050405020304" pitchFamily="18" charset="0"/>
              </a:rPr>
              <a:t>: son “antecesoras” todas las entidades que “existían en forma previa a la reorganización”, incluso la sociedad absorbente. Le resulta exigible el cumplimiento del requisito de participación previa</a:t>
            </a:r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endParaRPr lang="es-AR" altLang="es-AR" sz="10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r>
              <a:rPr lang="es-AR" altLang="es-AR" sz="1800" dirty="0">
                <a:ea typeface="Calibri" panose="020F0502020204030204" pitchFamily="34" charset="0"/>
                <a:cs typeface="Times New Roman" panose="02020603050405020304" pitchFamily="18" charset="0"/>
              </a:rPr>
              <a:t>Dudas:</a:t>
            </a:r>
          </a:p>
          <a:p>
            <a:pPr marL="536575" algn="just">
              <a:lnSpc>
                <a:spcPct val="100000"/>
              </a:lnSpc>
              <a:spcBef>
                <a:spcPct val="0"/>
              </a:spcBef>
              <a:defRPr/>
            </a:pPr>
            <a:r>
              <a:rPr lang="es-AR" altLang="es-AR" sz="1800" dirty="0">
                <a:ea typeface="Calibri" panose="020F0502020204030204" pitchFamily="34" charset="0"/>
                <a:cs typeface="Times New Roman" panose="02020603050405020304" pitchFamily="18" charset="0"/>
              </a:rPr>
              <a:t>Cuando el legislador se refiere a “antecesora”, ¿su intención fue comprender también a la “antecesora-continuadora”?</a:t>
            </a:r>
          </a:p>
          <a:p>
            <a:pPr marL="536575" algn="just">
              <a:lnSpc>
                <a:spcPct val="100000"/>
              </a:lnSpc>
              <a:spcBef>
                <a:spcPct val="0"/>
              </a:spcBef>
              <a:defRPr/>
            </a:pPr>
            <a:r>
              <a:rPr lang="es-AR" altLang="es-AR" sz="1800" dirty="0">
                <a:ea typeface="Calibri" panose="020F0502020204030204" pitchFamily="34" charset="0"/>
                <a:cs typeface="Times New Roman" panose="02020603050405020304" pitchFamily="18" charset="0"/>
              </a:rPr>
              <a:t>¿”Antecesora” o “continuadora” en el tiempo o en el negocio/patrimonio reorganizado?</a:t>
            </a:r>
          </a:p>
          <a:p>
            <a:pPr marL="536575" algn="just">
              <a:lnSpc>
                <a:spcPct val="100000"/>
              </a:lnSpc>
              <a:spcBef>
                <a:spcPct val="0"/>
              </a:spcBef>
              <a:defRPr/>
            </a:pPr>
            <a:r>
              <a:rPr lang="es-AR" altLang="es-AR" sz="1800" dirty="0">
                <a:ea typeface="Calibri" panose="020F0502020204030204" pitchFamily="34" charset="0"/>
                <a:cs typeface="Times New Roman" panose="02020603050405020304" pitchFamily="18" charset="0"/>
              </a:rPr>
              <a:t>¿Si los quebrantos o atributos fiscales los registra la absorbente y no hay traslado?</a:t>
            </a:r>
          </a:p>
          <a:p>
            <a:pPr marL="536575" algn="just">
              <a:lnSpc>
                <a:spcPct val="100000"/>
              </a:lnSpc>
              <a:spcBef>
                <a:spcPct val="0"/>
              </a:spcBef>
              <a:defRPr/>
            </a:pPr>
            <a:r>
              <a:rPr lang="es-AR" altLang="es-AR" sz="1800" dirty="0">
                <a:ea typeface="Calibri" panose="020F0502020204030204" pitchFamily="34" charset="0"/>
                <a:cs typeface="Times New Roman" panose="02020603050405020304" pitchFamily="18" charset="0"/>
              </a:rPr>
              <a:t>¿Diferente criterio para “fusiones” y “escisiones-fusiones” que para “transferencias en conjunto económico” (Dictamen 10/2013)?</a:t>
            </a:r>
          </a:p>
          <a:p>
            <a:pPr marL="536575" algn="just">
              <a:lnSpc>
                <a:spcPct val="100000"/>
              </a:lnSpc>
              <a:spcBef>
                <a:spcPct val="0"/>
              </a:spcBef>
              <a:defRPr/>
            </a:pPr>
            <a:r>
              <a:rPr lang="es-AR" altLang="es-AR" sz="1800" dirty="0">
                <a:ea typeface="Calibri" panose="020F0502020204030204" pitchFamily="34" charset="0"/>
                <a:cs typeface="Times New Roman" panose="02020603050405020304" pitchFamily="18" charset="0"/>
              </a:rPr>
              <a:t>Liquidación de antecesora por restricciones regulatorias (Dictamen 33/2014).</a:t>
            </a:r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endParaRPr lang="es-AR" altLang="es-AR" sz="18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59913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1C1DF9-1379-13DB-D2AB-37E69092E8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CF70642-63A3-ACD3-7266-3CDCB62BA8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3587" y="76972"/>
            <a:ext cx="10687853" cy="973137"/>
          </a:xfrm>
        </p:spPr>
        <p:txBody>
          <a:bodyPr>
            <a:normAutofit/>
          </a:bodyPr>
          <a:lstStyle/>
          <a:p>
            <a:pPr algn="l"/>
            <a:r>
              <a:rPr lang="es-AR" sz="3000" b="1" dirty="0">
                <a:solidFill>
                  <a:srgbClr val="006699"/>
                </a:solidFill>
              </a:rPr>
              <a:t>Fusión y escisión: generalidades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D6A76280-3C82-D525-344E-DD8D26F7AC81}"/>
              </a:ext>
            </a:extLst>
          </p:cNvPr>
          <p:cNvSpPr>
            <a:spLocks/>
          </p:cNvSpPr>
          <p:nvPr/>
        </p:nvSpPr>
        <p:spPr>
          <a:xfrm>
            <a:off x="0" y="6217505"/>
            <a:ext cx="12192000" cy="640495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pic>
        <p:nvPicPr>
          <p:cNvPr id="5" name="Picture 4" descr="ASOCIACION ARGENTINA DE ESTUDIOS FISCALES">
            <a:extLst>
              <a:ext uri="{FF2B5EF4-FFF2-40B4-BE49-F238E27FC236}">
                <a16:creationId xmlns:a16="http://schemas.microsoft.com/office/drawing/2014/main" id="{C356D33F-5861-ADCE-92BC-A353E8DB57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6227030"/>
            <a:ext cx="2220831" cy="618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462F3659-102D-7567-A1FE-C92493198EAF}"/>
              </a:ext>
            </a:extLst>
          </p:cNvPr>
          <p:cNvSpPr txBox="1"/>
          <p:nvPr/>
        </p:nvSpPr>
        <p:spPr>
          <a:xfrm>
            <a:off x="6508161" y="6227030"/>
            <a:ext cx="60198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1500" b="1" dirty="0">
                <a:solidFill>
                  <a:schemeClr val="bg1"/>
                </a:solidFill>
              </a:rPr>
              <a:t>REORGANIZACIONES LIBRES DE IMPUESTOS</a:t>
            </a:r>
          </a:p>
          <a:p>
            <a:pPr algn="ctr"/>
            <a:r>
              <a:rPr lang="es-AR" sz="1500" b="1" dirty="0">
                <a:solidFill>
                  <a:schemeClr val="bg1"/>
                </a:solidFill>
              </a:rPr>
              <a:t>Fusión, escisión y transferencias en conjunto económico</a:t>
            </a:r>
          </a:p>
        </p:txBody>
      </p:sp>
      <p:sp>
        <p:nvSpPr>
          <p:cNvPr id="7" name="CuadroTexto 1">
            <a:extLst>
              <a:ext uri="{FF2B5EF4-FFF2-40B4-BE49-F238E27FC236}">
                <a16:creationId xmlns:a16="http://schemas.microsoft.com/office/drawing/2014/main" id="{D42AE908-7B48-5B5A-7A4B-5A56E2B559F4}"/>
              </a:ext>
            </a:extLst>
          </p:cNvPr>
          <p:cNvSpPr txBox="1">
            <a:spLocks noGrp="1" noChangeArrowheads="1"/>
          </p:cNvSpPr>
          <p:nvPr>
            <p:ph type="subTitle" idx="1"/>
          </p:nvPr>
        </p:nvSpPr>
        <p:spPr bwMode="auto">
          <a:xfrm>
            <a:off x="255270" y="1089484"/>
            <a:ext cx="11681460" cy="5632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r>
              <a:rPr lang="es-AR" altLang="es-AR" sz="1800" dirty="0">
                <a:ea typeface="Calibri" panose="020F0502020204030204" pitchFamily="34" charset="0"/>
                <a:cs typeface="Times New Roman" panose="02020603050405020304" pitchFamily="18" charset="0"/>
              </a:rPr>
              <a:t>El </a:t>
            </a:r>
            <a:r>
              <a:rPr lang="es-AR" altLang="es-AR" sz="1800" b="1" dirty="0">
                <a:ea typeface="Calibri" panose="020F0502020204030204" pitchFamily="34" charset="0"/>
                <a:cs typeface="Times New Roman" panose="02020603050405020304" pitchFamily="18" charset="0"/>
              </a:rPr>
              <a:t>concepto de reorganización </a:t>
            </a:r>
            <a:r>
              <a:rPr lang="es-AR" altLang="es-AR" sz="1800" dirty="0">
                <a:ea typeface="Calibri" panose="020F0502020204030204" pitchFamily="34" charset="0"/>
                <a:cs typeface="Times New Roman" panose="02020603050405020304" pitchFamily="18" charset="0"/>
              </a:rPr>
              <a:t>empresarial es (i) </a:t>
            </a:r>
            <a:r>
              <a:rPr lang="es-AR" altLang="es-AR" sz="1800" b="1" dirty="0">
                <a:ea typeface="Calibri" panose="020F0502020204030204" pitchFamily="34" charset="0"/>
                <a:cs typeface="Times New Roman" panose="02020603050405020304" pitchFamily="18" charset="0"/>
              </a:rPr>
              <a:t>anterior</a:t>
            </a:r>
            <a:r>
              <a:rPr lang="es-AR" altLang="es-AR" sz="1800" dirty="0">
                <a:ea typeface="Calibri" panose="020F0502020204030204" pitchFamily="34" charset="0"/>
                <a:cs typeface="Times New Roman" panose="02020603050405020304" pitchFamily="18" charset="0"/>
              </a:rPr>
              <a:t> (1943 y 1969) a la LGS 19.550 (1972), aunque a la fecha las definiciones de la LIG están adecuadas a la LGS, y (ii) </a:t>
            </a:r>
            <a:r>
              <a:rPr lang="es-AR" altLang="es-AR" sz="1800" b="1" dirty="0">
                <a:ea typeface="Calibri" panose="020F0502020204030204" pitchFamily="34" charset="0"/>
                <a:cs typeface="Times New Roman" panose="02020603050405020304" pitchFamily="18" charset="0"/>
              </a:rPr>
              <a:t>más amplio </a:t>
            </a:r>
            <a:r>
              <a:rPr lang="es-AR" altLang="es-AR" sz="1800" dirty="0">
                <a:ea typeface="Calibri" panose="020F0502020204030204" pitchFamily="34" charset="0"/>
                <a:cs typeface="Times New Roman" panose="02020603050405020304" pitchFamily="18" charset="0"/>
              </a:rPr>
              <a:t>que los supuestos regulados en la LGS 19.550, por cuanto abarca no solo a sociedades sino también a “fondos de comercio y en general empresas y/o explotaciones de cualquier naturaleza”. </a:t>
            </a:r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endParaRPr lang="es-AR" altLang="es-AR" sz="18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r>
              <a:rPr lang="es-AR" altLang="es-AR" sz="1800" dirty="0">
                <a:ea typeface="Calibri" panose="020F0502020204030204" pitchFamily="34" charset="0"/>
                <a:cs typeface="Times New Roman" panose="02020603050405020304" pitchFamily="18" charset="0"/>
              </a:rPr>
              <a:t>La fusión y escisión son actos jurídicos complejos que implican una transmisión patrimonial (activos y pasivos, derechos y obligaciones) </a:t>
            </a:r>
            <a:r>
              <a:rPr lang="es-AR" altLang="es-AR" sz="1800" b="1" dirty="0">
                <a:ea typeface="Calibri" panose="020F0502020204030204" pitchFamily="34" charset="0"/>
                <a:cs typeface="Times New Roman" panose="02020603050405020304" pitchFamily="18" charset="0"/>
              </a:rPr>
              <a:t>a título universal</a:t>
            </a:r>
            <a:r>
              <a:rPr lang="es-AR" altLang="es-AR" sz="1800" dirty="0">
                <a:ea typeface="Calibri" panose="020F0502020204030204" pitchFamily="34" charset="0"/>
                <a:cs typeface="Times New Roman" panose="02020603050405020304" pitchFamily="18" charset="0"/>
              </a:rPr>
              <a:t>. Diferentes posturas respecto a la escisión (i.e., Proyecto reforma LGS del 2019).</a:t>
            </a:r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endParaRPr lang="es-AR" altLang="es-AR" sz="18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r>
              <a:rPr lang="es-AR" altLang="es-AR" sz="1800" dirty="0">
                <a:ea typeface="Calibri" panose="020F0502020204030204" pitchFamily="34" charset="0"/>
                <a:cs typeface="Times New Roman" panose="02020603050405020304" pitchFamily="18" charset="0"/>
              </a:rPr>
              <a:t>Imposibilidad de </a:t>
            </a:r>
            <a:r>
              <a:rPr lang="es-AR" altLang="es-AR" sz="1800" b="1" dirty="0">
                <a:ea typeface="Calibri" panose="020F0502020204030204" pitchFamily="34" charset="0"/>
                <a:cs typeface="Times New Roman" panose="02020603050405020304" pitchFamily="18" charset="0"/>
              </a:rPr>
              <a:t>limitar la responsabilidad fiscal sucesora </a:t>
            </a:r>
            <a:r>
              <a:rPr lang="es-AR" altLang="es-AR" sz="1800" dirty="0">
                <a:ea typeface="Calibri" panose="020F0502020204030204" pitchFamily="34" charset="0"/>
                <a:cs typeface="Times New Roman" panose="02020603050405020304" pitchFamily="18" charset="0"/>
              </a:rPr>
              <a:t>(Ley 11.683, art. 8, inc. e); CF CABA, art. 257; CF PBSAS, art. 23). Diferentes opiniones respecto a la escisión.</a:t>
            </a:r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endParaRPr lang="es-AR" altLang="es-AR" sz="18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r>
              <a:rPr lang="es-AR" altLang="es-AR" sz="1800" dirty="0">
                <a:ea typeface="Calibri" panose="020F0502020204030204" pitchFamily="34" charset="0"/>
                <a:cs typeface="Times New Roman" panose="02020603050405020304" pitchFamily="18" charset="0"/>
              </a:rPr>
              <a:t>Efectos de la reorganización a fines fiscales y legales: “fecha efectiva de reorganización” vs. inscripción de la fusión/escisión en el Registro Público de Comercio.</a:t>
            </a:r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endParaRPr lang="es-AR" altLang="es-AR" sz="18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r>
              <a:rPr lang="es-AR" altLang="es-AR" sz="1800" dirty="0">
                <a:ea typeface="Calibri" panose="020F0502020204030204" pitchFamily="34" charset="0"/>
                <a:cs typeface="Times New Roman" panose="02020603050405020304" pitchFamily="18" charset="0"/>
              </a:rPr>
              <a:t>Multiplicidad de sujetos intervinientes y concatenación de distintos procesos (CSJN, “Grupo Posadas”, Fallos 339:434; Consulta Vinculante 4/23).</a:t>
            </a:r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endParaRPr lang="es-AR" altLang="es-AR" sz="18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r>
              <a:rPr lang="es-AR" altLang="es-AR" sz="1800" dirty="0">
                <a:ea typeface="Calibri" panose="020F0502020204030204" pitchFamily="34" charset="0"/>
                <a:cs typeface="Times New Roman" panose="02020603050405020304" pitchFamily="18" charset="0"/>
              </a:rPr>
              <a:t>No obligatoriedad de publicaciones e inscripción para “empresas” sin tipo societario (Dictámenes 25/2010, 10/2021). </a:t>
            </a:r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endParaRPr lang="es-AR" altLang="es-AR" sz="18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endParaRPr lang="es-AR" altLang="es-AR" sz="18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44197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EF23D7-D7F9-0861-3665-76B1A5904E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E228479-ED98-7C6B-DC3A-5E46FE3639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3587" y="76972"/>
            <a:ext cx="10687853" cy="973137"/>
          </a:xfrm>
        </p:spPr>
        <p:txBody>
          <a:bodyPr>
            <a:normAutofit/>
          </a:bodyPr>
          <a:lstStyle/>
          <a:p>
            <a:pPr algn="l"/>
            <a:r>
              <a:rPr lang="es-AR" sz="3000" b="1" dirty="0">
                <a:solidFill>
                  <a:srgbClr val="006699"/>
                </a:solidFill>
              </a:rPr>
              <a:t>Fusión: concepto fiscal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2FC35632-1C61-6D5D-7345-58C2BD2A6720}"/>
              </a:ext>
            </a:extLst>
          </p:cNvPr>
          <p:cNvSpPr>
            <a:spLocks/>
          </p:cNvSpPr>
          <p:nvPr/>
        </p:nvSpPr>
        <p:spPr>
          <a:xfrm>
            <a:off x="0" y="6217505"/>
            <a:ext cx="12192000" cy="640495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pic>
        <p:nvPicPr>
          <p:cNvPr id="5" name="Picture 4" descr="ASOCIACION ARGENTINA DE ESTUDIOS FISCALES">
            <a:extLst>
              <a:ext uri="{FF2B5EF4-FFF2-40B4-BE49-F238E27FC236}">
                <a16:creationId xmlns:a16="http://schemas.microsoft.com/office/drawing/2014/main" id="{611292B5-2E60-2B1C-D17E-E20232512D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6227030"/>
            <a:ext cx="2220831" cy="618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5DCDCD3B-6A78-6012-55BB-C90F89049B42}"/>
              </a:ext>
            </a:extLst>
          </p:cNvPr>
          <p:cNvSpPr txBox="1"/>
          <p:nvPr/>
        </p:nvSpPr>
        <p:spPr>
          <a:xfrm>
            <a:off x="6508161" y="6227030"/>
            <a:ext cx="60198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1500" b="1" dirty="0">
                <a:solidFill>
                  <a:schemeClr val="bg1"/>
                </a:solidFill>
              </a:rPr>
              <a:t>REORGANIZACIONES LIBRES DE IMPUESTOS</a:t>
            </a:r>
          </a:p>
          <a:p>
            <a:pPr algn="ctr"/>
            <a:r>
              <a:rPr lang="es-AR" sz="1500" b="1" dirty="0">
                <a:solidFill>
                  <a:schemeClr val="bg1"/>
                </a:solidFill>
              </a:rPr>
              <a:t>Fusión, escisión y transferencias en conjunto económico</a:t>
            </a:r>
          </a:p>
        </p:txBody>
      </p:sp>
      <p:sp>
        <p:nvSpPr>
          <p:cNvPr id="7" name="CuadroTexto 1">
            <a:extLst>
              <a:ext uri="{FF2B5EF4-FFF2-40B4-BE49-F238E27FC236}">
                <a16:creationId xmlns:a16="http://schemas.microsoft.com/office/drawing/2014/main" id="{265E472E-FC2B-1179-6368-E0168FE32573}"/>
              </a:ext>
            </a:extLst>
          </p:cNvPr>
          <p:cNvSpPr txBox="1">
            <a:spLocks noGrp="1" noChangeArrowheads="1"/>
          </p:cNvSpPr>
          <p:nvPr>
            <p:ph type="subTitle" idx="1"/>
          </p:nvPr>
        </p:nvSpPr>
        <p:spPr bwMode="auto">
          <a:xfrm>
            <a:off x="255270" y="1089484"/>
            <a:ext cx="1168146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r>
              <a:rPr lang="es-AR" altLang="es-AR" sz="1800" dirty="0">
                <a:ea typeface="Calibri" panose="020F0502020204030204" pitchFamily="34" charset="0"/>
                <a:cs typeface="Times New Roman" panose="02020603050405020304" pitchFamily="18" charset="0"/>
              </a:rPr>
              <a:t>Al abarcar a “empresas” en general, el concepto en la LIG incluye supuestos de fusiones </a:t>
            </a:r>
            <a:r>
              <a:rPr lang="es-AR" altLang="es-AR" sz="1800" b="1" dirty="0">
                <a:ea typeface="Calibri" panose="020F0502020204030204" pitchFamily="34" charset="0"/>
                <a:cs typeface="Times New Roman" panose="02020603050405020304" pitchFamily="18" charset="0"/>
              </a:rPr>
              <a:t>atípicas societariamente</a:t>
            </a:r>
            <a:r>
              <a:rPr lang="es-AR" altLang="es-AR" sz="1800" dirty="0">
                <a:ea typeface="Calibri" panose="020F0502020204030204" pitchFamily="34" charset="0"/>
                <a:cs typeface="Times New Roman" panose="02020603050405020304" pitchFamily="18" charset="0"/>
              </a:rPr>
              <a:t>. Mientras la LIG replica el concepto de fusión previsto en la LGS 19.500, el DR precisa su definición estableciendo el requisito de participación al momento de la fusión: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69109546-40B2-95A4-FC3E-DE37D5559CB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4743845"/>
              </p:ext>
            </p:extLst>
          </p:nvPr>
        </p:nvGraphicFramePr>
        <p:xfrm>
          <a:off x="330200" y="2052189"/>
          <a:ext cx="11531599" cy="392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99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500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14163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s-AR" sz="1700" kern="120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LIG (art. 80) / DR (art. 172) </a:t>
                      </a:r>
                      <a:r>
                        <a:rPr lang="es-AR" sz="1700" kern="1200" dirty="0" err="1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t.o</a:t>
                      </a:r>
                      <a:r>
                        <a:rPr lang="es-AR" sz="1700" kern="120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. 2019</a:t>
                      </a:r>
                    </a:p>
                  </a:txBody>
                  <a:tcPr marL="9526" marR="9526" marT="9525" marB="0">
                    <a:solidFill>
                      <a:srgbClr val="0066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AR" sz="1700" kern="120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LGS 19.550 (art. 82)</a:t>
                      </a:r>
                    </a:p>
                  </a:txBody>
                  <a:tcPr marL="9526" marR="9526" marT="9525" marB="0">
                    <a:solidFill>
                      <a:srgbClr val="0066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AR" sz="17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LIG</a:t>
                      </a:r>
                    </a:p>
                  </a:txBody>
                  <a:tcPr marL="91447" marR="91447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AR" sz="17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Fusión de </a:t>
                      </a:r>
                      <a:r>
                        <a:rPr lang="es-AR" sz="1700" b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(i)</a:t>
                      </a:r>
                      <a:r>
                        <a:rPr lang="es-AR" sz="17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empresas preexistentes a través de una tercera que se forme (</a:t>
                      </a:r>
                      <a:r>
                        <a:rPr lang="es-AR" sz="1700" i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fusión por consolidación</a:t>
                      </a:r>
                      <a:r>
                        <a:rPr lang="es-AR" sz="1700" i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  <a:r>
                        <a:rPr lang="es-AR" sz="17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o </a:t>
                      </a:r>
                      <a:r>
                        <a:rPr lang="es-AR" sz="1700" b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(</a:t>
                      </a:r>
                      <a:r>
                        <a:rPr lang="es-AR" sz="1700" b="1" dirty="0" err="1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ii</a:t>
                      </a:r>
                      <a:r>
                        <a:rPr lang="es-AR" sz="1700" b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  <a:r>
                        <a:rPr lang="es-AR" sz="17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s-AR" sz="1700" i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por absorción </a:t>
                      </a:r>
                      <a:r>
                        <a:rPr lang="es-AR" sz="17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de una de ellas.</a:t>
                      </a:r>
                    </a:p>
                  </a:txBody>
                  <a:tcPr marL="91447" marR="91447">
                    <a:solidFill>
                      <a:schemeClr val="bg2"/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es-AR" sz="17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Hay fusión cuando </a:t>
                      </a:r>
                      <a:r>
                        <a:rPr lang="es-AR" sz="1700" b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(i)</a:t>
                      </a:r>
                      <a:r>
                        <a:rPr lang="es-AR" sz="17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dos o más sociedades se disuelven sin liquidarse, para constituir una nueva, o </a:t>
                      </a:r>
                      <a:r>
                        <a:rPr lang="es-AR" sz="1700" b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(</a:t>
                      </a:r>
                      <a:r>
                        <a:rPr lang="es-AR" sz="1700" b="1" dirty="0" err="1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ii</a:t>
                      </a:r>
                      <a:r>
                        <a:rPr lang="es-AR" sz="1700" b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  <a:r>
                        <a:rPr lang="es-AR" sz="17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cuando una ya existente incorpora a una u otras, que sin liquidarse son disueltas.</a:t>
                      </a:r>
                    </a:p>
                  </a:txBody>
                  <a:tcPr marL="91447" marR="91447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AR" sz="17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DR</a:t>
                      </a:r>
                    </a:p>
                  </a:txBody>
                  <a:tcPr marL="91447" marR="91447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AR" sz="1700" b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(i)</a:t>
                      </a:r>
                      <a:r>
                        <a:rPr lang="es-AR" sz="17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Dos o más sociedades se disuelven, sin liquidarse, para constituir una nueva, siempre que por lo menos el 80% del capital de la nueva entidad al momento de la fusión corresponda a los titulares de las </a:t>
                      </a:r>
                      <a:r>
                        <a:rPr lang="es-AR" sz="1700" u="none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antecesoras</a:t>
                      </a:r>
                      <a:r>
                        <a:rPr lang="es-AR" sz="17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(i.e., sociedades disueltas). </a:t>
                      </a:r>
                      <a:r>
                        <a:rPr lang="es-AR" sz="1700" b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(ii)</a:t>
                      </a:r>
                      <a:r>
                        <a:rPr lang="es-AR" sz="17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Una sociedad ya existente incorpora a otra u otras que, sin liquidarse, son disueltas, siempre que el valor de la participación correspondiente a los titulares de la o las sociedades incorporadas en el capital de la </a:t>
                      </a:r>
                      <a:r>
                        <a:rPr lang="es-AR" sz="1700" dirty="0" err="1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incorporante</a:t>
                      </a:r>
                      <a:r>
                        <a:rPr lang="es-AR" sz="17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represente por lo menos el 80% del capital de la o las incorporadas.</a:t>
                      </a:r>
                    </a:p>
                  </a:txBody>
                  <a:tcPr marL="91447" marR="91447">
                    <a:solidFill>
                      <a:schemeClr val="bg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A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637321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670F8F-7510-4516-8902-0C4D5B8896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9D80ADE-B47F-3A7F-7110-5703EC5777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3587" y="76972"/>
            <a:ext cx="10687853" cy="973137"/>
          </a:xfrm>
        </p:spPr>
        <p:txBody>
          <a:bodyPr>
            <a:normAutofit/>
          </a:bodyPr>
          <a:lstStyle/>
          <a:p>
            <a:pPr algn="l"/>
            <a:r>
              <a:rPr lang="es-AR" sz="3000" b="1" dirty="0">
                <a:solidFill>
                  <a:srgbClr val="006699"/>
                </a:solidFill>
              </a:rPr>
              <a:t>Escisión: concepto fiscal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D117782D-D3CB-6A62-6CE3-16E05DA2425B}"/>
              </a:ext>
            </a:extLst>
          </p:cNvPr>
          <p:cNvSpPr>
            <a:spLocks/>
          </p:cNvSpPr>
          <p:nvPr/>
        </p:nvSpPr>
        <p:spPr>
          <a:xfrm>
            <a:off x="0" y="6217505"/>
            <a:ext cx="12192000" cy="640495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pic>
        <p:nvPicPr>
          <p:cNvPr id="5" name="Picture 4" descr="ASOCIACION ARGENTINA DE ESTUDIOS FISCALES">
            <a:extLst>
              <a:ext uri="{FF2B5EF4-FFF2-40B4-BE49-F238E27FC236}">
                <a16:creationId xmlns:a16="http://schemas.microsoft.com/office/drawing/2014/main" id="{8D602F66-0A6D-5D7D-2A83-2DBD539761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6227030"/>
            <a:ext cx="2220831" cy="618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6A347ED7-284D-4ADF-0166-141055FC5140}"/>
              </a:ext>
            </a:extLst>
          </p:cNvPr>
          <p:cNvSpPr txBox="1"/>
          <p:nvPr/>
        </p:nvSpPr>
        <p:spPr>
          <a:xfrm>
            <a:off x="6508161" y="6227030"/>
            <a:ext cx="60198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1500" b="1" dirty="0">
                <a:solidFill>
                  <a:schemeClr val="bg1"/>
                </a:solidFill>
              </a:rPr>
              <a:t>REORGANIZACIONES LIBRES DE IMPUESTOS</a:t>
            </a:r>
          </a:p>
          <a:p>
            <a:pPr algn="ctr"/>
            <a:r>
              <a:rPr lang="es-AR" sz="1500" b="1" dirty="0">
                <a:solidFill>
                  <a:schemeClr val="bg1"/>
                </a:solidFill>
              </a:rPr>
              <a:t>Fusión, escisión y transferencias en conjunto económico</a:t>
            </a:r>
          </a:p>
        </p:txBody>
      </p:sp>
      <p:sp>
        <p:nvSpPr>
          <p:cNvPr id="7" name="CuadroTexto 1">
            <a:extLst>
              <a:ext uri="{FF2B5EF4-FFF2-40B4-BE49-F238E27FC236}">
                <a16:creationId xmlns:a16="http://schemas.microsoft.com/office/drawing/2014/main" id="{13128B82-702B-60AD-3023-F31FD3F93E2A}"/>
              </a:ext>
            </a:extLst>
          </p:cNvPr>
          <p:cNvSpPr txBox="1">
            <a:spLocks noGrp="1" noChangeArrowheads="1"/>
          </p:cNvSpPr>
          <p:nvPr>
            <p:ph type="subTitle" idx="1"/>
          </p:nvPr>
        </p:nvSpPr>
        <p:spPr bwMode="auto">
          <a:xfrm>
            <a:off x="255270" y="1089484"/>
            <a:ext cx="1168146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s-AR" altLang="es-AR" sz="1800" dirty="0"/>
              <a:t>Al abarcar a “empresas” en general, el concepto en la LIG incluye supuestos de divisiones o escisiones </a:t>
            </a:r>
            <a:r>
              <a:rPr lang="es-AR" altLang="es-AR" sz="1800" b="1" dirty="0"/>
              <a:t>atípicas societariamente.</a:t>
            </a:r>
            <a:r>
              <a:rPr lang="es-AR" altLang="es-AR" sz="1800" dirty="0"/>
              <a:t> Al igual que en la fusión, el DR precisa la definición estableciendo el requisito de participación al momento de la escisión. Amplitud de modalidades reflejada en aplicativo RG 2513/08. </a:t>
            </a:r>
          </a:p>
        </p:txBody>
      </p:sp>
      <p:graphicFrame>
        <p:nvGraphicFramePr>
          <p:cNvPr id="8" name="Table 2">
            <a:extLst>
              <a:ext uri="{FF2B5EF4-FFF2-40B4-BE49-F238E27FC236}">
                <a16:creationId xmlns:a16="http://schemas.microsoft.com/office/drawing/2014/main" id="{E40E7A4C-EE4D-9196-1C69-3CF3734819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8193360"/>
              </p:ext>
            </p:extLst>
          </p:nvPr>
        </p:nvGraphicFramePr>
        <p:xfrm>
          <a:off x="411713" y="2012814"/>
          <a:ext cx="11531600" cy="3967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18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2734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9824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s-AR" sz="1600" kern="120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LIG (art. 80) / DR (art. 172) </a:t>
                      </a:r>
                      <a:r>
                        <a:rPr lang="es-AR" sz="1600" kern="1200" dirty="0" err="1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t.o</a:t>
                      </a:r>
                      <a:r>
                        <a:rPr lang="es-AR" sz="1600" kern="120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. 2019</a:t>
                      </a:r>
                    </a:p>
                  </a:txBody>
                  <a:tcPr marL="9526" marR="9526" marT="9525" marB="0">
                    <a:solidFill>
                      <a:srgbClr val="0066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AR" sz="1600" kern="120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LGS 19.550 (art. 88)</a:t>
                      </a:r>
                    </a:p>
                  </a:txBody>
                  <a:tcPr marL="9526" marR="9526" marT="9525" marB="0">
                    <a:solidFill>
                      <a:srgbClr val="0066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AR" sz="16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LIG</a:t>
                      </a:r>
                    </a:p>
                  </a:txBody>
                  <a:tcPr marL="91447" marR="91447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AR" sz="16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La escisión o división de una empresa en otra u otras que continúen en conjunto las operaciones de la primera.</a:t>
                      </a:r>
                    </a:p>
                  </a:txBody>
                  <a:tcPr marL="91447" marR="91447">
                    <a:solidFill>
                      <a:schemeClr val="bg2"/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es-AR" sz="1600" b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(i) </a:t>
                      </a:r>
                      <a:r>
                        <a:rPr lang="es-AR" sz="1600" b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U</a:t>
                      </a:r>
                      <a:r>
                        <a:rPr lang="es-AR" sz="16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na sociedad sin disolverse destina parte de su patrimonio para fusionarse con sociedades existentes (</a:t>
                      </a:r>
                      <a:r>
                        <a:rPr lang="es-AR" sz="1600" i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escisión-fusión</a:t>
                      </a:r>
                      <a:r>
                        <a:rPr lang="es-AR" sz="16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) o </a:t>
                      </a:r>
                    </a:p>
                    <a:p>
                      <a:endParaRPr lang="es-AR" sz="1600" b="1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r>
                        <a:rPr lang="es-AR" sz="1600" b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(</a:t>
                      </a:r>
                      <a:r>
                        <a:rPr lang="es-AR" sz="1600" b="1" dirty="0" err="1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ii</a:t>
                      </a:r>
                      <a:r>
                        <a:rPr lang="es-AR" sz="1600" b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  <a:r>
                        <a:rPr lang="es-AR" sz="16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para participar con ellas en la creación de una nueva sociedad (</a:t>
                      </a:r>
                      <a:r>
                        <a:rPr lang="es-AR" sz="1600" i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fusión parcial</a:t>
                      </a:r>
                      <a:r>
                        <a:rPr lang="es-AR" sz="16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</a:p>
                    <a:p>
                      <a:endParaRPr lang="es-AR" sz="16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r>
                        <a:rPr lang="es-AR" sz="1600" b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(</a:t>
                      </a:r>
                      <a:r>
                        <a:rPr lang="es-AR" sz="1600" b="1" dirty="0" err="1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iii</a:t>
                      </a:r>
                      <a:r>
                        <a:rPr lang="es-AR" sz="1600" b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  <a:r>
                        <a:rPr lang="es-AR" sz="16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Una sociedad sin disolverse destina parte de su patrimonio para constituir una o varias sociedades nuevas (</a:t>
                      </a:r>
                      <a:r>
                        <a:rPr lang="es-AR" sz="1600" i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escisión-creación o escisión constitución</a:t>
                      </a:r>
                      <a:r>
                        <a:rPr lang="es-AR" sz="16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).</a:t>
                      </a:r>
                    </a:p>
                    <a:p>
                      <a:endParaRPr lang="es-AR" sz="16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r>
                        <a:rPr lang="es-AR" sz="1600" b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(</a:t>
                      </a:r>
                      <a:r>
                        <a:rPr lang="es-AR" sz="1600" b="1" dirty="0" err="1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iv</a:t>
                      </a:r>
                      <a:r>
                        <a:rPr lang="es-AR" sz="1600" b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) </a:t>
                      </a:r>
                      <a:r>
                        <a:rPr lang="es-AR" sz="1600" b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U</a:t>
                      </a:r>
                      <a:r>
                        <a:rPr lang="es-AR" sz="16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na sociedad se disuelve sin liquidarse para constituir con la totalidad de su patrimonio nuevas sociedades (</a:t>
                      </a:r>
                      <a:r>
                        <a:rPr lang="es-AR" sz="1600" i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escisión propiamente dicha</a:t>
                      </a:r>
                      <a:r>
                        <a:rPr lang="es-AR" sz="16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).</a:t>
                      </a:r>
                    </a:p>
                  </a:txBody>
                  <a:tcPr marL="91447" marR="91447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AR" sz="16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DR</a:t>
                      </a:r>
                    </a:p>
                  </a:txBody>
                  <a:tcPr marL="91447" marR="91447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AR" sz="1600" b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(i) </a:t>
                      </a:r>
                      <a:r>
                        <a:rPr lang="es-AR" sz="1600" b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Una sociedad destina parte de su patrimonio a una sociedad existente o </a:t>
                      </a:r>
                      <a:r>
                        <a:rPr lang="es-AR" sz="1600" b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(</a:t>
                      </a:r>
                      <a:r>
                        <a:rPr lang="es-AR" sz="1600" b="1" dirty="0" err="1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ii</a:t>
                      </a:r>
                      <a:r>
                        <a:rPr lang="es-AR" sz="1600" b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) </a:t>
                      </a:r>
                      <a:r>
                        <a:rPr lang="es-AR" sz="1600" b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participa con ella en la creación de una nueva sociedad, siempre que al momento de la escisión/división, la participación de los titulares de la sociedad escindida/dividida en el capital de la existente o nueva, no sea inferior al 80% del patrimonio destinado a tal fin (i.e., patrimonio escindido/dividido).</a:t>
                      </a:r>
                    </a:p>
                    <a:p>
                      <a:endParaRPr lang="es-AR" sz="1600" b="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r>
                        <a:rPr lang="es-AR" sz="1600" b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(</a:t>
                      </a:r>
                      <a:r>
                        <a:rPr lang="es-AR" sz="1600" b="1" dirty="0" err="1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iii</a:t>
                      </a:r>
                      <a:r>
                        <a:rPr lang="es-AR" sz="1600" b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) </a:t>
                      </a:r>
                      <a:r>
                        <a:rPr lang="es-AR" sz="1600" b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Una sociedad destina parte de su patrimonio para crear una nueva sociedad, y </a:t>
                      </a:r>
                      <a:r>
                        <a:rPr lang="es-AR" sz="1600" b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(</a:t>
                      </a:r>
                      <a:r>
                        <a:rPr lang="es-AR" sz="1600" b="1" dirty="0" err="1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iv</a:t>
                      </a:r>
                      <a:r>
                        <a:rPr lang="es-AR" sz="1600" b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) </a:t>
                      </a:r>
                      <a:r>
                        <a:rPr lang="es-AR" sz="1600" b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una sociedad se fracciona en nuevas empresas jurídica y económicamente independientes, siempre que por lo menos el 80% del capital de las nuevas sociedades, considerados en conjunto, pertenezcan a los titulares de la sociedad antecesora. </a:t>
                      </a:r>
                    </a:p>
                  </a:txBody>
                  <a:tcPr marL="91447" marR="91447">
                    <a:solidFill>
                      <a:schemeClr val="bg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A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09220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5644D8-DD3B-C851-1A92-4B3F709A98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265F1E5-489B-D2C1-F373-5E24C8095E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3587" y="76972"/>
            <a:ext cx="10687853" cy="973137"/>
          </a:xfrm>
        </p:spPr>
        <p:txBody>
          <a:bodyPr>
            <a:normAutofit/>
          </a:bodyPr>
          <a:lstStyle/>
          <a:p>
            <a:pPr algn="l"/>
            <a:r>
              <a:rPr lang="es-AR" sz="3000" b="1" dirty="0">
                <a:solidFill>
                  <a:srgbClr val="006699"/>
                </a:solidFill>
              </a:rPr>
              <a:t>Ventas y transferencias en conjunto económico: definición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F9057669-B775-838A-573F-73C6599C5B1C}"/>
              </a:ext>
            </a:extLst>
          </p:cNvPr>
          <p:cNvSpPr>
            <a:spLocks/>
          </p:cNvSpPr>
          <p:nvPr/>
        </p:nvSpPr>
        <p:spPr>
          <a:xfrm>
            <a:off x="0" y="6217505"/>
            <a:ext cx="12192000" cy="640495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pic>
        <p:nvPicPr>
          <p:cNvPr id="5" name="Picture 4" descr="ASOCIACION ARGENTINA DE ESTUDIOS FISCALES">
            <a:extLst>
              <a:ext uri="{FF2B5EF4-FFF2-40B4-BE49-F238E27FC236}">
                <a16:creationId xmlns:a16="http://schemas.microsoft.com/office/drawing/2014/main" id="{5CA37BD1-7727-E312-1FE7-D94CBDB369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6227030"/>
            <a:ext cx="2220831" cy="618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06FE3E3C-2E90-A1C1-404D-B5CCC537BCA0}"/>
              </a:ext>
            </a:extLst>
          </p:cNvPr>
          <p:cNvSpPr txBox="1"/>
          <p:nvPr/>
        </p:nvSpPr>
        <p:spPr>
          <a:xfrm>
            <a:off x="6508161" y="6227030"/>
            <a:ext cx="60198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1500" b="1" dirty="0">
                <a:solidFill>
                  <a:schemeClr val="bg1"/>
                </a:solidFill>
              </a:rPr>
              <a:t>REORGANIZACIONES LIBRES DE IMPUESTOS</a:t>
            </a:r>
          </a:p>
          <a:p>
            <a:pPr algn="ctr"/>
            <a:r>
              <a:rPr lang="es-AR" sz="1500" b="1" dirty="0">
                <a:solidFill>
                  <a:schemeClr val="bg1"/>
                </a:solidFill>
              </a:rPr>
              <a:t>Fusión, escisión y transferencias en conjunto económico</a:t>
            </a:r>
          </a:p>
        </p:txBody>
      </p:sp>
      <p:sp>
        <p:nvSpPr>
          <p:cNvPr id="7" name="CuadroTexto 1">
            <a:extLst>
              <a:ext uri="{FF2B5EF4-FFF2-40B4-BE49-F238E27FC236}">
                <a16:creationId xmlns:a16="http://schemas.microsoft.com/office/drawing/2014/main" id="{80F1E2B4-39D2-D931-0722-DE7DA274B310}"/>
              </a:ext>
            </a:extLst>
          </p:cNvPr>
          <p:cNvSpPr txBox="1">
            <a:spLocks noGrp="1" noChangeArrowheads="1"/>
          </p:cNvSpPr>
          <p:nvPr>
            <p:ph type="subTitle" idx="1"/>
          </p:nvPr>
        </p:nvSpPr>
        <p:spPr bwMode="auto">
          <a:xfrm>
            <a:off x="255270" y="1089484"/>
            <a:ext cx="11681460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r>
              <a:rPr lang="es-AR" altLang="es-AR" sz="1800" b="1" dirty="0"/>
              <a:t>Definición: </a:t>
            </a:r>
            <a:r>
              <a:rPr lang="es-AR" altLang="es-AR" sz="1800" dirty="0"/>
              <a:t>(DR, Art. 172, inc. c): </a:t>
            </a:r>
            <a:r>
              <a:rPr lang="es-AR" altLang="es-AR" sz="1800" i="1" dirty="0"/>
              <a:t>“cuando el ochenta por ciento (80%) o más del capital social de la entidad continuadora pertenezca al dueño, socios o accionistas de la empresa que se reorganiza. Además, estos deberán mantener individualmente en la nueva sociedad, al momento de la transformación, no menos del ochenta por ciento (80%) del capital que poseían a esa fecha en la entidad predecesora”</a:t>
            </a:r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endParaRPr lang="es-AR" altLang="es-AR" sz="1800" i="1" dirty="0"/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r>
              <a:rPr lang="es-ES" altLang="es-AR" sz="1800" dirty="0"/>
              <a:t>Aplicable a “</a:t>
            </a:r>
            <a:r>
              <a:rPr lang="es-ES" altLang="es-AR" sz="1800" b="1" dirty="0"/>
              <a:t>empresas</a:t>
            </a:r>
            <a:r>
              <a:rPr lang="es-ES" altLang="es-AR" sz="1800" dirty="0"/>
              <a:t>” y no exclusivamente a sociedades: empresas unipersonales (Dictámenes 4/2002, 1/2011, Consultas Vinculante 2/2023 y 5/2023), </a:t>
            </a:r>
            <a:r>
              <a:rPr lang="es-ES" altLang="es-AR" sz="1800" dirty="0" err="1"/>
              <a:t>UTEs</a:t>
            </a:r>
            <a:r>
              <a:rPr lang="es-ES" altLang="es-AR" sz="1800" dirty="0"/>
              <a:t> (</a:t>
            </a:r>
            <a:r>
              <a:rPr lang="es-ES" altLang="es-AR" sz="1800" dirty="0" err="1"/>
              <a:t>CFPosadas</a:t>
            </a:r>
            <a:r>
              <a:rPr lang="es-ES" altLang="es-AR" sz="1800" dirty="0"/>
              <a:t>, “</a:t>
            </a:r>
            <a:r>
              <a:rPr lang="es-ES" altLang="es-AR" sz="1800" dirty="0" err="1"/>
              <a:t>Iguazu</a:t>
            </a:r>
            <a:r>
              <a:rPr lang="es-ES" altLang="es-AR" sz="1800" dirty="0"/>
              <a:t>”, 2025).</a:t>
            </a:r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endParaRPr lang="es-ES" altLang="es-AR" sz="1800" dirty="0"/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r>
              <a:rPr lang="es-ES" altLang="es-AR" sz="1800" dirty="0"/>
              <a:t>¿Transferencia de activos, fondo de comercio o </a:t>
            </a:r>
            <a:r>
              <a:rPr lang="es-ES" altLang="es-AR" sz="1800" b="1" dirty="0"/>
              <a:t>universalidad</a:t>
            </a:r>
            <a:r>
              <a:rPr lang="es-AR" altLang="es-AR" sz="1800" dirty="0"/>
              <a:t>?</a:t>
            </a:r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Ø"/>
              <a:defRPr/>
            </a:pPr>
            <a:endParaRPr lang="es-AR" altLang="es-AR" sz="1800" dirty="0"/>
          </a:p>
          <a:p>
            <a:pPr marL="731837" lvl="1" algn="just">
              <a:lnSpc>
                <a:spcPct val="100000"/>
              </a:lnSpc>
              <a:spcBef>
                <a:spcPct val="0"/>
              </a:spcBef>
              <a:defRPr/>
            </a:pPr>
            <a:r>
              <a:rPr lang="es-AR" altLang="es-AR" sz="1800" dirty="0"/>
              <a:t>Jurisprudencia administrativa: </a:t>
            </a:r>
            <a:r>
              <a:rPr lang="es-AR" altLang="es-AR" sz="1800" dirty="0" err="1"/>
              <a:t>Dict</a:t>
            </a:r>
            <a:r>
              <a:rPr lang="es-AR" altLang="es-AR" sz="1800" dirty="0"/>
              <a:t>. 45/79, </a:t>
            </a:r>
            <a:r>
              <a:rPr lang="es-AR" altLang="es-AR" sz="1800" dirty="0" err="1"/>
              <a:t>Dict</a:t>
            </a:r>
            <a:r>
              <a:rPr lang="es-AR" altLang="es-AR" sz="1800" dirty="0"/>
              <a:t>. 11/1998, </a:t>
            </a:r>
            <a:r>
              <a:rPr lang="es-AR" altLang="es-AR" sz="1800" dirty="0" err="1"/>
              <a:t>Dict</a:t>
            </a:r>
            <a:r>
              <a:rPr lang="es-AR" altLang="es-AR" sz="1800" dirty="0"/>
              <a:t>. 6/2008, </a:t>
            </a:r>
            <a:r>
              <a:rPr lang="es-AR" altLang="es-AR" sz="1800" dirty="0" err="1"/>
              <a:t>Dict</a:t>
            </a:r>
            <a:r>
              <a:rPr lang="es-AR" altLang="es-AR" sz="1800" dirty="0"/>
              <a:t>. 31/2003, </a:t>
            </a:r>
            <a:r>
              <a:rPr lang="es-AR" altLang="es-AR" sz="1800" dirty="0" err="1"/>
              <a:t>Dict</a:t>
            </a:r>
            <a:r>
              <a:rPr lang="es-AR" altLang="es-AR" sz="1800" dirty="0"/>
              <a:t>. 4/2023 y Consulta Vinculante 28/2023.</a:t>
            </a:r>
          </a:p>
          <a:p>
            <a:pPr marL="731837" lvl="1" algn="just">
              <a:lnSpc>
                <a:spcPct val="100000"/>
              </a:lnSpc>
              <a:spcBef>
                <a:spcPct val="0"/>
              </a:spcBef>
              <a:defRPr/>
            </a:pPr>
            <a:endParaRPr lang="es-AR" altLang="es-AR" sz="1800" dirty="0"/>
          </a:p>
          <a:p>
            <a:pPr marL="731837" lvl="1" algn="just">
              <a:lnSpc>
                <a:spcPct val="100000"/>
              </a:lnSpc>
              <a:spcBef>
                <a:spcPct val="0"/>
              </a:spcBef>
              <a:defRPr/>
            </a:pPr>
            <a:r>
              <a:rPr lang="es-AR" altLang="es-AR" sz="1800" dirty="0"/>
              <a:t>Jurisprudencia Judicial: S.A. La Nación, TFN, Sala D, 22/04/1986; Banco Sudameris SA, TFN, Sala A, 13/12/1999; Grupo República, C.N.A.C.F, Sala V, 19/08/2009 – CSJN, 20/03/2012.</a:t>
            </a:r>
          </a:p>
          <a:p>
            <a:pPr marL="0" indent="0" algn="just">
              <a:lnSpc>
                <a:spcPct val="100000"/>
              </a:lnSpc>
              <a:spcBef>
                <a:spcPct val="0"/>
              </a:spcBef>
              <a:buNone/>
              <a:defRPr/>
            </a:pPr>
            <a:endParaRPr lang="es-ES" altLang="es-AR" sz="1800" i="1" dirty="0"/>
          </a:p>
        </p:txBody>
      </p:sp>
    </p:spTree>
    <p:extLst>
      <p:ext uri="{BB962C8B-B14F-4D97-AF65-F5344CB8AC3E}">
        <p14:creationId xmlns:p14="http://schemas.microsoft.com/office/powerpoint/2010/main" val="372355166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3993</TotalTime>
  <Words>5217</Words>
  <Application>Microsoft Office PowerPoint</Application>
  <PresentationFormat>Widescreen</PresentationFormat>
  <Paragraphs>411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2" baseType="lpstr">
      <vt:lpstr>Aptos</vt:lpstr>
      <vt:lpstr>Aptos Display</vt:lpstr>
      <vt:lpstr>Arial</vt:lpstr>
      <vt:lpstr>Calibri</vt:lpstr>
      <vt:lpstr>Calibri Light</vt:lpstr>
      <vt:lpstr>Calibri Light (Headings)</vt:lpstr>
      <vt:lpstr>Wingdings</vt:lpstr>
      <vt:lpstr>Tema de Office</vt:lpstr>
      <vt:lpstr>PowerPoint Presentation</vt:lpstr>
      <vt:lpstr>Fusión, escisión y transferencias en conjunto económico</vt:lpstr>
      <vt:lpstr>Tratamiento fiscal de las reorganizaciones libres de impuestos</vt:lpstr>
      <vt:lpstr>Tratamiento fiscal de las reorganizaciones gravadas</vt:lpstr>
      <vt:lpstr>Empresas “antecesoras” y “continuadoras”</vt:lpstr>
      <vt:lpstr>Fusión y escisión: generalidades</vt:lpstr>
      <vt:lpstr>Fusión: concepto fiscal</vt:lpstr>
      <vt:lpstr>Escisión: concepto fiscal</vt:lpstr>
      <vt:lpstr>Ventas y transferencias en conjunto económico: definición</vt:lpstr>
      <vt:lpstr>Ventas y transferencias en conjunto económico: definición</vt:lpstr>
      <vt:lpstr>Requisitos normativos para acceder al régimen</vt:lpstr>
      <vt:lpstr>Requisitos exigidos por ARCA para reorganizaciones en conjunto económico no previstos legal ni reglamentariamente</vt:lpstr>
      <vt:lpstr>Requisitos exigidos por ARCA para reorganizaciones en conjunto económico no previstos legal ni reglamentariamente (cont.)</vt:lpstr>
      <vt:lpstr>Requisitos exigidos por ARCA para reorganizaciones en conjunto económico no previstos legal ni reglamentariamente (cont.)</vt:lpstr>
      <vt:lpstr>Requisitos exigidos por ARCA para reorganizaciones en conjunto económico no previstos legal ni reglamentariamente (cont.)</vt:lpstr>
      <vt:lpstr>¿Propósito comercial o motivo empresarial válido?</vt:lpstr>
      <vt:lpstr>¿Propósito comercial o motivo empresarial válido? (cont.)</vt:lpstr>
      <vt:lpstr>¿Propósito comercial o motivo empresarial válido? (cont.)</vt:lpstr>
      <vt:lpstr>Comunicación de la reorganización a la ARCA (RG 2513)</vt:lpstr>
      <vt:lpstr>Comunicación de la reorganización a la ARCA - Plazos</vt:lpstr>
      <vt:lpstr>Rechazo de la reorganización por ARCA</vt:lpstr>
      <vt:lpstr>Rechazo de la reorganización por ARCA (cont.)</vt:lpstr>
      <vt:lpstr>Resolución de la reorganización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MARVAL O'FARRELL - LMV TAX</dc:creator>
  <cp:lastModifiedBy>Iglesias Mamone, Juan Manuel</cp:lastModifiedBy>
  <cp:revision>10</cp:revision>
  <dcterms:created xsi:type="dcterms:W3CDTF">2024-10-25T21:34:44Z</dcterms:created>
  <dcterms:modified xsi:type="dcterms:W3CDTF">2025-10-20T23:33:53Z</dcterms:modified>
</cp:coreProperties>
</file>