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derico Schweizer" userId="a5a23f28-72ab-4b23-b020-a68e9a76a808" providerId="ADAL" clId="{D211AEF2-E074-4A80-BB2B-F77336E76437}"/>
    <pc:docChg chg="modSld">
      <pc:chgData name="Federico Schweizer" userId="a5a23f28-72ab-4b23-b020-a68e9a76a808" providerId="ADAL" clId="{D211AEF2-E074-4A80-BB2B-F77336E76437}" dt="2023-03-10T14:33:57.175" v="1" actId="20577"/>
      <pc:docMkLst>
        <pc:docMk/>
      </pc:docMkLst>
      <pc:sldChg chg="modSp mod">
        <pc:chgData name="Federico Schweizer" userId="a5a23f28-72ab-4b23-b020-a68e9a76a808" providerId="ADAL" clId="{D211AEF2-E074-4A80-BB2B-F77336E76437}" dt="2023-03-10T14:33:57.175" v="1" actId="20577"/>
        <pc:sldMkLst>
          <pc:docMk/>
          <pc:sldMk cId="3699109624" sldId="256"/>
        </pc:sldMkLst>
        <pc:spChg chg="mod">
          <ac:chgData name="Federico Schweizer" userId="a5a23f28-72ab-4b23-b020-a68e9a76a808" providerId="ADAL" clId="{D211AEF2-E074-4A80-BB2B-F77336E76437}" dt="2023-03-10T14:33:57.175" v="1" actId="20577"/>
          <ac:spMkLst>
            <pc:docMk/>
            <pc:sldMk cId="3699109624" sldId="256"/>
            <ac:spMk id="3" creationId="{34236AB6-C2A2-3917-EB70-237EFFF78D8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86581E-F675-4924-9D98-BDDBD6D2B0FD}"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AR"/>
        </a:p>
      </dgm:t>
    </dgm:pt>
    <dgm:pt modelId="{4A0E8300-AF6B-4D65-B343-58AB673C2962}">
      <dgm:prSet phldrT="[Texto]"/>
      <dgm:spPr/>
      <dgm:t>
        <a:bodyPr/>
        <a:lstStyle/>
        <a:p>
          <a:r>
            <a:rPr lang="es-AR" b="0" i="0" dirty="0"/>
            <a:t>Res. UIF 14/2023</a:t>
          </a:r>
          <a:endParaRPr lang="es-AR" dirty="0"/>
        </a:p>
      </dgm:t>
    </dgm:pt>
    <dgm:pt modelId="{D4CA21FA-F132-4642-9825-2A77AEFB94B6}" type="parTrans" cxnId="{13E6C278-9477-4824-B610-CAAF1C63A05E}">
      <dgm:prSet/>
      <dgm:spPr/>
      <dgm:t>
        <a:bodyPr/>
        <a:lstStyle/>
        <a:p>
          <a:endParaRPr lang="es-AR"/>
        </a:p>
      </dgm:t>
    </dgm:pt>
    <dgm:pt modelId="{9F212FAB-7CE7-4B38-93D6-B4ECF184388F}" type="sibTrans" cxnId="{13E6C278-9477-4824-B610-CAAF1C63A05E}">
      <dgm:prSet/>
      <dgm:spPr/>
      <dgm:t>
        <a:bodyPr/>
        <a:lstStyle/>
        <a:p>
          <a:endParaRPr lang="es-AR"/>
        </a:p>
      </dgm:t>
    </dgm:pt>
    <dgm:pt modelId="{B2971638-58C0-49BA-8489-DDE82BBA69D2}">
      <dgm:prSet phldrT="[Texto]"/>
      <dgm:spPr/>
      <dgm:t>
        <a:bodyPr/>
        <a:lstStyle/>
        <a:p>
          <a:r>
            <a:rPr lang="es-AR" b="0" i="0" dirty="0"/>
            <a:t>prohibición de mantener cuentas anónimas o bajo nombres ficticios (R. 10)</a:t>
          </a:r>
          <a:endParaRPr lang="es-AR" dirty="0"/>
        </a:p>
      </dgm:t>
    </dgm:pt>
    <dgm:pt modelId="{6714FB5D-F640-4844-84A8-4DF63593C4CE}" type="parTrans" cxnId="{CA62E62B-B3D6-473A-A20B-5AAF2525BF7C}">
      <dgm:prSet/>
      <dgm:spPr/>
      <dgm:t>
        <a:bodyPr/>
        <a:lstStyle/>
        <a:p>
          <a:endParaRPr lang="es-AR"/>
        </a:p>
      </dgm:t>
    </dgm:pt>
    <dgm:pt modelId="{F2B2243A-D426-4C1E-A2DF-FDA1B877AC2C}" type="sibTrans" cxnId="{CA62E62B-B3D6-473A-A20B-5AAF2525BF7C}">
      <dgm:prSet/>
      <dgm:spPr/>
      <dgm:t>
        <a:bodyPr/>
        <a:lstStyle/>
        <a:p>
          <a:endParaRPr lang="es-AR"/>
        </a:p>
      </dgm:t>
    </dgm:pt>
    <dgm:pt modelId="{2532B6FE-6800-4A57-B716-4BFC545FDFA3}">
      <dgm:prSet phldrT="[Texto]"/>
      <dgm:spPr/>
      <dgm:t>
        <a:bodyPr/>
        <a:lstStyle/>
        <a:p>
          <a:r>
            <a:rPr lang="es-AR" b="0" i="0" dirty="0"/>
            <a:t>se explicitan las medidas exigidas respecto de las Personas Expuestas Políticamente (</a:t>
          </a:r>
          <a:r>
            <a:rPr lang="es-AR" b="0" i="0" dirty="0" err="1"/>
            <a:t>PEPs</a:t>
          </a:r>
          <a:r>
            <a:rPr lang="es-AR" b="0" i="0" dirty="0"/>
            <a:t>) extranjeras ( R. 12)</a:t>
          </a:r>
          <a:endParaRPr lang="es-AR" dirty="0"/>
        </a:p>
      </dgm:t>
    </dgm:pt>
    <dgm:pt modelId="{E3407793-39B0-4D79-A0B9-B17467A7042B}" type="parTrans" cxnId="{FE127621-1766-49E0-978C-0AB63B08557E}">
      <dgm:prSet/>
      <dgm:spPr/>
      <dgm:t>
        <a:bodyPr/>
        <a:lstStyle/>
        <a:p>
          <a:endParaRPr lang="es-AR"/>
        </a:p>
      </dgm:t>
    </dgm:pt>
    <dgm:pt modelId="{FC2601EB-1DE0-40E6-8560-4D635C119BF3}" type="sibTrans" cxnId="{FE127621-1766-49E0-978C-0AB63B08557E}">
      <dgm:prSet/>
      <dgm:spPr/>
      <dgm:t>
        <a:bodyPr/>
        <a:lstStyle/>
        <a:p>
          <a:endParaRPr lang="es-AR"/>
        </a:p>
      </dgm:t>
    </dgm:pt>
    <dgm:pt modelId="{D3EEF227-E69B-4DFD-9EAA-F6B49C6808AA}">
      <dgm:prSet phldrT="[Texto]"/>
      <dgm:spPr/>
      <dgm:t>
        <a:bodyPr/>
        <a:lstStyle/>
        <a:p>
          <a:r>
            <a:rPr lang="es-AR" b="0" i="0" dirty="0"/>
            <a:t>se enfatiza en la necesidad de aplicar medidas de Debida Diligencia Reforzadas proporcionales a los riesgos encontrados identificados ( R. 19)</a:t>
          </a:r>
          <a:endParaRPr lang="es-AR" dirty="0"/>
        </a:p>
      </dgm:t>
    </dgm:pt>
    <dgm:pt modelId="{E4DD7D0B-BA1B-441E-B13E-86E5CAA4705F}" type="parTrans" cxnId="{D67F0CE5-9EC6-4458-B689-9740F6DCC838}">
      <dgm:prSet/>
      <dgm:spPr/>
      <dgm:t>
        <a:bodyPr/>
        <a:lstStyle/>
        <a:p>
          <a:endParaRPr lang="es-AR"/>
        </a:p>
      </dgm:t>
    </dgm:pt>
    <dgm:pt modelId="{13F81E80-526C-4D49-A3AE-6AA67BA5A93F}" type="sibTrans" cxnId="{D67F0CE5-9EC6-4458-B689-9740F6DCC838}">
      <dgm:prSet/>
      <dgm:spPr/>
      <dgm:t>
        <a:bodyPr/>
        <a:lstStyle/>
        <a:p>
          <a:endParaRPr lang="es-AR"/>
        </a:p>
      </dgm:t>
    </dgm:pt>
    <dgm:pt modelId="{7B073588-6342-4E4A-A2E4-BBDA0072276A}">
      <dgm:prSet phldrT="[Texto]"/>
      <dgm:spPr/>
      <dgm:t>
        <a:bodyPr/>
        <a:lstStyle/>
        <a:p>
          <a:r>
            <a:rPr lang="es-AR" b="0" i="0" dirty="0"/>
            <a:t>Se incorpora la posibilidad de que las instituciones financieras puedan depender de terceros para la ejecución de determinadas medidas de Debida Diligencia ( R. 17).</a:t>
          </a:r>
          <a:endParaRPr lang="es-AR" dirty="0"/>
        </a:p>
      </dgm:t>
    </dgm:pt>
    <dgm:pt modelId="{272B4B96-50ED-449C-B739-7D3FE7628BF0}" type="parTrans" cxnId="{2B2BD637-4BD5-425E-A54C-5BA3563DFDDF}">
      <dgm:prSet/>
      <dgm:spPr/>
      <dgm:t>
        <a:bodyPr/>
        <a:lstStyle/>
        <a:p>
          <a:endParaRPr lang="es-AR"/>
        </a:p>
      </dgm:t>
    </dgm:pt>
    <dgm:pt modelId="{CF51139F-4A8F-4963-A29A-3C954D7B19C6}" type="sibTrans" cxnId="{2B2BD637-4BD5-425E-A54C-5BA3563DFDDF}">
      <dgm:prSet/>
      <dgm:spPr/>
      <dgm:t>
        <a:bodyPr/>
        <a:lstStyle/>
        <a:p>
          <a:endParaRPr lang="es-AR"/>
        </a:p>
      </dgm:t>
    </dgm:pt>
    <dgm:pt modelId="{8CE93808-6356-4AC0-B850-EA317CA2B65E}" type="pres">
      <dgm:prSet presAssocID="{6986581E-F675-4924-9D98-BDDBD6D2B0FD}" presName="Name0" presStyleCnt="0">
        <dgm:presLayoutVars>
          <dgm:dir/>
          <dgm:animLvl val="lvl"/>
          <dgm:resizeHandles/>
        </dgm:presLayoutVars>
      </dgm:prSet>
      <dgm:spPr/>
    </dgm:pt>
    <dgm:pt modelId="{7C9C8510-30BB-4FCE-8574-5E50FCF75BEF}" type="pres">
      <dgm:prSet presAssocID="{4A0E8300-AF6B-4D65-B343-58AB673C2962}" presName="linNode" presStyleCnt="0"/>
      <dgm:spPr/>
    </dgm:pt>
    <dgm:pt modelId="{A5701096-E39F-4F8E-BBB8-95FDEE990C3B}" type="pres">
      <dgm:prSet presAssocID="{4A0E8300-AF6B-4D65-B343-58AB673C2962}" presName="parentShp" presStyleLbl="node1" presStyleIdx="0" presStyleCnt="1" custScaleX="56008" custScaleY="90877">
        <dgm:presLayoutVars>
          <dgm:bulletEnabled val="1"/>
        </dgm:presLayoutVars>
      </dgm:prSet>
      <dgm:spPr/>
    </dgm:pt>
    <dgm:pt modelId="{08502F3F-143C-4D08-8E13-0731F395F96E}" type="pres">
      <dgm:prSet presAssocID="{4A0E8300-AF6B-4D65-B343-58AB673C2962}" presName="childShp" presStyleLbl="bgAccFollowNode1" presStyleIdx="0" presStyleCnt="1" custScaleX="129328">
        <dgm:presLayoutVars>
          <dgm:bulletEnabled val="1"/>
        </dgm:presLayoutVars>
      </dgm:prSet>
      <dgm:spPr/>
    </dgm:pt>
  </dgm:ptLst>
  <dgm:cxnLst>
    <dgm:cxn modelId="{FE127621-1766-49E0-978C-0AB63B08557E}" srcId="{4A0E8300-AF6B-4D65-B343-58AB673C2962}" destId="{2532B6FE-6800-4A57-B716-4BFC545FDFA3}" srcOrd="1" destOrd="0" parTransId="{E3407793-39B0-4D79-A0B9-B17467A7042B}" sibTransId="{FC2601EB-1DE0-40E6-8560-4D635C119BF3}"/>
    <dgm:cxn modelId="{CA62E62B-B3D6-473A-A20B-5AAF2525BF7C}" srcId="{4A0E8300-AF6B-4D65-B343-58AB673C2962}" destId="{B2971638-58C0-49BA-8489-DDE82BBA69D2}" srcOrd="0" destOrd="0" parTransId="{6714FB5D-F640-4844-84A8-4DF63593C4CE}" sibTransId="{F2B2243A-D426-4C1E-A2DF-FDA1B877AC2C}"/>
    <dgm:cxn modelId="{8F4F042E-ACA7-41C9-B8D3-0CD12777611B}" type="presOf" srcId="{D3EEF227-E69B-4DFD-9EAA-F6B49C6808AA}" destId="{08502F3F-143C-4D08-8E13-0731F395F96E}" srcOrd="0" destOrd="2" presId="urn:microsoft.com/office/officeart/2005/8/layout/vList6"/>
    <dgm:cxn modelId="{13137632-4439-4FEB-8D47-D66FC46709CB}" type="presOf" srcId="{6986581E-F675-4924-9D98-BDDBD6D2B0FD}" destId="{8CE93808-6356-4AC0-B850-EA317CA2B65E}" srcOrd="0" destOrd="0" presId="urn:microsoft.com/office/officeart/2005/8/layout/vList6"/>
    <dgm:cxn modelId="{2B2BD637-4BD5-425E-A54C-5BA3563DFDDF}" srcId="{4A0E8300-AF6B-4D65-B343-58AB673C2962}" destId="{7B073588-6342-4E4A-A2E4-BBDA0072276A}" srcOrd="3" destOrd="0" parTransId="{272B4B96-50ED-449C-B739-7D3FE7628BF0}" sibTransId="{CF51139F-4A8F-4963-A29A-3C954D7B19C6}"/>
    <dgm:cxn modelId="{9017154F-0391-42A8-9E1F-F88F5A501258}" type="presOf" srcId="{7B073588-6342-4E4A-A2E4-BBDA0072276A}" destId="{08502F3F-143C-4D08-8E13-0731F395F96E}" srcOrd="0" destOrd="3" presId="urn:microsoft.com/office/officeart/2005/8/layout/vList6"/>
    <dgm:cxn modelId="{13E6C278-9477-4824-B610-CAAF1C63A05E}" srcId="{6986581E-F675-4924-9D98-BDDBD6D2B0FD}" destId="{4A0E8300-AF6B-4D65-B343-58AB673C2962}" srcOrd="0" destOrd="0" parTransId="{D4CA21FA-F132-4642-9825-2A77AEFB94B6}" sibTransId="{9F212FAB-7CE7-4B38-93D6-B4ECF184388F}"/>
    <dgm:cxn modelId="{84CEBA84-3EFA-45AE-B357-9FEFE7BB65F9}" type="presOf" srcId="{B2971638-58C0-49BA-8489-DDE82BBA69D2}" destId="{08502F3F-143C-4D08-8E13-0731F395F96E}" srcOrd="0" destOrd="0" presId="urn:microsoft.com/office/officeart/2005/8/layout/vList6"/>
    <dgm:cxn modelId="{CBBB66C6-268A-4958-8847-9E4B91A59D21}" type="presOf" srcId="{4A0E8300-AF6B-4D65-B343-58AB673C2962}" destId="{A5701096-E39F-4F8E-BBB8-95FDEE990C3B}" srcOrd="0" destOrd="0" presId="urn:microsoft.com/office/officeart/2005/8/layout/vList6"/>
    <dgm:cxn modelId="{5A1DD3C8-CD69-405F-A139-B6F7625ED158}" type="presOf" srcId="{2532B6FE-6800-4A57-B716-4BFC545FDFA3}" destId="{08502F3F-143C-4D08-8E13-0731F395F96E}" srcOrd="0" destOrd="1" presId="urn:microsoft.com/office/officeart/2005/8/layout/vList6"/>
    <dgm:cxn modelId="{D67F0CE5-9EC6-4458-B689-9740F6DCC838}" srcId="{4A0E8300-AF6B-4D65-B343-58AB673C2962}" destId="{D3EEF227-E69B-4DFD-9EAA-F6B49C6808AA}" srcOrd="2" destOrd="0" parTransId="{E4DD7D0B-BA1B-441E-B13E-86E5CAA4705F}" sibTransId="{13F81E80-526C-4D49-A3AE-6AA67BA5A93F}"/>
    <dgm:cxn modelId="{CA4D19F8-3ED0-4ADC-A25C-9B8A6F2A6F1A}" type="presParOf" srcId="{8CE93808-6356-4AC0-B850-EA317CA2B65E}" destId="{7C9C8510-30BB-4FCE-8574-5E50FCF75BEF}" srcOrd="0" destOrd="0" presId="urn:microsoft.com/office/officeart/2005/8/layout/vList6"/>
    <dgm:cxn modelId="{369F763D-16AF-48BD-832C-3A0759CBA5F0}" type="presParOf" srcId="{7C9C8510-30BB-4FCE-8574-5E50FCF75BEF}" destId="{A5701096-E39F-4F8E-BBB8-95FDEE990C3B}" srcOrd="0" destOrd="0" presId="urn:microsoft.com/office/officeart/2005/8/layout/vList6"/>
    <dgm:cxn modelId="{A8BF7F33-E96E-4D06-B271-02D68B744884}" type="presParOf" srcId="{7C9C8510-30BB-4FCE-8574-5E50FCF75BEF}" destId="{08502F3F-143C-4D08-8E13-0731F395F96E}"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502F3F-143C-4D08-8E13-0731F395F96E}">
      <dsp:nvSpPr>
        <dsp:cNvPr id="0" name=""/>
        <dsp:cNvSpPr/>
      </dsp:nvSpPr>
      <dsp:spPr>
        <a:xfrm>
          <a:off x="2507151" y="0"/>
          <a:ext cx="8683891" cy="4351338"/>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s-AR" sz="1900" b="0" i="0" kern="1200" dirty="0"/>
            <a:t>prohibición de mantener cuentas anónimas o bajo nombres ficticios (R. 10)</a:t>
          </a:r>
          <a:endParaRPr lang="es-AR" sz="1900" kern="1200" dirty="0"/>
        </a:p>
        <a:p>
          <a:pPr marL="171450" lvl="1" indent="-171450" algn="l" defTabSz="844550">
            <a:lnSpc>
              <a:spcPct val="90000"/>
            </a:lnSpc>
            <a:spcBef>
              <a:spcPct val="0"/>
            </a:spcBef>
            <a:spcAft>
              <a:spcPct val="15000"/>
            </a:spcAft>
            <a:buChar char="•"/>
          </a:pPr>
          <a:r>
            <a:rPr lang="es-AR" sz="1900" b="0" i="0" kern="1200" dirty="0"/>
            <a:t>se explicitan las medidas exigidas respecto de las Personas Expuestas Políticamente (</a:t>
          </a:r>
          <a:r>
            <a:rPr lang="es-AR" sz="1900" b="0" i="0" kern="1200" dirty="0" err="1"/>
            <a:t>PEPs</a:t>
          </a:r>
          <a:r>
            <a:rPr lang="es-AR" sz="1900" b="0" i="0" kern="1200" dirty="0"/>
            <a:t>) extranjeras ( R. 12)</a:t>
          </a:r>
          <a:endParaRPr lang="es-AR" sz="1900" kern="1200" dirty="0"/>
        </a:p>
        <a:p>
          <a:pPr marL="171450" lvl="1" indent="-171450" algn="l" defTabSz="844550">
            <a:lnSpc>
              <a:spcPct val="90000"/>
            </a:lnSpc>
            <a:spcBef>
              <a:spcPct val="0"/>
            </a:spcBef>
            <a:spcAft>
              <a:spcPct val="15000"/>
            </a:spcAft>
            <a:buChar char="•"/>
          </a:pPr>
          <a:r>
            <a:rPr lang="es-AR" sz="1900" b="0" i="0" kern="1200" dirty="0"/>
            <a:t>se enfatiza en la necesidad de aplicar medidas de Debida Diligencia Reforzadas proporcionales a los riesgos encontrados identificados ( R. 19)</a:t>
          </a:r>
          <a:endParaRPr lang="es-AR" sz="1900" kern="1200" dirty="0"/>
        </a:p>
        <a:p>
          <a:pPr marL="171450" lvl="1" indent="-171450" algn="l" defTabSz="844550">
            <a:lnSpc>
              <a:spcPct val="90000"/>
            </a:lnSpc>
            <a:spcBef>
              <a:spcPct val="0"/>
            </a:spcBef>
            <a:spcAft>
              <a:spcPct val="15000"/>
            </a:spcAft>
            <a:buChar char="•"/>
          </a:pPr>
          <a:r>
            <a:rPr lang="es-AR" sz="1900" b="0" i="0" kern="1200" dirty="0"/>
            <a:t>Se incorpora la posibilidad de que las instituciones financieras puedan depender de terceros para la ejecución de determinadas medidas de Debida Diligencia ( R. 17).</a:t>
          </a:r>
          <a:endParaRPr lang="es-AR" sz="1900" kern="1200" dirty="0"/>
        </a:p>
      </dsp:txBody>
      <dsp:txXfrm>
        <a:off x="2507151" y="543917"/>
        <a:ext cx="7052139" cy="3263504"/>
      </dsp:txXfrm>
    </dsp:sp>
    <dsp:sp modelId="{A5701096-E39F-4F8E-BBB8-95FDEE990C3B}">
      <dsp:nvSpPr>
        <dsp:cNvPr id="0" name=""/>
        <dsp:cNvSpPr/>
      </dsp:nvSpPr>
      <dsp:spPr>
        <a:xfrm>
          <a:off x="0" y="198486"/>
          <a:ext cx="2507151" cy="39543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marL="0" lvl="0" indent="0" algn="ctr" defTabSz="1866900">
            <a:lnSpc>
              <a:spcPct val="90000"/>
            </a:lnSpc>
            <a:spcBef>
              <a:spcPct val="0"/>
            </a:spcBef>
            <a:spcAft>
              <a:spcPct val="35000"/>
            </a:spcAft>
            <a:buNone/>
          </a:pPr>
          <a:r>
            <a:rPr lang="es-AR" sz="4200" b="0" i="0" kern="1200" dirty="0"/>
            <a:t>Res. UIF 14/2023</a:t>
          </a:r>
          <a:endParaRPr lang="es-AR" sz="4200" kern="1200" dirty="0"/>
        </a:p>
      </dsp:txBody>
      <dsp:txXfrm>
        <a:off x="122389" y="320875"/>
        <a:ext cx="2262373" cy="370958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524000" y="1122363"/>
            <a:ext cx="9144000" cy="2387600"/>
          </a:xfrm>
        </p:spPr>
        <p:txBody>
          <a:bodyPr anchor="b"/>
          <a:lstStyle>
            <a:lvl1pPr algn="l">
              <a:defRPr sz="6000" b="1" i="0" cap="all" baseline="0"/>
            </a:lvl1pPr>
          </a:lstStyle>
          <a:p>
            <a:r>
              <a:rPr lang="en-US"/>
              <a:t>Click to edit Master title style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1524000" y="3602038"/>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CE66DA5-7751-4D3D-B753-58DF3B418763}"/>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11" name="Straight Connector 10">
            <a:extLst>
              <a:ext uri="{FF2B5EF4-FFF2-40B4-BE49-F238E27FC236}">
                <a16:creationId xmlns:a16="http://schemas.microsoft.com/office/drawing/2014/main" id="{D1B787A8-0D67-4B7E-9B48-86BD906AB6B5}"/>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687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AD429-654B-4F0E-94E9-6FEF8EC67E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8D60B2-06F5-4567-BE1F-BBA5270537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16F6F2-8269-4B80-8EE3-81FEE0F9DFA6}"/>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5" name="Footer Placeholder 4">
            <a:extLst>
              <a:ext uri="{FF2B5EF4-FFF2-40B4-BE49-F238E27FC236}">
                <a16:creationId xmlns:a16="http://schemas.microsoft.com/office/drawing/2014/main" id="{56BC86E4-3EDE-4EB4-B1A3-A1198AADD1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752B0-ACEC-49EF-8131-FCF35BC5CD35}"/>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7" name="Straight Connector 6">
            <a:extLst>
              <a:ext uri="{FF2B5EF4-FFF2-40B4-BE49-F238E27FC236}">
                <a16:creationId xmlns:a16="http://schemas.microsoft.com/office/drawing/2014/main" id="{1A0462E3-375D-4E76-8886-69E06985D069}"/>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0302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23B094-F480-477B-901C-7181F88C07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D052089-A920-4E52-98DC-8A5DC7B0AC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A074FE-F1B4-421F-A66E-FA351C8F99E9}"/>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5" name="Footer Placeholder 4">
            <a:extLst>
              <a:ext uri="{FF2B5EF4-FFF2-40B4-BE49-F238E27FC236}">
                <a16:creationId xmlns:a16="http://schemas.microsoft.com/office/drawing/2014/main" id="{34D764BA-3AB2-45FD-ABCB-975B3FDDF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B3FEF-8252-49FD-82F2-3E5FABC65F9A}"/>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7" name="Straight Connector 6">
            <a:extLst>
              <a:ext uri="{FF2B5EF4-FFF2-40B4-BE49-F238E27FC236}">
                <a16:creationId xmlns:a16="http://schemas.microsoft.com/office/drawing/2014/main" id="{0AEB5C65-83BB-4EBD-AD22-EDA8489D0F5D}"/>
              </a:ext>
            </a:extLst>
          </p:cNvPr>
          <p:cNvCxnSpPr>
            <a:cxnSpLocks/>
          </p:cNvCxnSpPr>
          <p:nvPr/>
        </p:nvCxnSpPr>
        <p:spPr>
          <a:xfrm flipV="1">
            <a:off x="8313" y="261865"/>
            <a:ext cx="11353802" cy="1"/>
          </a:xfrm>
          <a:prstGeom prst="line">
            <a:avLst/>
          </a:prstGeom>
          <a:ln w="25400" cap="sq">
            <a:gradFill flip="none" rotWithShape="1">
              <a:gsLst>
                <a:gs pos="0">
                  <a:schemeClr val="accent2"/>
                </a:gs>
                <a:gs pos="100000">
                  <a:schemeClr val="accent4"/>
                </a:gs>
              </a:gsLst>
              <a:lin ang="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5442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7" name="Straight Connector 6">
            <a:extLst>
              <a:ext uri="{FF2B5EF4-FFF2-40B4-BE49-F238E27FC236}">
                <a16:creationId xmlns:a16="http://schemas.microsoft.com/office/drawing/2014/main" id="{5C05CAAB-DBA2-4548-AD5F-01BB97FBB207}"/>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399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FC2D1-D3FE-4B37-8740-57444421FDBF}"/>
              </a:ext>
            </a:extLst>
          </p:cNvPr>
          <p:cNvSpPr>
            <a:spLocks noGrp="1"/>
          </p:cNvSpPr>
          <p:nvPr>
            <p:ph type="title"/>
          </p:nvPr>
        </p:nvSpPr>
        <p:spPr>
          <a:xfrm>
            <a:off x="831850" y="1709738"/>
            <a:ext cx="10515600" cy="2852737"/>
          </a:xfrm>
        </p:spPr>
        <p:txBody>
          <a:bodyPr anchor="b"/>
          <a:lstStyle>
            <a:lvl1pPr>
              <a:defRPr sz="6000"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BA5AF550-086C-426E-A374-85DB395701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A58988-AD39-4AE9-8E6A-0907F0BE2673}"/>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5" name="Footer Placeholder 4">
            <a:extLst>
              <a:ext uri="{FF2B5EF4-FFF2-40B4-BE49-F238E27FC236}">
                <a16:creationId xmlns:a16="http://schemas.microsoft.com/office/drawing/2014/main" id="{1D366319-82EE-408E-819F-8F8E6DBA7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1C8A6-777F-496D-8620-AE52BFC33FC4}"/>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9" name="Straight Connector 8">
            <a:extLst>
              <a:ext uri="{FF2B5EF4-FFF2-40B4-BE49-F238E27FC236}">
                <a16:creationId xmlns:a16="http://schemas.microsoft.com/office/drawing/2014/main" id="{C031F83B-57A8-4533-981C-D1FFAD2B6B6F}"/>
              </a:ext>
            </a:extLst>
          </p:cNvPr>
          <p:cNvCxnSpPr>
            <a:cxnSpLocks/>
          </p:cNvCxnSpPr>
          <p:nvPr/>
        </p:nvCxnSpPr>
        <p:spPr>
          <a:xfrm>
            <a:off x="715890" y="1701425"/>
            <a:ext cx="0" cy="5148262"/>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9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57166-6921-4546-BA2C-99E464681F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5B9122-6371-4049-B57A-33DED7DA2F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14555D-0753-4312-A26B-2338813F9B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D8FDCB-69DA-4A8F-8B91-5CFF77897C27}"/>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6" name="Footer Placeholder 5">
            <a:extLst>
              <a:ext uri="{FF2B5EF4-FFF2-40B4-BE49-F238E27FC236}">
                <a16:creationId xmlns:a16="http://schemas.microsoft.com/office/drawing/2014/main" id="{91AC8C07-E0D3-4464-AE3C-25730D75C8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2596A6-734E-4AE0-BFB8-3089137BF8E8}"/>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8" name="Straight Connector 7">
            <a:extLst>
              <a:ext uri="{FF2B5EF4-FFF2-40B4-BE49-F238E27FC236}">
                <a16:creationId xmlns:a16="http://schemas.microsoft.com/office/drawing/2014/main" id="{3FB7E8F4-3FB3-45AB-A381-9093CA95AAE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024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A2D237-A706-4712-90CA-B04517CBBE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D53357-616B-47F4-944B-F979FE9663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6B3EF2-2C04-480F-A570-14E520DD00DE}"/>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8" name="Footer Placeholder 7">
            <a:extLst>
              <a:ext uri="{FF2B5EF4-FFF2-40B4-BE49-F238E27FC236}">
                <a16:creationId xmlns:a16="http://schemas.microsoft.com/office/drawing/2014/main" id="{1CF5783E-3073-4F4D-8B9C-C5B18DDA5A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A75FE3-6719-4790-AA00-251BC2A6E5AF}"/>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10" name="Straight Connector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882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6" name="Straight Connector 5">
            <a:extLst>
              <a:ext uri="{FF2B5EF4-FFF2-40B4-BE49-F238E27FC236}">
                <a16:creationId xmlns:a16="http://schemas.microsoft.com/office/drawing/2014/main" id="{57596AF9-469C-436D-B7D2-77952EF1825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9685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FF36D6-399B-43E3-84DD-9FC5119ECCE9}"/>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3" name="Footer Placeholder 2">
            <a:extLst>
              <a:ext uri="{FF2B5EF4-FFF2-40B4-BE49-F238E27FC236}">
                <a16:creationId xmlns:a16="http://schemas.microsoft.com/office/drawing/2014/main" id="{50234AB7-3B85-4028-A500-5A1BDBF45C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1F40F0-9909-442F-BBA4-409D061ED027}"/>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5" name="Straight Connector 4">
            <a:extLst>
              <a:ext uri="{FF2B5EF4-FFF2-40B4-BE49-F238E27FC236}">
                <a16:creationId xmlns:a16="http://schemas.microsoft.com/office/drawing/2014/main" id="{353C1207-D1C8-49E3-8837-E2B89D366FA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188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F214-646F-4D81-AD12-65628EC987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F71768-C3FA-49EF-99EF-06E6C3B28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DA6F24-ED6C-4D12-A9D6-EE37FBD686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6AACE-FAFB-4934-8E3C-AB5B216353D8}"/>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6" name="Footer Placeholder 5">
            <a:extLst>
              <a:ext uri="{FF2B5EF4-FFF2-40B4-BE49-F238E27FC236}">
                <a16:creationId xmlns:a16="http://schemas.microsoft.com/office/drawing/2014/main" id="{181533EA-D0F8-4C79-8721-F190DE2D2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59BAC9-F101-4394-BBA4-3D21A3497126}"/>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8" name="Straight Connector 7">
            <a:extLst>
              <a:ext uri="{FF2B5EF4-FFF2-40B4-BE49-F238E27FC236}">
                <a16:creationId xmlns:a16="http://schemas.microsoft.com/office/drawing/2014/main" id="{0F3A79C9-7EDC-44F6-AC48-5DD98A7695AD}"/>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7863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CB71F-B6C2-4866-BC97-304F78816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5ED73B-8413-478D-80D7-B78B69763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1BDF226-1B94-4D2D-98B3-7B932FB17D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0C4E9A-CA29-4CCD-ACFA-B29F80FBA163}"/>
              </a:ext>
            </a:extLst>
          </p:cNvPr>
          <p:cNvSpPr>
            <a:spLocks noGrp="1"/>
          </p:cNvSpPr>
          <p:nvPr>
            <p:ph type="dt" sz="half" idx="10"/>
          </p:nvPr>
        </p:nvSpPr>
        <p:spPr/>
        <p:txBody>
          <a:bodyPr/>
          <a:lstStyle/>
          <a:p>
            <a:fld id="{6A4B53A7-3209-46A6-9454-F38EAC8F11E7}" type="datetimeFigureOut">
              <a:rPr lang="en-US" smtClean="0"/>
              <a:t>3/10/2023</a:t>
            </a:fld>
            <a:endParaRPr lang="en-US"/>
          </a:p>
        </p:txBody>
      </p:sp>
      <p:sp>
        <p:nvSpPr>
          <p:cNvPr id="6" name="Footer Placeholder 5">
            <a:extLst>
              <a:ext uri="{FF2B5EF4-FFF2-40B4-BE49-F238E27FC236}">
                <a16:creationId xmlns:a16="http://schemas.microsoft.com/office/drawing/2014/main" id="{71A5B7BE-3F1B-4FF3-B1D7-6E39B99D07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2F18F1-E27E-470E-AE13-4755DEE63A32}"/>
              </a:ext>
            </a:extLst>
          </p:cNvPr>
          <p:cNvSpPr>
            <a:spLocks noGrp="1"/>
          </p:cNvSpPr>
          <p:nvPr>
            <p:ph type="sldNum" sz="quarter" idx="12"/>
          </p:nvPr>
        </p:nvSpPr>
        <p:spPr/>
        <p:txBody>
          <a:bodyPr/>
          <a:lstStyle/>
          <a:p>
            <a:fld id="{27CE633F-9882-4A5C-83A2-1109D0C73261}" type="slidenum">
              <a:rPr lang="en-US" smtClean="0"/>
              <a:t>‹Nº›</a:t>
            </a:fld>
            <a:endParaRPr lang="en-US"/>
          </a:p>
        </p:txBody>
      </p:sp>
      <p:cxnSp>
        <p:nvCxnSpPr>
          <p:cNvPr id="8" name="Straight Connector 7">
            <a:extLst>
              <a:ext uri="{FF2B5EF4-FFF2-40B4-BE49-F238E27FC236}">
                <a16:creationId xmlns:a16="http://schemas.microsoft.com/office/drawing/2014/main" id="{00F08750-B7F2-4119-B151-68DE774813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833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A4224-F4E4-47A4-ACF7-2317493908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fld id="{6A4B53A7-3209-46A6-9454-F38EAC8F11E7}" type="datetimeFigureOut">
              <a:rPr lang="en-US" smtClean="0"/>
              <a:pPr/>
              <a:t>3/10/2023</a:t>
            </a:fld>
            <a:endParaRPr lang="en-US" dirty="0"/>
          </a:p>
        </p:txBody>
      </p:sp>
      <p:sp>
        <p:nvSpPr>
          <p:cNvPr id="5" name="Footer Placeholder 4">
            <a:extLst>
              <a:ext uri="{FF2B5EF4-FFF2-40B4-BE49-F238E27FC236}">
                <a16:creationId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fld id="{27CE633F-9882-4A5C-83A2-1109D0C73261}" type="slidenum">
              <a:rPr lang="en-US" smtClean="0"/>
              <a:pPr/>
              <a:t>‹Nº›</a:t>
            </a:fld>
            <a:endParaRPr lang="en-US"/>
          </a:p>
        </p:txBody>
      </p:sp>
    </p:spTree>
    <p:extLst>
      <p:ext uri="{BB962C8B-B14F-4D97-AF65-F5344CB8AC3E}">
        <p14:creationId xmlns:p14="http://schemas.microsoft.com/office/powerpoint/2010/main" val="123906960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2" r:id="rId6"/>
    <p:sldLayoutId id="2147483688" r:id="rId7"/>
    <p:sldLayoutId id="2147483689" r:id="rId8"/>
    <p:sldLayoutId id="2147483690" r:id="rId9"/>
    <p:sldLayoutId id="2147483691"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6E37B132-9C54-4236-8910-3340177AD9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a:extLst>
              <a:ext uri="{FF2B5EF4-FFF2-40B4-BE49-F238E27FC236}">
                <a16:creationId xmlns:a16="http://schemas.microsoft.com/office/drawing/2014/main" id="{D472C551-D440-40DF-9260-BDB9AC409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0">
                <a:schemeClr val="accent4"/>
              </a:gs>
              <a:gs pos="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nivers"/>
              <a:ea typeface="+mn-ea"/>
              <a:cs typeface="+mn-cs"/>
            </a:endParaRPr>
          </a:p>
        </p:txBody>
      </p:sp>
      <p:pic>
        <p:nvPicPr>
          <p:cNvPr id="20" name="Picture 3" descr="Fondo abstracto triangular">
            <a:extLst>
              <a:ext uri="{FF2B5EF4-FFF2-40B4-BE49-F238E27FC236}">
                <a16:creationId xmlns:a16="http://schemas.microsoft.com/office/drawing/2014/main" id="{B620AF65-A00F-B6E3-4160-D06A8ED469C9}"/>
              </a:ext>
            </a:extLst>
          </p:cNvPr>
          <p:cNvPicPr>
            <a:picLocks noChangeAspect="1"/>
          </p:cNvPicPr>
          <p:nvPr/>
        </p:nvPicPr>
        <p:blipFill rotWithShape="1">
          <a:blip r:embed="rId2">
            <a:duotone>
              <a:schemeClr val="accent1">
                <a:shade val="45000"/>
                <a:satMod val="135000"/>
              </a:schemeClr>
              <a:prstClr val="white"/>
            </a:duotone>
            <a:alphaModFix amt="35000"/>
          </a:blip>
          <a:srcRect t="15669" r="1" b="1"/>
          <a:stretch/>
        </p:blipFill>
        <p:spPr>
          <a:xfrm>
            <a:off x="1" y="10"/>
            <a:ext cx="12183122" cy="6857989"/>
          </a:xfrm>
          <a:prstGeom prst="rect">
            <a:avLst/>
          </a:prstGeom>
        </p:spPr>
      </p:pic>
      <p:sp>
        <p:nvSpPr>
          <p:cNvPr id="2" name="Título 1">
            <a:extLst>
              <a:ext uri="{FF2B5EF4-FFF2-40B4-BE49-F238E27FC236}">
                <a16:creationId xmlns:a16="http://schemas.microsoft.com/office/drawing/2014/main" id="{0F1F5EEA-A451-692D-1A89-8DA14CF06919}"/>
              </a:ext>
            </a:extLst>
          </p:cNvPr>
          <p:cNvSpPr>
            <a:spLocks noGrp="1"/>
          </p:cNvSpPr>
          <p:nvPr>
            <p:ph type="ctrTitle"/>
          </p:nvPr>
        </p:nvSpPr>
        <p:spPr>
          <a:xfrm>
            <a:off x="431255" y="1225788"/>
            <a:ext cx="6347918" cy="3670098"/>
          </a:xfrm>
        </p:spPr>
        <p:txBody>
          <a:bodyPr anchor="b">
            <a:normAutofit/>
          </a:bodyPr>
          <a:lstStyle/>
          <a:p>
            <a:pPr fontAlgn="base"/>
            <a:r>
              <a:rPr lang="es-AR" sz="4400" b="1" i="0" dirty="0">
                <a:solidFill>
                  <a:srgbClr val="FFFFFF"/>
                </a:solidFill>
                <a:effectLst>
                  <a:outerShdw blurRad="38100" dist="38100" dir="2700000" algn="tl">
                    <a:srgbClr val="000000">
                      <a:alpha val="43137"/>
                    </a:srgbClr>
                  </a:outerShdw>
                </a:effectLst>
                <a:latin typeface="Merriweather" panose="00000500000000000000" pitchFamily="2" charset="0"/>
              </a:rPr>
              <a:t>Comisión de Prevención de Lavado de Dinero</a:t>
            </a:r>
            <a:br>
              <a:rPr lang="es-AR" sz="2800" b="1" i="0" dirty="0">
                <a:solidFill>
                  <a:srgbClr val="FFFFFF"/>
                </a:solidFill>
                <a:effectLst>
                  <a:outerShdw blurRad="38100" dist="38100" dir="2700000" algn="tl">
                    <a:srgbClr val="000000">
                      <a:alpha val="43137"/>
                    </a:srgbClr>
                  </a:outerShdw>
                </a:effectLst>
                <a:latin typeface="Merriweather" panose="00000500000000000000" pitchFamily="2" charset="0"/>
              </a:rPr>
            </a:br>
            <a:br>
              <a:rPr lang="es-AR" sz="2800" b="0" i="0" dirty="0">
                <a:solidFill>
                  <a:srgbClr val="666666"/>
                </a:solidFill>
                <a:effectLst>
                  <a:outerShdw blurRad="38100" dist="38100" dir="2700000" algn="tl">
                    <a:srgbClr val="000000">
                      <a:alpha val="43137"/>
                    </a:srgbClr>
                  </a:outerShdw>
                </a:effectLst>
                <a:latin typeface="Open Sans" panose="020B0606030504020204" pitchFamily="34" charset="0"/>
              </a:rPr>
            </a:br>
            <a:endParaRPr lang="es-AR" sz="8000" dirty="0">
              <a:solidFill>
                <a:srgbClr val="FFFFFF"/>
              </a:solidFill>
              <a:effectLst>
                <a:outerShdw blurRad="38100" dist="38100" dir="2700000" algn="tl">
                  <a:srgbClr val="000000">
                    <a:alpha val="43137"/>
                  </a:srgbClr>
                </a:outerShdw>
              </a:effectLst>
            </a:endParaRPr>
          </a:p>
        </p:txBody>
      </p:sp>
      <p:sp>
        <p:nvSpPr>
          <p:cNvPr id="3" name="Subtítulo 2">
            <a:extLst>
              <a:ext uri="{FF2B5EF4-FFF2-40B4-BE49-F238E27FC236}">
                <a16:creationId xmlns:a16="http://schemas.microsoft.com/office/drawing/2014/main" id="{34236AB6-C2A2-3917-EB70-237EFFF78D86}"/>
              </a:ext>
            </a:extLst>
          </p:cNvPr>
          <p:cNvSpPr>
            <a:spLocks noGrp="1"/>
          </p:cNvSpPr>
          <p:nvPr>
            <p:ph type="subTitle" idx="1"/>
          </p:nvPr>
        </p:nvSpPr>
        <p:spPr>
          <a:xfrm>
            <a:off x="7210426" y="3864765"/>
            <a:ext cx="5214104" cy="2397488"/>
          </a:xfrm>
        </p:spPr>
        <p:txBody>
          <a:bodyPr anchor="ctr">
            <a:normAutofit/>
          </a:bodyPr>
          <a:lstStyle/>
          <a:p>
            <a:r>
              <a:rPr lang="es-AR" sz="4000" b="1" dirty="0">
                <a:solidFill>
                  <a:srgbClr val="FFFFFF"/>
                </a:solidFill>
                <a:effectLst>
                  <a:outerShdw blurRad="38100" dist="38100" dir="2700000" algn="tl">
                    <a:srgbClr val="000000">
                      <a:alpha val="43137"/>
                    </a:srgbClr>
                  </a:outerShdw>
                </a:effectLst>
              </a:rPr>
              <a:t>Normas relevantes</a:t>
            </a:r>
          </a:p>
          <a:p>
            <a:r>
              <a:rPr lang="es-AR" sz="2000" dirty="0">
                <a:solidFill>
                  <a:srgbClr val="FFFFFF"/>
                </a:solidFill>
              </a:rPr>
              <a:t>Reunión </a:t>
            </a:r>
            <a:r>
              <a:rPr lang="es-AR" sz="2000">
                <a:solidFill>
                  <a:srgbClr val="FFFFFF"/>
                </a:solidFill>
              </a:rPr>
              <a:t>- 16/3/2023</a:t>
            </a:r>
            <a:endParaRPr lang="es-AR" sz="2000" dirty="0">
              <a:solidFill>
                <a:srgbClr val="FFFFFF"/>
              </a:solidFill>
            </a:endParaRPr>
          </a:p>
          <a:p>
            <a:endParaRPr lang="es-AR" sz="2000" dirty="0">
              <a:solidFill>
                <a:srgbClr val="FFFFFF"/>
              </a:solidFill>
            </a:endParaRPr>
          </a:p>
        </p:txBody>
      </p:sp>
      <p:cxnSp>
        <p:nvCxnSpPr>
          <p:cNvPr id="21" name="Straight Connector 12">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15" name="Graphic 22">
            <a:extLst>
              <a:ext uri="{FF2B5EF4-FFF2-40B4-BE49-F238E27FC236}">
                <a16:creationId xmlns:a16="http://schemas.microsoft.com/office/drawing/2014/main" id="{508BEF50-7B1E-49A4-BC19-5F4F1D755E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sp>
        <p:nvSpPr>
          <p:cNvPr id="17" name="Graphic 23">
            <a:extLst>
              <a:ext uri="{FF2B5EF4-FFF2-40B4-BE49-F238E27FC236}">
                <a16:creationId xmlns:a16="http://schemas.microsoft.com/office/drawing/2014/main" id="{3FBAD350-5664-4811-A208-657FB882D3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sp>
        <p:nvSpPr>
          <p:cNvPr id="19" name="Graphic 21">
            <a:extLst>
              <a:ext uri="{FF2B5EF4-FFF2-40B4-BE49-F238E27FC236}">
                <a16:creationId xmlns:a16="http://schemas.microsoft.com/office/drawing/2014/main" id="{C39ADB8F-D187-49D7-BDCF-C1B6DC7270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pic>
        <p:nvPicPr>
          <p:cNvPr id="6" name="Imagen 5" descr="Imagen que contiene Texto&#10;&#10;Descripción generada automáticamente">
            <a:extLst>
              <a:ext uri="{FF2B5EF4-FFF2-40B4-BE49-F238E27FC236}">
                <a16:creationId xmlns:a16="http://schemas.microsoft.com/office/drawing/2014/main" id="{BD29C707-AF5F-FD91-793E-1B9C4CDDF5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360" y="140933"/>
            <a:ext cx="4086225" cy="600075"/>
          </a:xfrm>
          <a:prstGeom prst="rect">
            <a:avLst/>
          </a:prstGeom>
        </p:spPr>
      </p:pic>
    </p:spTree>
    <p:extLst>
      <p:ext uri="{BB962C8B-B14F-4D97-AF65-F5344CB8AC3E}">
        <p14:creationId xmlns:p14="http://schemas.microsoft.com/office/powerpoint/2010/main" val="3699109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37F0D-4D49-5387-16AA-A0E7FFCD6328}"/>
              </a:ext>
            </a:extLst>
          </p:cNvPr>
          <p:cNvSpPr>
            <a:spLocks noGrp="1"/>
          </p:cNvSpPr>
          <p:nvPr>
            <p:ph type="title"/>
          </p:nvPr>
        </p:nvSpPr>
        <p:spPr/>
        <p:txBody>
          <a:bodyPr>
            <a:normAutofit/>
          </a:bodyPr>
          <a:lstStyle/>
          <a:p>
            <a:r>
              <a:rPr lang="es-AR" sz="2400" b="1" i="0" u="none" strike="noStrike" baseline="0" dirty="0">
                <a:solidFill>
                  <a:srgbClr val="000000"/>
                </a:solidFill>
                <a:latin typeface="Verdana" panose="020B0604030504040204" pitchFamily="34" charset="0"/>
              </a:rPr>
              <a:t>UNIDAD DE INFORMACIÓN FINANCIERA</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Resolución 14/2023 - BO 2/2/2023</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Entidades financieras y cambiarias - Gestión de Riesgos.</a:t>
            </a:r>
            <a:endParaRPr lang="es-AR" sz="5400" dirty="0"/>
          </a:p>
        </p:txBody>
      </p:sp>
      <p:sp>
        <p:nvSpPr>
          <p:cNvPr id="3" name="Marcador de contenido 2">
            <a:extLst>
              <a:ext uri="{FF2B5EF4-FFF2-40B4-BE49-F238E27FC236}">
                <a16:creationId xmlns:a16="http://schemas.microsoft.com/office/drawing/2014/main" id="{782937F7-782C-A9C2-5AED-AC74C6F84A7F}"/>
              </a:ext>
            </a:extLst>
          </p:cNvPr>
          <p:cNvSpPr>
            <a:spLocks noGrp="1"/>
          </p:cNvSpPr>
          <p:nvPr>
            <p:ph idx="1"/>
          </p:nvPr>
        </p:nvSpPr>
        <p:spPr>
          <a:xfrm>
            <a:off x="838200" y="2216239"/>
            <a:ext cx="10515600" cy="4351338"/>
          </a:xfrm>
        </p:spPr>
        <p:txBody>
          <a:bodyPr>
            <a:normAutofit lnSpcReduction="10000"/>
          </a:bodyPr>
          <a:lstStyle/>
          <a:p>
            <a:pPr algn="just"/>
            <a:r>
              <a:rPr lang="es-AR" b="0" i="0" dirty="0">
                <a:solidFill>
                  <a:srgbClr val="2B2B2B"/>
                </a:solidFill>
                <a:effectLst/>
                <a:latin typeface="open sans" panose="020B0606030504020204" pitchFamily="34" charset="0"/>
              </a:rPr>
              <a:t>Se reforma la Resolución UIF N° 30/2017 aplicable a las entidades financieras y cambiarias. </a:t>
            </a:r>
          </a:p>
          <a:p>
            <a:pPr algn="just"/>
            <a:r>
              <a:rPr lang="es-AR" b="0" i="0" dirty="0">
                <a:solidFill>
                  <a:srgbClr val="2B2B2B"/>
                </a:solidFill>
                <a:effectLst/>
                <a:latin typeface="open sans" panose="020B0606030504020204" pitchFamily="34" charset="0"/>
              </a:rPr>
              <a:t>La norma comenzará a regir a partir del </a:t>
            </a:r>
            <a:r>
              <a:rPr lang="es-AR" b="1" i="0" dirty="0">
                <a:solidFill>
                  <a:srgbClr val="2B2B2B"/>
                </a:solidFill>
                <a:effectLst/>
                <a:latin typeface="open sans" panose="020B0606030504020204" pitchFamily="34" charset="0"/>
              </a:rPr>
              <a:t>1° de abril de 2023</a:t>
            </a:r>
            <a:r>
              <a:rPr lang="es-AR" dirty="0">
                <a:solidFill>
                  <a:srgbClr val="2B2B2B"/>
                </a:solidFill>
                <a:latin typeface="open sans" panose="020B0606030504020204" pitchFamily="34" charset="0"/>
              </a:rPr>
              <a:t>.</a:t>
            </a:r>
          </a:p>
          <a:p>
            <a:pPr algn="just"/>
            <a:r>
              <a:rPr lang="es-AR" b="0" i="0" dirty="0">
                <a:solidFill>
                  <a:srgbClr val="2B2B2B"/>
                </a:solidFill>
                <a:effectLst/>
                <a:latin typeface="open sans" panose="020B0606030504020204" pitchFamily="34" charset="0"/>
              </a:rPr>
              <a:t>En l</a:t>
            </a:r>
            <a:r>
              <a:rPr lang="es-AR" dirty="0">
                <a:solidFill>
                  <a:srgbClr val="2B2B2B"/>
                </a:solidFill>
                <a:latin typeface="open sans" panose="020B0606030504020204" pitchFamily="34" charset="0"/>
              </a:rPr>
              <a:t>ínea con</a:t>
            </a:r>
            <a:r>
              <a:rPr lang="es-AR" b="0" i="0" dirty="0">
                <a:solidFill>
                  <a:srgbClr val="2B2B2B"/>
                </a:solidFill>
                <a:effectLst/>
                <a:latin typeface="open sans" panose="020B0606030504020204" pitchFamily="34" charset="0"/>
              </a:rPr>
              <a:t> la Recomendación 1 del GAFI, se procura que las autoridades competentes, las instituciones financieras y las Actividades y Profesiones No Financieras Desinadas (APNFD) sean capaces de asegurar que las medidas dirigidas a prevenir o mitigar los riesgos de LA/FT se correspondan con los riesgos identificados, de manera tal de poder tomar decisiones más eficaces acerca de la asignación de recursos propios.</a:t>
            </a:r>
          </a:p>
          <a:p>
            <a:pPr marL="0" indent="0" algn="just">
              <a:buNone/>
            </a:pPr>
            <a:endParaRPr lang="es-AR" dirty="0"/>
          </a:p>
        </p:txBody>
      </p:sp>
      <p:pic>
        <p:nvPicPr>
          <p:cNvPr id="6" name="Imagen 5" descr="Imagen que contiene Texto&#10;&#10;Descripción generada automáticamente">
            <a:extLst>
              <a:ext uri="{FF2B5EF4-FFF2-40B4-BE49-F238E27FC236}">
                <a16:creationId xmlns:a16="http://schemas.microsoft.com/office/drawing/2014/main" id="{53279263-933F-5130-E9F1-452A38E52E0A}"/>
              </a:ext>
            </a:extLst>
          </p:cNvPr>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Tree>
    <p:extLst>
      <p:ext uri="{BB962C8B-B14F-4D97-AF65-F5344CB8AC3E}">
        <p14:creationId xmlns:p14="http://schemas.microsoft.com/office/powerpoint/2010/main" val="573676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a:extLst>
              <a:ext uri="{FF2B5EF4-FFF2-40B4-BE49-F238E27FC236}">
                <a16:creationId xmlns:a16="http://schemas.microsoft.com/office/drawing/2014/main" id="{1DEC661A-13AB-9E92-9CDB-B3F1E6DD8FA7}"/>
              </a:ext>
            </a:extLst>
          </p:cNvPr>
          <p:cNvGraphicFramePr>
            <a:graphicFrameLocks noGrp="1"/>
          </p:cNvGraphicFramePr>
          <p:nvPr>
            <p:ph idx="1"/>
            <p:extLst>
              <p:ext uri="{D42A27DB-BD31-4B8C-83A1-F6EECF244321}">
                <p14:modId xmlns:p14="http://schemas.microsoft.com/office/powerpoint/2010/main" val="1318811717"/>
              </p:ext>
            </p:extLst>
          </p:nvPr>
        </p:nvGraphicFramePr>
        <p:xfrm>
          <a:off x="838199" y="1825625"/>
          <a:ext cx="11191043"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ítulo 1">
            <a:extLst>
              <a:ext uri="{FF2B5EF4-FFF2-40B4-BE49-F238E27FC236}">
                <a16:creationId xmlns:a16="http://schemas.microsoft.com/office/drawing/2014/main" id="{587359AA-177C-9616-753E-D7C9FDAB5681}"/>
              </a:ext>
            </a:extLst>
          </p:cNvPr>
          <p:cNvSpPr>
            <a:spLocks noGrp="1"/>
          </p:cNvSpPr>
          <p:nvPr>
            <p:ph type="title"/>
          </p:nvPr>
        </p:nvSpPr>
        <p:spPr>
          <a:xfrm>
            <a:off x="838200" y="365125"/>
            <a:ext cx="10515600" cy="1325563"/>
          </a:xfrm>
        </p:spPr>
        <p:txBody>
          <a:bodyPr>
            <a:normAutofit/>
          </a:bodyPr>
          <a:lstStyle/>
          <a:p>
            <a:r>
              <a:rPr lang="es-AR" sz="2400" b="1" i="0" u="none" strike="noStrike" baseline="0" dirty="0">
                <a:solidFill>
                  <a:srgbClr val="000000"/>
                </a:solidFill>
                <a:latin typeface="Verdana" panose="020B0604030504040204" pitchFamily="34" charset="0"/>
              </a:rPr>
              <a:t>UNIDAD DE INFORMACIÓN FINANCIERA</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Resolución 14/2023 - BO 2/2/2023</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Entidades financieras y cambiarias - Gestión de Riesgos.</a:t>
            </a:r>
            <a:endParaRPr lang="es-AR" sz="5400" dirty="0"/>
          </a:p>
        </p:txBody>
      </p:sp>
      <p:pic>
        <p:nvPicPr>
          <p:cNvPr id="10" name="Imagen 9" descr="Imagen que contiene Texto&#10;&#10;Descripción generada automáticamente">
            <a:extLst>
              <a:ext uri="{FF2B5EF4-FFF2-40B4-BE49-F238E27FC236}">
                <a16:creationId xmlns:a16="http://schemas.microsoft.com/office/drawing/2014/main" id="{8DFC66A1-7F8A-E495-4A25-D875A2B32D71}"/>
              </a:ext>
            </a:extLst>
          </p:cNvPr>
          <p:cNvPicPr>
            <a:picLocks noChangeAspect="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Tree>
    <p:extLst>
      <p:ext uri="{BB962C8B-B14F-4D97-AF65-F5344CB8AC3E}">
        <p14:creationId xmlns:p14="http://schemas.microsoft.com/office/powerpoint/2010/main" val="1223263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D46D95F-4B3B-CB63-20D7-D6F08E2F5E86}"/>
              </a:ext>
            </a:extLst>
          </p:cNvPr>
          <p:cNvSpPr>
            <a:spLocks noGrp="1"/>
          </p:cNvSpPr>
          <p:nvPr>
            <p:ph idx="1"/>
          </p:nvPr>
        </p:nvSpPr>
        <p:spPr>
          <a:xfrm>
            <a:off x="838200" y="1825624"/>
            <a:ext cx="10515600" cy="4956915"/>
          </a:xfrm>
        </p:spPr>
        <p:txBody>
          <a:bodyPr>
            <a:normAutofit fontScale="85000" lnSpcReduction="10000"/>
          </a:bodyPr>
          <a:lstStyle/>
          <a:p>
            <a:pPr algn="just"/>
            <a:r>
              <a:rPr lang="es-AR" sz="2400" b="0" i="0" dirty="0">
                <a:solidFill>
                  <a:srgbClr val="2B2B2B"/>
                </a:solidFill>
                <a:effectLst/>
                <a:latin typeface="open sans" panose="020B0606030504020204" pitchFamily="34" charset="0"/>
              </a:rPr>
              <a:t>Se establecen cambios a la Resolución UIF N° 134/2018 y sus modificatorias respecto de las PEP, con el objetivo de adecuar el marco normativo a los estándares internacionales y mejorar la gestión de Riesgos de Lavado de Activos y Financiación del Terrorismo. La norma comenzará a regir el 1° de abril del 2023.</a:t>
            </a:r>
            <a:endParaRPr lang="es-AR" sz="2400" i="0" dirty="0">
              <a:solidFill>
                <a:srgbClr val="2B2B2B"/>
              </a:solidFill>
              <a:effectLst/>
              <a:latin typeface="open sans" panose="020B0606030504020204" pitchFamily="34" charset="0"/>
            </a:endParaRPr>
          </a:p>
          <a:p>
            <a:pPr algn="just"/>
            <a:r>
              <a:rPr lang="es-AR" sz="2400" b="0" i="0" dirty="0">
                <a:solidFill>
                  <a:srgbClr val="2B2B2B"/>
                </a:solidFill>
                <a:effectLst/>
                <a:latin typeface="open sans" panose="020B0606030504020204" pitchFamily="34" charset="0"/>
              </a:rPr>
              <a:t>Si bien la nueva resolución mantiene la condición de PEP por el plazo de </a:t>
            </a:r>
            <a:r>
              <a:rPr lang="es-AR" sz="2400" b="1" i="0" u="sng" dirty="0">
                <a:solidFill>
                  <a:srgbClr val="2B2B2B"/>
                </a:solidFill>
                <a:effectLst/>
                <a:latin typeface="open sans" panose="020B0606030504020204" pitchFamily="34" charset="0"/>
              </a:rPr>
              <a:t>dos años</a:t>
            </a:r>
            <a:r>
              <a:rPr lang="es-AR" sz="2400" b="0" i="0" dirty="0">
                <a:solidFill>
                  <a:srgbClr val="2B2B2B"/>
                </a:solidFill>
                <a:effectLst/>
                <a:latin typeface="open sans" panose="020B0606030504020204" pitchFamily="34" charset="0"/>
              </a:rPr>
              <a:t>, establece que una vez que se cumpla ése período en la función pública, cada sujeto obligado </a:t>
            </a:r>
            <a:r>
              <a:rPr lang="es-AR" sz="2400" b="1" i="0" dirty="0">
                <a:solidFill>
                  <a:srgbClr val="2B2B2B"/>
                </a:solidFill>
                <a:effectLst/>
                <a:latin typeface="open sans" panose="020B0606030504020204" pitchFamily="34" charset="0"/>
              </a:rPr>
              <a:t>deberá evaluar el nivel de riesgo del cliente o beneficiario final</a:t>
            </a:r>
            <a:r>
              <a:rPr lang="es-AR" sz="2400" b="0" i="0" dirty="0">
                <a:solidFill>
                  <a:srgbClr val="2B2B2B"/>
                </a:solidFill>
                <a:effectLst/>
                <a:latin typeface="open sans" panose="020B0606030504020204" pitchFamily="34" charset="0"/>
              </a:rPr>
              <a:t>, considerando la relevancia de la función desempeñada, la potestad de disposición y/o administración de fondos, la antigüedad en la función pública ejercida, entre otros factores de riesgo que habrá de ponderar en cada caso.</a:t>
            </a:r>
          </a:p>
          <a:p>
            <a:pPr algn="just" rtl="0" fontAlgn="base"/>
            <a:r>
              <a:rPr lang="es-AR" sz="2400" b="0" i="0" dirty="0">
                <a:solidFill>
                  <a:srgbClr val="2B2B2B"/>
                </a:solidFill>
                <a:effectLst/>
                <a:latin typeface="open sans" panose="020B0606030504020204" pitchFamily="34" charset="0"/>
              </a:rPr>
              <a:t>Se incorporan las </a:t>
            </a:r>
            <a:r>
              <a:rPr lang="es-AR" sz="2400" b="1" i="0" dirty="0">
                <a:solidFill>
                  <a:srgbClr val="2B2B2B"/>
                </a:solidFill>
                <a:effectLst/>
                <a:latin typeface="open sans" panose="020B0606030504020204" pitchFamily="34" charset="0"/>
              </a:rPr>
              <a:t>acciones de debida diligencia reforzada </a:t>
            </a:r>
            <a:r>
              <a:rPr lang="es-AR" sz="2400" b="0" i="0" dirty="0">
                <a:solidFill>
                  <a:srgbClr val="2B2B2B"/>
                </a:solidFill>
                <a:effectLst/>
                <a:latin typeface="open sans" panose="020B0606030504020204" pitchFamily="34" charset="0"/>
              </a:rPr>
              <a:t>que deben realizar los Sujetos Obligados a las Personas Expuestas Políticamente extranjeras, en cumplimiento con la Recomendación 12 del GAFI.</a:t>
            </a:r>
          </a:p>
          <a:p>
            <a:pPr algn="just" rtl="0" fontAlgn="base"/>
            <a:r>
              <a:rPr lang="es-AR" sz="2400" b="0" i="0" dirty="0">
                <a:solidFill>
                  <a:srgbClr val="2B2B2B"/>
                </a:solidFill>
                <a:effectLst/>
                <a:latin typeface="open sans" panose="020B0606030504020204" pitchFamily="34" charset="0"/>
              </a:rPr>
              <a:t>Se reemplaza el término de “</a:t>
            </a:r>
            <a:r>
              <a:rPr lang="es-AR" sz="2400" b="1" i="0" dirty="0">
                <a:solidFill>
                  <a:srgbClr val="2B2B2B"/>
                </a:solidFill>
                <a:effectLst/>
                <a:latin typeface="open sans" panose="020B0606030504020204" pitchFamily="34" charset="0"/>
              </a:rPr>
              <a:t>afinidad</a:t>
            </a:r>
            <a:r>
              <a:rPr lang="es-AR" sz="2400" b="0" i="0" dirty="0">
                <a:solidFill>
                  <a:srgbClr val="2B2B2B"/>
                </a:solidFill>
                <a:effectLst/>
                <a:latin typeface="open sans" panose="020B0606030504020204" pitchFamily="34" charset="0"/>
              </a:rPr>
              <a:t>” con una PEP por “</a:t>
            </a:r>
            <a:r>
              <a:rPr lang="es-AR" sz="2400" b="1" i="0" dirty="0">
                <a:solidFill>
                  <a:srgbClr val="2B2B2B"/>
                </a:solidFill>
                <a:effectLst/>
                <a:latin typeface="open sans" panose="020B0606030504020204" pitchFamily="34" charset="0"/>
              </a:rPr>
              <a:t>parentesco o cercanía</a:t>
            </a:r>
            <a:r>
              <a:rPr lang="es-AR" sz="2400" b="0" i="0" dirty="0">
                <a:solidFill>
                  <a:srgbClr val="2B2B2B"/>
                </a:solidFill>
                <a:effectLst/>
                <a:latin typeface="open sans" panose="020B0606030504020204" pitchFamily="34" charset="0"/>
              </a:rPr>
              <a:t>”</a:t>
            </a:r>
          </a:p>
          <a:p>
            <a:pPr algn="just" fontAlgn="base"/>
            <a:r>
              <a:rPr lang="es-AR" sz="2400" b="0" i="0" dirty="0">
                <a:solidFill>
                  <a:srgbClr val="2B2B2B"/>
                </a:solidFill>
                <a:effectLst/>
                <a:latin typeface="open sans" panose="020B0606030504020204" pitchFamily="34" charset="0"/>
              </a:rPr>
              <a:t>Se agrega la, en caso de corresponder.</a:t>
            </a:r>
            <a:r>
              <a:rPr lang="es-AR" sz="2400" b="1" dirty="0">
                <a:solidFill>
                  <a:srgbClr val="2B2B2B"/>
                </a:solidFill>
                <a:latin typeface="open sans" panose="020B0606030504020204" pitchFamily="34" charset="0"/>
              </a:rPr>
              <a:t> obligación de informar la condición de PEP de los beneficiarios finales.</a:t>
            </a:r>
            <a:endParaRPr lang="es-AR" sz="2400" dirty="0"/>
          </a:p>
        </p:txBody>
      </p:sp>
      <p:sp>
        <p:nvSpPr>
          <p:cNvPr id="4" name="Título 1">
            <a:extLst>
              <a:ext uri="{FF2B5EF4-FFF2-40B4-BE49-F238E27FC236}">
                <a16:creationId xmlns:a16="http://schemas.microsoft.com/office/drawing/2014/main" id="{47651093-A41D-6FCA-3E6A-B529B33FF38B}"/>
              </a:ext>
            </a:extLst>
          </p:cNvPr>
          <p:cNvSpPr>
            <a:spLocks noGrp="1"/>
          </p:cNvSpPr>
          <p:nvPr>
            <p:ph type="title"/>
          </p:nvPr>
        </p:nvSpPr>
        <p:spPr>
          <a:xfrm>
            <a:off x="838200" y="365125"/>
            <a:ext cx="10515600" cy="1325563"/>
          </a:xfrm>
        </p:spPr>
        <p:txBody>
          <a:bodyPr>
            <a:normAutofit/>
          </a:bodyPr>
          <a:lstStyle/>
          <a:p>
            <a:r>
              <a:rPr lang="es-AR" sz="2400" b="1" i="0" u="none" strike="noStrike" baseline="0" dirty="0">
                <a:solidFill>
                  <a:srgbClr val="000000"/>
                </a:solidFill>
                <a:latin typeface="Verdana" panose="020B0604030504040204" pitchFamily="34" charset="0"/>
              </a:rPr>
              <a:t>UNIDAD DE INFORMACIÓN FINANCIERA</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Resolución 35/2023 - BO 2/3/2023</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Personas Expuestas Políticamente</a:t>
            </a:r>
            <a:endParaRPr lang="es-AR" sz="5400" dirty="0"/>
          </a:p>
        </p:txBody>
      </p:sp>
      <p:pic>
        <p:nvPicPr>
          <p:cNvPr id="5" name="Imagen 4" descr="Imagen que contiene Texto&#10;&#10;Descripción generada automáticamente">
            <a:extLst>
              <a:ext uri="{FF2B5EF4-FFF2-40B4-BE49-F238E27FC236}">
                <a16:creationId xmlns:a16="http://schemas.microsoft.com/office/drawing/2014/main" id="{987E5EFF-C444-F432-2F69-A35A9DF82E4E}"/>
              </a:ext>
            </a:extLst>
          </p:cNvPr>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Tree>
    <p:extLst>
      <p:ext uri="{BB962C8B-B14F-4D97-AF65-F5344CB8AC3E}">
        <p14:creationId xmlns:p14="http://schemas.microsoft.com/office/powerpoint/2010/main" val="1793251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AA491A2-AB8E-DD96-BEB6-D5966E4762BA}"/>
              </a:ext>
            </a:extLst>
          </p:cNvPr>
          <p:cNvSpPr>
            <a:spLocks noGrp="1"/>
          </p:cNvSpPr>
          <p:nvPr>
            <p:ph idx="1"/>
          </p:nvPr>
        </p:nvSpPr>
        <p:spPr>
          <a:xfrm>
            <a:off x="838200" y="1825625"/>
            <a:ext cx="10515600" cy="4667250"/>
          </a:xfrm>
        </p:spPr>
        <p:txBody>
          <a:bodyPr>
            <a:normAutofit fontScale="92500" lnSpcReduction="20000"/>
          </a:bodyPr>
          <a:lstStyle/>
          <a:p>
            <a:pPr algn="just"/>
            <a:r>
              <a:rPr lang="es-AR" sz="2400" dirty="0">
                <a:latin typeface="open sans" panose="020B0606030504020204" pitchFamily="34" charset="0"/>
                <a:ea typeface="open sans" panose="020B0606030504020204" pitchFamily="34" charset="0"/>
                <a:cs typeface="open sans" panose="020B0606030504020204" pitchFamily="34" charset="0"/>
              </a:rPr>
              <a:t>Se modifica el decreto reglamentario de UIF, eliminando la limitación que este establecía sobre la posibilidad de que exista una agencia por región, permitiendo así la instalación de más de una sede. </a:t>
            </a:r>
          </a:p>
          <a:p>
            <a:pPr algn="just"/>
            <a:r>
              <a:rPr lang="es-AR" sz="2400" dirty="0">
                <a:latin typeface="open sans" panose="020B0606030504020204" pitchFamily="34" charset="0"/>
                <a:ea typeface="open sans" panose="020B0606030504020204" pitchFamily="34" charset="0"/>
                <a:cs typeface="open sans" panose="020B0606030504020204" pitchFamily="34" charset="0"/>
              </a:rPr>
              <a:t>En el decreto se hace particular énfasis en la ciudad de Rosario y en el incremento de sus tasas delictivas.</a:t>
            </a:r>
          </a:p>
          <a:p>
            <a:pPr algn="just"/>
            <a:r>
              <a:rPr lang="es-AR" sz="2400" dirty="0">
                <a:latin typeface="open sans" panose="020B0606030504020204" pitchFamily="34" charset="0"/>
                <a:ea typeface="open sans" panose="020B0606030504020204" pitchFamily="34" charset="0"/>
                <a:cs typeface="open sans" panose="020B0606030504020204" pitchFamily="34" charset="0"/>
              </a:rPr>
              <a:t>Según la norma, se encuentra motivada por distintas recomendaciones internacionales del GAFI, que impulsa a los países a aplicar un enfoque basado en riesgos.</a:t>
            </a:r>
          </a:p>
          <a:p>
            <a:pPr algn="just"/>
            <a:r>
              <a:rPr lang="es-AR" sz="2400" dirty="0">
                <a:latin typeface="open sans" panose="020B0606030504020204" pitchFamily="34" charset="0"/>
                <a:ea typeface="open sans" panose="020B0606030504020204" pitchFamily="34" charset="0"/>
                <a:cs typeface="open sans" panose="020B0606030504020204" pitchFamily="34" charset="0"/>
              </a:rPr>
              <a:t>Entre los considerandos, se reconoce que en los últimos años los reportes de operaciones sospechosas en la ciudad de Rosario, Santa Fe  se han incrementado y que dicha ciudad es una de las que mayor cantidad de sujetos obligados inscriptos posee ante la UIF. </a:t>
            </a:r>
          </a:p>
          <a:p>
            <a:pPr algn="just"/>
            <a:r>
              <a:rPr lang="es-AR" sz="2400" dirty="0">
                <a:latin typeface="open sans" panose="020B0606030504020204" pitchFamily="34" charset="0"/>
                <a:ea typeface="open sans" panose="020B0606030504020204" pitchFamily="34" charset="0"/>
                <a:cs typeface="open sans" panose="020B0606030504020204" pitchFamily="34" charset="0"/>
              </a:rPr>
              <a:t>Se concluye que contar con una sede en la ciudad de Rosario permitirá a la UIF poder implementar de manera eficaz sus funciones, por lo que se posibilita que las Agencias Regionales de acuerdo con sus necesidades, puedan tener más de una sede.</a:t>
            </a:r>
          </a:p>
        </p:txBody>
      </p:sp>
      <p:sp>
        <p:nvSpPr>
          <p:cNvPr id="6" name="Título 1">
            <a:extLst>
              <a:ext uri="{FF2B5EF4-FFF2-40B4-BE49-F238E27FC236}">
                <a16:creationId xmlns:a16="http://schemas.microsoft.com/office/drawing/2014/main" id="{D2AD1BD5-677B-B2E7-8E30-7EBACF53C1BC}"/>
              </a:ext>
            </a:extLst>
          </p:cNvPr>
          <p:cNvSpPr>
            <a:spLocks noGrp="1"/>
          </p:cNvSpPr>
          <p:nvPr>
            <p:ph type="title"/>
          </p:nvPr>
        </p:nvSpPr>
        <p:spPr>
          <a:xfrm>
            <a:off x="838200" y="365125"/>
            <a:ext cx="10515600" cy="1325563"/>
          </a:xfrm>
        </p:spPr>
        <p:txBody>
          <a:bodyPr>
            <a:normAutofit/>
          </a:bodyPr>
          <a:lstStyle/>
          <a:p>
            <a:r>
              <a:rPr lang="es-AR" sz="2400" b="1" i="0" u="none" strike="noStrike" baseline="0" dirty="0">
                <a:solidFill>
                  <a:srgbClr val="000000"/>
                </a:solidFill>
                <a:latin typeface="Verdana" panose="020B0604030504040204" pitchFamily="34" charset="0"/>
              </a:rPr>
              <a:t>Decreto 85/2023 - BO 22/2/2023</a:t>
            </a:r>
            <a:br>
              <a:rPr lang="es-AR" sz="2400" b="1" i="0" u="none" strike="noStrike" baseline="0" dirty="0">
                <a:solidFill>
                  <a:srgbClr val="000000"/>
                </a:solidFill>
                <a:latin typeface="Verdana" panose="020B0604030504040204" pitchFamily="34" charset="0"/>
              </a:rPr>
            </a:br>
            <a:r>
              <a:rPr lang="es-AR" sz="2400" b="1" i="0" u="none" strike="noStrike" baseline="0" dirty="0">
                <a:solidFill>
                  <a:srgbClr val="000000"/>
                </a:solidFill>
                <a:latin typeface="Verdana" panose="020B0604030504040204" pitchFamily="34" charset="0"/>
              </a:rPr>
              <a:t>Ampliación de delegaciones de la UIF en territorio nacional</a:t>
            </a:r>
            <a:endParaRPr lang="es-AR" sz="5400" dirty="0"/>
          </a:p>
        </p:txBody>
      </p:sp>
      <p:pic>
        <p:nvPicPr>
          <p:cNvPr id="7" name="Imagen 6" descr="Imagen que contiene Texto&#10;&#10;Descripción generada automáticamente">
            <a:extLst>
              <a:ext uri="{FF2B5EF4-FFF2-40B4-BE49-F238E27FC236}">
                <a16:creationId xmlns:a16="http://schemas.microsoft.com/office/drawing/2014/main" id="{25323FB6-12AA-4D09-40B6-790E5693BDA7}"/>
              </a:ext>
            </a:extLst>
          </p:cNvPr>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Tree>
    <p:extLst>
      <p:ext uri="{BB962C8B-B14F-4D97-AF65-F5344CB8AC3E}">
        <p14:creationId xmlns:p14="http://schemas.microsoft.com/office/powerpoint/2010/main" val="656834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359844-7D5D-2A7A-4575-75A0379C65B8}"/>
              </a:ext>
            </a:extLst>
          </p:cNvPr>
          <p:cNvSpPr>
            <a:spLocks noGrp="1"/>
          </p:cNvSpPr>
          <p:nvPr>
            <p:ph type="title"/>
          </p:nvPr>
        </p:nvSpPr>
        <p:spPr/>
        <p:txBody>
          <a:bodyPr>
            <a:noAutofit/>
          </a:bodyPr>
          <a:lstStyle/>
          <a:p>
            <a:r>
              <a:rPr lang="es-AR" sz="2800" b="1" dirty="0">
                <a:latin typeface="Verdana" panose="020B0604030504040204" pitchFamily="34" charset="0"/>
                <a:ea typeface="Verdana" panose="020B0604030504040204" pitchFamily="34" charset="0"/>
              </a:rPr>
              <a:t>Actualización de umbrales para el sector automotor y sociedades de capitalización de ahorro y préstamos</a:t>
            </a:r>
          </a:p>
        </p:txBody>
      </p:sp>
      <p:sp>
        <p:nvSpPr>
          <p:cNvPr id="3" name="Marcador de contenido 2">
            <a:extLst>
              <a:ext uri="{FF2B5EF4-FFF2-40B4-BE49-F238E27FC236}">
                <a16:creationId xmlns:a16="http://schemas.microsoft.com/office/drawing/2014/main" id="{E08BA34B-EAEF-FA39-4CC7-DF7D126A4F61}"/>
              </a:ext>
            </a:extLst>
          </p:cNvPr>
          <p:cNvSpPr>
            <a:spLocks noGrp="1"/>
          </p:cNvSpPr>
          <p:nvPr>
            <p:ph idx="1"/>
          </p:nvPr>
        </p:nvSpPr>
        <p:spPr>
          <a:xfrm>
            <a:off x="838200" y="1825624"/>
            <a:ext cx="10515600" cy="5032375"/>
          </a:xfrm>
        </p:spPr>
        <p:txBody>
          <a:bodyPr>
            <a:normAutofit fontScale="85000" lnSpcReduction="10000"/>
          </a:bodyPr>
          <a:lstStyle/>
          <a:p>
            <a:pPr algn="just"/>
            <a:r>
              <a:rPr lang="es-AR" dirty="0">
                <a:latin typeface="open sans" panose="020B0606030504020204" pitchFamily="34" charset="0"/>
                <a:ea typeface="open sans" panose="020B0606030504020204" pitchFamily="34" charset="0"/>
                <a:cs typeface="open sans" panose="020B0606030504020204" pitchFamily="34" charset="0"/>
              </a:rPr>
              <a:t>A partir del 16/1/2023 entraron en vigencia los nuevos montos en base al incremento del Índice de Precios del Sector Automotor (IPSA) acorde a la modificación establecida mediante la Resolución UIF Nº 113/2021.</a:t>
            </a:r>
          </a:p>
          <a:p>
            <a:pPr algn="just"/>
            <a:r>
              <a:rPr lang="es-AR" dirty="0">
                <a:latin typeface="open sans" panose="020B0606030504020204" pitchFamily="34" charset="0"/>
                <a:ea typeface="open sans" panose="020B0606030504020204" pitchFamily="34" charset="0"/>
                <a:cs typeface="open sans" panose="020B0606030504020204" pitchFamily="34" charset="0"/>
              </a:rPr>
              <a:t>Mediante Resolución UIF Nº 51/2022 (BO 11/4/2022), se incorporó al régimen de actualización automática a las sociedades de capitalización y ahorro de acuerdo con la definición del artículo 5° de la Ley N° 24.449 y planes de ahorro previo por círculos o grupos cerrados para la adjudicación de sumas de dinero con destino a la adquisición del mismo tipo de bienes contempladas en la Resolución UIF N° 50/2013.</a:t>
            </a:r>
          </a:p>
          <a:p>
            <a:pPr algn="just"/>
            <a:r>
              <a:rPr lang="es-AR" dirty="0">
                <a:latin typeface="open sans" panose="020B0606030504020204" pitchFamily="34" charset="0"/>
                <a:ea typeface="open sans" panose="020B0606030504020204" pitchFamily="34" charset="0"/>
                <a:cs typeface="open sans" panose="020B0606030504020204" pitchFamily="34" charset="0"/>
              </a:rPr>
              <a:t>Conforme al mecanismo establecido y en virtud del informe emitido por el Sistema de Información Online del Mercado Automotor de la República Argentina (SIOMAA) respecto al Índice de Precios del Sector Automotor (IPSA) que se encuentra publicado en la página web de ACARA se actualizan los umbrales según el siguiente detalle:</a:t>
            </a:r>
            <a:endParaRPr lang="es-AR" dirty="0"/>
          </a:p>
          <a:p>
            <a:pPr algn="just"/>
            <a:endParaRPr lang="es-AR" dirty="0"/>
          </a:p>
        </p:txBody>
      </p:sp>
      <p:pic>
        <p:nvPicPr>
          <p:cNvPr id="4" name="Imagen 3" descr="Imagen que contiene Texto&#10;&#10;Descripción generada automáticamente">
            <a:extLst>
              <a:ext uri="{FF2B5EF4-FFF2-40B4-BE49-F238E27FC236}">
                <a16:creationId xmlns:a16="http://schemas.microsoft.com/office/drawing/2014/main" id="{ACD8DA65-8C82-2570-11D1-F858B58FF879}"/>
              </a:ext>
            </a:extLst>
          </p:cNvPr>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Tree>
    <p:extLst>
      <p:ext uri="{BB962C8B-B14F-4D97-AF65-F5344CB8AC3E}">
        <p14:creationId xmlns:p14="http://schemas.microsoft.com/office/powerpoint/2010/main" val="3517668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7EE7FACC-21B6-EA6D-906B-94966F85FCE2}"/>
              </a:ext>
            </a:extLst>
          </p:cNvPr>
          <p:cNvPicPr>
            <a:picLocks noGrp="1" noChangeAspect="1"/>
          </p:cNvPicPr>
          <p:nvPr>
            <p:ph idx="1"/>
          </p:nvPr>
        </p:nvPicPr>
        <p:blipFill rotWithShape="1">
          <a:blip r:embed="rId2"/>
          <a:srcRect l="24920" t="27940" r="22033" b="29118"/>
          <a:stretch/>
        </p:blipFill>
        <p:spPr>
          <a:xfrm>
            <a:off x="3074503" y="1829834"/>
            <a:ext cx="6421922" cy="2924248"/>
          </a:xfrm>
        </p:spPr>
      </p:pic>
      <p:pic>
        <p:nvPicPr>
          <p:cNvPr id="7" name="Imagen 6">
            <a:extLst>
              <a:ext uri="{FF2B5EF4-FFF2-40B4-BE49-F238E27FC236}">
                <a16:creationId xmlns:a16="http://schemas.microsoft.com/office/drawing/2014/main" id="{5043C1D0-357F-7CC7-620D-58DAA927BB5D}"/>
              </a:ext>
            </a:extLst>
          </p:cNvPr>
          <p:cNvPicPr>
            <a:picLocks noChangeAspect="1"/>
          </p:cNvPicPr>
          <p:nvPr/>
        </p:nvPicPr>
        <p:blipFill rotWithShape="1">
          <a:blip r:embed="rId3"/>
          <a:srcRect l="24619" t="26667" r="25326" b="68695"/>
          <a:stretch/>
        </p:blipFill>
        <p:spPr>
          <a:xfrm>
            <a:off x="3084443" y="4711148"/>
            <a:ext cx="6102626" cy="318051"/>
          </a:xfrm>
          <a:prstGeom prst="rect">
            <a:avLst/>
          </a:prstGeom>
        </p:spPr>
      </p:pic>
      <p:pic>
        <p:nvPicPr>
          <p:cNvPr id="8" name="Imagen 7">
            <a:extLst>
              <a:ext uri="{FF2B5EF4-FFF2-40B4-BE49-F238E27FC236}">
                <a16:creationId xmlns:a16="http://schemas.microsoft.com/office/drawing/2014/main" id="{84E778A5-23F6-53F6-47C4-C7EC79C8471A}"/>
              </a:ext>
            </a:extLst>
          </p:cNvPr>
          <p:cNvPicPr>
            <a:picLocks noChangeAspect="1"/>
          </p:cNvPicPr>
          <p:nvPr/>
        </p:nvPicPr>
        <p:blipFill rotWithShape="1">
          <a:blip r:embed="rId3"/>
          <a:srcRect l="24619" t="43768" r="25326" b="35652"/>
          <a:stretch/>
        </p:blipFill>
        <p:spPr>
          <a:xfrm>
            <a:off x="3044687" y="5170969"/>
            <a:ext cx="6102626" cy="1411357"/>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CC027C7A-B523-A223-F385-AA452EE2C575}"/>
              </a:ext>
            </a:extLst>
          </p:cNvPr>
          <p:cNvPicPr>
            <a:picLocks noChangeAspect="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186862" y="6354613"/>
            <a:ext cx="2900363" cy="425927"/>
          </a:xfrm>
          <a:prstGeom prst="rect">
            <a:avLst/>
          </a:prstGeom>
        </p:spPr>
      </p:pic>
      <p:sp>
        <p:nvSpPr>
          <p:cNvPr id="12" name="Título 1">
            <a:extLst>
              <a:ext uri="{FF2B5EF4-FFF2-40B4-BE49-F238E27FC236}">
                <a16:creationId xmlns:a16="http://schemas.microsoft.com/office/drawing/2014/main" id="{EC20A07A-0D0E-8010-F427-07D1A7985D8B}"/>
              </a:ext>
            </a:extLst>
          </p:cNvPr>
          <p:cNvSpPr>
            <a:spLocks noGrp="1"/>
          </p:cNvSpPr>
          <p:nvPr>
            <p:ph type="title"/>
          </p:nvPr>
        </p:nvSpPr>
        <p:spPr>
          <a:xfrm>
            <a:off x="838200" y="365125"/>
            <a:ext cx="10515600" cy="1325563"/>
          </a:xfrm>
        </p:spPr>
        <p:txBody>
          <a:bodyPr>
            <a:noAutofit/>
          </a:bodyPr>
          <a:lstStyle/>
          <a:p>
            <a:r>
              <a:rPr lang="es-AR" sz="2800" b="1" dirty="0">
                <a:latin typeface="Verdana" panose="020B0604030504040204" pitchFamily="34" charset="0"/>
                <a:ea typeface="Verdana" panose="020B0604030504040204" pitchFamily="34" charset="0"/>
              </a:rPr>
              <a:t>Actualización de umbrales para el sector automotor y sociedades de capitalización de ahorro y préstamos</a:t>
            </a:r>
          </a:p>
        </p:txBody>
      </p:sp>
    </p:spTree>
    <p:extLst>
      <p:ext uri="{BB962C8B-B14F-4D97-AF65-F5344CB8AC3E}">
        <p14:creationId xmlns:p14="http://schemas.microsoft.com/office/powerpoint/2010/main" val="2276326646"/>
      </p:ext>
    </p:extLst>
  </p:cSld>
  <p:clrMapOvr>
    <a:masterClrMapping/>
  </p:clrMapOvr>
</p:sld>
</file>

<file path=ppt/theme/theme1.xml><?xml version="1.0" encoding="utf-8"?>
<a:theme xmlns:a="http://schemas.openxmlformats.org/drawingml/2006/main" name="GradientVTI">
  <a:themeElements>
    <a:clrScheme name="Office">
      <a:dk1>
        <a:srgbClr val="000000"/>
      </a:dk1>
      <a:lt1>
        <a:srgbClr val="FFFFFF"/>
      </a:lt1>
      <a:dk2>
        <a:srgbClr val="281B10"/>
      </a:dk2>
      <a:lt2>
        <a:srgbClr val="FFF9F5"/>
      </a:lt2>
      <a:accent1>
        <a:srgbClr val="EE7661"/>
      </a:accent1>
      <a:accent2>
        <a:srgbClr val="4E91F0"/>
      </a:accent2>
      <a:accent3>
        <a:srgbClr val="5B5260"/>
      </a:accent3>
      <a:accent4>
        <a:srgbClr val="2CC3B4"/>
      </a:accent4>
      <a:accent5>
        <a:srgbClr val="C097F8"/>
      </a:accent5>
      <a:accent6>
        <a:srgbClr val="FF9514"/>
      </a:accent6>
      <a:hlink>
        <a:srgbClr val="E50CBC"/>
      </a:hlink>
      <a:folHlink>
        <a:srgbClr val="6257FF"/>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VTI" id="{605F9078-86F9-4258-A3E1-F8EFF02AE8CC}" vid="{4848699B-BB01-41E3-9EC4-3D97DFE5292B}"/>
    </a:ext>
  </a:extLst>
</a:theme>
</file>

<file path=docProps/app.xml><?xml version="1.0" encoding="utf-8"?>
<Properties xmlns="http://schemas.openxmlformats.org/officeDocument/2006/extended-properties" xmlns:vt="http://schemas.openxmlformats.org/officeDocument/2006/docPropsVTypes">
  <TotalTime>78</TotalTime>
  <Words>858</Words>
  <Application>Microsoft Office PowerPoint</Application>
  <PresentationFormat>Panorámica</PresentationFormat>
  <Paragraphs>30</Paragraphs>
  <Slides>7</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7</vt:i4>
      </vt:variant>
    </vt:vector>
  </HeadingPairs>
  <TitlesOfParts>
    <vt:vector size="14" baseType="lpstr">
      <vt:lpstr>Arial</vt:lpstr>
      <vt:lpstr>Merriweather</vt:lpstr>
      <vt:lpstr>open sans</vt:lpstr>
      <vt:lpstr>open sans</vt:lpstr>
      <vt:lpstr>Univers</vt:lpstr>
      <vt:lpstr>Verdana</vt:lpstr>
      <vt:lpstr>GradientVTI</vt:lpstr>
      <vt:lpstr>Comisión de Prevención de Lavado de Dinero  </vt:lpstr>
      <vt:lpstr>UNIDAD DE INFORMACIÓN FINANCIERA Resolución 14/2023 - BO 2/2/2023 Entidades financieras y cambiarias - Gestión de Riesgos.</vt:lpstr>
      <vt:lpstr>UNIDAD DE INFORMACIÓN FINANCIERA Resolución 14/2023 - BO 2/2/2023 Entidades financieras y cambiarias - Gestión de Riesgos.</vt:lpstr>
      <vt:lpstr>UNIDAD DE INFORMACIÓN FINANCIERA Resolución 35/2023 - BO 2/3/2023 Personas Expuestas Políticamente</vt:lpstr>
      <vt:lpstr>Decreto 85/2023 - BO 22/2/2023 Ampliación de delegaciones de la UIF en territorio nacional</vt:lpstr>
      <vt:lpstr>Actualización de umbrales para el sector automotor y sociedades de capitalización de ahorro y préstamos</vt:lpstr>
      <vt:lpstr>Actualización de umbrales para el sector automotor y sociedades de capitalización de ahorro y préstamos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Comisión de Prevención de Lavado de Dinero  </dc:title>
  <dc:creator>Federico Schweizer</dc:creator>
  <cp:lastModifiedBy>Federico Schweizer</cp:lastModifiedBy>
  <cp:revision>1</cp:revision>
  <dcterms:created xsi:type="dcterms:W3CDTF">2023-03-10T12:34:17Z</dcterms:created>
  <dcterms:modified xsi:type="dcterms:W3CDTF">2023-03-10T14:33:59Z</dcterms:modified>
</cp:coreProperties>
</file>