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sldIdLst>
    <p:sldId id="256" r:id="rId2"/>
    <p:sldId id="267" r:id="rId3"/>
    <p:sldId id="266" r:id="rId4"/>
    <p:sldId id="257" r:id="rId5"/>
    <p:sldId id="269" r:id="rId6"/>
    <p:sldId id="270" r:id="rId7"/>
    <p:sldId id="271" r:id="rId8"/>
    <p:sldId id="272" r:id="rId9"/>
    <p:sldId id="273" r:id="rId10"/>
    <p:sldId id="274" r:id="rId11"/>
    <p:sldId id="276" r:id="rId12"/>
    <p:sldId id="275" r:id="rId13"/>
    <p:sldId id="277" r:id="rId14"/>
    <p:sldId id="278" r:id="rId15"/>
  </p:sldIdLst>
  <p:sldSz cx="12192000" cy="6858000"/>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70" d="100"/>
          <a:sy n="70" d="100"/>
        </p:scale>
        <p:origin x="1094" y="2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ederico Schweizer" userId="a5a23f28-72ab-4b23-b020-a68e9a76a808" providerId="ADAL" clId="{D211AEF2-E074-4A80-BB2B-F77336E76437}"/>
    <pc:docChg chg="modSld">
      <pc:chgData name="Federico Schweizer" userId="a5a23f28-72ab-4b23-b020-a68e9a76a808" providerId="ADAL" clId="{D211AEF2-E074-4A80-BB2B-F77336E76437}" dt="2023-03-10T14:33:57.175" v="1" actId="20577"/>
      <pc:docMkLst>
        <pc:docMk/>
      </pc:docMkLst>
      <pc:sldChg chg="modSp mod">
        <pc:chgData name="Federico Schweizer" userId="a5a23f28-72ab-4b23-b020-a68e9a76a808" providerId="ADAL" clId="{D211AEF2-E074-4A80-BB2B-F77336E76437}" dt="2023-03-10T14:33:57.175" v="1" actId="20577"/>
        <pc:sldMkLst>
          <pc:docMk/>
          <pc:sldMk cId="3699109624" sldId="256"/>
        </pc:sldMkLst>
        <pc:spChg chg="mod">
          <ac:chgData name="Federico Schweizer" userId="a5a23f28-72ab-4b23-b020-a68e9a76a808" providerId="ADAL" clId="{D211AEF2-E074-4A80-BB2B-F77336E76437}" dt="2023-03-10T14:33:57.175" v="1" actId="20577"/>
          <ac:spMkLst>
            <pc:docMk/>
            <pc:sldMk cId="3699109624" sldId="256"/>
            <ac:spMk id="3" creationId="{34236AB6-C2A2-3917-EB70-237EFFF78D86}"/>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9D81C0-9839-42DC-85EE-D83E733BAE8E}"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s-AR"/>
        </a:p>
      </dgm:t>
    </dgm:pt>
    <dgm:pt modelId="{478D1B59-DEEC-498F-B952-203771FB8F72}">
      <dgm:prSet phldrT="[Texto]" custT="1"/>
      <dgm:spPr/>
      <dgm:t>
        <a:bodyPr/>
        <a:lstStyle/>
        <a:p>
          <a:r>
            <a:rPr lang="es-MX" sz="1600" b="0" i="0" dirty="0"/>
            <a:t>Se sustituye el texto del inciso a) del artículo 10 de la Resolución </a:t>
          </a:r>
          <a:r>
            <a:rPr lang="es-MX" sz="1600" b="0" i="0" dirty="0" err="1"/>
            <a:t>UIF</a:t>
          </a:r>
          <a:r>
            <a:rPr lang="es-MX" sz="1600" b="0" i="0" dirty="0"/>
            <a:t> N° 135/16, la cual dispone el </a:t>
          </a:r>
          <a:r>
            <a:rPr lang="es-MX" sz="1600" b="1" i="0" dirty="0"/>
            <a:t>procedimiento a seguir con relación a los intercambios de información </a:t>
          </a:r>
          <a:r>
            <a:rPr lang="es-MX" sz="1600" b="0" i="0" dirty="0"/>
            <a:t>que la </a:t>
          </a:r>
          <a:r>
            <a:rPr lang="es-MX" sz="1600" b="0" i="0" dirty="0" err="1"/>
            <a:t>UIF</a:t>
          </a:r>
          <a:r>
            <a:rPr lang="es-MX" sz="1600" b="0" i="0" dirty="0"/>
            <a:t> lleve a cabo con organismos análogos extranjeros.</a:t>
          </a:r>
          <a:endParaRPr lang="es-AR" sz="1600" b="1" dirty="0"/>
        </a:p>
      </dgm:t>
    </dgm:pt>
    <dgm:pt modelId="{8AAED373-5A47-42B8-AD28-255A39E5B41E}" type="parTrans" cxnId="{B42C2C84-9EB6-4CD8-82C6-DB5A43C72350}">
      <dgm:prSet/>
      <dgm:spPr/>
      <dgm:t>
        <a:bodyPr/>
        <a:lstStyle/>
        <a:p>
          <a:endParaRPr lang="es-AR" sz="1800"/>
        </a:p>
      </dgm:t>
    </dgm:pt>
    <dgm:pt modelId="{D8FD7D85-79A3-4B9B-862C-B8D9CF17580D}" type="sibTrans" cxnId="{B42C2C84-9EB6-4CD8-82C6-DB5A43C72350}">
      <dgm:prSet/>
      <dgm:spPr/>
      <dgm:t>
        <a:bodyPr/>
        <a:lstStyle/>
        <a:p>
          <a:endParaRPr lang="es-AR" sz="1800"/>
        </a:p>
      </dgm:t>
    </dgm:pt>
    <dgm:pt modelId="{27D0FBA5-DC1F-416C-A318-B87D1B1DB504}">
      <dgm:prSet custT="1"/>
      <dgm:spPr/>
      <dgm:t>
        <a:bodyPr/>
        <a:lstStyle/>
        <a:p>
          <a:pPr algn="l"/>
          <a:r>
            <a:rPr lang="es-MX" sz="1600" b="0" i="0" dirty="0"/>
            <a:t>Los cambios incorporan un </a:t>
          </a:r>
          <a:r>
            <a:rPr lang="es-MX" sz="1600" b="1" i="0" dirty="0"/>
            <a:t>modelo de formulario para los requerimientos de información cursados</a:t>
          </a:r>
          <a:r>
            <a:rPr lang="es-MX" sz="1600" b="0" i="0" dirty="0"/>
            <a:t> a pedido de una autoridad judicial con el objetivo de estandarizar estos requerimientos y mejorar la eficiencia de dichos procesos.</a:t>
          </a:r>
          <a:endParaRPr lang="es-MX" sz="1600" i="0" dirty="0">
            <a:effectLst/>
            <a:latin typeface="open sans" panose="020B0606030504020204" pitchFamily="34" charset="0"/>
          </a:endParaRPr>
        </a:p>
      </dgm:t>
    </dgm:pt>
    <dgm:pt modelId="{0C83BD3A-5813-4D77-B8BE-39F506906EE6}" type="parTrans" cxnId="{8CD55757-37E4-4BB8-BDCA-5216E7D7D0CE}">
      <dgm:prSet/>
      <dgm:spPr/>
      <dgm:t>
        <a:bodyPr/>
        <a:lstStyle/>
        <a:p>
          <a:endParaRPr lang="es-AR" sz="1800"/>
        </a:p>
      </dgm:t>
    </dgm:pt>
    <dgm:pt modelId="{50F19F45-48F9-4D46-8A7F-CB108B728952}" type="sibTrans" cxnId="{8CD55757-37E4-4BB8-BDCA-5216E7D7D0CE}">
      <dgm:prSet/>
      <dgm:spPr/>
      <dgm:t>
        <a:bodyPr/>
        <a:lstStyle/>
        <a:p>
          <a:endParaRPr lang="es-AR" sz="1800"/>
        </a:p>
      </dgm:t>
    </dgm:pt>
    <dgm:pt modelId="{2C843AE9-3233-490D-A7C7-8D6DECAE1AC1}">
      <dgm:prSet custT="1"/>
      <dgm:spPr/>
      <dgm:t>
        <a:bodyPr/>
        <a:lstStyle/>
        <a:p>
          <a:r>
            <a:rPr lang="es-MX" sz="1600" b="0" i="0" dirty="0"/>
            <a:t>Para poder cursar el pedido de información, se solicitará a la autoridad judicial competente que indique el </a:t>
          </a:r>
          <a:r>
            <a:rPr lang="es-MX" sz="1600" b="1" i="0" dirty="0"/>
            <a:t>propósito para el que se utilizará la información</a:t>
          </a:r>
          <a:r>
            <a:rPr lang="es-MX" sz="1600" b="0" i="0" dirty="0"/>
            <a:t>, particularmente si será empleada para fines de inteligencia o para incorporación formal en el proceso judicial como elemento probatorio.</a:t>
          </a:r>
          <a:endParaRPr lang="es-AR" sz="1600" dirty="0"/>
        </a:p>
      </dgm:t>
    </dgm:pt>
    <dgm:pt modelId="{3A98B116-B4C7-4BE9-AB76-CC8B3DA54ADB}" type="parTrans" cxnId="{1D475032-410F-4698-B1AA-8132E51DBE9A}">
      <dgm:prSet/>
      <dgm:spPr/>
      <dgm:t>
        <a:bodyPr/>
        <a:lstStyle/>
        <a:p>
          <a:endParaRPr lang="es-AR" sz="1800"/>
        </a:p>
      </dgm:t>
    </dgm:pt>
    <dgm:pt modelId="{BC5A7B5C-9947-4818-AD19-330AB99E3028}" type="sibTrans" cxnId="{1D475032-410F-4698-B1AA-8132E51DBE9A}">
      <dgm:prSet/>
      <dgm:spPr/>
      <dgm:t>
        <a:bodyPr/>
        <a:lstStyle/>
        <a:p>
          <a:endParaRPr lang="es-AR" sz="1800"/>
        </a:p>
      </dgm:t>
    </dgm:pt>
    <dgm:pt modelId="{DD4C6048-6EFF-433F-A124-E9C7821AC9AB}">
      <dgm:prSet custT="1"/>
      <dgm:spPr/>
      <dgm:t>
        <a:bodyPr/>
        <a:lstStyle/>
        <a:p>
          <a:r>
            <a:rPr lang="es-MX" sz="1600" b="0" i="0" dirty="0"/>
            <a:t>Se deberá realizar una breve </a:t>
          </a:r>
          <a:r>
            <a:rPr lang="es-MX" sz="1600" b="1" i="0" dirty="0"/>
            <a:t>descripción de los hechos </a:t>
          </a:r>
          <a:r>
            <a:rPr lang="es-MX" sz="1600" b="0" i="0" dirty="0"/>
            <a:t>que motivan el pedido, proporcionar datos que permitan la </a:t>
          </a:r>
          <a:r>
            <a:rPr lang="es-MX" sz="1600" b="1" i="0" dirty="0"/>
            <a:t>identificación de las personas o bienes involucrados que sean relevantes </a:t>
          </a:r>
          <a:r>
            <a:rPr lang="es-MX" sz="1600" b="0" i="0" dirty="0"/>
            <a:t>a los fines de la solicitud y establecer el presunto vínculo con la jurisdicción a la que pertenece el organismo requerido.</a:t>
          </a:r>
          <a:endParaRPr lang="es-AR" sz="1600" dirty="0"/>
        </a:p>
      </dgm:t>
    </dgm:pt>
    <dgm:pt modelId="{DC5F128A-EB80-4879-BFF1-BEB9142C9FF4}" type="parTrans" cxnId="{7E741C6B-BE83-483A-9056-CEB63568EE67}">
      <dgm:prSet/>
      <dgm:spPr/>
      <dgm:t>
        <a:bodyPr/>
        <a:lstStyle/>
        <a:p>
          <a:endParaRPr lang="es-AR" sz="1400"/>
        </a:p>
      </dgm:t>
    </dgm:pt>
    <dgm:pt modelId="{0F7935DD-C7B1-4A0B-89E3-6E604FF1D81D}" type="sibTrans" cxnId="{7E741C6B-BE83-483A-9056-CEB63568EE67}">
      <dgm:prSet/>
      <dgm:spPr/>
      <dgm:t>
        <a:bodyPr/>
        <a:lstStyle/>
        <a:p>
          <a:endParaRPr lang="es-AR" sz="1400"/>
        </a:p>
      </dgm:t>
    </dgm:pt>
    <dgm:pt modelId="{74A12ED6-0A73-4EDA-BF21-89D2FC63EF84}">
      <dgm:prSet custT="1"/>
      <dgm:spPr/>
      <dgm:t>
        <a:bodyPr/>
        <a:lstStyle/>
        <a:p>
          <a:r>
            <a:rPr lang="es-MX" sz="1600" b="0" i="0" dirty="0"/>
            <a:t>Este requerimiento deberá ser efectuado mediante la </a:t>
          </a:r>
          <a:r>
            <a:rPr lang="es-MX" sz="1600" b="1" i="0" dirty="0"/>
            <a:t>“Planilla de Intercambio de Información”</a:t>
          </a:r>
          <a:r>
            <a:rPr lang="es-MX" sz="1600" b="0" i="0" dirty="0"/>
            <a:t> y enviada a través del aplicativo (formulario) accesible desde la página web de la </a:t>
          </a:r>
          <a:r>
            <a:rPr lang="es-MX" sz="1600" b="0" i="0" dirty="0" err="1"/>
            <a:t>UIF</a:t>
          </a:r>
          <a:r>
            <a:rPr lang="es-MX" sz="1600" b="0" i="0" dirty="0"/>
            <a:t>.</a:t>
          </a:r>
          <a:endParaRPr lang="es-AR" sz="1600" dirty="0"/>
        </a:p>
      </dgm:t>
    </dgm:pt>
    <dgm:pt modelId="{92F4FD3C-30CB-48B7-952F-648B6150DFE5}" type="parTrans" cxnId="{703AAF75-2D13-4C1B-AD0F-1F7B47CBDB21}">
      <dgm:prSet/>
      <dgm:spPr/>
      <dgm:t>
        <a:bodyPr/>
        <a:lstStyle/>
        <a:p>
          <a:endParaRPr lang="es-AR" sz="1600"/>
        </a:p>
      </dgm:t>
    </dgm:pt>
    <dgm:pt modelId="{51982B54-0400-4C1E-8670-FFD213A35D66}" type="sibTrans" cxnId="{703AAF75-2D13-4C1B-AD0F-1F7B47CBDB21}">
      <dgm:prSet/>
      <dgm:spPr/>
      <dgm:t>
        <a:bodyPr/>
        <a:lstStyle/>
        <a:p>
          <a:endParaRPr lang="es-AR" sz="1600"/>
        </a:p>
      </dgm:t>
    </dgm:pt>
    <dgm:pt modelId="{3CF5F3B8-242F-4240-9FF4-290FF9FC2E47}" type="pres">
      <dgm:prSet presAssocID="{AD9D81C0-9839-42DC-85EE-D83E733BAE8E}" presName="linear" presStyleCnt="0">
        <dgm:presLayoutVars>
          <dgm:animLvl val="lvl"/>
          <dgm:resizeHandles val="exact"/>
        </dgm:presLayoutVars>
      </dgm:prSet>
      <dgm:spPr/>
    </dgm:pt>
    <dgm:pt modelId="{028F2821-1CB4-4CAA-9AD4-BDE898E371E9}" type="pres">
      <dgm:prSet presAssocID="{478D1B59-DEEC-498F-B952-203771FB8F72}" presName="parentText" presStyleLbl="node1" presStyleIdx="0" presStyleCnt="5">
        <dgm:presLayoutVars>
          <dgm:chMax val="0"/>
          <dgm:bulletEnabled val="1"/>
        </dgm:presLayoutVars>
      </dgm:prSet>
      <dgm:spPr/>
    </dgm:pt>
    <dgm:pt modelId="{FC5BCCA6-9679-4A22-92D4-1DE38CFAAE2D}" type="pres">
      <dgm:prSet presAssocID="{D8FD7D85-79A3-4B9B-862C-B8D9CF17580D}" presName="spacer" presStyleCnt="0"/>
      <dgm:spPr/>
    </dgm:pt>
    <dgm:pt modelId="{25944A07-8FCB-480F-A936-037CAFE695A3}" type="pres">
      <dgm:prSet presAssocID="{27D0FBA5-DC1F-416C-A318-B87D1B1DB504}" presName="parentText" presStyleLbl="node1" presStyleIdx="1" presStyleCnt="5">
        <dgm:presLayoutVars>
          <dgm:chMax val="0"/>
          <dgm:bulletEnabled val="1"/>
        </dgm:presLayoutVars>
      </dgm:prSet>
      <dgm:spPr/>
    </dgm:pt>
    <dgm:pt modelId="{8A6A9CBA-B286-4405-B6DB-76FDAFDAF81C}" type="pres">
      <dgm:prSet presAssocID="{50F19F45-48F9-4D46-8A7F-CB108B728952}" presName="spacer" presStyleCnt="0"/>
      <dgm:spPr/>
    </dgm:pt>
    <dgm:pt modelId="{36827D45-46BE-46DA-BE7E-C307F14A9D38}" type="pres">
      <dgm:prSet presAssocID="{2C843AE9-3233-490D-A7C7-8D6DECAE1AC1}" presName="parentText" presStyleLbl="node1" presStyleIdx="2" presStyleCnt="5">
        <dgm:presLayoutVars>
          <dgm:chMax val="0"/>
          <dgm:bulletEnabled val="1"/>
        </dgm:presLayoutVars>
      </dgm:prSet>
      <dgm:spPr/>
    </dgm:pt>
    <dgm:pt modelId="{7CC77918-991B-4F60-8251-00687BD01BBA}" type="pres">
      <dgm:prSet presAssocID="{BC5A7B5C-9947-4818-AD19-330AB99E3028}" presName="spacer" presStyleCnt="0"/>
      <dgm:spPr/>
    </dgm:pt>
    <dgm:pt modelId="{F60AB074-3851-48A4-9970-C1921106F74E}" type="pres">
      <dgm:prSet presAssocID="{DD4C6048-6EFF-433F-A124-E9C7821AC9AB}" presName="parentText" presStyleLbl="node1" presStyleIdx="3" presStyleCnt="5">
        <dgm:presLayoutVars>
          <dgm:chMax val="0"/>
          <dgm:bulletEnabled val="1"/>
        </dgm:presLayoutVars>
      </dgm:prSet>
      <dgm:spPr/>
    </dgm:pt>
    <dgm:pt modelId="{D6DF7FCF-661A-49BB-B9AC-DE44040E9D00}" type="pres">
      <dgm:prSet presAssocID="{0F7935DD-C7B1-4A0B-89E3-6E604FF1D81D}" presName="spacer" presStyleCnt="0"/>
      <dgm:spPr/>
    </dgm:pt>
    <dgm:pt modelId="{C6EDD699-99D5-4783-BA97-34E3284DFAA4}" type="pres">
      <dgm:prSet presAssocID="{74A12ED6-0A73-4EDA-BF21-89D2FC63EF84}" presName="parentText" presStyleLbl="node1" presStyleIdx="4" presStyleCnt="5">
        <dgm:presLayoutVars>
          <dgm:chMax val="0"/>
          <dgm:bulletEnabled val="1"/>
        </dgm:presLayoutVars>
      </dgm:prSet>
      <dgm:spPr/>
    </dgm:pt>
  </dgm:ptLst>
  <dgm:cxnLst>
    <dgm:cxn modelId="{1D475032-410F-4698-B1AA-8132E51DBE9A}" srcId="{AD9D81C0-9839-42DC-85EE-D83E733BAE8E}" destId="{2C843AE9-3233-490D-A7C7-8D6DECAE1AC1}" srcOrd="2" destOrd="0" parTransId="{3A98B116-B4C7-4BE9-AB76-CC8B3DA54ADB}" sibTransId="{BC5A7B5C-9947-4818-AD19-330AB99E3028}"/>
    <dgm:cxn modelId="{41592935-CFBA-4956-8596-CF5EB5889615}" type="presOf" srcId="{478D1B59-DEEC-498F-B952-203771FB8F72}" destId="{028F2821-1CB4-4CAA-9AD4-BDE898E371E9}" srcOrd="0" destOrd="0" presId="urn:microsoft.com/office/officeart/2005/8/layout/vList2"/>
    <dgm:cxn modelId="{7E741C6B-BE83-483A-9056-CEB63568EE67}" srcId="{AD9D81C0-9839-42DC-85EE-D83E733BAE8E}" destId="{DD4C6048-6EFF-433F-A124-E9C7821AC9AB}" srcOrd="3" destOrd="0" parTransId="{DC5F128A-EB80-4879-BFF1-BEB9142C9FF4}" sibTransId="{0F7935DD-C7B1-4A0B-89E3-6E604FF1D81D}"/>
    <dgm:cxn modelId="{A125B56C-95EA-42E3-A76A-16863A801679}" type="presOf" srcId="{74A12ED6-0A73-4EDA-BF21-89D2FC63EF84}" destId="{C6EDD699-99D5-4783-BA97-34E3284DFAA4}" srcOrd="0" destOrd="0" presId="urn:microsoft.com/office/officeart/2005/8/layout/vList2"/>
    <dgm:cxn modelId="{5CD87550-8D10-4E6E-BF70-F7BC85C9C506}" type="presOf" srcId="{AD9D81C0-9839-42DC-85EE-D83E733BAE8E}" destId="{3CF5F3B8-242F-4240-9FF4-290FF9FC2E47}" srcOrd="0" destOrd="0" presId="urn:microsoft.com/office/officeart/2005/8/layout/vList2"/>
    <dgm:cxn modelId="{703AAF75-2D13-4C1B-AD0F-1F7B47CBDB21}" srcId="{AD9D81C0-9839-42DC-85EE-D83E733BAE8E}" destId="{74A12ED6-0A73-4EDA-BF21-89D2FC63EF84}" srcOrd="4" destOrd="0" parTransId="{92F4FD3C-30CB-48B7-952F-648B6150DFE5}" sibTransId="{51982B54-0400-4C1E-8670-FFD213A35D66}"/>
    <dgm:cxn modelId="{8CD55757-37E4-4BB8-BDCA-5216E7D7D0CE}" srcId="{AD9D81C0-9839-42DC-85EE-D83E733BAE8E}" destId="{27D0FBA5-DC1F-416C-A318-B87D1B1DB504}" srcOrd="1" destOrd="0" parTransId="{0C83BD3A-5813-4D77-B8BE-39F506906EE6}" sibTransId="{50F19F45-48F9-4D46-8A7F-CB108B728952}"/>
    <dgm:cxn modelId="{B42C2C84-9EB6-4CD8-82C6-DB5A43C72350}" srcId="{AD9D81C0-9839-42DC-85EE-D83E733BAE8E}" destId="{478D1B59-DEEC-498F-B952-203771FB8F72}" srcOrd="0" destOrd="0" parTransId="{8AAED373-5A47-42B8-AD28-255A39E5B41E}" sibTransId="{D8FD7D85-79A3-4B9B-862C-B8D9CF17580D}"/>
    <dgm:cxn modelId="{552CB3B5-465E-4025-AF64-EF7E61F0157A}" type="presOf" srcId="{27D0FBA5-DC1F-416C-A318-B87D1B1DB504}" destId="{25944A07-8FCB-480F-A936-037CAFE695A3}" srcOrd="0" destOrd="0" presId="urn:microsoft.com/office/officeart/2005/8/layout/vList2"/>
    <dgm:cxn modelId="{E162C8C6-9932-4933-B154-DDE5FE4FE680}" type="presOf" srcId="{2C843AE9-3233-490D-A7C7-8D6DECAE1AC1}" destId="{36827D45-46BE-46DA-BE7E-C307F14A9D38}" srcOrd="0" destOrd="0" presId="urn:microsoft.com/office/officeart/2005/8/layout/vList2"/>
    <dgm:cxn modelId="{3C7FDEEA-39AC-45F4-ACB4-CFAA476F2934}" type="presOf" srcId="{DD4C6048-6EFF-433F-A124-E9C7821AC9AB}" destId="{F60AB074-3851-48A4-9970-C1921106F74E}" srcOrd="0" destOrd="0" presId="urn:microsoft.com/office/officeart/2005/8/layout/vList2"/>
    <dgm:cxn modelId="{CCBB46C4-0472-4E53-9080-3D3CB3C9E751}" type="presParOf" srcId="{3CF5F3B8-242F-4240-9FF4-290FF9FC2E47}" destId="{028F2821-1CB4-4CAA-9AD4-BDE898E371E9}" srcOrd="0" destOrd="0" presId="urn:microsoft.com/office/officeart/2005/8/layout/vList2"/>
    <dgm:cxn modelId="{277C0FFB-FA52-4A5F-8681-D9B884FF4EC5}" type="presParOf" srcId="{3CF5F3B8-242F-4240-9FF4-290FF9FC2E47}" destId="{FC5BCCA6-9679-4A22-92D4-1DE38CFAAE2D}" srcOrd="1" destOrd="0" presId="urn:microsoft.com/office/officeart/2005/8/layout/vList2"/>
    <dgm:cxn modelId="{D389A84D-D8A2-4EA0-8133-BD7281BCC6C5}" type="presParOf" srcId="{3CF5F3B8-242F-4240-9FF4-290FF9FC2E47}" destId="{25944A07-8FCB-480F-A936-037CAFE695A3}" srcOrd="2" destOrd="0" presId="urn:microsoft.com/office/officeart/2005/8/layout/vList2"/>
    <dgm:cxn modelId="{E45AC744-C7F7-4D04-84FB-53C259143E07}" type="presParOf" srcId="{3CF5F3B8-242F-4240-9FF4-290FF9FC2E47}" destId="{8A6A9CBA-B286-4405-B6DB-76FDAFDAF81C}" srcOrd="3" destOrd="0" presId="urn:microsoft.com/office/officeart/2005/8/layout/vList2"/>
    <dgm:cxn modelId="{D2746C25-1D49-4923-8E52-80739CA78988}" type="presParOf" srcId="{3CF5F3B8-242F-4240-9FF4-290FF9FC2E47}" destId="{36827D45-46BE-46DA-BE7E-C307F14A9D38}" srcOrd="4" destOrd="0" presId="urn:microsoft.com/office/officeart/2005/8/layout/vList2"/>
    <dgm:cxn modelId="{3A509567-D2DC-402B-A3B3-A7640B28DAFF}" type="presParOf" srcId="{3CF5F3B8-242F-4240-9FF4-290FF9FC2E47}" destId="{7CC77918-991B-4F60-8251-00687BD01BBA}" srcOrd="5" destOrd="0" presId="urn:microsoft.com/office/officeart/2005/8/layout/vList2"/>
    <dgm:cxn modelId="{FB1DFCB9-1F90-46A8-BD04-99D776C27B1B}" type="presParOf" srcId="{3CF5F3B8-242F-4240-9FF4-290FF9FC2E47}" destId="{F60AB074-3851-48A4-9970-C1921106F74E}" srcOrd="6" destOrd="0" presId="urn:microsoft.com/office/officeart/2005/8/layout/vList2"/>
    <dgm:cxn modelId="{98E09ED8-AF48-48DC-B117-96A0660B3952}" type="presParOf" srcId="{3CF5F3B8-242F-4240-9FF4-290FF9FC2E47}" destId="{D6DF7FCF-661A-49BB-B9AC-DE44040E9D00}" srcOrd="7" destOrd="0" presId="urn:microsoft.com/office/officeart/2005/8/layout/vList2"/>
    <dgm:cxn modelId="{A90F44CF-AE8F-4BB0-86D7-77E779D0DDDB}" type="presParOf" srcId="{3CF5F3B8-242F-4240-9FF4-290FF9FC2E47}" destId="{C6EDD699-99D5-4783-BA97-34E3284DFAA4}"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9D81C0-9839-42DC-85EE-D83E733BAE8E}" type="doc">
      <dgm:prSet loTypeId="urn:microsoft.com/office/officeart/2008/layout/VerticalAccentList" loCatId="list" qsTypeId="urn:microsoft.com/office/officeart/2005/8/quickstyle/simple1" qsCatId="simple" csTypeId="urn:microsoft.com/office/officeart/2005/8/colors/colorful4" csCatId="colorful" phldr="1"/>
      <dgm:spPr/>
      <dgm:t>
        <a:bodyPr/>
        <a:lstStyle/>
        <a:p>
          <a:endParaRPr lang="es-AR"/>
        </a:p>
      </dgm:t>
    </dgm:pt>
    <dgm:pt modelId="{478D1B59-DEEC-498F-B952-203771FB8F72}">
      <dgm:prSet phldrT="[Texto]" custT="1"/>
      <dgm:spPr/>
      <dgm:t>
        <a:bodyPr/>
        <a:lstStyle/>
        <a:p>
          <a:r>
            <a:rPr lang="es-MX" sz="2000" b="0" i="0" dirty="0">
              <a:effectLst/>
              <a:latin typeface="open sans" panose="020B0606030504020204" pitchFamily="34" charset="0"/>
            </a:rPr>
            <a:t>Se </a:t>
          </a:r>
          <a:r>
            <a:rPr lang="es-MX" sz="2000" b="1" i="0" dirty="0">
              <a:effectLst/>
              <a:latin typeface="open sans" panose="020B0606030504020204" pitchFamily="34" charset="0"/>
            </a:rPr>
            <a:t>derogan</a:t>
          </a:r>
          <a:r>
            <a:rPr lang="es-MX" sz="2000" b="0" i="0" dirty="0">
              <a:effectLst/>
              <a:latin typeface="open sans" panose="020B0606030504020204" pitchFamily="34" charset="0"/>
            </a:rPr>
            <a:t> las disposiciones de las Resoluciones </a:t>
          </a:r>
          <a:r>
            <a:rPr lang="es-MX" sz="2000" b="0" i="0" dirty="0" err="1">
              <a:effectLst/>
              <a:latin typeface="open sans" panose="020B0606030504020204" pitchFamily="34" charset="0"/>
            </a:rPr>
            <a:t>UIF</a:t>
          </a:r>
          <a:r>
            <a:rPr lang="es-MX" sz="2000" b="0" i="0" dirty="0">
              <a:effectLst/>
              <a:latin typeface="open sans" panose="020B0606030504020204" pitchFamily="34" charset="0"/>
            </a:rPr>
            <a:t> </a:t>
          </a:r>
          <a:r>
            <a:rPr lang="es-MX" sz="2000" b="0" i="0" dirty="0" err="1">
              <a:effectLst/>
              <a:latin typeface="open sans" panose="020B0606030504020204" pitchFamily="34" charset="0"/>
            </a:rPr>
            <a:t>Nros</a:t>
          </a:r>
          <a:r>
            <a:rPr lang="es-MX" sz="2000" b="0" i="0" dirty="0">
              <a:effectLst/>
              <a:latin typeface="open sans" panose="020B0606030504020204" pitchFamily="34" charset="0"/>
            </a:rPr>
            <a:t>. 97/2018 y 155/2018 referidas al </a:t>
          </a:r>
          <a:r>
            <a:rPr lang="es-MX" sz="2000" b="1" i="0" dirty="0">
              <a:effectLst/>
              <a:latin typeface="open sans" panose="020B0606030504020204" pitchFamily="34" charset="0"/>
            </a:rPr>
            <a:t>deber de colaboración del Banco Central de la República Argentina (BCRA), </a:t>
          </a:r>
          <a:r>
            <a:rPr lang="es-MX" sz="2000" b="0" i="0" dirty="0">
              <a:effectLst/>
              <a:latin typeface="open sans" panose="020B0606030504020204" pitchFamily="34" charset="0"/>
            </a:rPr>
            <a:t>la </a:t>
          </a:r>
          <a:r>
            <a:rPr lang="es-MX" sz="2000" b="1" i="0" dirty="0">
              <a:effectLst/>
              <a:latin typeface="open sans" panose="020B0606030504020204" pitchFamily="34" charset="0"/>
            </a:rPr>
            <a:t>Comisión Nacional de Valores (</a:t>
          </a:r>
          <a:r>
            <a:rPr lang="es-MX" sz="2000" b="1" i="0" dirty="0" err="1">
              <a:effectLst/>
              <a:latin typeface="open sans" panose="020B0606030504020204" pitchFamily="34" charset="0"/>
            </a:rPr>
            <a:t>CNV</a:t>
          </a:r>
          <a:r>
            <a:rPr lang="es-MX" sz="2000" b="1" i="0" dirty="0">
              <a:effectLst/>
              <a:latin typeface="open sans" panose="020B0606030504020204" pitchFamily="34" charset="0"/>
            </a:rPr>
            <a:t>), </a:t>
          </a:r>
          <a:r>
            <a:rPr lang="es-MX" sz="2000" b="0" i="0" dirty="0">
              <a:effectLst/>
              <a:latin typeface="open sans" panose="020B0606030504020204" pitchFamily="34" charset="0"/>
            </a:rPr>
            <a:t>la </a:t>
          </a:r>
          <a:r>
            <a:rPr lang="es-MX" sz="2000" b="1" i="0" dirty="0">
              <a:effectLst/>
              <a:latin typeface="open sans" panose="020B0606030504020204" pitchFamily="34" charset="0"/>
            </a:rPr>
            <a:t>Superintendencia de Seguros de la Nación (</a:t>
          </a:r>
          <a:r>
            <a:rPr lang="es-MX" sz="2000" b="1" i="0" dirty="0" err="1">
              <a:effectLst/>
              <a:latin typeface="open sans" panose="020B0606030504020204" pitchFamily="34" charset="0"/>
            </a:rPr>
            <a:t>SSN</a:t>
          </a:r>
          <a:r>
            <a:rPr lang="es-MX" sz="2000" b="1" i="0" dirty="0">
              <a:effectLst/>
              <a:latin typeface="open sans" panose="020B0606030504020204" pitchFamily="34" charset="0"/>
            </a:rPr>
            <a:t>) </a:t>
          </a:r>
          <a:r>
            <a:rPr lang="es-MX" sz="2000" b="0" i="0" dirty="0">
              <a:effectLst/>
              <a:latin typeface="open sans" panose="020B0606030504020204" pitchFamily="34" charset="0"/>
            </a:rPr>
            <a:t>y el </a:t>
          </a:r>
          <a:r>
            <a:rPr lang="es-MX" sz="2000" b="1" i="0" dirty="0">
              <a:effectLst/>
              <a:latin typeface="open sans" panose="020B0606030504020204" pitchFamily="34" charset="0"/>
            </a:rPr>
            <a:t>Instituto Nacional de Asociativismo y Economía Social (</a:t>
          </a:r>
          <a:r>
            <a:rPr lang="es-MX" sz="2000" b="1" i="0" dirty="0" err="1">
              <a:effectLst/>
              <a:latin typeface="open sans" panose="020B0606030504020204" pitchFamily="34" charset="0"/>
            </a:rPr>
            <a:t>INAES</a:t>
          </a:r>
          <a:r>
            <a:rPr lang="es-MX" sz="2000" b="1" i="0" dirty="0">
              <a:effectLst/>
              <a:latin typeface="open sans" panose="020B0606030504020204" pitchFamily="34" charset="0"/>
            </a:rPr>
            <a:t>).</a:t>
          </a:r>
          <a:endParaRPr lang="es-AR" sz="2000" b="1" dirty="0"/>
        </a:p>
      </dgm:t>
    </dgm:pt>
    <dgm:pt modelId="{8AAED373-5A47-42B8-AD28-255A39E5B41E}" type="parTrans" cxnId="{B42C2C84-9EB6-4CD8-82C6-DB5A43C72350}">
      <dgm:prSet/>
      <dgm:spPr/>
      <dgm:t>
        <a:bodyPr/>
        <a:lstStyle/>
        <a:p>
          <a:endParaRPr lang="es-AR" sz="2400"/>
        </a:p>
      </dgm:t>
    </dgm:pt>
    <dgm:pt modelId="{D8FD7D85-79A3-4B9B-862C-B8D9CF17580D}" type="sibTrans" cxnId="{B42C2C84-9EB6-4CD8-82C6-DB5A43C72350}">
      <dgm:prSet/>
      <dgm:spPr/>
      <dgm:t>
        <a:bodyPr/>
        <a:lstStyle/>
        <a:p>
          <a:endParaRPr lang="es-AR" sz="2400"/>
        </a:p>
      </dgm:t>
    </dgm:pt>
    <dgm:pt modelId="{27D0FBA5-DC1F-416C-A318-B87D1B1DB504}">
      <dgm:prSet custT="1"/>
      <dgm:spPr/>
      <dgm:t>
        <a:bodyPr/>
        <a:lstStyle/>
        <a:p>
          <a:pPr algn="l"/>
          <a:r>
            <a:rPr lang="es-MX" sz="2000" i="0" dirty="0">
              <a:effectLst/>
              <a:latin typeface="open sans" panose="020B0606030504020204" pitchFamily="34" charset="0"/>
            </a:rPr>
            <a:t>Se </a:t>
          </a:r>
          <a:r>
            <a:rPr lang="es-MX" sz="2000" b="1" i="0" dirty="0">
              <a:effectLst/>
              <a:latin typeface="open sans" panose="020B0606030504020204" pitchFamily="34" charset="0"/>
            </a:rPr>
            <a:t>unifica</a:t>
          </a:r>
          <a:r>
            <a:rPr lang="es-MX" sz="2000" i="0" dirty="0">
              <a:effectLst/>
              <a:latin typeface="open sans" panose="020B0606030504020204" pitchFamily="34" charset="0"/>
            </a:rPr>
            <a:t> así el deber de colaborar que previamente estaba desdoblado en las Resoluciones 97/18 (BCRA) y la 155/18 (</a:t>
          </a:r>
          <a:r>
            <a:rPr lang="es-MX" sz="2000" i="0" dirty="0" err="1">
              <a:effectLst/>
              <a:latin typeface="open sans" panose="020B0606030504020204" pitchFamily="34" charset="0"/>
            </a:rPr>
            <a:t>CNV</a:t>
          </a:r>
          <a:r>
            <a:rPr lang="es-MX" sz="2000" i="0" dirty="0">
              <a:effectLst/>
              <a:latin typeface="open sans" panose="020B0606030504020204" pitchFamily="34" charset="0"/>
            </a:rPr>
            <a:t>, </a:t>
          </a:r>
          <a:r>
            <a:rPr lang="es-MX" sz="2000" i="0" dirty="0" err="1">
              <a:effectLst/>
              <a:latin typeface="open sans" panose="020B0606030504020204" pitchFamily="34" charset="0"/>
            </a:rPr>
            <a:t>SSN</a:t>
          </a:r>
          <a:r>
            <a:rPr lang="es-MX" sz="2000" i="0" dirty="0">
              <a:effectLst/>
              <a:latin typeface="open sans" panose="020B0606030504020204" pitchFamily="34" charset="0"/>
            </a:rPr>
            <a:t> e </a:t>
          </a:r>
          <a:r>
            <a:rPr lang="es-MX" sz="2000" i="0" dirty="0" err="1">
              <a:effectLst/>
              <a:latin typeface="open sans" panose="020B0606030504020204" pitchFamily="34" charset="0"/>
            </a:rPr>
            <a:t>INAES</a:t>
          </a:r>
          <a:r>
            <a:rPr lang="es-MX" sz="2000" i="0" dirty="0">
              <a:effectLst/>
              <a:latin typeface="open sans" panose="020B0606030504020204" pitchFamily="34" charset="0"/>
            </a:rPr>
            <a:t>), de manera tal de </a:t>
          </a:r>
          <a:r>
            <a:rPr lang="es-MX" sz="2000" b="1" i="0" dirty="0">
              <a:effectLst/>
              <a:latin typeface="open sans" panose="020B0606030504020204" pitchFamily="34" charset="0"/>
            </a:rPr>
            <a:t>optimizar la coordinación entre los distintos organismos en tareas de supervisión y control</a:t>
          </a:r>
          <a:r>
            <a:rPr lang="es-MX" sz="2000" i="0" dirty="0">
              <a:effectLst/>
              <a:latin typeface="open sans" panose="020B0606030504020204" pitchFamily="34" charset="0"/>
            </a:rPr>
            <a:t>.</a:t>
          </a:r>
        </a:p>
      </dgm:t>
    </dgm:pt>
    <dgm:pt modelId="{0C83BD3A-5813-4D77-B8BE-39F506906EE6}" type="parTrans" cxnId="{8CD55757-37E4-4BB8-BDCA-5216E7D7D0CE}">
      <dgm:prSet/>
      <dgm:spPr/>
      <dgm:t>
        <a:bodyPr/>
        <a:lstStyle/>
        <a:p>
          <a:endParaRPr lang="es-AR" sz="2400"/>
        </a:p>
      </dgm:t>
    </dgm:pt>
    <dgm:pt modelId="{50F19F45-48F9-4D46-8A7F-CB108B728952}" type="sibTrans" cxnId="{8CD55757-37E4-4BB8-BDCA-5216E7D7D0CE}">
      <dgm:prSet/>
      <dgm:spPr/>
      <dgm:t>
        <a:bodyPr/>
        <a:lstStyle/>
        <a:p>
          <a:endParaRPr lang="es-AR" sz="2400"/>
        </a:p>
      </dgm:t>
    </dgm:pt>
    <dgm:pt modelId="{2C843AE9-3233-490D-A7C7-8D6DECAE1AC1}">
      <dgm:prSet custT="1"/>
      <dgm:spPr/>
      <dgm:t>
        <a:bodyPr/>
        <a:lstStyle/>
        <a:p>
          <a:r>
            <a:rPr lang="es-MX" sz="2000" i="0" dirty="0">
              <a:effectLst/>
              <a:latin typeface="open sans" panose="020B0606030504020204" pitchFamily="34" charset="0"/>
            </a:rPr>
            <a:t>Se </a:t>
          </a:r>
          <a:r>
            <a:rPr lang="es-MX" sz="2000" b="1" i="0" dirty="0">
              <a:effectLst/>
              <a:latin typeface="open sans" panose="020B0606030504020204" pitchFamily="34" charset="0"/>
            </a:rPr>
            <a:t>reglamenta el nuevo funcionamiento de las Mesas de Trabajo </a:t>
          </a:r>
          <a:r>
            <a:rPr lang="es-MX" sz="2000" i="0" dirty="0">
              <a:effectLst/>
              <a:latin typeface="open sans" panose="020B0606030504020204" pitchFamily="34" charset="0"/>
            </a:rPr>
            <a:t>entre los funcionarios de la </a:t>
          </a:r>
          <a:r>
            <a:rPr lang="es-MX" sz="2000" i="0" dirty="0" err="1">
              <a:effectLst/>
              <a:latin typeface="open sans" panose="020B0606030504020204" pitchFamily="34" charset="0"/>
            </a:rPr>
            <a:t>UIF</a:t>
          </a:r>
          <a:r>
            <a:rPr lang="es-MX" sz="2000" i="0" dirty="0">
              <a:effectLst/>
              <a:latin typeface="open sans" panose="020B0606030504020204" pitchFamily="34" charset="0"/>
            </a:rPr>
            <a:t> y de los Organismos de Contralor Específicos (BCRA, </a:t>
          </a:r>
          <a:r>
            <a:rPr lang="es-MX" sz="2000" i="0" dirty="0" err="1">
              <a:effectLst/>
              <a:latin typeface="open sans" panose="020B0606030504020204" pitchFamily="34" charset="0"/>
            </a:rPr>
            <a:t>CNV</a:t>
          </a:r>
          <a:r>
            <a:rPr lang="es-MX" sz="2000" i="0" dirty="0">
              <a:effectLst/>
              <a:latin typeface="open sans" panose="020B0606030504020204" pitchFamily="34" charset="0"/>
            </a:rPr>
            <a:t>, </a:t>
          </a:r>
          <a:r>
            <a:rPr lang="es-MX" sz="2000" i="0" dirty="0" err="1">
              <a:effectLst/>
              <a:latin typeface="open sans" panose="020B0606030504020204" pitchFamily="34" charset="0"/>
            </a:rPr>
            <a:t>SSN</a:t>
          </a:r>
          <a:r>
            <a:rPr lang="es-MX" sz="2000" i="0" dirty="0">
              <a:effectLst/>
              <a:latin typeface="open sans" panose="020B0606030504020204" pitchFamily="34" charset="0"/>
            </a:rPr>
            <a:t> e </a:t>
          </a:r>
          <a:r>
            <a:rPr lang="es-MX" sz="2000" i="0" dirty="0" err="1">
              <a:effectLst/>
              <a:latin typeface="open sans" panose="020B0606030504020204" pitchFamily="34" charset="0"/>
            </a:rPr>
            <a:t>INAES</a:t>
          </a:r>
          <a:r>
            <a:rPr lang="es-MX" sz="2000" i="0" dirty="0">
              <a:effectLst/>
              <a:latin typeface="open sans" panose="020B0606030504020204" pitchFamily="34" charset="0"/>
            </a:rPr>
            <a:t>) y se establece un modelo de informe técnico final que </a:t>
          </a:r>
          <a:endParaRPr lang="es-AR" sz="2000" dirty="0"/>
        </a:p>
      </dgm:t>
    </dgm:pt>
    <dgm:pt modelId="{3A98B116-B4C7-4BE9-AB76-CC8B3DA54ADB}" type="parTrans" cxnId="{1D475032-410F-4698-B1AA-8132E51DBE9A}">
      <dgm:prSet/>
      <dgm:spPr/>
      <dgm:t>
        <a:bodyPr/>
        <a:lstStyle/>
        <a:p>
          <a:endParaRPr lang="es-AR" sz="2400"/>
        </a:p>
      </dgm:t>
    </dgm:pt>
    <dgm:pt modelId="{BC5A7B5C-9947-4818-AD19-330AB99E3028}" type="sibTrans" cxnId="{1D475032-410F-4698-B1AA-8132E51DBE9A}">
      <dgm:prSet/>
      <dgm:spPr/>
      <dgm:t>
        <a:bodyPr/>
        <a:lstStyle/>
        <a:p>
          <a:endParaRPr lang="es-AR" sz="2400"/>
        </a:p>
      </dgm:t>
    </dgm:pt>
    <dgm:pt modelId="{71ED86B6-5BB0-40DE-8D2A-F9F8B7940519}" type="pres">
      <dgm:prSet presAssocID="{AD9D81C0-9839-42DC-85EE-D83E733BAE8E}" presName="Name0" presStyleCnt="0">
        <dgm:presLayoutVars>
          <dgm:chMax/>
          <dgm:chPref/>
          <dgm:dir/>
        </dgm:presLayoutVars>
      </dgm:prSet>
      <dgm:spPr/>
    </dgm:pt>
    <dgm:pt modelId="{593FFBEA-39C4-4E18-B4A0-12FBF5762B49}" type="pres">
      <dgm:prSet presAssocID="{478D1B59-DEEC-498F-B952-203771FB8F72}" presName="parenttextcomposite" presStyleCnt="0"/>
      <dgm:spPr/>
    </dgm:pt>
    <dgm:pt modelId="{8E41F820-7B62-4E00-AB59-C755466D6B40}" type="pres">
      <dgm:prSet presAssocID="{478D1B59-DEEC-498F-B952-203771FB8F72}" presName="parenttext" presStyleLbl="revTx" presStyleIdx="0" presStyleCnt="3">
        <dgm:presLayoutVars>
          <dgm:chMax/>
          <dgm:chPref val="2"/>
          <dgm:bulletEnabled val="1"/>
        </dgm:presLayoutVars>
      </dgm:prSet>
      <dgm:spPr/>
    </dgm:pt>
    <dgm:pt modelId="{608A6BC1-A092-4929-A737-AAD5D8E075DE}" type="pres">
      <dgm:prSet presAssocID="{478D1B59-DEEC-498F-B952-203771FB8F72}" presName="parallelogramComposite" presStyleCnt="0"/>
      <dgm:spPr/>
    </dgm:pt>
    <dgm:pt modelId="{AC7E75BC-19EB-448B-81EC-63550BE0E331}" type="pres">
      <dgm:prSet presAssocID="{478D1B59-DEEC-498F-B952-203771FB8F72}" presName="parallelogram1" presStyleLbl="alignNode1" presStyleIdx="0" presStyleCnt="21"/>
      <dgm:spPr/>
    </dgm:pt>
    <dgm:pt modelId="{7D74E896-1244-477E-BA07-91F51A48D7DE}" type="pres">
      <dgm:prSet presAssocID="{478D1B59-DEEC-498F-B952-203771FB8F72}" presName="parallelogram2" presStyleLbl="alignNode1" presStyleIdx="1" presStyleCnt="21"/>
      <dgm:spPr/>
    </dgm:pt>
    <dgm:pt modelId="{83227D67-CE52-4A20-A86A-E9E87A7F48B7}" type="pres">
      <dgm:prSet presAssocID="{478D1B59-DEEC-498F-B952-203771FB8F72}" presName="parallelogram3" presStyleLbl="alignNode1" presStyleIdx="2" presStyleCnt="21"/>
      <dgm:spPr/>
    </dgm:pt>
    <dgm:pt modelId="{3088FD1A-8061-4C9D-9063-8C31EF742391}" type="pres">
      <dgm:prSet presAssocID="{478D1B59-DEEC-498F-B952-203771FB8F72}" presName="parallelogram4" presStyleLbl="alignNode1" presStyleIdx="3" presStyleCnt="21"/>
      <dgm:spPr/>
    </dgm:pt>
    <dgm:pt modelId="{6CAAA39F-3DBD-44C7-994C-9256B2818C83}" type="pres">
      <dgm:prSet presAssocID="{478D1B59-DEEC-498F-B952-203771FB8F72}" presName="parallelogram5" presStyleLbl="alignNode1" presStyleIdx="4" presStyleCnt="21"/>
      <dgm:spPr/>
    </dgm:pt>
    <dgm:pt modelId="{4AFF5796-920C-41E7-943B-2215C36C3AC6}" type="pres">
      <dgm:prSet presAssocID="{478D1B59-DEEC-498F-B952-203771FB8F72}" presName="parallelogram6" presStyleLbl="alignNode1" presStyleIdx="5" presStyleCnt="21"/>
      <dgm:spPr/>
    </dgm:pt>
    <dgm:pt modelId="{6F9FDC87-F596-4442-8AEA-DA7CBE7CF926}" type="pres">
      <dgm:prSet presAssocID="{478D1B59-DEEC-498F-B952-203771FB8F72}" presName="parallelogram7" presStyleLbl="alignNode1" presStyleIdx="6" presStyleCnt="21"/>
      <dgm:spPr/>
    </dgm:pt>
    <dgm:pt modelId="{DBD3D20D-7BA0-4B77-9D2C-EAE2C5631DC1}" type="pres">
      <dgm:prSet presAssocID="{D8FD7D85-79A3-4B9B-862C-B8D9CF17580D}" presName="sibTrans" presStyleCnt="0"/>
      <dgm:spPr/>
    </dgm:pt>
    <dgm:pt modelId="{B3917DD9-7BAF-48D1-A338-739D060FAFC2}" type="pres">
      <dgm:prSet presAssocID="{27D0FBA5-DC1F-416C-A318-B87D1B1DB504}" presName="parenttextcomposite" presStyleCnt="0"/>
      <dgm:spPr/>
    </dgm:pt>
    <dgm:pt modelId="{034EA186-D710-4FD0-9259-954D823A13A1}" type="pres">
      <dgm:prSet presAssocID="{27D0FBA5-DC1F-416C-A318-B87D1B1DB504}" presName="parenttext" presStyleLbl="revTx" presStyleIdx="1" presStyleCnt="3">
        <dgm:presLayoutVars>
          <dgm:chMax/>
          <dgm:chPref val="2"/>
          <dgm:bulletEnabled val="1"/>
        </dgm:presLayoutVars>
      </dgm:prSet>
      <dgm:spPr/>
    </dgm:pt>
    <dgm:pt modelId="{6C0BCCD1-3A3D-4E49-BF1B-7A3D5F7C5040}" type="pres">
      <dgm:prSet presAssocID="{27D0FBA5-DC1F-416C-A318-B87D1B1DB504}" presName="parallelogramComposite" presStyleCnt="0"/>
      <dgm:spPr/>
    </dgm:pt>
    <dgm:pt modelId="{46712AAD-827F-4FBC-9AE0-8AF574D65C6C}" type="pres">
      <dgm:prSet presAssocID="{27D0FBA5-DC1F-416C-A318-B87D1B1DB504}" presName="parallelogram1" presStyleLbl="alignNode1" presStyleIdx="7" presStyleCnt="21"/>
      <dgm:spPr/>
    </dgm:pt>
    <dgm:pt modelId="{ADC8F2F5-381B-4D21-8E18-9233BDB89BF0}" type="pres">
      <dgm:prSet presAssocID="{27D0FBA5-DC1F-416C-A318-B87D1B1DB504}" presName="parallelogram2" presStyleLbl="alignNode1" presStyleIdx="8" presStyleCnt="21"/>
      <dgm:spPr/>
    </dgm:pt>
    <dgm:pt modelId="{45A0FFD9-3E71-4FA5-AE04-3FA512B6A743}" type="pres">
      <dgm:prSet presAssocID="{27D0FBA5-DC1F-416C-A318-B87D1B1DB504}" presName="parallelogram3" presStyleLbl="alignNode1" presStyleIdx="9" presStyleCnt="21"/>
      <dgm:spPr/>
    </dgm:pt>
    <dgm:pt modelId="{89DE77FE-2257-458C-A745-60374409E22C}" type="pres">
      <dgm:prSet presAssocID="{27D0FBA5-DC1F-416C-A318-B87D1B1DB504}" presName="parallelogram4" presStyleLbl="alignNode1" presStyleIdx="10" presStyleCnt="21"/>
      <dgm:spPr/>
    </dgm:pt>
    <dgm:pt modelId="{1C112753-5D88-4594-85D5-BAC837B346CA}" type="pres">
      <dgm:prSet presAssocID="{27D0FBA5-DC1F-416C-A318-B87D1B1DB504}" presName="parallelogram5" presStyleLbl="alignNode1" presStyleIdx="11" presStyleCnt="21"/>
      <dgm:spPr/>
    </dgm:pt>
    <dgm:pt modelId="{9C5DF975-B02B-4523-A649-C71732A27C23}" type="pres">
      <dgm:prSet presAssocID="{27D0FBA5-DC1F-416C-A318-B87D1B1DB504}" presName="parallelogram6" presStyleLbl="alignNode1" presStyleIdx="12" presStyleCnt="21"/>
      <dgm:spPr/>
    </dgm:pt>
    <dgm:pt modelId="{D6F81E0C-2CCE-4997-AB0E-C0D0E0ED85A4}" type="pres">
      <dgm:prSet presAssocID="{27D0FBA5-DC1F-416C-A318-B87D1B1DB504}" presName="parallelogram7" presStyleLbl="alignNode1" presStyleIdx="13" presStyleCnt="21"/>
      <dgm:spPr/>
    </dgm:pt>
    <dgm:pt modelId="{EF50E04A-989C-423D-A974-2646893571EE}" type="pres">
      <dgm:prSet presAssocID="{50F19F45-48F9-4D46-8A7F-CB108B728952}" presName="sibTrans" presStyleCnt="0"/>
      <dgm:spPr/>
    </dgm:pt>
    <dgm:pt modelId="{D6E2F5C2-DB6C-44F3-8EDD-D2161DD9F3E0}" type="pres">
      <dgm:prSet presAssocID="{2C843AE9-3233-490D-A7C7-8D6DECAE1AC1}" presName="parenttextcomposite" presStyleCnt="0"/>
      <dgm:spPr/>
    </dgm:pt>
    <dgm:pt modelId="{3A73840A-B742-4F91-891B-068C57F89E03}" type="pres">
      <dgm:prSet presAssocID="{2C843AE9-3233-490D-A7C7-8D6DECAE1AC1}" presName="parenttext" presStyleLbl="revTx" presStyleIdx="2" presStyleCnt="3">
        <dgm:presLayoutVars>
          <dgm:chMax/>
          <dgm:chPref val="2"/>
          <dgm:bulletEnabled val="1"/>
        </dgm:presLayoutVars>
      </dgm:prSet>
      <dgm:spPr/>
    </dgm:pt>
    <dgm:pt modelId="{EF2852EA-136E-4151-9D77-F664FCA951F6}" type="pres">
      <dgm:prSet presAssocID="{2C843AE9-3233-490D-A7C7-8D6DECAE1AC1}" presName="parallelogramComposite" presStyleCnt="0"/>
      <dgm:spPr/>
    </dgm:pt>
    <dgm:pt modelId="{ECCBED5F-BD96-4CAE-AE3D-8BF24AD45610}" type="pres">
      <dgm:prSet presAssocID="{2C843AE9-3233-490D-A7C7-8D6DECAE1AC1}" presName="parallelogram1" presStyleLbl="alignNode1" presStyleIdx="14" presStyleCnt="21"/>
      <dgm:spPr/>
    </dgm:pt>
    <dgm:pt modelId="{BC693D3B-5464-4AC6-B36B-3030655759DE}" type="pres">
      <dgm:prSet presAssocID="{2C843AE9-3233-490D-A7C7-8D6DECAE1AC1}" presName="parallelogram2" presStyleLbl="alignNode1" presStyleIdx="15" presStyleCnt="21"/>
      <dgm:spPr/>
    </dgm:pt>
    <dgm:pt modelId="{A144F7DE-6472-40D3-93EB-B0BF7F143D99}" type="pres">
      <dgm:prSet presAssocID="{2C843AE9-3233-490D-A7C7-8D6DECAE1AC1}" presName="parallelogram3" presStyleLbl="alignNode1" presStyleIdx="16" presStyleCnt="21"/>
      <dgm:spPr/>
    </dgm:pt>
    <dgm:pt modelId="{11DE17EC-33E0-4E2D-91F2-8F457FA5B9B4}" type="pres">
      <dgm:prSet presAssocID="{2C843AE9-3233-490D-A7C7-8D6DECAE1AC1}" presName="parallelogram4" presStyleLbl="alignNode1" presStyleIdx="17" presStyleCnt="21"/>
      <dgm:spPr/>
    </dgm:pt>
    <dgm:pt modelId="{22F3F0A0-2A92-47EF-B4B2-3501A41A1CCD}" type="pres">
      <dgm:prSet presAssocID="{2C843AE9-3233-490D-A7C7-8D6DECAE1AC1}" presName="parallelogram5" presStyleLbl="alignNode1" presStyleIdx="18" presStyleCnt="21"/>
      <dgm:spPr/>
    </dgm:pt>
    <dgm:pt modelId="{EE483210-16E6-4E74-92BD-AA50A47CFB5E}" type="pres">
      <dgm:prSet presAssocID="{2C843AE9-3233-490D-A7C7-8D6DECAE1AC1}" presName="parallelogram6" presStyleLbl="alignNode1" presStyleIdx="19" presStyleCnt="21"/>
      <dgm:spPr/>
    </dgm:pt>
    <dgm:pt modelId="{DA112A3A-1878-45F8-9C77-92DBF161F187}" type="pres">
      <dgm:prSet presAssocID="{2C843AE9-3233-490D-A7C7-8D6DECAE1AC1}" presName="parallelogram7" presStyleLbl="alignNode1" presStyleIdx="20" presStyleCnt="21"/>
      <dgm:spPr/>
    </dgm:pt>
  </dgm:ptLst>
  <dgm:cxnLst>
    <dgm:cxn modelId="{3534F823-7A0A-47DA-82D2-6F8AD2593DA4}" type="presOf" srcId="{27D0FBA5-DC1F-416C-A318-B87D1B1DB504}" destId="{034EA186-D710-4FD0-9259-954D823A13A1}" srcOrd="0" destOrd="0" presId="urn:microsoft.com/office/officeart/2008/layout/VerticalAccentList"/>
    <dgm:cxn modelId="{1D475032-410F-4698-B1AA-8132E51DBE9A}" srcId="{AD9D81C0-9839-42DC-85EE-D83E733BAE8E}" destId="{2C843AE9-3233-490D-A7C7-8D6DECAE1AC1}" srcOrd="2" destOrd="0" parTransId="{3A98B116-B4C7-4BE9-AB76-CC8B3DA54ADB}" sibTransId="{BC5A7B5C-9947-4818-AD19-330AB99E3028}"/>
    <dgm:cxn modelId="{CCB4F43B-4F83-460C-9C37-E023CC683B75}" type="presOf" srcId="{2C843AE9-3233-490D-A7C7-8D6DECAE1AC1}" destId="{3A73840A-B742-4F91-891B-068C57F89E03}" srcOrd="0" destOrd="0" presId="urn:microsoft.com/office/officeart/2008/layout/VerticalAccentList"/>
    <dgm:cxn modelId="{B1865442-2DBB-495D-AFA7-C98F4E317064}" type="presOf" srcId="{478D1B59-DEEC-498F-B952-203771FB8F72}" destId="{8E41F820-7B62-4E00-AB59-C755466D6B40}" srcOrd="0" destOrd="0" presId="urn:microsoft.com/office/officeart/2008/layout/VerticalAccentList"/>
    <dgm:cxn modelId="{8CD55757-37E4-4BB8-BDCA-5216E7D7D0CE}" srcId="{AD9D81C0-9839-42DC-85EE-D83E733BAE8E}" destId="{27D0FBA5-DC1F-416C-A318-B87D1B1DB504}" srcOrd="1" destOrd="0" parTransId="{0C83BD3A-5813-4D77-B8BE-39F506906EE6}" sibTransId="{50F19F45-48F9-4D46-8A7F-CB108B728952}"/>
    <dgm:cxn modelId="{B42C2C84-9EB6-4CD8-82C6-DB5A43C72350}" srcId="{AD9D81C0-9839-42DC-85EE-D83E733BAE8E}" destId="{478D1B59-DEEC-498F-B952-203771FB8F72}" srcOrd="0" destOrd="0" parTransId="{8AAED373-5A47-42B8-AD28-255A39E5B41E}" sibTransId="{D8FD7D85-79A3-4B9B-862C-B8D9CF17580D}"/>
    <dgm:cxn modelId="{A28108A7-3FAB-43A2-8592-F2272CFB95D0}" type="presOf" srcId="{AD9D81C0-9839-42DC-85EE-D83E733BAE8E}" destId="{71ED86B6-5BB0-40DE-8D2A-F9F8B7940519}" srcOrd="0" destOrd="0" presId="urn:microsoft.com/office/officeart/2008/layout/VerticalAccentList"/>
    <dgm:cxn modelId="{C14C7D0C-51AD-4B3D-B6B0-0C4568800E63}" type="presParOf" srcId="{71ED86B6-5BB0-40DE-8D2A-F9F8B7940519}" destId="{593FFBEA-39C4-4E18-B4A0-12FBF5762B49}" srcOrd="0" destOrd="0" presId="urn:microsoft.com/office/officeart/2008/layout/VerticalAccentList"/>
    <dgm:cxn modelId="{9554C922-58E2-4820-AD26-16EC9151F7B5}" type="presParOf" srcId="{593FFBEA-39C4-4E18-B4A0-12FBF5762B49}" destId="{8E41F820-7B62-4E00-AB59-C755466D6B40}" srcOrd="0" destOrd="0" presId="urn:microsoft.com/office/officeart/2008/layout/VerticalAccentList"/>
    <dgm:cxn modelId="{646926D3-E66D-43C5-A508-5B11D279BCB2}" type="presParOf" srcId="{71ED86B6-5BB0-40DE-8D2A-F9F8B7940519}" destId="{608A6BC1-A092-4929-A737-AAD5D8E075DE}" srcOrd="1" destOrd="0" presId="urn:microsoft.com/office/officeart/2008/layout/VerticalAccentList"/>
    <dgm:cxn modelId="{4D9A5792-7A49-4CF9-BF97-9B3A752F7EA6}" type="presParOf" srcId="{608A6BC1-A092-4929-A737-AAD5D8E075DE}" destId="{AC7E75BC-19EB-448B-81EC-63550BE0E331}" srcOrd="0" destOrd="0" presId="urn:microsoft.com/office/officeart/2008/layout/VerticalAccentList"/>
    <dgm:cxn modelId="{4D517ACD-069B-4FA3-A910-E064790FFD10}" type="presParOf" srcId="{608A6BC1-A092-4929-A737-AAD5D8E075DE}" destId="{7D74E896-1244-477E-BA07-91F51A48D7DE}" srcOrd="1" destOrd="0" presId="urn:microsoft.com/office/officeart/2008/layout/VerticalAccentList"/>
    <dgm:cxn modelId="{ACA51024-3197-4A3E-9F49-4727BF8783F5}" type="presParOf" srcId="{608A6BC1-A092-4929-A737-AAD5D8E075DE}" destId="{83227D67-CE52-4A20-A86A-E9E87A7F48B7}" srcOrd="2" destOrd="0" presId="urn:microsoft.com/office/officeart/2008/layout/VerticalAccentList"/>
    <dgm:cxn modelId="{D88F7B3D-73BB-4FB3-9678-AB3A0F15F73D}" type="presParOf" srcId="{608A6BC1-A092-4929-A737-AAD5D8E075DE}" destId="{3088FD1A-8061-4C9D-9063-8C31EF742391}" srcOrd="3" destOrd="0" presId="urn:microsoft.com/office/officeart/2008/layout/VerticalAccentList"/>
    <dgm:cxn modelId="{234C3CF8-14A2-4ACD-93E3-FF5AACD3F1B3}" type="presParOf" srcId="{608A6BC1-A092-4929-A737-AAD5D8E075DE}" destId="{6CAAA39F-3DBD-44C7-994C-9256B2818C83}" srcOrd="4" destOrd="0" presId="urn:microsoft.com/office/officeart/2008/layout/VerticalAccentList"/>
    <dgm:cxn modelId="{DF8E947A-1349-40D5-8CEC-35CEA32CD86D}" type="presParOf" srcId="{608A6BC1-A092-4929-A737-AAD5D8E075DE}" destId="{4AFF5796-920C-41E7-943B-2215C36C3AC6}" srcOrd="5" destOrd="0" presId="urn:microsoft.com/office/officeart/2008/layout/VerticalAccentList"/>
    <dgm:cxn modelId="{8B2A658F-312A-4B3B-A534-4D0C1185D017}" type="presParOf" srcId="{608A6BC1-A092-4929-A737-AAD5D8E075DE}" destId="{6F9FDC87-F596-4442-8AEA-DA7CBE7CF926}" srcOrd="6" destOrd="0" presId="urn:microsoft.com/office/officeart/2008/layout/VerticalAccentList"/>
    <dgm:cxn modelId="{FC886B65-8DF2-400A-A629-A87BB7ABF232}" type="presParOf" srcId="{71ED86B6-5BB0-40DE-8D2A-F9F8B7940519}" destId="{DBD3D20D-7BA0-4B77-9D2C-EAE2C5631DC1}" srcOrd="2" destOrd="0" presId="urn:microsoft.com/office/officeart/2008/layout/VerticalAccentList"/>
    <dgm:cxn modelId="{0E4394BC-6928-4673-B4E1-7AA5C820EB71}" type="presParOf" srcId="{71ED86B6-5BB0-40DE-8D2A-F9F8B7940519}" destId="{B3917DD9-7BAF-48D1-A338-739D060FAFC2}" srcOrd="3" destOrd="0" presId="urn:microsoft.com/office/officeart/2008/layout/VerticalAccentList"/>
    <dgm:cxn modelId="{AE4BEC57-F241-47A9-9A6F-FF261BFB4CFE}" type="presParOf" srcId="{B3917DD9-7BAF-48D1-A338-739D060FAFC2}" destId="{034EA186-D710-4FD0-9259-954D823A13A1}" srcOrd="0" destOrd="0" presId="urn:microsoft.com/office/officeart/2008/layout/VerticalAccentList"/>
    <dgm:cxn modelId="{AD0DF567-1DAD-4233-8E52-00E195DF8445}" type="presParOf" srcId="{71ED86B6-5BB0-40DE-8D2A-F9F8B7940519}" destId="{6C0BCCD1-3A3D-4E49-BF1B-7A3D5F7C5040}" srcOrd="4" destOrd="0" presId="urn:microsoft.com/office/officeart/2008/layout/VerticalAccentList"/>
    <dgm:cxn modelId="{F73106B0-A3A5-4334-B9B3-03616F5DEE19}" type="presParOf" srcId="{6C0BCCD1-3A3D-4E49-BF1B-7A3D5F7C5040}" destId="{46712AAD-827F-4FBC-9AE0-8AF574D65C6C}" srcOrd="0" destOrd="0" presId="urn:microsoft.com/office/officeart/2008/layout/VerticalAccentList"/>
    <dgm:cxn modelId="{6AB6F018-87ED-4992-9281-D1ED1389E0E2}" type="presParOf" srcId="{6C0BCCD1-3A3D-4E49-BF1B-7A3D5F7C5040}" destId="{ADC8F2F5-381B-4D21-8E18-9233BDB89BF0}" srcOrd="1" destOrd="0" presId="urn:microsoft.com/office/officeart/2008/layout/VerticalAccentList"/>
    <dgm:cxn modelId="{C00B7BD5-36B5-4B92-8B48-329DB5CFE746}" type="presParOf" srcId="{6C0BCCD1-3A3D-4E49-BF1B-7A3D5F7C5040}" destId="{45A0FFD9-3E71-4FA5-AE04-3FA512B6A743}" srcOrd="2" destOrd="0" presId="urn:microsoft.com/office/officeart/2008/layout/VerticalAccentList"/>
    <dgm:cxn modelId="{1723B68B-E649-4BB0-BC5E-4333E3F450D3}" type="presParOf" srcId="{6C0BCCD1-3A3D-4E49-BF1B-7A3D5F7C5040}" destId="{89DE77FE-2257-458C-A745-60374409E22C}" srcOrd="3" destOrd="0" presId="urn:microsoft.com/office/officeart/2008/layout/VerticalAccentList"/>
    <dgm:cxn modelId="{64E9EB40-8C68-4252-B7C4-B6D65AD9A3DD}" type="presParOf" srcId="{6C0BCCD1-3A3D-4E49-BF1B-7A3D5F7C5040}" destId="{1C112753-5D88-4594-85D5-BAC837B346CA}" srcOrd="4" destOrd="0" presId="urn:microsoft.com/office/officeart/2008/layout/VerticalAccentList"/>
    <dgm:cxn modelId="{92A04549-B2F6-4BB2-88D8-555453E547DC}" type="presParOf" srcId="{6C0BCCD1-3A3D-4E49-BF1B-7A3D5F7C5040}" destId="{9C5DF975-B02B-4523-A649-C71732A27C23}" srcOrd="5" destOrd="0" presId="urn:microsoft.com/office/officeart/2008/layout/VerticalAccentList"/>
    <dgm:cxn modelId="{8BC9FA6D-5BD7-484A-B2E6-569E4B4BC7E7}" type="presParOf" srcId="{6C0BCCD1-3A3D-4E49-BF1B-7A3D5F7C5040}" destId="{D6F81E0C-2CCE-4997-AB0E-C0D0E0ED85A4}" srcOrd="6" destOrd="0" presId="urn:microsoft.com/office/officeart/2008/layout/VerticalAccentList"/>
    <dgm:cxn modelId="{E2B84583-80E8-4038-B80A-BA5123ABB3A2}" type="presParOf" srcId="{71ED86B6-5BB0-40DE-8D2A-F9F8B7940519}" destId="{EF50E04A-989C-423D-A974-2646893571EE}" srcOrd="5" destOrd="0" presId="urn:microsoft.com/office/officeart/2008/layout/VerticalAccentList"/>
    <dgm:cxn modelId="{82BCF171-12A6-4870-887A-59C52D625944}" type="presParOf" srcId="{71ED86B6-5BB0-40DE-8D2A-F9F8B7940519}" destId="{D6E2F5C2-DB6C-44F3-8EDD-D2161DD9F3E0}" srcOrd="6" destOrd="0" presId="urn:microsoft.com/office/officeart/2008/layout/VerticalAccentList"/>
    <dgm:cxn modelId="{4BB9AE8F-7194-4B6A-9844-FDD497958B5D}" type="presParOf" srcId="{D6E2F5C2-DB6C-44F3-8EDD-D2161DD9F3E0}" destId="{3A73840A-B742-4F91-891B-068C57F89E03}" srcOrd="0" destOrd="0" presId="urn:microsoft.com/office/officeart/2008/layout/VerticalAccentList"/>
    <dgm:cxn modelId="{8749DC37-65C0-4EBF-B7BC-1640AC1DFAC7}" type="presParOf" srcId="{71ED86B6-5BB0-40DE-8D2A-F9F8B7940519}" destId="{EF2852EA-136E-4151-9D77-F664FCA951F6}" srcOrd="7" destOrd="0" presId="urn:microsoft.com/office/officeart/2008/layout/VerticalAccentList"/>
    <dgm:cxn modelId="{F26ACDD8-1288-4097-BFD0-2EDCAF388370}" type="presParOf" srcId="{EF2852EA-136E-4151-9D77-F664FCA951F6}" destId="{ECCBED5F-BD96-4CAE-AE3D-8BF24AD45610}" srcOrd="0" destOrd="0" presId="urn:microsoft.com/office/officeart/2008/layout/VerticalAccentList"/>
    <dgm:cxn modelId="{150D0968-3955-48A7-B63C-916EDF6194A1}" type="presParOf" srcId="{EF2852EA-136E-4151-9D77-F664FCA951F6}" destId="{BC693D3B-5464-4AC6-B36B-3030655759DE}" srcOrd="1" destOrd="0" presId="urn:microsoft.com/office/officeart/2008/layout/VerticalAccentList"/>
    <dgm:cxn modelId="{7B64CB02-AB02-47FC-98A3-C42C85660EBC}" type="presParOf" srcId="{EF2852EA-136E-4151-9D77-F664FCA951F6}" destId="{A144F7DE-6472-40D3-93EB-B0BF7F143D99}" srcOrd="2" destOrd="0" presId="urn:microsoft.com/office/officeart/2008/layout/VerticalAccentList"/>
    <dgm:cxn modelId="{B18D4962-93C0-4997-8459-3A6B4D9FA15F}" type="presParOf" srcId="{EF2852EA-136E-4151-9D77-F664FCA951F6}" destId="{11DE17EC-33E0-4E2D-91F2-8F457FA5B9B4}" srcOrd="3" destOrd="0" presId="urn:microsoft.com/office/officeart/2008/layout/VerticalAccentList"/>
    <dgm:cxn modelId="{30E58DCA-95AE-4B87-98AA-B1F2613C2B7D}" type="presParOf" srcId="{EF2852EA-136E-4151-9D77-F664FCA951F6}" destId="{22F3F0A0-2A92-47EF-B4B2-3501A41A1CCD}" srcOrd="4" destOrd="0" presId="urn:microsoft.com/office/officeart/2008/layout/VerticalAccentList"/>
    <dgm:cxn modelId="{A15EF173-89F5-45AF-B1C9-5B46E4A53724}" type="presParOf" srcId="{EF2852EA-136E-4151-9D77-F664FCA951F6}" destId="{EE483210-16E6-4E74-92BD-AA50A47CFB5E}" srcOrd="5" destOrd="0" presId="urn:microsoft.com/office/officeart/2008/layout/VerticalAccentList"/>
    <dgm:cxn modelId="{2EC4C318-82E3-4377-9D34-AB7DCDC52F00}" type="presParOf" srcId="{EF2852EA-136E-4151-9D77-F664FCA951F6}" destId="{DA112A3A-1878-45F8-9C77-92DBF161F187}" srcOrd="6" destOrd="0" presId="urn:microsoft.com/office/officeart/2008/layout/Vertical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282E1B7-B42E-4793-A1E4-E7A7590B2CC5}"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s-AR"/>
        </a:p>
      </dgm:t>
    </dgm:pt>
    <dgm:pt modelId="{99FB8324-5859-41E9-AC9D-FF77B60FA9F8}">
      <dgm:prSet phldrT="[Texto]"/>
      <dgm:spPr/>
      <dgm:t>
        <a:bodyPr/>
        <a:lstStyle/>
        <a:p>
          <a:r>
            <a:rPr lang="es-MX" b="0" i="0" dirty="0"/>
            <a:t>Se aumenta el </a:t>
          </a:r>
          <a:r>
            <a:rPr lang="es-MX" b="1" i="0" dirty="0">
              <a:effectLst>
                <a:outerShdw blurRad="38100" dist="38100" dir="2700000" algn="tl">
                  <a:srgbClr val="000000">
                    <a:alpha val="43137"/>
                  </a:srgbClr>
                </a:outerShdw>
              </a:effectLst>
            </a:rPr>
            <a:t>monto de la condición objetiva de punibilidad </a:t>
          </a:r>
          <a:r>
            <a:rPr lang="es-MX" b="0" i="0" dirty="0"/>
            <a:t>prevista en el inciso 1 y se implementa una </a:t>
          </a:r>
          <a:r>
            <a:rPr lang="es-MX" b="1" i="0" dirty="0">
              <a:effectLst>
                <a:outerShdw blurRad="38100" dist="38100" dir="2700000" algn="tl">
                  <a:srgbClr val="000000">
                    <a:alpha val="43137"/>
                  </a:srgbClr>
                </a:outerShdw>
              </a:effectLst>
            </a:rPr>
            <a:t>unidad de medida (Salario Mínimo Vital y Móvil)</a:t>
          </a:r>
          <a:r>
            <a:rPr lang="es-MX" b="0" i="0" dirty="0"/>
            <a:t> a los fines de su actualización periódica con el objetivo de concentrar su persecución penal en los casos graves y que afecten el bien jurídico protegido.</a:t>
          </a:r>
          <a:endParaRPr lang="es-AR" dirty="0"/>
        </a:p>
      </dgm:t>
    </dgm:pt>
    <dgm:pt modelId="{8561B796-5157-42D2-A3F1-9AB675D15DAF}" type="parTrans" cxnId="{0D92625E-5D83-4205-AB9E-DEE3C01E484C}">
      <dgm:prSet/>
      <dgm:spPr/>
      <dgm:t>
        <a:bodyPr/>
        <a:lstStyle/>
        <a:p>
          <a:endParaRPr lang="es-AR"/>
        </a:p>
      </dgm:t>
    </dgm:pt>
    <dgm:pt modelId="{8E1EDB48-B49F-425F-A9E5-2F0F3E858002}" type="sibTrans" cxnId="{0D92625E-5D83-4205-AB9E-DEE3C01E484C}">
      <dgm:prSet/>
      <dgm:spPr/>
      <dgm:t>
        <a:bodyPr/>
        <a:lstStyle/>
        <a:p>
          <a:endParaRPr lang="es-AR"/>
        </a:p>
      </dgm:t>
    </dgm:pt>
    <dgm:pt modelId="{90335AC3-71A7-44D4-8C00-D96F1D174312}">
      <dgm:prSet phldrT="[Texto]"/>
      <dgm:spPr/>
      <dgm:t>
        <a:bodyPr/>
        <a:lstStyle/>
        <a:p>
          <a:r>
            <a:rPr lang="es-MX" b="0" i="0" dirty="0"/>
            <a:t>Se incorpora a los </a:t>
          </a:r>
          <a:r>
            <a:rPr lang="es-MX" b="1" i="0" dirty="0">
              <a:effectLst>
                <a:outerShdw blurRad="38100" dist="38100" dir="2700000" algn="tl">
                  <a:srgbClr val="000000">
                    <a:alpha val="43137"/>
                  </a:srgbClr>
                </a:outerShdw>
              </a:effectLst>
            </a:rPr>
            <a:t>combatientes terroristas extranjeros y se incluye todo tipo de activos (entre ellos activos virtuales) al tipo penal de financiación del terrorismo.</a:t>
          </a:r>
          <a:endParaRPr lang="es-AR" b="1" dirty="0">
            <a:effectLst>
              <a:outerShdw blurRad="38100" dist="38100" dir="2700000" algn="tl">
                <a:srgbClr val="000000">
                  <a:alpha val="43137"/>
                </a:srgbClr>
              </a:outerShdw>
            </a:effectLst>
          </a:endParaRPr>
        </a:p>
      </dgm:t>
    </dgm:pt>
    <dgm:pt modelId="{130167F2-3DD5-4AF9-BD14-B1D217AC55F2}" type="parTrans" cxnId="{070BD98D-A0B5-4140-876E-B4724038AF15}">
      <dgm:prSet/>
      <dgm:spPr/>
      <dgm:t>
        <a:bodyPr/>
        <a:lstStyle/>
        <a:p>
          <a:endParaRPr lang="es-AR"/>
        </a:p>
      </dgm:t>
    </dgm:pt>
    <dgm:pt modelId="{F6E5D8B2-9FAC-4AE3-959D-59B79F7ABF4E}" type="sibTrans" cxnId="{070BD98D-A0B5-4140-876E-B4724038AF15}">
      <dgm:prSet/>
      <dgm:spPr/>
      <dgm:t>
        <a:bodyPr/>
        <a:lstStyle/>
        <a:p>
          <a:endParaRPr lang="es-AR"/>
        </a:p>
      </dgm:t>
    </dgm:pt>
    <dgm:pt modelId="{90014F46-6C33-4F35-B9B7-719235A9AD4D}">
      <dgm:prSet phldrT="[Texto]"/>
      <dgm:spPr/>
      <dgm:t>
        <a:bodyPr/>
        <a:lstStyle/>
        <a:p>
          <a:r>
            <a:rPr lang="es-MX" b="0" i="0" dirty="0"/>
            <a:t>Se modifica la pena del inc. 4 (tipo penal atenuado). En su lugar, </a:t>
          </a:r>
          <a:r>
            <a:rPr lang="es-MX" b="1" i="0" dirty="0">
              <a:effectLst>
                <a:outerShdw blurRad="38100" dist="38100" dir="2700000" algn="tl">
                  <a:srgbClr val="000000">
                    <a:alpha val="43137"/>
                  </a:srgbClr>
                </a:outerShdw>
              </a:effectLst>
            </a:rPr>
            <a:t>se incorpora la pena de multa y se suprime la pena de prisión.</a:t>
          </a:r>
          <a:endParaRPr lang="es-AR" b="1" dirty="0">
            <a:effectLst>
              <a:outerShdw blurRad="38100" dist="38100" dir="2700000" algn="tl">
                <a:srgbClr val="000000">
                  <a:alpha val="43137"/>
                </a:srgbClr>
              </a:outerShdw>
            </a:effectLst>
          </a:endParaRPr>
        </a:p>
      </dgm:t>
    </dgm:pt>
    <dgm:pt modelId="{465ADB86-D763-4AD7-8957-8A0B2AC0340B}" type="parTrans" cxnId="{0D8AB623-8E02-403C-B6FD-514F052E3517}">
      <dgm:prSet/>
      <dgm:spPr/>
      <dgm:t>
        <a:bodyPr/>
        <a:lstStyle/>
        <a:p>
          <a:endParaRPr lang="es-AR"/>
        </a:p>
      </dgm:t>
    </dgm:pt>
    <dgm:pt modelId="{2CC190CA-85A3-4758-97E4-71DE03C83986}" type="sibTrans" cxnId="{0D8AB623-8E02-403C-B6FD-514F052E3517}">
      <dgm:prSet/>
      <dgm:spPr/>
      <dgm:t>
        <a:bodyPr/>
        <a:lstStyle/>
        <a:p>
          <a:endParaRPr lang="es-AR"/>
        </a:p>
      </dgm:t>
    </dgm:pt>
    <dgm:pt modelId="{F0A3685B-0AB3-41A5-A79B-5FFAFCCE349F}">
      <dgm:prSet phldrT="[Texto]"/>
      <dgm:spPr/>
      <dgm:t>
        <a:bodyPr/>
        <a:lstStyle/>
        <a:p>
          <a:r>
            <a:rPr lang="es-MX" b="0" i="0" dirty="0"/>
            <a:t>Se incorporan al tipo penal de terrorismo (art. 41 quinquies del CP</a:t>
          </a:r>
          <a:r>
            <a:rPr lang="es-MX" b="1" i="0" dirty="0">
              <a:effectLst>
                <a:outerShdw blurRad="38100" dist="38100" dir="2700000" algn="tl">
                  <a:srgbClr val="000000">
                    <a:alpha val="43137"/>
                  </a:srgbClr>
                </a:outerShdw>
              </a:effectLst>
            </a:rPr>
            <a:t>) tipos penales previstos en convenciones internacionales vigentes en el país.</a:t>
          </a:r>
          <a:endParaRPr lang="es-AR" b="1" dirty="0">
            <a:effectLst>
              <a:outerShdw blurRad="38100" dist="38100" dir="2700000" algn="tl">
                <a:srgbClr val="000000">
                  <a:alpha val="43137"/>
                </a:srgbClr>
              </a:outerShdw>
            </a:effectLst>
          </a:endParaRPr>
        </a:p>
      </dgm:t>
    </dgm:pt>
    <dgm:pt modelId="{3FE0AC47-DFCF-405E-BB57-B99C719CE854}" type="parTrans" cxnId="{8077CA4D-924F-4E1B-BC28-8E48782A79FC}">
      <dgm:prSet/>
      <dgm:spPr/>
      <dgm:t>
        <a:bodyPr/>
        <a:lstStyle/>
        <a:p>
          <a:endParaRPr lang="es-AR"/>
        </a:p>
      </dgm:t>
    </dgm:pt>
    <dgm:pt modelId="{F94D92AD-F100-49AF-95B1-6D5C04167087}" type="sibTrans" cxnId="{8077CA4D-924F-4E1B-BC28-8E48782A79FC}">
      <dgm:prSet/>
      <dgm:spPr/>
      <dgm:t>
        <a:bodyPr/>
        <a:lstStyle/>
        <a:p>
          <a:endParaRPr lang="es-AR"/>
        </a:p>
      </dgm:t>
    </dgm:pt>
    <dgm:pt modelId="{B76D873C-F92F-4C63-8E30-431C273DF5DC}">
      <dgm:prSet phldrT="[Texto]"/>
      <dgm:spPr/>
      <dgm:t>
        <a:bodyPr/>
        <a:lstStyle/>
        <a:p>
          <a:r>
            <a:rPr lang="es-MX" b="0" i="0" dirty="0"/>
            <a:t>Se suma </a:t>
          </a:r>
          <a:r>
            <a:rPr lang="es-MX" b="1" i="0" dirty="0">
              <a:effectLst>
                <a:outerShdw blurRad="38100" dist="38100" dir="2700000" algn="tl">
                  <a:srgbClr val="000000">
                    <a:alpha val="43137"/>
                  </a:srgbClr>
                </a:outerShdw>
              </a:effectLst>
            </a:rPr>
            <a:t>un nuevo tipo penal de financiamiento de la proliferación de armas de destrucción masiva.</a:t>
          </a:r>
          <a:endParaRPr lang="es-AR" b="1" dirty="0">
            <a:effectLst>
              <a:outerShdw blurRad="38100" dist="38100" dir="2700000" algn="tl">
                <a:srgbClr val="000000">
                  <a:alpha val="43137"/>
                </a:srgbClr>
              </a:outerShdw>
            </a:effectLst>
          </a:endParaRPr>
        </a:p>
      </dgm:t>
    </dgm:pt>
    <dgm:pt modelId="{1C3AE9A7-29B6-4BC9-967C-F43CA4CB0232}" type="parTrans" cxnId="{089E28E9-6167-4D17-9773-201B580EEF12}">
      <dgm:prSet/>
      <dgm:spPr/>
      <dgm:t>
        <a:bodyPr/>
        <a:lstStyle/>
        <a:p>
          <a:endParaRPr lang="es-AR"/>
        </a:p>
      </dgm:t>
    </dgm:pt>
    <dgm:pt modelId="{CC61D875-4614-4E62-AE26-91B9BB63AE56}" type="sibTrans" cxnId="{089E28E9-6167-4D17-9773-201B580EEF12}">
      <dgm:prSet/>
      <dgm:spPr/>
      <dgm:t>
        <a:bodyPr/>
        <a:lstStyle/>
        <a:p>
          <a:endParaRPr lang="es-AR"/>
        </a:p>
      </dgm:t>
    </dgm:pt>
    <dgm:pt modelId="{A0DEB567-170A-4F10-82D0-BC128232D3DB}" type="pres">
      <dgm:prSet presAssocID="{4282E1B7-B42E-4793-A1E4-E7A7590B2CC5}" presName="linear" presStyleCnt="0">
        <dgm:presLayoutVars>
          <dgm:animLvl val="lvl"/>
          <dgm:resizeHandles val="exact"/>
        </dgm:presLayoutVars>
      </dgm:prSet>
      <dgm:spPr/>
    </dgm:pt>
    <dgm:pt modelId="{A6636D7A-1263-45DB-82AD-8EB2E67D8147}" type="pres">
      <dgm:prSet presAssocID="{99FB8324-5859-41E9-AC9D-FF77B60FA9F8}" presName="parentText" presStyleLbl="node1" presStyleIdx="0" presStyleCnt="5">
        <dgm:presLayoutVars>
          <dgm:chMax val="0"/>
          <dgm:bulletEnabled val="1"/>
        </dgm:presLayoutVars>
      </dgm:prSet>
      <dgm:spPr/>
    </dgm:pt>
    <dgm:pt modelId="{43722CF2-34F7-4CBD-9EE9-2B989FD41F20}" type="pres">
      <dgm:prSet presAssocID="{8E1EDB48-B49F-425F-A9E5-2F0F3E858002}" presName="spacer" presStyleCnt="0"/>
      <dgm:spPr/>
    </dgm:pt>
    <dgm:pt modelId="{2349D3A1-3D03-468B-8205-CA62DB1967E0}" type="pres">
      <dgm:prSet presAssocID="{90335AC3-71A7-44D4-8C00-D96F1D174312}" presName="parentText" presStyleLbl="node1" presStyleIdx="1" presStyleCnt="5">
        <dgm:presLayoutVars>
          <dgm:chMax val="0"/>
          <dgm:bulletEnabled val="1"/>
        </dgm:presLayoutVars>
      </dgm:prSet>
      <dgm:spPr/>
    </dgm:pt>
    <dgm:pt modelId="{2E514BE8-4BD6-4BEE-9F2E-233162EA6447}" type="pres">
      <dgm:prSet presAssocID="{F6E5D8B2-9FAC-4AE3-959D-59B79F7ABF4E}" presName="spacer" presStyleCnt="0"/>
      <dgm:spPr/>
    </dgm:pt>
    <dgm:pt modelId="{F228A0C4-110B-41DC-9543-2635D2FDE481}" type="pres">
      <dgm:prSet presAssocID="{90014F46-6C33-4F35-B9B7-719235A9AD4D}" presName="parentText" presStyleLbl="node1" presStyleIdx="2" presStyleCnt="5">
        <dgm:presLayoutVars>
          <dgm:chMax val="0"/>
          <dgm:bulletEnabled val="1"/>
        </dgm:presLayoutVars>
      </dgm:prSet>
      <dgm:spPr/>
    </dgm:pt>
    <dgm:pt modelId="{25BAD9E2-98C9-49C7-A6FB-1DACB8F59357}" type="pres">
      <dgm:prSet presAssocID="{2CC190CA-85A3-4758-97E4-71DE03C83986}" presName="spacer" presStyleCnt="0"/>
      <dgm:spPr/>
    </dgm:pt>
    <dgm:pt modelId="{04B60DC4-CF59-47D7-AE00-47369C17C3C5}" type="pres">
      <dgm:prSet presAssocID="{F0A3685B-0AB3-41A5-A79B-5FFAFCCE349F}" presName="parentText" presStyleLbl="node1" presStyleIdx="3" presStyleCnt="5">
        <dgm:presLayoutVars>
          <dgm:chMax val="0"/>
          <dgm:bulletEnabled val="1"/>
        </dgm:presLayoutVars>
      </dgm:prSet>
      <dgm:spPr/>
    </dgm:pt>
    <dgm:pt modelId="{6F0F30F8-B0F6-4AB9-8B14-F802F1D512FD}" type="pres">
      <dgm:prSet presAssocID="{F94D92AD-F100-49AF-95B1-6D5C04167087}" presName="spacer" presStyleCnt="0"/>
      <dgm:spPr/>
    </dgm:pt>
    <dgm:pt modelId="{03A3F237-8182-48CC-B07B-91DD8C25700C}" type="pres">
      <dgm:prSet presAssocID="{B76D873C-F92F-4C63-8E30-431C273DF5DC}" presName="parentText" presStyleLbl="node1" presStyleIdx="4" presStyleCnt="5">
        <dgm:presLayoutVars>
          <dgm:chMax val="0"/>
          <dgm:bulletEnabled val="1"/>
        </dgm:presLayoutVars>
      </dgm:prSet>
      <dgm:spPr/>
    </dgm:pt>
  </dgm:ptLst>
  <dgm:cxnLst>
    <dgm:cxn modelId="{0D8AB623-8E02-403C-B6FD-514F052E3517}" srcId="{4282E1B7-B42E-4793-A1E4-E7A7590B2CC5}" destId="{90014F46-6C33-4F35-B9B7-719235A9AD4D}" srcOrd="2" destOrd="0" parTransId="{465ADB86-D763-4AD7-8957-8A0B2AC0340B}" sibTransId="{2CC190CA-85A3-4758-97E4-71DE03C83986}"/>
    <dgm:cxn modelId="{7C2D8128-714C-4795-9909-282489DD01E4}" type="presOf" srcId="{90014F46-6C33-4F35-B9B7-719235A9AD4D}" destId="{F228A0C4-110B-41DC-9543-2635D2FDE481}" srcOrd="0" destOrd="0" presId="urn:microsoft.com/office/officeart/2005/8/layout/vList2"/>
    <dgm:cxn modelId="{8C36B45B-208A-4939-B5B2-EE1E7705AB5F}" type="presOf" srcId="{90335AC3-71A7-44D4-8C00-D96F1D174312}" destId="{2349D3A1-3D03-468B-8205-CA62DB1967E0}" srcOrd="0" destOrd="0" presId="urn:microsoft.com/office/officeart/2005/8/layout/vList2"/>
    <dgm:cxn modelId="{0D92625E-5D83-4205-AB9E-DEE3C01E484C}" srcId="{4282E1B7-B42E-4793-A1E4-E7A7590B2CC5}" destId="{99FB8324-5859-41E9-AC9D-FF77B60FA9F8}" srcOrd="0" destOrd="0" parTransId="{8561B796-5157-42D2-A3F1-9AB675D15DAF}" sibTransId="{8E1EDB48-B49F-425F-A9E5-2F0F3E858002}"/>
    <dgm:cxn modelId="{8077CA4D-924F-4E1B-BC28-8E48782A79FC}" srcId="{4282E1B7-B42E-4793-A1E4-E7A7590B2CC5}" destId="{F0A3685B-0AB3-41A5-A79B-5FFAFCCE349F}" srcOrd="3" destOrd="0" parTransId="{3FE0AC47-DFCF-405E-BB57-B99C719CE854}" sibTransId="{F94D92AD-F100-49AF-95B1-6D5C04167087}"/>
    <dgm:cxn modelId="{1D1CE84D-F5DB-4397-AEC5-AB34612DD271}" type="presOf" srcId="{F0A3685B-0AB3-41A5-A79B-5FFAFCCE349F}" destId="{04B60DC4-CF59-47D7-AE00-47369C17C3C5}" srcOrd="0" destOrd="0" presId="urn:microsoft.com/office/officeart/2005/8/layout/vList2"/>
    <dgm:cxn modelId="{F7352651-C29C-42D5-9F00-8C361ACB52AD}" type="presOf" srcId="{99FB8324-5859-41E9-AC9D-FF77B60FA9F8}" destId="{A6636D7A-1263-45DB-82AD-8EB2E67D8147}" srcOrd="0" destOrd="0" presId="urn:microsoft.com/office/officeart/2005/8/layout/vList2"/>
    <dgm:cxn modelId="{DF6E1852-63CA-4D97-B4A1-6FEEC7663E44}" type="presOf" srcId="{4282E1B7-B42E-4793-A1E4-E7A7590B2CC5}" destId="{A0DEB567-170A-4F10-82D0-BC128232D3DB}" srcOrd="0" destOrd="0" presId="urn:microsoft.com/office/officeart/2005/8/layout/vList2"/>
    <dgm:cxn modelId="{BF4B8352-E858-43ED-A445-6464FC734EDD}" type="presOf" srcId="{B76D873C-F92F-4C63-8E30-431C273DF5DC}" destId="{03A3F237-8182-48CC-B07B-91DD8C25700C}" srcOrd="0" destOrd="0" presId="urn:microsoft.com/office/officeart/2005/8/layout/vList2"/>
    <dgm:cxn modelId="{070BD98D-A0B5-4140-876E-B4724038AF15}" srcId="{4282E1B7-B42E-4793-A1E4-E7A7590B2CC5}" destId="{90335AC3-71A7-44D4-8C00-D96F1D174312}" srcOrd="1" destOrd="0" parTransId="{130167F2-3DD5-4AF9-BD14-B1D217AC55F2}" sibTransId="{F6E5D8B2-9FAC-4AE3-959D-59B79F7ABF4E}"/>
    <dgm:cxn modelId="{089E28E9-6167-4D17-9773-201B580EEF12}" srcId="{4282E1B7-B42E-4793-A1E4-E7A7590B2CC5}" destId="{B76D873C-F92F-4C63-8E30-431C273DF5DC}" srcOrd="4" destOrd="0" parTransId="{1C3AE9A7-29B6-4BC9-967C-F43CA4CB0232}" sibTransId="{CC61D875-4614-4E62-AE26-91B9BB63AE56}"/>
    <dgm:cxn modelId="{DEC9D588-2514-4497-9E37-AF052B72327F}" type="presParOf" srcId="{A0DEB567-170A-4F10-82D0-BC128232D3DB}" destId="{A6636D7A-1263-45DB-82AD-8EB2E67D8147}" srcOrd="0" destOrd="0" presId="urn:microsoft.com/office/officeart/2005/8/layout/vList2"/>
    <dgm:cxn modelId="{612C2039-370D-49FE-9926-0EEB422ED597}" type="presParOf" srcId="{A0DEB567-170A-4F10-82D0-BC128232D3DB}" destId="{43722CF2-34F7-4CBD-9EE9-2B989FD41F20}" srcOrd="1" destOrd="0" presId="urn:microsoft.com/office/officeart/2005/8/layout/vList2"/>
    <dgm:cxn modelId="{1FF185AC-CAE6-42E9-B540-94012BA7DE53}" type="presParOf" srcId="{A0DEB567-170A-4F10-82D0-BC128232D3DB}" destId="{2349D3A1-3D03-468B-8205-CA62DB1967E0}" srcOrd="2" destOrd="0" presId="urn:microsoft.com/office/officeart/2005/8/layout/vList2"/>
    <dgm:cxn modelId="{58E8FB57-0583-494E-B9D8-2C49BC70B4A0}" type="presParOf" srcId="{A0DEB567-170A-4F10-82D0-BC128232D3DB}" destId="{2E514BE8-4BD6-4BEE-9F2E-233162EA6447}" srcOrd="3" destOrd="0" presId="urn:microsoft.com/office/officeart/2005/8/layout/vList2"/>
    <dgm:cxn modelId="{13F3B002-C0F4-4356-85A6-B24C47E56F35}" type="presParOf" srcId="{A0DEB567-170A-4F10-82D0-BC128232D3DB}" destId="{F228A0C4-110B-41DC-9543-2635D2FDE481}" srcOrd="4" destOrd="0" presId="urn:microsoft.com/office/officeart/2005/8/layout/vList2"/>
    <dgm:cxn modelId="{5DA93B29-F5D7-4C93-8783-514B547086FA}" type="presParOf" srcId="{A0DEB567-170A-4F10-82D0-BC128232D3DB}" destId="{25BAD9E2-98C9-49C7-A6FB-1DACB8F59357}" srcOrd="5" destOrd="0" presId="urn:microsoft.com/office/officeart/2005/8/layout/vList2"/>
    <dgm:cxn modelId="{670D82F6-43CB-44EF-A640-7BC00BDFFCBB}" type="presParOf" srcId="{A0DEB567-170A-4F10-82D0-BC128232D3DB}" destId="{04B60DC4-CF59-47D7-AE00-47369C17C3C5}" srcOrd="6" destOrd="0" presId="urn:microsoft.com/office/officeart/2005/8/layout/vList2"/>
    <dgm:cxn modelId="{08245258-E7C6-471D-BA15-A5A3C579731D}" type="presParOf" srcId="{A0DEB567-170A-4F10-82D0-BC128232D3DB}" destId="{6F0F30F8-B0F6-4AB9-8B14-F802F1D512FD}" srcOrd="7" destOrd="0" presId="urn:microsoft.com/office/officeart/2005/8/layout/vList2"/>
    <dgm:cxn modelId="{9E3FC7FE-BB56-46FC-9844-908E9A497B7B}" type="presParOf" srcId="{A0DEB567-170A-4F10-82D0-BC128232D3DB}" destId="{03A3F237-8182-48CC-B07B-91DD8C25700C}"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282E1B7-B42E-4793-A1E4-E7A7590B2CC5}"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lang="es-AR"/>
        </a:p>
      </dgm:t>
    </dgm:pt>
    <dgm:pt modelId="{99FB8324-5859-41E9-AC9D-FF77B60FA9F8}">
      <dgm:prSet phldrT="[Texto]" custT="1"/>
      <dgm:spPr/>
      <dgm:t>
        <a:bodyPr/>
        <a:lstStyle/>
        <a:p>
          <a:r>
            <a:rPr lang="es-MX" sz="1800" b="0" i="0" dirty="0"/>
            <a:t>Se incorpora a la </a:t>
          </a:r>
          <a:r>
            <a:rPr lang="es-MX" sz="1800" b="0" i="0" dirty="0" err="1"/>
            <a:t>UIF</a:t>
          </a:r>
          <a:r>
            <a:rPr lang="es-MX" sz="1800" b="0" i="0" dirty="0"/>
            <a:t> la autarquía funcional, administrativa y económica, además de la financiera.</a:t>
          </a:r>
          <a:endParaRPr lang="es-AR" sz="1800" dirty="0"/>
        </a:p>
      </dgm:t>
    </dgm:pt>
    <dgm:pt modelId="{8561B796-5157-42D2-A3F1-9AB675D15DAF}" type="parTrans" cxnId="{0D92625E-5D83-4205-AB9E-DEE3C01E484C}">
      <dgm:prSet/>
      <dgm:spPr/>
      <dgm:t>
        <a:bodyPr/>
        <a:lstStyle/>
        <a:p>
          <a:endParaRPr lang="es-AR" sz="1800"/>
        </a:p>
      </dgm:t>
    </dgm:pt>
    <dgm:pt modelId="{8E1EDB48-B49F-425F-A9E5-2F0F3E858002}" type="sibTrans" cxnId="{0D92625E-5D83-4205-AB9E-DEE3C01E484C}">
      <dgm:prSet/>
      <dgm:spPr/>
      <dgm:t>
        <a:bodyPr/>
        <a:lstStyle/>
        <a:p>
          <a:endParaRPr lang="es-AR" sz="1800"/>
        </a:p>
      </dgm:t>
    </dgm:pt>
    <dgm:pt modelId="{B76D873C-F92F-4C63-8E30-431C273DF5DC}">
      <dgm:prSet phldrT="[Texto]" custT="1"/>
      <dgm:spPr/>
      <dgm:t>
        <a:bodyPr/>
        <a:lstStyle/>
        <a:p>
          <a:r>
            <a:rPr lang="es-MX" sz="1800" b="0" i="0" dirty="0"/>
            <a:t>Se suma a las competencias de la </a:t>
          </a:r>
          <a:r>
            <a:rPr lang="es-MX" sz="1800" b="0" i="0" dirty="0" err="1"/>
            <a:t>UIF</a:t>
          </a:r>
          <a:r>
            <a:rPr lang="es-MX" sz="1800" b="0" i="0" dirty="0"/>
            <a:t> el financiamiento de la proliferación de armas de destrucción masiva.</a:t>
          </a:r>
          <a:endParaRPr lang="es-AR" sz="1800" dirty="0"/>
        </a:p>
      </dgm:t>
    </dgm:pt>
    <dgm:pt modelId="{1C3AE9A7-29B6-4BC9-967C-F43CA4CB0232}" type="parTrans" cxnId="{089E28E9-6167-4D17-9773-201B580EEF12}">
      <dgm:prSet/>
      <dgm:spPr/>
      <dgm:t>
        <a:bodyPr/>
        <a:lstStyle/>
        <a:p>
          <a:endParaRPr lang="es-AR" sz="1800"/>
        </a:p>
      </dgm:t>
    </dgm:pt>
    <dgm:pt modelId="{CC61D875-4614-4E62-AE26-91B9BB63AE56}" type="sibTrans" cxnId="{089E28E9-6167-4D17-9773-201B580EEF12}">
      <dgm:prSet/>
      <dgm:spPr/>
      <dgm:t>
        <a:bodyPr/>
        <a:lstStyle/>
        <a:p>
          <a:endParaRPr lang="es-AR" sz="1800"/>
        </a:p>
      </dgm:t>
    </dgm:pt>
    <dgm:pt modelId="{F960B526-FE1C-4306-BB59-E2B4B0FA596E}">
      <dgm:prSet custT="1"/>
      <dgm:spPr/>
      <dgm:t>
        <a:bodyPr/>
        <a:lstStyle/>
        <a:p>
          <a:r>
            <a:rPr lang="es-MX" sz="1600" b="0" i="0" dirty="0"/>
            <a:t>Se suprime el inciso referido a delitos de fraude al comercio y a la industria dentro de los delitos precedentes del lavado de activos a tener en consideración de forma preferente y se incorpora el delito de financiamiento de la proliferación de armas de destrucción masiva.</a:t>
          </a:r>
          <a:endParaRPr lang="es-AR" sz="1600" dirty="0"/>
        </a:p>
      </dgm:t>
    </dgm:pt>
    <dgm:pt modelId="{FF3491CB-496E-4E3F-9008-23EAD672ADF0}" type="parTrans" cxnId="{52D73B53-59A6-4C11-85E5-0787B493F812}">
      <dgm:prSet/>
      <dgm:spPr/>
      <dgm:t>
        <a:bodyPr/>
        <a:lstStyle/>
        <a:p>
          <a:endParaRPr lang="es-AR" sz="1800"/>
        </a:p>
      </dgm:t>
    </dgm:pt>
    <dgm:pt modelId="{1A6833CE-1590-4252-8FFC-CF1E910B057C}" type="sibTrans" cxnId="{52D73B53-59A6-4C11-85E5-0787B493F812}">
      <dgm:prSet/>
      <dgm:spPr/>
      <dgm:t>
        <a:bodyPr/>
        <a:lstStyle/>
        <a:p>
          <a:endParaRPr lang="es-AR" sz="1800"/>
        </a:p>
      </dgm:t>
    </dgm:pt>
    <dgm:pt modelId="{249F2CA0-D77D-4B66-869A-0955F497526D}">
      <dgm:prSet phldrT="[Texto]" custT="1"/>
      <dgm:spPr/>
      <dgm:t>
        <a:bodyPr/>
        <a:lstStyle/>
        <a:p>
          <a:r>
            <a:rPr lang="es-MX" sz="1600" b="0" i="0" dirty="0"/>
            <a:t>Se incorpora el enfoque basado en riesgos a las supervisiones del sistema preventivo LA/FT y a la emisión de directivas e instrucciones (regulación) por parte de la </a:t>
          </a:r>
          <a:r>
            <a:rPr lang="es-MX" sz="1600" b="0" i="0" dirty="0" err="1"/>
            <a:t>UIF</a:t>
          </a:r>
          <a:r>
            <a:rPr lang="es-MX" sz="1600" b="0" i="0" dirty="0"/>
            <a:t>.</a:t>
          </a:r>
          <a:endParaRPr lang="es-AR" sz="1600" dirty="0"/>
        </a:p>
      </dgm:t>
    </dgm:pt>
    <dgm:pt modelId="{DA0F27D1-BA6A-4F5F-891D-46DFE666F83D}" type="parTrans" cxnId="{9CF7CE86-8925-4D93-997E-3720BC4E2296}">
      <dgm:prSet/>
      <dgm:spPr/>
      <dgm:t>
        <a:bodyPr/>
        <a:lstStyle/>
        <a:p>
          <a:endParaRPr lang="es-AR" sz="1800"/>
        </a:p>
      </dgm:t>
    </dgm:pt>
    <dgm:pt modelId="{2504C8CB-9C57-435E-AFB9-15B661054CC8}" type="sibTrans" cxnId="{9CF7CE86-8925-4D93-997E-3720BC4E2296}">
      <dgm:prSet/>
      <dgm:spPr/>
      <dgm:t>
        <a:bodyPr/>
        <a:lstStyle/>
        <a:p>
          <a:endParaRPr lang="es-AR" sz="1800"/>
        </a:p>
      </dgm:t>
    </dgm:pt>
    <dgm:pt modelId="{0139D4FD-E78A-4216-B0D7-5C39AD4123E2}">
      <dgm:prSet phldrT="[Texto]" custT="1"/>
      <dgm:spPr/>
      <dgm:t>
        <a:bodyPr/>
        <a:lstStyle/>
        <a:p>
          <a:r>
            <a:rPr lang="es-MX" sz="1600" b="0" i="0" dirty="0"/>
            <a:t>Se faculta a la </a:t>
          </a:r>
          <a:r>
            <a:rPr lang="es-MX" sz="1600" b="0" i="0" dirty="0" err="1"/>
            <a:t>UIF</a:t>
          </a:r>
          <a:r>
            <a:rPr lang="es-MX" sz="1600" b="0" i="0" dirty="0"/>
            <a:t> para disponer sanciones financieras dirigidas, es decir, el congelamiento administrativo de fondos u otros activos, mediante resolución fundada.</a:t>
          </a:r>
          <a:endParaRPr lang="es-AR" sz="1600" dirty="0"/>
        </a:p>
      </dgm:t>
    </dgm:pt>
    <dgm:pt modelId="{9CBD1509-ACA5-459A-BCD5-27106EB55F7E}" type="parTrans" cxnId="{65678DDD-8F1A-4C02-AAF9-29485A0FE536}">
      <dgm:prSet/>
      <dgm:spPr/>
      <dgm:t>
        <a:bodyPr/>
        <a:lstStyle/>
        <a:p>
          <a:endParaRPr lang="es-AR" sz="1800"/>
        </a:p>
      </dgm:t>
    </dgm:pt>
    <dgm:pt modelId="{CDC6F23B-3DD5-49CB-91FC-AA2D7417AD83}" type="sibTrans" cxnId="{65678DDD-8F1A-4C02-AAF9-29485A0FE536}">
      <dgm:prSet/>
      <dgm:spPr/>
      <dgm:t>
        <a:bodyPr/>
        <a:lstStyle/>
        <a:p>
          <a:endParaRPr lang="es-AR" sz="1800"/>
        </a:p>
      </dgm:t>
    </dgm:pt>
    <dgm:pt modelId="{54C08170-4F29-4302-ADA2-4FDA4A070036}">
      <dgm:prSet phldrT="[Texto]" custT="1"/>
      <dgm:spPr/>
      <dgm:t>
        <a:bodyPr/>
        <a:lstStyle/>
        <a:p>
          <a:r>
            <a:rPr lang="es-MX" sz="1600" b="0" i="0" dirty="0"/>
            <a:t>Se suma a las facultades de la </a:t>
          </a:r>
          <a:r>
            <a:rPr lang="es-MX" sz="1600" b="0" i="0" dirty="0" err="1"/>
            <a:t>UIF</a:t>
          </a:r>
          <a:r>
            <a:rPr lang="es-MX" sz="1600" b="0" i="0" dirty="0"/>
            <a:t> la de brindar información a los sujetos obligados a través de guías, informes y/o seminario que los provean de la retroalimentación necesaria para así contribuir con la aplicación de las medidas en materia de prevención del LA/ FT/ FP </a:t>
          </a:r>
          <a:endParaRPr lang="es-AR" sz="1600" dirty="0"/>
        </a:p>
      </dgm:t>
    </dgm:pt>
    <dgm:pt modelId="{20C67D28-E3AA-421A-BB87-338BEA28F1D6}" type="parTrans" cxnId="{0E9D5E80-34C7-4B01-9884-52855CA32C77}">
      <dgm:prSet/>
      <dgm:spPr/>
      <dgm:t>
        <a:bodyPr/>
        <a:lstStyle/>
        <a:p>
          <a:endParaRPr lang="es-AR" sz="1800"/>
        </a:p>
      </dgm:t>
    </dgm:pt>
    <dgm:pt modelId="{B6134A63-46B8-4419-905B-B83B8B0C45AA}" type="sibTrans" cxnId="{0E9D5E80-34C7-4B01-9884-52855CA32C77}">
      <dgm:prSet/>
      <dgm:spPr/>
      <dgm:t>
        <a:bodyPr/>
        <a:lstStyle/>
        <a:p>
          <a:endParaRPr lang="es-AR" sz="1800"/>
        </a:p>
      </dgm:t>
    </dgm:pt>
    <dgm:pt modelId="{56883C1B-CE05-4E27-A47F-C2A295DCB14B}">
      <dgm:prSet phldrT="[Texto]" custT="1"/>
      <dgm:spPr/>
      <dgm:t>
        <a:bodyPr/>
        <a:lstStyle/>
        <a:p>
          <a:r>
            <a:rPr lang="es-MX" sz="1600" b="0" i="0" dirty="0"/>
            <a:t>Se incorpora un artículo que regula la correcta utilización de la información proveniente de organismos análogos extranjeros.</a:t>
          </a:r>
          <a:endParaRPr lang="es-AR" sz="1600" dirty="0"/>
        </a:p>
      </dgm:t>
    </dgm:pt>
    <dgm:pt modelId="{B9FAFC6C-0748-4352-AA30-2F40EF2CCAFD}" type="parTrans" cxnId="{74040D59-8357-4930-AFAD-D2BE3B6A5B12}">
      <dgm:prSet/>
      <dgm:spPr/>
      <dgm:t>
        <a:bodyPr/>
        <a:lstStyle/>
        <a:p>
          <a:endParaRPr lang="es-AR" sz="1800"/>
        </a:p>
      </dgm:t>
    </dgm:pt>
    <dgm:pt modelId="{DD128C2E-E478-4195-B516-5C6A1AA6450C}" type="sibTrans" cxnId="{74040D59-8357-4930-AFAD-D2BE3B6A5B12}">
      <dgm:prSet/>
      <dgm:spPr/>
      <dgm:t>
        <a:bodyPr/>
        <a:lstStyle/>
        <a:p>
          <a:endParaRPr lang="es-AR" sz="1800"/>
        </a:p>
      </dgm:t>
    </dgm:pt>
    <dgm:pt modelId="{A0DEB567-170A-4F10-82D0-BC128232D3DB}" type="pres">
      <dgm:prSet presAssocID="{4282E1B7-B42E-4793-A1E4-E7A7590B2CC5}" presName="linear" presStyleCnt="0">
        <dgm:presLayoutVars>
          <dgm:animLvl val="lvl"/>
          <dgm:resizeHandles val="exact"/>
        </dgm:presLayoutVars>
      </dgm:prSet>
      <dgm:spPr/>
    </dgm:pt>
    <dgm:pt modelId="{A6636D7A-1263-45DB-82AD-8EB2E67D8147}" type="pres">
      <dgm:prSet presAssocID="{99FB8324-5859-41E9-AC9D-FF77B60FA9F8}" presName="parentText" presStyleLbl="node1" presStyleIdx="0" presStyleCnt="7">
        <dgm:presLayoutVars>
          <dgm:chMax val="0"/>
          <dgm:bulletEnabled val="1"/>
        </dgm:presLayoutVars>
      </dgm:prSet>
      <dgm:spPr/>
    </dgm:pt>
    <dgm:pt modelId="{43722CF2-34F7-4CBD-9EE9-2B989FD41F20}" type="pres">
      <dgm:prSet presAssocID="{8E1EDB48-B49F-425F-A9E5-2F0F3E858002}" presName="spacer" presStyleCnt="0"/>
      <dgm:spPr/>
    </dgm:pt>
    <dgm:pt modelId="{3F3C97DA-0FFE-41EE-95CA-4C23BBEE2FC5}" type="pres">
      <dgm:prSet presAssocID="{F960B526-FE1C-4306-BB59-E2B4B0FA596E}" presName="parentText" presStyleLbl="node1" presStyleIdx="1" presStyleCnt="7">
        <dgm:presLayoutVars>
          <dgm:chMax val="0"/>
          <dgm:bulletEnabled val="1"/>
        </dgm:presLayoutVars>
      </dgm:prSet>
      <dgm:spPr/>
    </dgm:pt>
    <dgm:pt modelId="{B08C9C98-132E-40EB-91AD-94C6724D9F36}" type="pres">
      <dgm:prSet presAssocID="{1A6833CE-1590-4252-8FFC-CF1E910B057C}" presName="spacer" presStyleCnt="0"/>
      <dgm:spPr/>
    </dgm:pt>
    <dgm:pt modelId="{03A3F237-8182-48CC-B07B-91DD8C25700C}" type="pres">
      <dgm:prSet presAssocID="{B76D873C-F92F-4C63-8E30-431C273DF5DC}" presName="parentText" presStyleLbl="node1" presStyleIdx="2" presStyleCnt="7">
        <dgm:presLayoutVars>
          <dgm:chMax val="0"/>
          <dgm:bulletEnabled val="1"/>
        </dgm:presLayoutVars>
      </dgm:prSet>
      <dgm:spPr/>
    </dgm:pt>
    <dgm:pt modelId="{03007869-8E1E-4B8B-AF34-4B11F1900E2B}" type="pres">
      <dgm:prSet presAssocID="{CC61D875-4614-4E62-AE26-91B9BB63AE56}" presName="spacer" presStyleCnt="0"/>
      <dgm:spPr/>
    </dgm:pt>
    <dgm:pt modelId="{77FE3AEC-8BEC-4830-B213-D0C13A1C747C}" type="pres">
      <dgm:prSet presAssocID="{249F2CA0-D77D-4B66-869A-0955F497526D}" presName="parentText" presStyleLbl="node1" presStyleIdx="3" presStyleCnt="7">
        <dgm:presLayoutVars>
          <dgm:chMax val="0"/>
          <dgm:bulletEnabled val="1"/>
        </dgm:presLayoutVars>
      </dgm:prSet>
      <dgm:spPr/>
    </dgm:pt>
    <dgm:pt modelId="{329F0828-9544-4C80-8817-C7F687C1E694}" type="pres">
      <dgm:prSet presAssocID="{2504C8CB-9C57-435E-AFB9-15B661054CC8}" presName="spacer" presStyleCnt="0"/>
      <dgm:spPr/>
    </dgm:pt>
    <dgm:pt modelId="{EE3DC4B7-2FA7-4C9A-BC69-D9B338A60CDB}" type="pres">
      <dgm:prSet presAssocID="{0139D4FD-E78A-4216-B0D7-5C39AD4123E2}" presName="parentText" presStyleLbl="node1" presStyleIdx="4" presStyleCnt="7">
        <dgm:presLayoutVars>
          <dgm:chMax val="0"/>
          <dgm:bulletEnabled val="1"/>
        </dgm:presLayoutVars>
      </dgm:prSet>
      <dgm:spPr/>
    </dgm:pt>
    <dgm:pt modelId="{AD6B274A-03EA-482E-8021-E80630CE6977}" type="pres">
      <dgm:prSet presAssocID="{CDC6F23B-3DD5-49CB-91FC-AA2D7417AD83}" presName="spacer" presStyleCnt="0"/>
      <dgm:spPr/>
    </dgm:pt>
    <dgm:pt modelId="{DE1A5967-97D0-4BA0-A433-7DAC54FF55CD}" type="pres">
      <dgm:prSet presAssocID="{54C08170-4F29-4302-ADA2-4FDA4A070036}" presName="parentText" presStyleLbl="node1" presStyleIdx="5" presStyleCnt="7">
        <dgm:presLayoutVars>
          <dgm:chMax val="0"/>
          <dgm:bulletEnabled val="1"/>
        </dgm:presLayoutVars>
      </dgm:prSet>
      <dgm:spPr/>
    </dgm:pt>
    <dgm:pt modelId="{805E38C7-C0AB-42F4-B755-52ADFD9C8D45}" type="pres">
      <dgm:prSet presAssocID="{B6134A63-46B8-4419-905B-B83B8B0C45AA}" presName="spacer" presStyleCnt="0"/>
      <dgm:spPr/>
    </dgm:pt>
    <dgm:pt modelId="{3EF9C2AA-79A3-499E-9DCD-BBEABEED6B93}" type="pres">
      <dgm:prSet presAssocID="{56883C1B-CE05-4E27-A47F-C2A295DCB14B}" presName="parentText" presStyleLbl="node1" presStyleIdx="6" presStyleCnt="7">
        <dgm:presLayoutVars>
          <dgm:chMax val="0"/>
          <dgm:bulletEnabled val="1"/>
        </dgm:presLayoutVars>
      </dgm:prSet>
      <dgm:spPr/>
    </dgm:pt>
  </dgm:ptLst>
  <dgm:cxnLst>
    <dgm:cxn modelId="{899C2E30-ECB5-4083-AD95-416F882FAE85}" type="presOf" srcId="{0139D4FD-E78A-4216-B0D7-5C39AD4123E2}" destId="{EE3DC4B7-2FA7-4C9A-BC69-D9B338A60CDB}" srcOrd="0" destOrd="0" presId="urn:microsoft.com/office/officeart/2005/8/layout/vList2"/>
    <dgm:cxn modelId="{0D92625E-5D83-4205-AB9E-DEE3C01E484C}" srcId="{4282E1B7-B42E-4793-A1E4-E7A7590B2CC5}" destId="{99FB8324-5859-41E9-AC9D-FF77B60FA9F8}" srcOrd="0" destOrd="0" parTransId="{8561B796-5157-42D2-A3F1-9AB675D15DAF}" sibTransId="{8E1EDB48-B49F-425F-A9E5-2F0F3E858002}"/>
    <dgm:cxn modelId="{DC896748-A761-4408-93AC-3DCF48A246C4}" type="presOf" srcId="{249F2CA0-D77D-4B66-869A-0955F497526D}" destId="{77FE3AEC-8BEC-4830-B213-D0C13A1C747C}" srcOrd="0" destOrd="0" presId="urn:microsoft.com/office/officeart/2005/8/layout/vList2"/>
    <dgm:cxn modelId="{F7352651-C29C-42D5-9F00-8C361ACB52AD}" type="presOf" srcId="{99FB8324-5859-41E9-AC9D-FF77B60FA9F8}" destId="{A6636D7A-1263-45DB-82AD-8EB2E67D8147}" srcOrd="0" destOrd="0" presId="urn:microsoft.com/office/officeart/2005/8/layout/vList2"/>
    <dgm:cxn modelId="{DF6E1852-63CA-4D97-B4A1-6FEEC7663E44}" type="presOf" srcId="{4282E1B7-B42E-4793-A1E4-E7A7590B2CC5}" destId="{A0DEB567-170A-4F10-82D0-BC128232D3DB}" srcOrd="0" destOrd="0" presId="urn:microsoft.com/office/officeart/2005/8/layout/vList2"/>
    <dgm:cxn modelId="{BF4B8352-E858-43ED-A445-6464FC734EDD}" type="presOf" srcId="{B76D873C-F92F-4C63-8E30-431C273DF5DC}" destId="{03A3F237-8182-48CC-B07B-91DD8C25700C}" srcOrd="0" destOrd="0" presId="urn:microsoft.com/office/officeart/2005/8/layout/vList2"/>
    <dgm:cxn modelId="{52D73B53-59A6-4C11-85E5-0787B493F812}" srcId="{4282E1B7-B42E-4793-A1E4-E7A7590B2CC5}" destId="{F960B526-FE1C-4306-BB59-E2B4B0FA596E}" srcOrd="1" destOrd="0" parTransId="{FF3491CB-496E-4E3F-9008-23EAD672ADF0}" sibTransId="{1A6833CE-1590-4252-8FFC-CF1E910B057C}"/>
    <dgm:cxn modelId="{74040D59-8357-4930-AFAD-D2BE3B6A5B12}" srcId="{4282E1B7-B42E-4793-A1E4-E7A7590B2CC5}" destId="{56883C1B-CE05-4E27-A47F-C2A295DCB14B}" srcOrd="6" destOrd="0" parTransId="{B9FAFC6C-0748-4352-AA30-2F40EF2CCAFD}" sibTransId="{DD128C2E-E478-4195-B516-5C6A1AA6450C}"/>
    <dgm:cxn modelId="{0E9D5E80-34C7-4B01-9884-52855CA32C77}" srcId="{4282E1B7-B42E-4793-A1E4-E7A7590B2CC5}" destId="{54C08170-4F29-4302-ADA2-4FDA4A070036}" srcOrd="5" destOrd="0" parTransId="{20C67D28-E3AA-421A-BB87-338BEA28F1D6}" sibTransId="{B6134A63-46B8-4419-905B-B83B8B0C45AA}"/>
    <dgm:cxn modelId="{9CF7CE86-8925-4D93-997E-3720BC4E2296}" srcId="{4282E1B7-B42E-4793-A1E4-E7A7590B2CC5}" destId="{249F2CA0-D77D-4B66-869A-0955F497526D}" srcOrd="3" destOrd="0" parTransId="{DA0F27D1-BA6A-4F5F-891D-46DFE666F83D}" sibTransId="{2504C8CB-9C57-435E-AFB9-15B661054CC8}"/>
    <dgm:cxn modelId="{EC36F3AD-7E59-4BA4-9D37-32DD8867E562}" type="presOf" srcId="{F960B526-FE1C-4306-BB59-E2B4B0FA596E}" destId="{3F3C97DA-0FFE-41EE-95CA-4C23BBEE2FC5}" srcOrd="0" destOrd="0" presId="urn:microsoft.com/office/officeart/2005/8/layout/vList2"/>
    <dgm:cxn modelId="{4CE401D9-450C-40E4-AF4E-988D35254AFF}" type="presOf" srcId="{56883C1B-CE05-4E27-A47F-C2A295DCB14B}" destId="{3EF9C2AA-79A3-499E-9DCD-BBEABEED6B93}" srcOrd="0" destOrd="0" presId="urn:microsoft.com/office/officeart/2005/8/layout/vList2"/>
    <dgm:cxn modelId="{65678DDD-8F1A-4C02-AAF9-29485A0FE536}" srcId="{4282E1B7-B42E-4793-A1E4-E7A7590B2CC5}" destId="{0139D4FD-E78A-4216-B0D7-5C39AD4123E2}" srcOrd="4" destOrd="0" parTransId="{9CBD1509-ACA5-459A-BCD5-27106EB55F7E}" sibTransId="{CDC6F23B-3DD5-49CB-91FC-AA2D7417AD83}"/>
    <dgm:cxn modelId="{089E28E9-6167-4D17-9773-201B580EEF12}" srcId="{4282E1B7-B42E-4793-A1E4-E7A7590B2CC5}" destId="{B76D873C-F92F-4C63-8E30-431C273DF5DC}" srcOrd="2" destOrd="0" parTransId="{1C3AE9A7-29B6-4BC9-967C-F43CA4CB0232}" sibTransId="{CC61D875-4614-4E62-AE26-91B9BB63AE56}"/>
    <dgm:cxn modelId="{7FF676EB-228F-4176-A7D3-CBB6270D97CD}" type="presOf" srcId="{54C08170-4F29-4302-ADA2-4FDA4A070036}" destId="{DE1A5967-97D0-4BA0-A433-7DAC54FF55CD}" srcOrd="0" destOrd="0" presId="urn:microsoft.com/office/officeart/2005/8/layout/vList2"/>
    <dgm:cxn modelId="{DEC9D588-2514-4497-9E37-AF052B72327F}" type="presParOf" srcId="{A0DEB567-170A-4F10-82D0-BC128232D3DB}" destId="{A6636D7A-1263-45DB-82AD-8EB2E67D8147}" srcOrd="0" destOrd="0" presId="urn:microsoft.com/office/officeart/2005/8/layout/vList2"/>
    <dgm:cxn modelId="{612C2039-370D-49FE-9926-0EEB422ED597}" type="presParOf" srcId="{A0DEB567-170A-4F10-82D0-BC128232D3DB}" destId="{43722CF2-34F7-4CBD-9EE9-2B989FD41F20}" srcOrd="1" destOrd="0" presId="urn:microsoft.com/office/officeart/2005/8/layout/vList2"/>
    <dgm:cxn modelId="{9F87B239-E512-4636-A3F7-313B568CFDE9}" type="presParOf" srcId="{A0DEB567-170A-4F10-82D0-BC128232D3DB}" destId="{3F3C97DA-0FFE-41EE-95CA-4C23BBEE2FC5}" srcOrd="2" destOrd="0" presId="urn:microsoft.com/office/officeart/2005/8/layout/vList2"/>
    <dgm:cxn modelId="{8B26A91B-EE18-4A9C-88F7-32F1E9C5C437}" type="presParOf" srcId="{A0DEB567-170A-4F10-82D0-BC128232D3DB}" destId="{B08C9C98-132E-40EB-91AD-94C6724D9F36}" srcOrd="3" destOrd="0" presId="urn:microsoft.com/office/officeart/2005/8/layout/vList2"/>
    <dgm:cxn modelId="{9E3FC7FE-BB56-46FC-9844-908E9A497B7B}" type="presParOf" srcId="{A0DEB567-170A-4F10-82D0-BC128232D3DB}" destId="{03A3F237-8182-48CC-B07B-91DD8C25700C}" srcOrd="4" destOrd="0" presId="urn:microsoft.com/office/officeart/2005/8/layout/vList2"/>
    <dgm:cxn modelId="{C2F5699C-E027-40EC-92B0-83A459468F99}" type="presParOf" srcId="{A0DEB567-170A-4F10-82D0-BC128232D3DB}" destId="{03007869-8E1E-4B8B-AF34-4B11F1900E2B}" srcOrd="5" destOrd="0" presId="urn:microsoft.com/office/officeart/2005/8/layout/vList2"/>
    <dgm:cxn modelId="{5C544858-7463-464A-8693-17858BE0C91A}" type="presParOf" srcId="{A0DEB567-170A-4F10-82D0-BC128232D3DB}" destId="{77FE3AEC-8BEC-4830-B213-D0C13A1C747C}" srcOrd="6" destOrd="0" presId="urn:microsoft.com/office/officeart/2005/8/layout/vList2"/>
    <dgm:cxn modelId="{C5A4FA38-B235-4791-B387-22BEE6C7F8D8}" type="presParOf" srcId="{A0DEB567-170A-4F10-82D0-BC128232D3DB}" destId="{329F0828-9544-4C80-8817-C7F687C1E694}" srcOrd="7" destOrd="0" presId="urn:microsoft.com/office/officeart/2005/8/layout/vList2"/>
    <dgm:cxn modelId="{9C643D35-7BED-4F10-89E5-3F596EAAB327}" type="presParOf" srcId="{A0DEB567-170A-4F10-82D0-BC128232D3DB}" destId="{EE3DC4B7-2FA7-4C9A-BC69-D9B338A60CDB}" srcOrd="8" destOrd="0" presId="urn:microsoft.com/office/officeart/2005/8/layout/vList2"/>
    <dgm:cxn modelId="{DCB969D2-02C6-419F-9B25-357D378CD84E}" type="presParOf" srcId="{A0DEB567-170A-4F10-82D0-BC128232D3DB}" destId="{AD6B274A-03EA-482E-8021-E80630CE6977}" srcOrd="9" destOrd="0" presId="urn:microsoft.com/office/officeart/2005/8/layout/vList2"/>
    <dgm:cxn modelId="{ECA6C7EE-9A38-400E-8681-F17B27263107}" type="presParOf" srcId="{A0DEB567-170A-4F10-82D0-BC128232D3DB}" destId="{DE1A5967-97D0-4BA0-A433-7DAC54FF55CD}" srcOrd="10" destOrd="0" presId="urn:microsoft.com/office/officeart/2005/8/layout/vList2"/>
    <dgm:cxn modelId="{9D80B933-9F9A-4CCB-96F5-3C76AF61237F}" type="presParOf" srcId="{A0DEB567-170A-4F10-82D0-BC128232D3DB}" destId="{805E38C7-C0AB-42F4-B755-52ADFD9C8D45}" srcOrd="11" destOrd="0" presId="urn:microsoft.com/office/officeart/2005/8/layout/vList2"/>
    <dgm:cxn modelId="{C65AB487-F0B5-459D-B502-8A501CFD2D56}" type="presParOf" srcId="{A0DEB567-170A-4F10-82D0-BC128232D3DB}" destId="{3EF9C2AA-79A3-499E-9DCD-BBEABEED6B93}" srcOrd="1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282E1B7-B42E-4793-A1E4-E7A7590B2CC5}"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s-AR"/>
        </a:p>
      </dgm:t>
    </dgm:pt>
    <dgm:pt modelId="{99FB8324-5859-41E9-AC9D-FF77B60FA9F8}">
      <dgm:prSet phldrT="[Texto]" custT="1"/>
      <dgm:spPr/>
      <dgm:t>
        <a:bodyPr/>
        <a:lstStyle/>
        <a:p>
          <a:r>
            <a:rPr lang="es-MX" sz="1600" b="0" i="0"/>
            <a:t>Se modifica el espectro de </a:t>
          </a:r>
          <a:r>
            <a:rPr lang="es-MX" sz="1600" b="1" i="0"/>
            <a:t>sujetos obligados a informar a la UIF </a:t>
          </a:r>
          <a:r>
            <a:rPr lang="es-MX" sz="1600" b="0" i="0"/>
            <a:t>al </a:t>
          </a:r>
        </a:p>
        <a:p>
          <a:r>
            <a:rPr lang="es-MX" sz="1600" b="0" i="0"/>
            <a:t>1) incorporar a los proveedores </a:t>
          </a:r>
          <a:r>
            <a:rPr lang="es-MX" sz="1600" b="1" i="0"/>
            <a:t>de servicios de activos virtuales</a:t>
          </a:r>
          <a:r>
            <a:rPr lang="es-MX" sz="1600" b="0" i="0"/>
            <a:t>, aquellas personas humanas o jurídicas que realizan en nombre de un tercero, custodia y </a:t>
          </a:r>
          <a:r>
            <a:rPr lang="es-MX" sz="1600" b="1" i="0"/>
            <a:t>administración de efectivo o valores líquidos, abogados y proveedores de servicios societarios y fiduciarios</a:t>
          </a:r>
          <a:r>
            <a:rPr lang="es-MX" sz="1600" b="0" i="0"/>
            <a:t>, en determinados supuestos; </a:t>
          </a:r>
        </a:p>
        <a:p>
          <a:r>
            <a:rPr lang="es-MX" sz="1600" b="0" i="0"/>
            <a:t>2) adecuar a algunos sujetos obligados al Glosario General de GAFI y </a:t>
          </a:r>
        </a:p>
        <a:p>
          <a:r>
            <a:rPr lang="es-MX" sz="1600" b="0" i="0"/>
            <a:t>3) suprimir a algunos tipos de sujetos obligados, como ciertos intermediarios de seguros, las organizaciones sin fines de lucro y el Tribunal Nacional de Defensa de la Competencia.</a:t>
          </a:r>
          <a:endParaRPr lang="es-AR" sz="1600" dirty="0"/>
        </a:p>
      </dgm:t>
    </dgm:pt>
    <dgm:pt modelId="{8561B796-5157-42D2-A3F1-9AB675D15DAF}" type="parTrans" cxnId="{0D92625E-5D83-4205-AB9E-DEE3C01E484C}">
      <dgm:prSet/>
      <dgm:spPr/>
      <dgm:t>
        <a:bodyPr/>
        <a:lstStyle/>
        <a:p>
          <a:endParaRPr lang="es-AR" sz="2000"/>
        </a:p>
      </dgm:t>
    </dgm:pt>
    <dgm:pt modelId="{8E1EDB48-B49F-425F-A9E5-2F0F3E858002}" type="sibTrans" cxnId="{0D92625E-5D83-4205-AB9E-DEE3C01E484C}">
      <dgm:prSet/>
      <dgm:spPr/>
      <dgm:t>
        <a:bodyPr/>
        <a:lstStyle/>
        <a:p>
          <a:endParaRPr lang="es-AR" sz="2000"/>
        </a:p>
      </dgm:t>
    </dgm:pt>
    <dgm:pt modelId="{720888A3-45E0-4B7C-B16F-F6309B5C9297}">
      <dgm:prSet custT="1"/>
      <dgm:spPr/>
      <dgm:t>
        <a:bodyPr/>
        <a:lstStyle/>
        <a:p>
          <a:r>
            <a:rPr lang="es-MX" sz="1400" b="0" i="0" dirty="0"/>
            <a:t>Se unifican en el Art. 21 las </a:t>
          </a:r>
          <a:r>
            <a:rPr lang="es-MX" sz="1400" b="1" i="0" dirty="0"/>
            <a:t>obligaciones aplicables a los sujetos obligados</a:t>
          </a:r>
          <a:r>
            <a:rPr lang="es-MX" sz="1400" b="0" i="0" dirty="0"/>
            <a:t>:</a:t>
          </a:r>
        </a:p>
        <a:p>
          <a:r>
            <a:rPr lang="es-MX" sz="1500" b="0" i="0" dirty="0"/>
            <a:t>1) la obligación de determinar el riesgo de LA/FT/FP asociado al cliente y su operatoria, a los productos, servicios, transacciones, operaciones o canales de distribución, a la zona geográfica involucrada y de realizar una autoevaluación de tales riesgos e implementar medidas idóneas para su mitigación;</a:t>
          </a:r>
        </a:p>
        <a:p>
          <a:r>
            <a:rPr lang="es-MX" sz="1500" b="0" i="0" dirty="0"/>
            <a:t>2) el agregado, dentro del deber de reportar operaciones sospechosas, a las vinculadas con el financiamiento de la proliferación de armas de destrucción masiva; y </a:t>
          </a:r>
        </a:p>
        <a:p>
          <a:r>
            <a:rPr lang="es-MX" sz="1500" b="0" i="0" dirty="0"/>
            <a:t>3) la determinación acerca de que si el sujeto obligado no pudiera cumplir con las </a:t>
          </a:r>
          <a:r>
            <a:rPr lang="es-MX" sz="1500" b="1" i="0" dirty="0"/>
            <a:t>obligaciones de debida diligencia</a:t>
          </a:r>
          <a:r>
            <a:rPr lang="es-MX" sz="1500" b="0" i="0" dirty="0"/>
            <a:t> del cliente, deberá entenderse como impedimento para el inicio o la continuación de la relación con el cliente.</a:t>
          </a:r>
          <a:endParaRPr lang="es-AR" sz="1500" dirty="0"/>
        </a:p>
      </dgm:t>
    </dgm:pt>
    <dgm:pt modelId="{08FADE82-3976-446D-BB76-6C229FBEE793}" type="sibTrans" cxnId="{5AD72DD9-054A-4644-976B-65C3D1D825D9}">
      <dgm:prSet/>
      <dgm:spPr/>
      <dgm:t>
        <a:bodyPr/>
        <a:lstStyle/>
        <a:p>
          <a:endParaRPr lang="es-AR" sz="2000"/>
        </a:p>
      </dgm:t>
    </dgm:pt>
    <dgm:pt modelId="{AA3BB195-F863-4CFE-B485-ED85CACA7DE5}" type="parTrans" cxnId="{5AD72DD9-054A-4644-976B-65C3D1D825D9}">
      <dgm:prSet/>
      <dgm:spPr/>
      <dgm:t>
        <a:bodyPr/>
        <a:lstStyle/>
        <a:p>
          <a:endParaRPr lang="es-AR" sz="2000"/>
        </a:p>
      </dgm:t>
    </dgm:pt>
    <dgm:pt modelId="{F960B526-FE1C-4306-BB59-E2B4B0FA596E}">
      <dgm:prSet custT="1"/>
      <dgm:spPr/>
      <dgm:t>
        <a:bodyPr/>
        <a:lstStyle/>
        <a:p>
          <a:r>
            <a:rPr lang="es-MX" sz="1600" b="0" i="0" dirty="0"/>
            <a:t>Se suma un capítulo referido a las </a:t>
          </a:r>
          <a:r>
            <a:rPr lang="es-MX" sz="1600" b="1" i="0" dirty="0"/>
            <a:t>personas jurídicas sin fines de lucro </a:t>
          </a:r>
          <a:r>
            <a:rPr lang="es-MX" sz="1600" b="0" i="0" dirty="0"/>
            <a:t>que, si bien dejarán de ser sujetos obligados, deberán ser </a:t>
          </a:r>
          <a:r>
            <a:rPr lang="es-MX" sz="1600" b="1" i="0" dirty="0"/>
            <a:t>objeto de un análisis de riesgos </a:t>
          </a:r>
          <a:r>
            <a:rPr lang="es-MX" sz="1600" b="0" i="0" dirty="0"/>
            <a:t>de abuso para la financiación del terrorismo y, en consecuencia, deberán establecerse medidas adecuadas y proporcionales a los riesgos identificados.</a:t>
          </a:r>
          <a:endParaRPr lang="es-AR" sz="1600" dirty="0"/>
        </a:p>
      </dgm:t>
    </dgm:pt>
    <dgm:pt modelId="{1A6833CE-1590-4252-8FFC-CF1E910B057C}" type="sibTrans" cxnId="{52D73B53-59A6-4C11-85E5-0787B493F812}">
      <dgm:prSet/>
      <dgm:spPr/>
      <dgm:t>
        <a:bodyPr/>
        <a:lstStyle/>
        <a:p>
          <a:endParaRPr lang="es-AR" sz="2000"/>
        </a:p>
      </dgm:t>
    </dgm:pt>
    <dgm:pt modelId="{FF3491CB-496E-4E3F-9008-23EAD672ADF0}" type="parTrans" cxnId="{52D73B53-59A6-4C11-85E5-0787B493F812}">
      <dgm:prSet/>
      <dgm:spPr/>
      <dgm:t>
        <a:bodyPr/>
        <a:lstStyle/>
        <a:p>
          <a:endParaRPr lang="es-AR" sz="2000"/>
        </a:p>
      </dgm:t>
    </dgm:pt>
    <dgm:pt modelId="{A0DEB567-170A-4F10-82D0-BC128232D3DB}" type="pres">
      <dgm:prSet presAssocID="{4282E1B7-B42E-4793-A1E4-E7A7590B2CC5}" presName="linear" presStyleCnt="0">
        <dgm:presLayoutVars>
          <dgm:animLvl val="lvl"/>
          <dgm:resizeHandles val="exact"/>
        </dgm:presLayoutVars>
      </dgm:prSet>
      <dgm:spPr/>
    </dgm:pt>
    <dgm:pt modelId="{A6636D7A-1263-45DB-82AD-8EB2E67D8147}" type="pres">
      <dgm:prSet presAssocID="{99FB8324-5859-41E9-AC9D-FF77B60FA9F8}" presName="parentText" presStyleLbl="node1" presStyleIdx="0" presStyleCnt="3">
        <dgm:presLayoutVars>
          <dgm:chMax val="0"/>
          <dgm:bulletEnabled val="1"/>
        </dgm:presLayoutVars>
      </dgm:prSet>
      <dgm:spPr/>
    </dgm:pt>
    <dgm:pt modelId="{43722CF2-34F7-4CBD-9EE9-2B989FD41F20}" type="pres">
      <dgm:prSet presAssocID="{8E1EDB48-B49F-425F-A9E5-2F0F3E858002}" presName="spacer" presStyleCnt="0"/>
      <dgm:spPr/>
    </dgm:pt>
    <dgm:pt modelId="{9630AB0C-B353-4323-8E1A-FD099D85E534}" type="pres">
      <dgm:prSet presAssocID="{720888A3-45E0-4B7C-B16F-F6309B5C9297}" presName="parentText" presStyleLbl="node1" presStyleIdx="1" presStyleCnt="3" custScaleY="111937">
        <dgm:presLayoutVars>
          <dgm:chMax val="0"/>
          <dgm:bulletEnabled val="1"/>
        </dgm:presLayoutVars>
      </dgm:prSet>
      <dgm:spPr/>
    </dgm:pt>
    <dgm:pt modelId="{50E50C3C-2139-4AE3-8C81-D431763E853D}" type="pres">
      <dgm:prSet presAssocID="{08FADE82-3976-446D-BB76-6C229FBEE793}" presName="spacer" presStyleCnt="0"/>
      <dgm:spPr/>
    </dgm:pt>
    <dgm:pt modelId="{3F3C97DA-0FFE-41EE-95CA-4C23BBEE2FC5}" type="pres">
      <dgm:prSet presAssocID="{F960B526-FE1C-4306-BB59-E2B4B0FA596E}" presName="parentText" presStyleLbl="node1" presStyleIdx="2" presStyleCnt="3" custScaleY="52475">
        <dgm:presLayoutVars>
          <dgm:chMax val="0"/>
          <dgm:bulletEnabled val="1"/>
        </dgm:presLayoutVars>
      </dgm:prSet>
      <dgm:spPr/>
    </dgm:pt>
  </dgm:ptLst>
  <dgm:cxnLst>
    <dgm:cxn modelId="{0D92625E-5D83-4205-AB9E-DEE3C01E484C}" srcId="{4282E1B7-B42E-4793-A1E4-E7A7590B2CC5}" destId="{99FB8324-5859-41E9-AC9D-FF77B60FA9F8}" srcOrd="0" destOrd="0" parTransId="{8561B796-5157-42D2-A3F1-9AB675D15DAF}" sibTransId="{8E1EDB48-B49F-425F-A9E5-2F0F3E858002}"/>
    <dgm:cxn modelId="{F7352651-C29C-42D5-9F00-8C361ACB52AD}" type="presOf" srcId="{99FB8324-5859-41E9-AC9D-FF77B60FA9F8}" destId="{A6636D7A-1263-45DB-82AD-8EB2E67D8147}" srcOrd="0" destOrd="0" presId="urn:microsoft.com/office/officeart/2005/8/layout/vList2"/>
    <dgm:cxn modelId="{DF6E1852-63CA-4D97-B4A1-6FEEC7663E44}" type="presOf" srcId="{4282E1B7-B42E-4793-A1E4-E7A7590B2CC5}" destId="{A0DEB567-170A-4F10-82D0-BC128232D3DB}" srcOrd="0" destOrd="0" presId="urn:microsoft.com/office/officeart/2005/8/layout/vList2"/>
    <dgm:cxn modelId="{52D73B53-59A6-4C11-85E5-0787B493F812}" srcId="{4282E1B7-B42E-4793-A1E4-E7A7590B2CC5}" destId="{F960B526-FE1C-4306-BB59-E2B4B0FA596E}" srcOrd="2" destOrd="0" parTransId="{FF3491CB-496E-4E3F-9008-23EAD672ADF0}" sibTransId="{1A6833CE-1590-4252-8FFC-CF1E910B057C}"/>
    <dgm:cxn modelId="{EC36F3AD-7E59-4BA4-9D37-32DD8867E562}" type="presOf" srcId="{F960B526-FE1C-4306-BB59-E2B4B0FA596E}" destId="{3F3C97DA-0FFE-41EE-95CA-4C23BBEE2FC5}" srcOrd="0" destOrd="0" presId="urn:microsoft.com/office/officeart/2005/8/layout/vList2"/>
    <dgm:cxn modelId="{EE5DFACB-A323-431E-955B-754038E33170}" type="presOf" srcId="{720888A3-45E0-4B7C-B16F-F6309B5C9297}" destId="{9630AB0C-B353-4323-8E1A-FD099D85E534}" srcOrd="0" destOrd="0" presId="urn:microsoft.com/office/officeart/2005/8/layout/vList2"/>
    <dgm:cxn modelId="{5AD72DD9-054A-4644-976B-65C3D1D825D9}" srcId="{4282E1B7-B42E-4793-A1E4-E7A7590B2CC5}" destId="{720888A3-45E0-4B7C-B16F-F6309B5C9297}" srcOrd="1" destOrd="0" parTransId="{AA3BB195-F863-4CFE-B485-ED85CACA7DE5}" sibTransId="{08FADE82-3976-446D-BB76-6C229FBEE793}"/>
    <dgm:cxn modelId="{DEC9D588-2514-4497-9E37-AF052B72327F}" type="presParOf" srcId="{A0DEB567-170A-4F10-82D0-BC128232D3DB}" destId="{A6636D7A-1263-45DB-82AD-8EB2E67D8147}" srcOrd="0" destOrd="0" presId="urn:microsoft.com/office/officeart/2005/8/layout/vList2"/>
    <dgm:cxn modelId="{612C2039-370D-49FE-9926-0EEB422ED597}" type="presParOf" srcId="{A0DEB567-170A-4F10-82D0-BC128232D3DB}" destId="{43722CF2-34F7-4CBD-9EE9-2B989FD41F20}" srcOrd="1" destOrd="0" presId="urn:microsoft.com/office/officeart/2005/8/layout/vList2"/>
    <dgm:cxn modelId="{02D61859-D66C-443D-92ED-852681655D8E}" type="presParOf" srcId="{A0DEB567-170A-4F10-82D0-BC128232D3DB}" destId="{9630AB0C-B353-4323-8E1A-FD099D85E534}" srcOrd="2" destOrd="0" presId="urn:microsoft.com/office/officeart/2005/8/layout/vList2"/>
    <dgm:cxn modelId="{4C5B03AC-D0B1-4E1D-8A47-9CD5A2C3576B}" type="presParOf" srcId="{A0DEB567-170A-4F10-82D0-BC128232D3DB}" destId="{50E50C3C-2139-4AE3-8C81-D431763E853D}" srcOrd="3" destOrd="0" presId="urn:microsoft.com/office/officeart/2005/8/layout/vList2"/>
    <dgm:cxn modelId="{9F87B239-E512-4636-A3F7-313B568CFDE9}" type="presParOf" srcId="{A0DEB567-170A-4F10-82D0-BC128232D3DB}" destId="{3F3C97DA-0FFE-41EE-95CA-4C23BBEE2FC5}"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282E1B7-B42E-4793-A1E4-E7A7590B2CC5}"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s-AR"/>
        </a:p>
      </dgm:t>
    </dgm:pt>
    <dgm:pt modelId="{166B7D07-CA67-435B-A5A9-7D55515576DD}">
      <dgm:prSet custT="1"/>
      <dgm:spPr>
        <a:solidFill>
          <a:schemeClr val="accent5">
            <a:lumMod val="50000"/>
          </a:schemeClr>
        </a:solidFill>
      </dgm:spPr>
      <dgm:t>
        <a:bodyPr/>
        <a:lstStyle/>
        <a:p>
          <a:r>
            <a:rPr lang="es-MX" sz="2000" b="0" i="0" dirty="0"/>
            <a:t>Se propone la </a:t>
          </a:r>
          <a:r>
            <a:rPr lang="es-MX" sz="2000" b="1" i="0" dirty="0">
              <a:effectLst>
                <a:outerShdw blurRad="38100" dist="38100" dir="2700000" algn="tl">
                  <a:srgbClr val="000000">
                    <a:alpha val="43137"/>
                  </a:srgbClr>
                </a:outerShdw>
              </a:effectLst>
            </a:rPr>
            <a:t>creación</a:t>
          </a:r>
          <a:r>
            <a:rPr lang="es-MX" sz="2000" b="0" i="0" dirty="0"/>
            <a:t> de un </a:t>
          </a:r>
          <a:r>
            <a:rPr lang="es-MX" sz="2000" b="1" i="0" dirty="0">
              <a:effectLst>
                <a:outerShdw blurRad="38100" dist="38100" dir="2700000" algn="tl">
                  <a:srgbClr val="000000">
                    <a:alpha val="43137"/>
                  </a:srgbClr>
                </a:outerShdw>
              </a:effectLst>
            </a:rPr>
            <a:t>registro público centralizado de beneficiarios finales </a:t>
          </a:r>
          <a:r>
            <a:rPr lang="es-MX" sz="2000" b="0" i="0" dirty="0"/>
            <a:t>que contenga información adecuada, precisa y actualizada de los </a:t>
          </a:r>
          <a:r>
            <a:rPr lang="es-MX" sz="2000" b="1" i="0" dirty="0">
              <a:effectLst>
                <a:outerShdw blurRad="38100" dist="38100" dir="2700000" algn="tl">
                  <a:srgbClr val="000000">
                    <a:alpha val="43137"/>
                  </a:srgbClr>
                </a:outerShdw>
              </a:effectLst>
            </a:rPr>
            <a:t>beneficiarios finales de personas y estructuras jurídicas</a:t>
          </a:r>
          <a:r>
            <a:rPr lang="es-MX" sz="2000" b="0" i="0" dirty="0"/>
            <a:t>, cuya autoridad de aplicación será la </a:t>
          </a:r>
          <a:r>
            <a:rPr lang="es-MX" sz="2000" b="1" i="0" dirty="0">
              <a:effectLst>
                <a:outerShdw blurRad="38100" dist="38100" dir="2700000" algn="tl">
                  <a:srgbClr val="000000">
                    <a:alpha val="43137"/>
                  </a:srgbClr>
                </a:outerShdw>
              </a:effectLst>
            </a:rPr>
            <a:t>Administración Federal de Ingresos Públicos (AFIP), </a:t>
          </a:r>
          <a:r>
            <a:rPr lang="es-MX" sz="2000" b="0" i="0" dirty="0"/>
            <a:t>garantizando a las autoridades competentes en la materia el pleno acceso al mismo.</a:t>
          </a:r>
        </a:p>
      </dgm:t>
    </dgm:pt>
    <dgm:pt modelId="{6286ABA7-9700-4526-A710-B0B588D45133}" type="parTrans" cxnId="{7EA82D7A-21FD-43F1-819D-3722B6860842}">
      <dgm:prSet/>
      <dgm:spPr/>
      <dgm:t>
        <a:bodyPr/>
        <a:lstStyle/>
        <a:p>
          <a:endParaRPr lang="es-AR" sz="2400"/>
        </a:p>
      </dgm:t>
    </dgm:pt>
    <dgm:pt modelId="{D8AE57AC-1398-41EE-A750-634C1369DC30}" type="sibTrans" cxnId="{7EA82D7A-21FD-43F1-819D-3722B6860842}">
      <dgm:prSet/>
      <dgm:spPr/>
      <dgm:t>
        <a:bodyPr/>
        <a:lstStyle/>
        <a:p>
          <a:endParaRPr lang="es-AR" sz="2400"/>
        </a:p>
      </dgm:t>
    </dgm:pt>
    <dgm:pt modelId="{A6EAE76F-8905-4797-BBDF-828C01C86F91}">
      <dgm:prSet custT="1"/>
      <dgm:spPr>
        <a:solidFill>
          <a:schemeClr val="accent1">
            <a:lumMod val="50000"/>
          </a:schemeClr>
        </a:solidFill>
      </dgm:spPr>
      <dgm:t>
        <a:bodyPr/>
        <a:lstStyle/>
        <a:p>
          <a:r>
            <a:rPr lang="es-MX" sz="2000" b="0" i="0" dirty="0"/>
            <a:t>El </a:t>
          </a:r>
          <a:r>
            <a:rPr lang="es-MX" sz="2000" b="1" i="0" dirty="0">
              <a:effectLst>
                <a:outerShdw blurRad="38100" dist="38100" dir="2700000" algn="tl">
                  <a:srgbClr val="000000">
                    <a:alpha val="43137"/>
                  </a:srgbClr>
                </a:outerShdw>
              </a:effectLst>
            </a:rPr>
            <a:t>registro de beneficiarios finales</a:t>
          </a:r>
          <a:r>
            <a:rPr lang="es-MX" sz="2000" b="0" i="0" dirty="0"/>
            <a:t>, se conformará con la información proveniente de los Regímenes Informativos establecidos por la AFIP a tal efecto, así como con toda aquella información que podrá ser requerida por la autoridad de aplicación a otros organismos públicos, unificará la diversidad de conceptos existentes al día de la fecha, definirá procedimientos únicos para la recolección de la información, establecerá las sanciones a aplicar, permitirá un uso amplio de la información recolectada, con distintos grados de accesos, entre otros aspectos.</a:t>
          </a:r>
        </a:p>
      </dgm:t>
    </dgm:pt>
    <dgm:pt modelId="{55034580-2D76-4E4B-9B36-AC6DA565DB89}" type="parTrans" cxnId="{A93D124A-2131-471D-AE96-C7309A25B05E}">
      <dgm:prSet/>
      <dgm:spPr/>
      <dgm:t>
        <a:bodyPr/>
        <a:lstStyle/>
        <a:p>
          <a:endParaRPr lang="es-AR" sz="2400"/>
        </a:p>
      </dgm:t>
    </dgm:pt>
    <dgm:pt modelId="{6029C07C-39F5-46F4-885E-3BC7F91CC0ED}" type="sibTrans" cxnId="{A93D124A-2131-471D-AE96-C7309A25B05E}">
      <dgm:prSet/>
      <dgm:spPr/>
      <dgm:t>
        <a:bodyPr/>
        <a:lstStyle/>
        <a:p>
          <a:endParaRPr lang="es-AR" sz="2400"/>
        </a:p>
      </dgm:t>
    </dgm:pt>
    <dgm:pt modelId="{A0DEB567-170A-4F10-82D0-BC128232D3DB}" type="pres">
      <dgm:prSet presAssocID="{4282E1B7-B42E-4793-A1E4-E7A7590B2CC5}" presName="linear" presStyleCnt="0">
        <dgm:presLayoutVars>
          <dgm:animLvl val="lvl"/>
          <dgm:resizeHandles val="exact"/>
        </dgm:presLayoutVars>
      </dgm:prSet>
      <dgm:spPr/>
    </dgm:pt>
    <dgm:pt modelId="{16BEBCD3-69C6-4EA8-9F47-D3C60960EF49}" type="pres">
      <dgm:prSet presAssocID="{166B7D07-CA67-435B-A5A9-7D55515576DD}" presName="parentText" presStyleLbl="node1" presStyleIdx="0" presStyleCnt="2">
        <dgm:presLayoutVars>
          <dgm:chMax val="0"/>
          <dgm:bulletEnabled val="1"/>
        </dgm:presLayoutVars>
      </dgm:prSet>
      <dgm:spPr/>
    </dgm:pt>
    <dgm:pt modelId="{EC2AFF17-C143-466B-91F3-C8D2B694729F}" type="pres">
      <dgm:prSet presAssocID="{D8AE57AC-1398-41EE-A750-634C1369DC30}" presName="spacer" presStyleCnt="0"/>
      <dgm:spPr/>
    </dgm:pt>
    <dgm:pt modelId="{7BD9BC30-A951-40E0-BDD1-1F2F4A17C421}" type="pres">
      <dgm:prSet presAssocID="{A6EAE76F-8905-4797-BBDF-828C01C86F91}" presName="parentText" presStyleLbl="node1" presStyleIdx="1" presStyleCnt="2">
        <dgm:presLayoutVars>
          <dgm:chMax val="0"/>
          <dgm:bulletEnabled val="1"/>
        </dgm:presLayoutVars>
      </dgm:prSet>
      <dgm:spPr/>
    </dgm:pt>
  </dgm:ptLst>
  <dgm:cxnLst>
    <dgm:cxn modelId="{A93D124A-2131-471D-AE96-C7309A25B05E}" srcId="{4282E1B7-B42E-4793-A1E4-E7A7590B2CC5}" destId="{A6EAE76F-8905-4797-BBDF-828C01C86F91}" srcOrd="1" destOrd="0" parTransId="{55034580-2D76-4E4B-9B36-AC6DA565DB89}" sibTransId="{6029C07C-39F5-46F4-885E-3BC7F91CC0ED}"/>
    <dgm:cxn modelId="{DF6E1852-63CA-4D97-B4A1-6FEEC7663E44}" type="presOf" srcId="{4282E1B7-B42E-4793-A1E4-E7A7590B2CC5}" destId="{A0DEB567-170A-4F10-82D0-BC128232D3DB}" srcOrd="0" destOrd="0" presId="urn:microsoft.com/office/officeart/2005/8/layout/vList2"/>
    <dgm:cxn modelId="{7EA82D7A-21FD-43F1-819D-3722B6860842}" srcId="{4282E1B7-B42E-4793-A1E4-E7A7590B2CC5}" destId="{166B7D07-CA67-435B-A5A9-7D55515576DD}" srcOrd="0" destOrd="0" parTransId="{6286ABA7-9700-4526-A710-B0B588D45133}" sibTransId="{D8AE57AC-1398-41EE-A750-634C1369DC30}"/>
    <dgm:cxn modelId="{B905BAE3-3737-4E9A-9E21-30D4F58D77CF}" type="presOf" srcId="{A6EAE76F-8905-4797-BBDF-828C01C86F91}" destId="{7BD9BC30-A951-40E0-BDD1-1F2F4A17C421}" srcOrd="0" destOrd="0" presId="urn:microsoft.com/office/officeart/2005/8/layout/vList2"/>
    <dgm:cxn modelId="{264F6EE6-FFA8-42BC-AEDD-7E112306018C}" type="presOf" srcId="{166B7D07-CA67-435B-A5A9-7D55515576DD}" destId="{16BEBCD3-69C6-4EA8-9F47-D3C60960EF49}" srcOrd="0" destOrd="0" presId="urn:microsoft.com/office/officeart/2005/8/layout/vList2"/>
    <dgm:cxn modelId="{FE26F590-2222-4C94-A6DB-269F261F2FCC}" type="presParOf" srcId="{A0DEB567-170A-4F10-82D0-BC128232D3DB}" destId="{16BEBCD3-69C6-4EA8-9F47-D3C60960EF49}" srcOrd="0" destOrd="0" presId="urn:microsoft.com/office/officeart/2005/8/layout/vList2"/>
    <dgm:cxn modelId="{D918E3C0-B985-41FA-961A-6BC20C6342ED}" type="presParOf" srcId="{A0DEB567-170A-4F10-82D0-BC128232D3DB}" destId="{EC2AFF17-C143-466B-91F3-C8D2B694729F}" srcOrd="1" destOrd="0" presId="urn:microsoft.com/office/officeart/2005/8/layout/vList2"/>
    <dgm:cxn modelId="{E695C070-C2A7-4FF2-A2E4-D526BF965186}" type="presParOf" srcId="{A0DEB567-170A-4F10-82D0-BC128232D3DB}" destId="{7BD9BC30-A951-40E0-BDD1-1F2F4A17C421}"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282E1B7-B42E-4793-A1E4-E7A7590B2CC5}"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s-AR"/>
        </a:p>
      </dgm:t>
    </dgm:pt>
    <dgm:pt modelId="{166B7D07-CA67-435B-A5A9-7D55515576DD}">
      <dgm:prSet custT="1"/>
      <dgm:spPr/>
      <dgm:t>
        <a:bodyPr/>
        <a:lstStyle/>
        <a:p>
          <a:r>
            <a:rPr lang="es-MX" sz="2800" b="0" dirty="0"/>
            <a:t>Se crea un Capítulo referido al Registro de Proveedores de Servicio de Activos Virtuales, a los fines de establecer que la Comisión Nacional de Valores (</a:t>
          </a:r>
          <a:r>
            <a:rPr lang="es-MX" sz="2800" b="0" dirty="0" err="1"/>
            <a:t>CNV</a:t>
          </a:r>
          <a:r>
            <a:rPr lang="es-MX" sz="2800" b="0" dirty="0"/>
            <a:t>) será el organismo encargado del registro, regulación y supervisión de los Proveedores de Servicios de Activos Virtuales.</a:t>
          </a:r>
          <a:endParaRPr lang="es-MX" sz="2800" b="0" i="0" dirty="0"/>
        </a:p>
      </dgm:t>
    </dgm:pt>
    <dgm:pt modelId="{6286ABA7-9700-4526-A710-B0B588D45133}" type="parTrans" cxnId="{7EA82D7A-21FD-43F1-819D-3722B6860842}">
      <dgm:prSet/>
      <dgm:spPr/>
      <dgm:t>
        <a:bodyPr/>
        <a:lstStyle/>
        <a:p>
          <a:endParaRPr lang="es-AR" sz="2000"/>
        </a:p>
      </dgm:t>
    </dgm:pt>
    <dgm:pt modelId="{D8AE57AC-1398-41EE-A750-634C1369DC30}" type="sibTrans" cxnId="{7EA82D7A-21FD-43F1-819D-3722B6860842}">
      <dgm:prSet/>
      <dgm:spPr/>
      <dgm:t>
        <a:bodyPr/>
        <a:lstStyle/>
        <a:p>
          <a:endParaRPr lang="es-AR" sz="2000"/>
        </a:p>
      </dgm:t>
    </dgm:pt>
    <dgm:pt modelId="{A0DEB567-170A-4F10-82D0-BC128232D3DB}" type="pres">
      <dgm:prSet presAssocID="{4282E1B7-B42E-4793-A1E4-E7A7590B2CC5}" presName="linear" presStyleCnt="0">
        <dgm:presLayoutVars>
          <dgm:animLvl val="lvl"/>
          <dgm:resizeHandles val="exact"/>
        </dgm:presLayoutVars>
      </dgm:prSet>
      <dgm:spPr/>
    </dgm:pt>
    <dgm:pt modelId="{16BEBCD3-69C6-4EA8-9F47-D3C60960EF49}" type="pres">
      <dgm:prSet presAssocID="{166B7D07-CA67-435B-A5A9-7D55515576DD}" presName="parentText" presStyleLbl="node1" presStyleIdx="0" presStyleCnt="1">
        <dgm:presLayoutVars>
          <dgm:chMax val="0"/>
          <dgm:bulletEnabled val="1"/>
        </dgm:presLayoutVars>
      </dgm:prSet>
      <dgm:spPr/>
    </dgm:pt>
  </dgm:ptLst>
  <dgm:cxnLst>
    <dgm:cxn modelId="{DF6E1852-63CA-4D97-B4A1-6FEEC7663E44}" type="presOf" srcId="{4282E1B7-B42E-4793-A1E4-E7A7590B2CC5}" destId="{A0DEB567-170A-4F10-82D0-BC128232D3DB}" srcOrd="0" destOrd="0" presId="urn:microsoft.com/office/officeart/2005/8/layout/vList2"/>
    <dgm:cxn modelId="{7EA82D7A-21FD-43F1-819D-3722B6860842}" srcId="{4282E1B7-B42E-4793-A1E4-E7A7590B2CC5}" destId="{166B7D07-CA67-435B-A5A9-7D55515576DD}" srcOrd="0" destOrd="0" parTransId="{6286ABA7-9700-4526-A710-B0B588D45133}" sibTransId="{D8AE57AC-1398-41EE-A750-634C1369DC30}"/>
    <dgm:cxn modelId="{264F6EE6-FFA8-42BC-AEDD-7E112306018C}" type="presOf" srcId="{166B7D07-CA67-435B-A5A9-7D55515576DD}" destId="{16BEBCD3-69C6-4EA8-9F47-D3C60960EF49}" srcOrd="0" destOrd="0" presId="urn:microsoft.com/office/officeart/2005/8/layout/vList2"/>
    <dgm:cxn modelId="{FE26F590-2222-4C94-A6DB-269F261F2FCC}" type="presParOf" srcId="{A0DEB567-170A-4F10-82D0-BC128232D3DB}" destId="{16BEBCD3-69C6-4EA8-9F47-D3C60960EF4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282E1B7-B42E-4793-A1E4-E7A7590B2CC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AR"/>
        </a:p>
      </dgm:t>
    </dgm:pt>
    <dgm:pt modelId="{166B7D07-CA67-435B-A5A9-7D55515576DD}">
      <dgm:prSet custT="1"/>
      <dgm:spPr/>
      <dgm:t>
        <a:bodyPr/>
        <a:lstStyle/>
        <a:p>
          <a:r>
            <a:rPr lang="es-MX" sz="2800" b="0" i="0" dirty="0"/>
            <a:t>Se implementa en nuevo Capítulo el control del Congreso del sistema prevención, investigación y persecución penal de lavado de activos, y financiación del terrorismo y financiamiento de armas de destrucción masiva, a través de la Comisión Bicameral de Fiscalización y Organismos de Actividades de Inteligencia.</a:t>
          </a:r>
        </a:p>
      </dgm:t>
    </dgm:pt>
    <dgm:pt modelId="{6286ABA7-9700-4526-A710-B0B588D45133}" type="parTrans" cxnId="{7EA82D7A-21FD-43F1-819D-3722B6860842}">
      <dgm:prSet/>
      <dgm:spPr/>
      <dgm:t>
        <a:bodyPr/>
        <a:lstStyle/>
        <a:p>
          <a:endParaRPr lang="es-AR" sz="2000"/>
        </a:p>
      </dgm:t>
    </dgm:pt>
    <dgm:pt modelId="{D8AE57AC-1398-41EE-A750-634C1369DC30}" type="sibTrans" cxnId="{7EA82D7A-21FD-43F1-819D-3722B6860842}">
      <dgm:prSet/>
      <dgm:spPr/>
      <dgm:t>
        <a:bodyPr/>
        <a:lstStyle/>
        <a:p>
          <a:endParaRPr lang="es-AR" sz="2000"/>
        </a:p>
      </dgm:t>
    </dgm:pt>
    <dgm:pt modelId="{A0DEB567-170A-4F10-82D0-BC128232D3DB}" type="pres">
      <dgm:prSet presAssocID="{4282E1B7-B42E-4793-A1E4-E7A7590B2CC5}" presName="linear" presStyleCnt="0">
        <dgm:presLayoutVars>
          <dgm:animLvl val="lvl"/>
          <dgm:resizeHandles val="exact"/>
        </dgm:presLayoutVars>
      </dgm:prSet>
      <dgm:spPr/>
    </dgm:pt>
    <dgm:pt modelId="{16BEBCD3-69C6-4EA8-9F47-D3C60960EF49}" type="pres">
      <dgm:prSet presAssocID="{166B7D07-CA67-435B-A5A9-7D55515576DD}" presName="parentText" presStyleLbl="node1" presStyleIdx="0" presStyleCnt="1">
        <dgm:presLayoutVars>
          <dgm:chMax val="0"/>
          <dgm:bulletEnabled val="1"/>
        </dgm:presLayoutVars>
      </dgm:prSet>
      <dgm:spPr/>
    </dgm:pt>
  </dgm:ptLst>
  <dgm:cxnLst>
    <dgm:cxn modelId="{DF6E1852-63CA-4D97-B4A1-6FEEC7663E44}" type="presOf" srcId="{4282E1B7-B42E-4793-A1E4-E7A7590B2CC5}" destId="{A0DEB567-170A-4F10-82D0-BC128232D3DB}" srcOrd="0" destOrd="0" presId="urn:microsoft.com/office/officeart/2005/8/layout/vList2"/>
    <dgm:cxn modelId="{7EA82D7A-21FD-43F1-819D-3722B6860842}" srcId="{4282E1B7-B42E-4793-A1E4-E7A7590B2CC5}" destId="{166B7D07-CA67-435B-A5A9-7D55515576DD}" srcOrd="0" destOrd="0" parTransId="{6286ABA7-9700-4526-A710-B0B588D45133}" sibTransId="{D8AE57AC-1398-41EE-A750-634C1369DC30}"/>
    <dgm:cxn modelId="{264F6EE6-FFA8-42BC-AEDD-7E112306018C}" type="presOf" srcId="{166B7D07-CA67-435B-A5A9-7D55515576DD}" destId="{16BEBCD3-69C6-4EA8-9F47-D3C60960EF49}" srcOrd="0" destOrd="0" presId="urn:microsoft.com/office/officeart/2005/8/layout/vList2"/>
    <dgm:cxn modelId="{FE26F590-2222-4C94-A6DB-269F261F2FCC}" type="presParOf" srcId="{A0DEB567-170A-4F10-82D0-BC128232D3DB}" destId="{16BEBCD3-69C6-4EA8-9F47-D3C60960EF4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8F2821-1CB4-4CAA-9AD4-BDE898E371E9}">
      <dsp:nvSpPr>
        <dsp:cNvPr id="0" name=""/>
        <dsp:cNvSpPr/>
      </dsp:nvSpPr>
      <dsp:spPr>
        <a:xfrm>
          <a:off x="0" y="2083"/>
          <a:ext cx="11248995" cy="87669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MX" sz="1600" b="0" i="0" kern="1200" dirty="0"/>
            <a:t>Se sustituye el texto del inciso a) del artículo 10 de la Resolución </a:t>
          </a:r>
          <a:r>
            <a:rPr lang="es-MX" sz="1600" b="0" i="0" kern="1200" dirty="0" err="1"/>
            <a:t>UIF</a:t>
          </a:r>
          <a:r>
            <a:rPr lang="es-MX" sz="1600" b="0" i="0" kern="1200" dirty="0"/>
            <a:t> N° 135/16, la cual dispone el </a:t>
          </a:r>
          <a:r>
            <a:rPr lang="es-MX" sz="1600" b="1" i="0" kern="1200" dirty="0"/>
            <a:t>procedimiento a seguir con relación a los intercambios de información </a:t>
          </a:r>
          <a:r>
            <a:rPr lang="es-MX" sz="1600" b="0" i="0" kern="1200" dirty="0"/>
            <a:t>que la </a:t>
          </a:r>
          <a:r>
            <a:rPr lang="es-MX" sz="1600" b="0" i="0" kern="1200" dirty="0" err="1"/>
            <a:t>UIF</a:t>
          </a:r>
          <a:r>
            <a:rPr lang="es-MX" sz="1600" b="0" i="0" kern="1200" dirty="0"/>
            <a:t> lleve a cabo con organismos análogos extranjeros.</a:t>
          </a:r>
          <a:endParaRPr lang="es-AR" sz="1600" b="1" kern="1200" dirty="0"/>
        </a:p>
      </dsp:txBody>
      <dsp:txXfrm>
        <a:off x="42796" y="44879"/>
        <a:ext cx="11163403" cy="791098"/>
      </dsp:txXfrm>
    </dsp:sp>
    <dsp:sp modelId="{25944A07-8FCB-480F-A936-037CAFE695A3}">
      <dsp:nvSpPr>
        <dsp:cNvPr id="0" name=""/>
        <dsp:cNvSpPr/>
      </dsp:nvSpPr>
      <dsp:spPr>
        <a:xfrm>
          <a:off x="0" y="892540"/>
          <a:ext cx="11248995" cy="87669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MX" sz="1600" b="0" i="0" kern="1200" dirty="0"/>
            <a:t>Los cambios incorporan un </a:t>
          </a:r>
          <a:r>
            <a:rPr lang="es-MX" sz="1600" b="1" i="0" kern="1200" dirty="0"/>
            <a:t>modelo de formulario para los requerimientos de información cursados</a:t>
          </a:r>
          <a:r>
            <a:rPr lang="es-MX" sz="1600" b="0" i="0" kern="1200" dirty="0"/>
            <a:t> a pedido de una autoridad judicial con el objetivo de estandarizar estos requerimientos y mejorar la eficiencia de dichos procesos.</a:t>
          </a:r>
          <a:endParaRPr lang="es-MX" sz="1600" i="0" kern="1200" dirty="0">
            <a:effectLst/>
            <a:latin typeface="open sans" panose="020B0606030504020204" pitchFamily="34" charset="0"/>
          </a:endParaRPr>
        </a:p>
      </dsp:txBody>
      <dsp:txXfrm>
        <a:off x="42796" y="935336"/>
        <a:ext cx="11163403" cy="791098"/>
      </dsp:txXfrm>
    </dsp:sp>
    <dsp:sp modelId="{36827D45-46BE-46DA-BE7E-C307F14A9D38}">
      <dsp:nvSpPr>
        <dsp:cNvPr id="0" name=""/>
        <dsp:cNvSpPr/>
      </dsp:nvSpPr>
      <dsp:spPr>
        <a:xfrm>
          <a:off x="0" y="1782997"/>
          <a:ext cx="11248995" cy="87669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MX" sz="1600" b="0" i="0" kern="1200" dirty="0"/>
            <a:t>Para poder cursar el pedido de información, se solicitará a la autoridad judicial competente que indique el </a:t>
          </a:r>
          <a:r>
            <a:rPr lang="es-MX" sz="1600" b="1" i="0" kern="1200" dirty="0"/>
            <a:t>propósito para el que se utilizará la información</a:t>
          </a:r>
          <a:r>
            <a:rPr lang="es-MX" sz="1600" b="0" i="0" kern="1200" dirty="0"/>
            <a:t>, particularmente si será empleada para fines de inteligencia o para incorporación formal en el proceso judicial como elemento probatorio.</a:t>
          </a:r>
          <a:endParaRPr lang="es-AR" sz="1600" kern="1200" dirty="0"/>
        </a:p>
      </dsp:txBody>
      <dsp:txXfrm>
        <a:off x="42796" y="1825793"/>
        <a:ext cx="11163403" cy="791098"/>
      </dsp:txXfrm>
    </dsp:sp>
    <dsp:sp modelId="{F60AB074-3851-48A4-9970-C1921106F74E}">
      <dsp:nvSpPr>
        <dsp:cNvPr id="0" name=""/>
        <dsp:cNvSpPr/>
      </dsp:nvSpPr>
      <dsp:spPr>
        <a:xfrm>
          <a:off x="0" y="2673455"/>
          <a:ext cx="11248995" cy="87669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MX" sz="1600" b="0" i="0" kern="1200" dirty="0"/>
            <a:t>Se deberá realizar una breve </a:t>
          </a:r>
          <a:r>
            <a:rPr lang="es-MX" sz="1600" b="1" i="0" kern="1200" dirty="0"/>
            <a:t>descripción de los hechos </a:t>
          </a:r>
          <a:r>
            <a:rPr lang="es-MX" sz="1600" b="0" i="0" kern="1200" dirty="0"/>
            <a:t>que motivan el pedido, proporcionar datos que permitan la </a:t>
          </a:r>
          <a:r>
            <a:rPr lang="es-MX" sz="1600" b="1" i="0" kern="1200" dirty="0"/>
            <a:t>identificación de las personas o bienes involucrados que sean relevantes </a:t>
          </a:r>
          <a:r>
            <a:rPr lang="es-MX" sz="1600" b="0" i="0" kern="1200" dirty="0"/>
            <a:t>a los fines de la solicitud y establecer el presunto vínculo con la jurisdicción a la que pertenece el organismo requerido.</a:t>
          </a:r>
          <a:endParaRPr lang="es-AR" sz="1600" kern="1200" dirty="0"/>
        </a:p>
      </dsp:txBody>
      <dsp:txXfrm>
        <a:off x="42796" y="2716251"/>
        <a:ext cx="11163403" cy="791098"/>
      </dsp:txXfrm>
    </dsp:sp>
    <dsp:sp modelId="{C6EDD699-99D5-4783-BA97-34E3284DFAA4}">
      <dsp:nvSpPr>
        <dsp:cNvPr id="0" name=""/>
        <dsp:cNvSpPr/>
      </dsp:nvSpPr>
      <dsp:spPr>
        <a:xfrm>
          <a:off x="0" y="3563912"/>
          <a:ext cx="11248995" cy="876690"/>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MX" sz="1600" b="0" i="0" kern="1200" dirty="0"/>
            <a:t>Este requerimiento deberá ser efectuado mediante la </a:t>
          </a:r>
          <a:r>
            <a:rPr lang="es-MX" sz="1600" b="1" i="0" kern="1200" dirty="0"/>
            <a:t>“Planilla de Intercambio de Información”</a:t>
          </a:r>
          <a:r>
            <a:rPr lang="es-MX" sz="1600" b="0" i="0" kern="1200" dirty="0"/>
            <a:t> y enviada a través del aplicativo (formulario) accesible desde la página web de la </a:t>
          </a:r>
          <a:r>
            <a:rPr lang="es-MX" sz="1600" b="0" i="0" kern="1200" dirty="0" err="1"/>
            <a:t>UIF</a:t>
          </a:r>
          <a:r>
            <a:rPr lang="es-MX" sz="1600" b="0" i="0" kern="1200" dirty="0"/>
            <a:t>.</a:t>
          </a:r>
          <a:endParaRPr lang="es-AR" sz="1600" kern="1200" dirty="0"/>
        </a:p>
      </dsp:txBody>
      <dsp:txXfrm>
        <a:off x="42796" y="3606708"/>
        <a:ext cx="11163403" cy="7910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41F820-7B62-4E00-AB59-C755466D6B40}">
      <dsp:nvSpPr>
        <dsp:cNvPr id="0" name=""/>
        <dsp:cNvSpPr/>
      </dsp:nvSpPr>
      <dsp:spPr>
        <a:xfrm>
          <a:off x="607488" y="1370371"/>
          <a:ext cx="10828945" cy="984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marL="0" lvl="0" indent="0" algn="l" defTabSz="889000">
            <a:lnSpc>
              <a:spcPct val="90000"/>
            </a:lnSpc>
            <a:spcBef>
              <a:spcPct val="0"/>
            </a:spcBef>
            <a:spcAft>
              <a:spcPct val="35000"/>
            </a:spcAft>
            <a:buNone/>
          </a:pPr>
          <a:r>
            <a:rPr lang="es-MX" sz="2000" b="0" i="0" kern="1200" dirty="0">
              <a:effectLst/>
              <a:latin typeface="open sans" panose="020B0606030504020204" pitchFamily="34" charset="0"/>
            </a:rPr>
            <a:t>Se </a:t>
          </a:r>
          <a:r>
            <a:rPr lang="es-MX" sz="2000" b="1" i="0" kern="1200" dirty="0">
              <a:effectLst/>
              <a:latin typeface="open sans" panose="020B0606030504020204" pitchFamily="34" charset="0"/>
            </a:rPr>
            <a:t>derogan</a:t>
          </a:r>
          <a:r>
            <a:rPr lang="es-MX" sz="2000" b="0" i="0" kern="1200" dirty="0">
              <a:effectLst/>
              <a:latin typeface="open sans" panose="020B0606030504020204" pitchFamily="34" charset="0"/>
            </a:rPr>
            <a:t> las disposiciones de las Resoluciones </a:t>
          </a:r>
          <a:r>
            <a:rPr lang="es-MX" sz="2000" b="0" i="0" kern="1200" dirty="0" err="1">
              <a:effectLst/>
              <a:latin typeface="open sans" panose="020B0606030504020204" pitchFamily="34" charset="0"/>
            </a:rPr>
            <a:t>UIF</a:t>
          </a:r>
          <a:r>
            <a:rPr lang="es-MX" sz="2000" b="0" i="0" kern="1200" dirty="0">
              <a:effectLst/>
              <a:latin typeface="open sans" panose="020B0606030504020204" pitchFamily="34" charset="0"/>
            </a:rPr>
            <a:t> </a:t>
          </a:r>
          <a:r>
            <a:rPr lang="es-MX" sz="2000" b="0" i="0" kern="1200" dirty="0" err="1">
              <a:effectLst/>
              <a:latin typeface="open sans" panose="020B0606030504020204" pitchFamily="34" charset="0"/>
            </a:rPr>
            <a:t>Nros</a:t>
          </a:r>
          <a:r>
            <a:rPr lang="es-MX" sz="2000" b="0" i="0" kern="1200" dirty="0">
              <a:effectLst/>
              <a:latin typeface="open sans" panose="020B0606030504020204" pitchFamily="34" charset="0"/>
            </a:rPr>
            <a:t>. 97/2018 y 155/2018 referidas al </a:t>
          </a:r>
          <a:r>
            <a:rPr lang="es-MX" sz="2000" b="1" i="0" kern="1200" dirty="0">
              <a:effectLst/>
              <a:latin typeface="open sans" panose="020B0606030504020204" pitchFamily="34" charset="0"/>
            </a:rPr>
            <a:t>deber de colaboración del Banco Central de la República Argentina (BCRA), </a:t>
          </a:r>
          <a:r>
            <a:rPr lang="es-MX" sz="2000" b="0" i="0" kern="1200" dirty="0">
              <a:effectLst/>
              <a:latin typeface="open sans" panose="020B0606030504020204" pitchFamily="34" charset="0"/>
            </a:rPr>
            <a:t>la </a:t>
          </a:r>
          <a:r>
            <a:rPr lang="es-MX" sz="2000" b="1" i="0" kern="1200" dirty="0">
              <a:effectLst/>
              <a:latin typeface="open sans" panose="020B0606030504020204" pitchFamily="34" charset="0"/>
            </a:rPr>
            <a:t>Comisión Nacional de Valores (</a:t>
          </a:r>
          <a:r>
            <a:rPr lang="es-MX" sz="2000" b="1" i="0" kern="1200" dirty="0" err="1">
              <a:effectLst/>
              <a:latin typeface="open sans" panose="020B0606030504020204" pitchFamily="34" charset="0"/>
            </a:rPr>
            <a:t>CNV</a:t>
          </a:r>
          <a:r>
            <a:rPr lang="es-MX" sz="2000" b="1" i="0" kern="1200" dirty="0">
              <a:effectLst/>
              <a:latin typeface="open sans" panose="020B0606030504020204" pitchFamily="34" charset="0"/>
            </a:rPr>
            <a:t>), </a:t>
          </a:r>
          <a:r>
            <a:rPr lang="es-MX" sz="2000" b="0" i="0" kern="1200" dirty="0">
              <a:effectLst/>
              <a:latin typeface="open sans" panose="020B0606030504020204" pitchFamily="34" charset="0"/>
            </a:rPr>
            <a:t>la </a:t>
          </a:r>
          <a:r>
            <a:rPr lang="es-MX" sz="2000" b="1" i="0" kern="1200" dirty="0">
              <a:effectLst/>
              <a:latin typeface="open sans" panose="020B0606030504020204" pitchFamily="34" charset="0"/>
            </a:rPr>
            <a:t>Superintendencia de Seguros de la Nación (</a:t>
          </a:r>
          <a:r>
            <a:rPr lang="es-MX" sz="2000" b="1" i="0" kern="1200" dirty="0" err="1">
              <a:effectLst/>
              <a:latin typeface="open sans" panose="020B0606030504020204" pitchFamily="34" charset="0"/>
            </a:rPr>
            <a:t>SSN</a:t>
          </a:r>
          <a:r>
            <a:rPr lang="es-MX" sz="2000" b="1" i="0" kern="1200" dirty="0">
              <a:effectLst/>
              <a:latin typeface="open sans" panose="020B0606030504020204" pitchFamily="34" charset="0"/>
            </a:rPr>
            <a:t>) </a:t>
          </a:r>
          <a:r>
            <a:rPr lang="es-MX" sz="2000" b="0" i="0" kern="1200" dirty="0">
              <a:effectLst/>
              <a:latin typeface="open sans" panose="020B0606030504020204" pitchFamily="34" charset="0"/>
            </a:rPr>
            <a:t>y el </a:t>
          </a:r>
          <a:r>
            <a:rPr lang="es-MX" sz="2000" b="1" i="0" kern="1200" dirty="0">
              <a:effectLst/>
              <a:latin typeface="open sans" panose="020B0606030504020204" pitchFamily="34" charset="0"/>
            </a:rPr>
            <a:t>Instituto Nacional de Asociativismo y Economía Social (</a:t>
          </a:r>
          <a:r>
            <a:rPr lang="es-MX" sz="2000" b="1" i="0" kern="1200" dirty="0" err="1">
              <a:effectLst/>
              <a:latin typeface="open sans" panose="020B0606030504020204" pitchFamily="34" charset="0"/>
            </a:rPr>
            <a:t>INAES</a:t>
          </a:r>
          <a:r>
            <a:rPr lang="es-MX" sz="2000" b="1" i="0" kern="1200" dirty="0">
              <a:effectLst/>
              <a:latin typeface="open sans" panose="020B0606030504020204" pitchFamily="34" charset="0"/>
            </a:rPr>
            <a:t>).</a:t>
          </a:r>
          <a:endParaRPr lang="es-AR" sz="2000" b="1" kern="1200" dirty="0"/>
        </a:p>
      </dsp:txBody>
      <dsp:txXfrm>
        <a:off x="607488" y="1370371"/>
        <a:ext cx="10828945" cy="984449"/>
      </dsp:txXfrm>
    </dsp:sp>
    <dsp:sp modelId="{AC7E75BC-19EB-448B-81EC-63550BE0E331}">
      <dsp:nvSpPr>
        <dsp:cNvPr id="0" name=""/>
        <dsp:cNvSpPr/>
      </dsp:nvSpPr>
      <dsp:spPr>
        <a:xfrm>
          <a:off x="607488" y="2354820"/>
          <a:ext cx="1443859" cy="240643"/>
        </a:xfrm>
        <a:prstGeom prst="parallelogram">
          <a:avLst>
            <a:gd name="adj" fmla="val 140840"/>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D74E896-1244-477E-BA07-91F51A48D7DE}">
      <dsp:nvSpPr>
        <dsp:cNvPr id="0" name=""/>
        <dsp:cNvSpPr/>
      </dsp:nvSpPr>
      <dsp:spPr>
        <a:xfrm>
          <a:off x="2135573" y="2354820"/>
          <a:ext cx="1443859" cy="240643"/>
        </a:xfrm>
        <a:prstGeom prst="parallelogram">
          <a:avLst>
            <a:gd name="adj" fmla="val 140840"/>
          </a:avLst>
        </a:prstGeom>
        <a:solidFill>
          <a:schemeClr val="accent4">
            <a:hueOff val="273964"/>
            <a:satOff val="1211"/>
            <a:lumOff val="1569"/>
            <a:alphaOff val="0"/>
          </a:schemeClr>
        </a:solidFill>
        <a:ln w="12700" cap="flat" cmpd="sng" algn="ctr">
          <a:solidFill>
            <a:schemeClr val="accent4">
              <a:hueOff val="273964"/>
              <a:satOff val="1211"/>
              <a:lumOff val="156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3227D67-CE52-4A20-A86A-E9E87A7F48B7}">
      <dsp:nvSpPr>
        <dsp:cNvPr id="0" name=""/>
        <dsp:cNvSpPr/>
      </dsp:nvSpPr>
      <dsp:spPr>
        <a:xfrm>
          <a:off x="3663657" y="2354820"/>
          <a:ext cx="1443859" cy="240643"/>
        </a:xfrm>
        <a:prstGeom prst="parallelogram">
          <a:avLst>
            <a:gd name="adj" fmla="val 140840"/>
          </a:avLst>
        </a:prstGeom>
        <a:solidFill>
          <a:schemeClr val="accent4">
            <a:hueOff val="547928"/>
            <a:satOff val="2421"/>
            <a:lumOff val="3137"/>
            <a:alphaOff val="0"/>
          </a:schemeClr>
        </a:solidFill>
        <a:ln w="12700" cap="flat" cmpd="sng" algn="ctr">
          <a:solidFill>
            <a:schemeClr val="accent4">
              <a:hueOff val="547928"/>
              <a:satOff val="2421"/>
              <a:lumOff val="313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088FD1A-8061-4C9D-9063-8C31EF742391}">
      <dsp:nvSpPr>
        <dsp:cNvPr id="0" name=""/>
        <dsp:cNvSpPr/>
      </dsp:nvSpPr>
      <dsp:spPr>
        <a:xfrm>
          <a:off x="5191742" y="2354820"/>
          <a:ext cx="1443859" cy="240643"/>
        </a:xfrm>
        <a:prstGeom prst="parallelogram">
          <a:avLst>
            <a:gd name="adj" fmla="val 140840"/>
          </a:avLst>
        </a:prstGeom>
        <a:solidFill>
          <a:schemeClr val="accent4">
            <a:hueOff val="821892"/>
            <a:satOff val="3632"/>
            <a:lumOff val="4706"/>
            <a:alphaOff val="0"/>
          </a:schemeClr>
        </a:solidFill>
        <a:ln w="12700" cap="flat" cmpd="sng" algn="ctr">
          <a:solidFill>
            <a:schemeClr val="accent4">
              <a:hueOff val="821892"/>
              <a:satOff val="3632"/>
              <a:lumOff val="470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CAAA39F-3DBD-44C7-994C-9256B2818C83}">
      <dsp:nvSpPr>
        <dsp:cNvPr id="0" name=""/>
        <dsp:cNvSpPr/>
      </dsp:nvSpPr>
      <dsp:spPr>
        <a:xfrm>
          <a:off x="6719826" y="2354820"/>
          <a:ext cx="1443859" cy="240643"/>
        </a:xfrm>
        <a:prstGeom prst="parallelogram">
          <a:avLst>
            <a:gd name="adj" fmla="val 140840"/>
          </a:avLst>
        </a:prstGeom>
        <a:solidFill>
          <a:schemeClr val="accent4">
            <a:hueOff val="1095856"/>
            <a:satOff val="4842"/>
            <a:lumOff val="6274"/>
            <a:alphaOff val="0"/>
          </a:schemeClr>
        </a:solidFill>
        <a:ln w="12700" cap="flat" cmpd="sng" algn="ctr">
          <a:solidFill>
            <a:schemeClr val="accent4">
              <a:hueOff val="1095856"/>
              <a:satOff val="4842"/>
              <a:lumOff val="627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AFF5796-920C-41E7-943B-2215C36C3AC6}">
      <dsp:nvSpPr>
        <dsp:cNvPr id="0" name=""/>
        <dsp:cNvSpPr/>
      </dsp:nvSpPr>
      <dsp:spPr>
        <a:xfrm>
          <a:off x="8247911" y="2354820"/>
          <a:ext cx="1443859" cy="240643"/>
        </a:xfrm>
        <a:prstGeom prst="parallelogram">
          <a:avLst>
            <a:gd name="adj" fmla="val 140840"/>
          </a:avLst>
        </a:prstGeom>
        <a:solidFill>
          <a:schemeClr val="accent4">
            <a:hueOff val="1369820"/>
            <a:satOff val="6053"/>
            <a:lumOff val="7843"/>
            <a:alphaOff val="0"/>
          </a:schemeClr>
        </a:solidFill>
        <a:ln w="12700" cap="flat" cmpd="sng" algn="ctr">
          <a:solidFill>
            <a:schemeClr val="accent4">
              <a:hueOff val="1369820"/>
              <a:satOff val="6053"/>
              <a:lumOff val="784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F9FDC87-F596-4442-8AEA-DA7CBE7CF926}">
      <dsp:nvSpPr>
        <dsp:cNvPr id="0" name=""/>
        <dsp:cNvSpPr/>
      </dsp:nvSpPr>
      <dsp:spPr>
        <a:xfrm>
          <a:off x="9775995" y="2354820"/>
          <a:ext cx="1443859" cy="240643"/>
        </a:xfrm>
        <a:prstGeom prst="parallelogram">
          <a:avLst>
            <a:gd name="adj" fmla="val 140840"/>
          </a:avLst>
        </a:prstGeom>
        <a:solidFill>
          <a:schemeClr val="accent4">
            <a:hueOff val="1643784"/>
            <a:satOff val="7263"/>
            <a:lumOff val="9412"/>
            <a:alphaOff val="0"/>
          </a:schemeClr>
        </a:solidFill>
        <a:ln w="12700" cap="flat" cmpd="sng" algn="ctr">
          <a:solidFill>
            <a:schemeClr val="accent4">
              <a:hueOff val="1643784"/>
              <a:satOff val="7263"/>
              <a:lumOff val="941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34EA186-D710-4FD0-9259-954D823A13A1}">
      <dsp:nvSpPr>
        <dsp:cNvPr id="0" name=""/>
        <dsp:cNvSpPr/>
      </dsp:nvSpPr>
      <dsp:spPr>
        <a:xfrm>
          <a:off x="607488" y="2728995"/>
          <a:ext cx="10828945" cy="984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marL="0" lvl="0" indent="0" algn="l" defTabSz="889000">
            <a:lnSpc>
              <a:spcPct val="90000"/>
            </a:lnSpc>
            <a:spcBef>
              <a:spcPct val="0"/>
            </a:spcBef>
            <a:spcAft>
              <a:spcPct val="35000"/>
            </a:spcAft>
            <a:buNone/>
          </a:pPr>
          <a:r>
            <a:rPr lang="es-MX" sz="2000" i="0" kern="1200" dirty="0">
              <a:effectLst/>
              <a:latin typeface="open sans" panose="020B0606030504020204" pitchFamily="34" charset="0"/>
            </a:rPr>
            <a:t>Se </a:t>
          </a:r>
          <a:r>
            <a:rPr lang="es-MX" sz="2000" b="1" i="0" kern="1200" dirty="0">
              <a:effectLst/>
              <a:latin typeface="open sans" panose="020B0606030504020204" pitchFamily="34" charset="0"/>
            </a:rPr>
            <a:t>unifica</a:t>
          </a:r>
          <a:r>
            <a:rPr lang="es-MX" sz="2000" i="0" kern="1200" dirty="0">
              <a:effectLst/>
              <a:latin typeface="open sans" panose="020B0606030504020204" pitchFamily="34" charset="0"/>
            </a:rPr>
            <a:t> así el deber de colaborar que previamente estaba desdoblado en las Resoluciones 97/18 (BCRA) y la 155/18 (</a:t>
          </a:r>
          <a:r>
            <a:rPr lang="es-MX" sz="2000" i="0" kern="1200" dirty="0" err="1">
              <a:effectLst/>
              <a:latin typeface="open sans" panose="020B0606030504020204" pitchFamily="34" charset="0"/>
            </a:rPr>
            <a:t>CNV</a:t>
          </a:r>
          <a:r>
            <a:rPr lang="es-MX" sz="2000" i="0" kern="1200" dirty="0">
              <a:effectLst/>
              <a:latin typeface="open sans" panose="020B0606030504020204" pitchFamily="34" charset="0"/>
            </a:rPr>
            <a:t>, </a:t>
          </a:r>
          <a:r>
            <a:rPr lang="es-MX" sz="2000" i="0" kern="1200" dirty="0" err="1">
              <a:effectLst/>
              <a:latin typeface="open sans" panose="020B0606030504020204" pitchFamily="34" charset="0"/>
            </a:rPr>
            <a:t>SSN</a:t>
          </a:r>
          <a:r>
            <a:rPr lang="es-MX" sz="2000" i="0" kern="1200" dirty="0">
              <a:effectLst/>
              <a:latin typeface="open sans" panose="020B0606030504020204" pitchFamily="34" charset="0"/>
            </a:rPr>
            <a:t> e </a:t>
          </a:r>
          <a:r>
            <a:rPr lang="es-MX" sz="2000" i="0" kern="1200" dirty="0" err="1">
              <a:effectLst/>
              <a:latin typeface="open sans" panose="020B0606030504020204" pitchFamily="34" charset="0"/>
            </a:rPr>
            <a:t>INAES</a:t>
          </a:r>
          <a:r>
            <a:rPr lang="es-MX" sz="2000" i="0" kern="1200" dirty="0">
              <a:effectLst/>
              <a:latin typeface="open sans" panose="020B0606030504020204" pitchFamily="34" charset="0"/>
            </a:rPr>
            <a:t>), de manera tal de </a:t>
          </a:r>
          <a:r>
            <a:rPr lang="es-MX" sz="2000" b="1" i="0" kern="1200" dirty="0">
              <a:effectLst/>
              <a:latin typeface="open sans" panose="020B0606030504020204" pitchFamily="34" charset="0"/>
            </a:rPr>
            <a:t>optimizar la coordinación entre los distintos organismos en tareas de supervisión y control</a:t>
          </a:r>
          <a:r>
            <a:rPr lang="es-MX" sz="2000" i="0" kern="1200" dirty="0">
              <a:effectLst/>
              <a:latin typeface="open sans" panose="020B0606030504020204" pitchFamily="34" charset="0"/>
            </a:rPr>
            <a:t>.</a:t>
          </a:r>
        </a:p>
      </dsp:txBody>
      <dsp:txXfrm>
        <a:off x="607488" y="2728995"/>
        <a:ext cx="10828945" cy="984449"/>
      </dsp:txXfrm>
    </dsp:sp>
    <dsp:sp modelId="{46712AAD-827F-4FBC-9AE0-8AF574D65C6C}">
      <dsp:nvSpPr>
        <dsp:cNvPr id="0" name=""/>
        <dsp:cNvSpPr/>
      </dsp:nvSpPr>
      <dsp:spPr>
        <a:xfrm>
          <a:off x="607488" y="3713444"/>
          <a:ext cx="1443859" cy="240643"/>
        </a:xfrm>
        <a:prstGeom prst="parallelogram">
          <a:avLst>
            <a:gd name="adj" fmla="val 140840"/>
          </a:avLst>
        </a:prstGeom>
        <a:solidFill>
          <a:schemeClr val="accent4">
            <a:hueOff val="1917748"/>
            <a:satOff val="8473"/>
            <a:lumOff val="10980"/>
            <a:alphaOff val="0"/>
          </a:schemeClr>
        </a:solidFill>
        <a:ln w="12700" cap="flat" cmpd="sng" algn="ctr">
          <a:solidFill>
            <a:schemeClr val="accent4">
              <a:hueOff val="1917748"/>
              <a:satOff val="8473"/>
              <a:lumOff val="1098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DC8F2F5-381B-4D21-8E18-9233BDB89BF0}">
      <dsp:nvSpPr>
        <dsp:cNvPr id="0" name=""/>
        <dsp:cNvSpPr/>
      </dsp:nvSpPr>
      <dsp:spPr>
        <a:xfrm>
          <a:off x="2135573" y="3713444"/>
          <a:ext cx="1443859" cy="240643"/>
        </a:xfrm>
        <a:prstGeom prst="parallelogram">
          <a:avLst>
            <a:gd name="adj" fmla="val 140840"/>
          </a:avLst>
        </a:prstGeom>
        <a:solidFill>
          <a:schemeClr val="accent4">
            <a:hueOff val="2191712"/>
            <a:satOff val="9684"/>
            <a:lumOff val="12549"/>
            <a:alphaOff val="0"/>
          </a:schemeClr>
        </a:solidFill>
        <a:ln w="12700" cap="flat" cmpd="sng" algn="ctr">
          <a:solidFill>
            <a:schemeClr val="accent4">
              <a:hueOff val="2191712"/>
              <a:satOff val="9684"/>
              <a:lumOff val="1254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5A0FFD9-3E71-4FA5-AE04-3FA512B6A743}">
      <dsp:nvSpPr>
        <dsp:cNvPr id="0" name=""/>
        <dsp:cNvSpPr/>
      </dsp:nvSpPr>
      <dsp:spPr>
        <a:xfrm>
          <a:off x="3663657" y="3713444"/>
          <a:ext cx="1443859" cy="240643"/>
        </a:xfrm>
        <a:prstGeom prst="parallelogram">
          <a:avLst>
            <a:gd name="adj" fmla="val 140840"/>
          </a:avLst>
        </a:prstGeom>
        <a:solidFill>
          <a:schemeClr val="accent4">
            <a:hueOff val="2465676"/>
            <a:satOff val="10894"/>
            <a:lumOff val="14117"/>
            <a:alphaOff val="0"/>
          </a:schemeClr>
        </a:solidFill>
        <a:ln w="12700" cap="flat" cmpd="sng" algn="ctr">
          <a:solidFill>
            <a:schemeClr val="accent4">
              <a:hueOff val="2465676"/>
              <a:satOff val="10894"/>
              <a:lumOff val="1411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9DE77FE-2257-458C-A745-60374409E22C}">
      <dsp:nvSpPr>
        <dsp:cNvPr id="0" name=""/>
        <dsp:cNvSpPr/>
      </dsp:nvSpPr>
      <dsp:spPr>
        <a:xfrm>
          <a:off x="5191742" y="3713444"/>
          <a:ext cx="1443859" cy="240643"/>
        </a:xfrm>
        <a:prstGeom prst="parallelogram">
          <a:avLst>
            <a:gd name="adj" fmla="val 140840"/>
          </a:avLst>
        </a:prstGeom>
        <a:solidFill>
          <a:schemeClr val="accent4">
            <a:hueOff val="2739640"/>
            <a:satOff val="12105"/>
            <a:lumOff val="15686"/>
            <a:alphaOff val="0"/>
          </a:schemeClr>
        </a:solidFill>
        <a:ln w="12700" cap="flat" cmpd="sng" algn="ctr">
          <a:solidFill>
            <a:schemeClr val="accent4">
              <a:hueOff val="2739640"/>
              <a:satOff val="12105"/>
              <a:lumOff val="1568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C112753-5D88-4594-85D5-BAC837B346CA}">
      <dsp:nvSpPr>
        <dsp:cNvPr id="0" name=""/>
        <dsp:cNvSpPr/>
      </dsp:nvSpPr>
      <dsp:spPr>
        <a:xfrm>
          <a:off x="6719826" y="3713444"/>
          <a:ext cx="1443859" cy="240643"/>
        </a:xfrm>
        <a:prstGeom prst="parallelogram">
          <a:avLst>
            <a:gd name="adj" fmla="val 140840"/>
          </a:avLst>
        </a:prstGeom>
        <a:solidFill>
          <a:schemeClr val="accent4">
            <a:hueOff val="3013604"/>
            <a:satOff val="13316"/>
            <a:lumOff val="17255"/>
            <a:alphaOff val="0"/>
          </a:schemeClr>
        </a:solidFill>
        <a:ln w="12700" cap="flat" cmpd="sng" algn="ctr">
          <a:solidFill>
            <a:schemeClr val="accent4">
              <a:hueOff val="3013604"/>
              <a:satOff val="13316"/>
              <a:lumOff val="1725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C5DF975-B02B-4523-A649-C71732A27C23}">
      <dsp:nvSpPr>
        <dsp:cNvPr id="0" name=""/>
        <dsp:cNvSpPr/>
      </dsp:nvSpPr>
      <dsp:spPr>
        <a:xfrm>
          <a:off x="8247911" y="3713444"/>
          <a:ext cx="1443859" cy="240643"/>
        </a:xfrm>
        <a:prstGeom prst="parallelogram">
          <a:avLst>
            <a:gd name="adj" fmla="val 140840"/>
          </a:avLst>
        </a:prstGeom>
        <a:solidFill>
          <a:schemeClr val="accent4">
            <a:hueOff val="3287568"/>
            <a:satOff val="14526"/>
            <a:lumOff val="18823"/>
            <a:alphaOff val="0"/>
          </a:schemeClr>
        </a:solidFill>
        <a:ln w="12700" cap="flat" cmpd="sng" algn="ctr">
          <a:solidFill>
            <a:schemeClr val="accent4">
              <a:hueOff val="3287568"/>
              <a:satOff val="14526"/>
              <a:lumOff val="1882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6F81E0C-2CCE-4997-AB0E-C0D0E0ED85A4}">
      <dsp:nvSpPr>
        <dsp:cNvPr id="0" name=""/>
        <dsp:cNvSpPr/>
      </dsp:nvSpPr>
      <dsp:spPr>
        <a:xfrm>
          <a:off x="9775995" y="3713444"/>
          <a:ext cx="1443859" cy="240643"/>
        </a:xfrm>
        <a:prstGeom prst="parallelogram">
          <a:avLst>
            <a:gd name="adj" fmla="val 140840"/>
          </a:avLst>
        </a:prstGeom>
        <a:solidFill>
          <a:schemeClr val="accent4">
            <a:hueOff val="3561531"/>
            <a:satOff val="15736"/>
            <a:lumOff val="20392"/>
            <a:alphaOff val="0"/>
          </a:schemeClr>
        </a:solidFill>
        <a:ln w="12700" cap="flat" cmpd="sng" algn="ctr">
          <a:solidFill>
            <a:schemeClr val="accent4">
              <a:hueOff val="3561531"/>
              <a:satOff val="15736"/>
              <a:lumOff val="2039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A73840A-B742-4F91-891B-068C57F89E03}">
      <dsp:nvSpPr>
        <dsp:cNvPr id="0" name=""/>
        <dsp:cNvSpPr/>
      </dsp:nvSpPr>
      <dsp:spPr>
        <a:xfrm>
          <a:off x="607488" y="4087619"/>
          <a:ext cx="10828945" cy="984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marL="0" lvl="0" indent="0" algn="l" defTabSz="889000">
            <a:lnSpc>
              <a:spcPct val="90000"/>
            </a:lnSpc>
            <a:spcBef>
              <a:spcPct val="0"/>
            </a:spcBef>
            <a:spcAft>
              <a:spcPct val="35000"/>
            </a:spcAft>
            <a:buNone/>
          </a:pPr>
          <a:r>
            <a:rPr lang="es-MX" sz="2000" i="0" kern="1200" dirty="0">
              <a:effectLst/>
              <a:latin typeface="open sans" panose="020B0606030504020204" pitchFamily="34" charset="0"/>
            </a:rPr>
            <a:t>Se </a:t>
          </a:r>
          <a:r>
            <a:rPr lang="es-MX" sz="2000" b="1" i="0" kern="1200" dirty="0">
              <a:effectLst/>
              <a:latin typeface="open sans" panose="020B0606030504020204" pitchFamily="34" charset="0"/>
            </a:rPr>
            <a:t>reglamenta el nuevo funcionamiento de las Mesas de Trabajo </a:t>
          </a:r>
          <a:r>
            <a:rPr lang="es-MX" sz="2000" i="0" kern="1200" dirty="0">
              <a:effectLst/>
              <a:latin typeface="open sans" panose="020B0606030504020204" pitchFamily="34" charset="0"/>
            </a:rPr>
            <a:t>entre los funcionarios de la </a:t>
          </a:r>
          <a:r>
            <a:rPr lang="es-MX" sz="2000" i="0" kern="1200" dirty="0" err="1">
              <a:effectLst/>
              <a:latin typeface="open sans" panose="020B0606030504020204" pitchFamily="34" charset="0"/>
            </a:rPr>
            <a:t>UIF</a:t>
          </a:r>
          <a:r>
            <a:rPr lang="es-MX" sz="2000" i="0" kern="1200" dirty="0">
              <a:effectLst/>
              <a:latin typeface="open sans" panose="020B0606030504020204" pitchFamily="34" charset="0"/>
            </a:rPr>
            <a:t> y de los Organismos de Contralor Específicos (BCRA, </a:t>
          </a:r>
          <a:r>
            <a:rPr lang="es-MX" sz="2000" i="0" kern="1200" dirty="0" err="1">
              <a:effectLst/>
              <a:latin typeface="open sans" panose="020B0606030504020204" pitchFamily="34" charset="0"/>
            </a:rPr>
            <a:t>CNV</a:t>
          </a:r>
          <a:r>
            <a:rPr lang="es-MX" sz="2000" i="0" kern="1200" dirty="0">
              <a:effectLst/>
              <a:latin typeface="open sans" panose="020B0606030504020204" pitchFamily="34" charset="0"/>
            </a:rPr>
            <a:t>, </a:t>
          </a:r>
          <a:r>
            <a:rPr lang="es-MX" sz="2000" i="0" kern="1200" dirty="0" err="1">
              <a:effectLst/>
              <a:latin typeface="open sans" panose="020B0606030504020204" pitchFamily="34" charset="0"/>
            </a:rPr>
            <a:t>SSN</a:t>
          </a:r>
          <a:r>
            <a:rPr lang="es-MX" sz="2000" i="0" kern="1200" dirty="0">
              <a:effectLst/>
              <a:latin typeface="open sans" panose="020B0606030504020204" pitchFamily="34" charset="0"/>
            </a:rPr>
            <a:t> e </a:t>
          </a:r>
          <a:r>
            <a:rPr lang="es-MX" sz="2000" i="0" kern="1200" dirty="0" err="1">
              <a:effectLst/>
              <a:latin typeface="open sans" panose="020B0606030504020204" pitchFamily="34" charset="0"/>
            </a:rPr>
            <a:t>INAES</a:t>
          </a:r>
          <a:r>
            <a:rPr lang="es-MX" sz="2000" i="0" kern="1200" dirty="0">
              <a:effectLst/>
              <a:latin typeface="open sans" panose="020B0606030504020204" pitchFamily="34" charset="0"/>
            </a:rPr>
            <a:t>) y se establece un modelo de informe técnico final que </a:t>
          </a:r>
          <a:endParaRPr lang="es-AR" sz="2000" kern="1200" dirty="0"/>
        </a:p>
      </dsp:txBody>
      <dsp:txXfrm>
        <a:off x="607488" y="4087619"/>
        <a:ext cx="10828945" cy="984449"/>
      </dsp:txXfrm>
    </dsp:sp>
    <dsp:sp modelId="{ECCBED5F-BD96-4CAE-AE3D-8BF24AD45610}">
      <dsp:nvSpPr>
        <dsp:cNvPr id="0" name=""/>
        <dsp:cNvSpPr/>
      </dsp:nvSpPr>
      <dsp:spPr>
        <a:xfrm>
          <a:off x="607488" y="5072068"/>
          <a:ext cx="1443859" cy="240643"/>
        </a:xfrm>
        <a:prstGeom prst="parallelogram">
          <a:avLst>
            <a:gd name="adj" fmla="val 140840"/>
          </a:avLst>
        </a:prstGeom>
        <a:solidFill>
          <a:schemeClr val="accent4">
            <a:hueOff val="3835495"/>
            <a:satOff val="16947"/>
            <a:lumOff val="21960"/>
            <a:alphaOff val="0"/>
          </a:schemeClr>
        </a:solidFill>
        <a:ln w="12700" cap="flat" cmpd="sng" algn="ctr">
          <a:solidFill>
            <a:schemeClr val="accent4">
              <a:hueOff val="3835495"/>
              <a:satOff val="16947"/>
              <a:lumOff val="2196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C693D3B-5464-4AC6-B36B-3030655759DE}">
      <dsp:nvSpPr>
        <dsp:cNvPr id="0" name=""/>
        <dsp:cNvSpPr/>
      </dsp:nvSpPr>
      <dsp:spPr>
        <a:xfrm>
          <a:off x="2135573" y="5072068"/>
          <a:ext cx="1443859" cy="240643"/>
        </a:xfrm>
        <a:prstGeom prst="parallelogram">
          <a:avLst>
            <a:gd name="adj" fmla="val 140840"/>
          </a:avLst>
        </a:prstGeom>
        <a:solidFill>
          <a:schemeClr val="accent4">
            <a:hueOff val="4109459"/>
            <a:satOff val="18158"/>
            <a:lumOff val="23529"/>
            <a:alphaOff val="0"/>
          </a:schemeClr>
        </a:solidFill>
        <a:ln w="12700" cap="flat" cmpd="sng" algn="ctr">
          <a:solidFill>
            <a:schemeClr val="accent4">
              <a:hueOff val="4109459"/>
              <a:satOff val="18158"/>
              <a:lumOff val="2352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144F7DE-6472-40D3-93EB-B0BF7F143D99}">
      <dsp:nvSpPr>
        <dsp:cNvPr id="0" name=""/>
        <dsp:cNvSpPr/>
      </dsp:nvSpPr>
      <dsp:spPr>
        <a:xfrm>
          <a:off x="3663657" y="5072068"/>
          <a:ext cx="1443859" cy="240643"/>
        </a:xfrm>
        <a:prstGeom prst="parallelogram">
          <a:avLst>
            <a:gd name="adj" fmla="val 140840"/>
          </a:avLst>
        </a:prstGeom>
        <a:solidFill>
          <a:schemeClr val="accent4">
            <a:hueOff val="4383424"/>
            <a:satOff val="19368"/>
            <a:lumOff val="25098"/>
            <a:alphaOff val="0"/>
          </a:schemeClr>
        </a:solidFill>
        <a:ln w="12700" cap="flat" cmpd="sng" algn="ctr">
          <a:solidFill>
            <a:schemeClr val="accent4">
              <a:hueOff val="4383424"/>
              <a:satOff val="19368"/>
              <a:lumOff val="2509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1DE17EC-33E0-4E2D-91F2-8F457FA5B9B4}">
      <dsp:nvSpPr>
        <dsp:cNvPr id="0" name=""/>
        <dsp:cNvSpPr/>
      </dsp:nvSpPr>
      <dsp:spPr>
        <a:xfrm>
          <a:off x="5191742" y="5072068"/>
          <a:ext cx="1443859" cy="240643"/>
        </a:xfrm>
        <a:prstGeom prst="parallelogram">
          <a:avLst>
            <a:gd name="adj" fmla="val 140840"/>
          </a:avLst>
        </a:prstGeom>
        <a:solidFill>
          <a:schemeClr val="accent4">
            <a:hueOff val="4657387"/>
            <a:satOff val="20579"/>
            <a:lumOff val="26666"/>
            <a:alphaOff val="0"/>
          </a:schemeClr>
        </a:solidFill>
        <a:ln w="12700" cap="flat" cmpd="sng" algn="ctr">
          <a:solidFill>
            <a:schemeClr val="accent4">
              <a:hueOff val="4657387"/>
              <a:satOff val="20579"/>
              <a:lumOff val="2666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2F3F0A0-2A92-47EF-B4B2-3501A41A1CCD}">
      <dsp:nvSpPr>
        <dsp:cNvPr id="0" name=""/>
        <dsp:cNvSpPr/>
      </dsp:nvSpPr>
      <dsp:spPr>
        <a:xfrm>
          <a:off x="6719826" y="5072068"/>
          <a:ext cx="1443859" cy="240643"/>
        </a:xfrm>
        <a:prstGeom prst="parallelogram">
          <a:avLst>
            <a:gd name="adj" fmla="val 140840"/>
          </a:avLst>
        </a:prstGeom>
        <a:solidFill>
          <a:schemeClr val="accent4">
            <a:hueOff val="4931351"/>
            <a:satOff val="21789"/>
            <a:lumOff val="28235"/>
            <a:alphaOff val="0"/>
          </a:schemeClr>
        </a:solidFill>
        <a:ln w="12700" cap="flat" cmpd="sng" algn="ctr">
          <a:solidFill>
            <a:schemeClr val="accent4">
              <a:hueOff val="4931351"/>
              <a:satOff val="21789"/>
              <a:lumOff val="2823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E483210-16E6-4E74-92BD-AA50A47CFB5E}">
      <dsp:nvSpPr>
        <dsp:cNvPr id="0" name=""/>
        <dsp:cNvSpPr/>
      </dsp:nvSpPr>
      <dsp:spPr>
        <a:xfrm>
          <a:off x="8247911" y="5072068"/>
          <a:ext cx="1443859" cy="240643"/>
        </a:xfrm>
        <a:prstGeom prst="parallelogram">
          <a:avLst>
            <a:gd name="adj" fmla="val 140840"/>
          </a:avLst>
        </a:prstGeom>
        <a:solidFill>
          <a:schemeClr val="accent4">
            <a:hueOff val="5205315"/>
            <a:satOff val="22999"/>
            <a:lumOff val="29803"/>
            <a:alphaOff val="0"/>
          </a:schemeClr>
        </a:solidFill>
        <a:ln w="12700" cap="flat" cmpd="sng" algn="ctr">
          <a:solidFill>
            <a:schemeClr val="accent4">
              <a:hueOff val="5205315"/>
              <a:satOff val="22999"/>
              <a:lumOff val="2980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A112A3A-1878-45F8-9C77-92DBF161F187}">
      <dsp:nvSpPr>
        <dsp:cNvPr id="0" name=""/>
        <dsp:cNvSpPr/>
      </dsp:nvSpPr>
      <dsp:spPr>
        <a:xfrm>
          <a:off x="9775995" y="5072068"/>
          <a:ext cx="1443859" cy="240643"/>
        </a:xfrm>
        <a:prstGeom prst="parallelogram">
          <a:avLst>
            <a:gd name="adj" fmla="val 140840"/>
          </a:avLst>
        </a:prstGeom>
        <a:solidFill>
          <a:schemeClr val="accent4">
            <a:hueOff val="5479279"/>
            <a:satOff val="24210"/>
            <a:lumOff val="31372"/>
            <a:alphaOff val="0"/>
          </a:schemeClr>
        </a:solidFill>
        <a:ln w="12700" cap="flat" cmpd="sng" algn="ctr">
          <a:solidFill>
            <a:schemeClr val="accent4">
              <a:hueOff val="5479279"/>
              <a:satOff val="24210"/>
              <a:lumOff val="3137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636D7A-1263-45DB-82AD-8EB2E67D8147}">
      <dsp:nvSpPr>
        <dsp:cNvPr id="0" name=""/>
        <dsp:cNvSpPr/>
      </dsp:nvSpPr>
      <dsp:spPr>
        <a:xfrm>
          <a:off x="0" y="770108"/>
          <a:ext cx="11157857" cy="95472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s-MX" sz="1700" b="0" i="0" kern="1200" dirty="0"/>
            <a:t>Se aumenta el </a:t>
          </a:r>
          <a:r>
            <a:rPr lang="es-MX" sz="1700" b="1" i="0" kern="1200" dirty="0">
              <a:effectLst>
                <a:outerShdw blurRad="38100" dist="38100" dir="2700000" algn="tl">
                  <a:srgbClr val="000000">
                    <a:alpha val="43137"/>
                  </a:srgbClr>
                </a:outerShdw>
              </a:effectLst>
            </a:rPr>
            <a:t>monto de la condición objetiva de punibilidad </a:t>
          </a:r>
          <a:r>
            <a:rPr lang="es-MX" sz="1700" b="0" i="0" kern="1200" dirty="0"/>
            <a:t>prevista en el inciso 1 y se implementa una </a:t>
          </a:r>
          <a:r>
            <a:rPr lang="es-MX" sz="1700" b="1" i="0" kern="1200" dirty="0">
              <a:effectLst>
                <a:outerShdw blurRad="38100" dist="38100" dir="2700000" algn="tl">
                  <a:srgbClr val="000000">
                    <a:alpha val="43137"/>
                  </a:srgbClr>
                </a:outerShdw>
              </a:effectLst>
            </a:rPr>
            <a:t>unidad de medida (Salario Mínimo Vital y Móvil)</a:t>
          </a:r>
          <a:r>
            <a:rPr lang="es-MX" sz="1700" b="0" i="0" kern="1200" dirty="0"/>
            <a:t> a los fines de su actualización periódica con el objetivo de concentrar su persecución penal en los casos graves y que afecten el bien jurídico protegido.</a:t>
          </a:r>
          <a:endParaRPr lang="es-AR" sz="1700" kern="1200" dirty="0"/>
        </a:p>
      </dsp:txBody>
      <dsp:txXfrm>
        <a:off x="46606" y="816714"/>
        <a:ext cx="11064645" cy="861508"/>
      </dsp:txXfrm>
    </dsp:sp>
    <dsp:sp modelId="{2349D3A1-3D03-468B-8205-CA62DB1967E0}">
      <dsp:nvSpPr>
        <dsp:cNvPr id="0" name=""/>
        <dsp:cNvSpPr/>
      </dsp:nvSpPr>
      <dsp:spPr>
        <a:xfrm>
          <a:off x="0" y="1773788"/>
          <a:ext cx="11157857" cy="954720"/>
        </a:xfrm>
        <a:prstGeom prst="roundRect">
          <a:avLst/>
        </a:prstGeom>
        <a:solidFill>
          <a:schemeClr val="accent2">
            <a:hueOff val="950851"/>
            <a:satOff val="-19128"/>
            <a:lumOff val="-686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s-MX" sz="1700" b="0" i="0" kern="1200" dirty="0"/>
            <a:t>Se incorpora a los </a:t>
          </a:r>
          <a:r>
            <a:rPr lang="es-MX" sz="1700" b="1" i="0" kern="1200" dirty="0">
              <a:effectLst>
                <a:outerShdw blurRad="38100" dist="38100" dir="2700000" algn="tl">
                  <a:srgbClr val="000000">
                    <a:alpha val="43137"/>
                  </a:srgbClr>
                </a:outerShdw>
              </a:effectLst>
            </a:rPr>
            <a:t>combatientes terroristas extranjeros y se incluye todo tipo de activos (entre ellos activos virtuales) al tipo penal de financiación del terrorismo.</a:t>
          </a:r>
          <a:endParaRPr lang="es-AR" sz="1700" b="1" kern="1200" dirty="0">
            <a:effectLst>
              <a:outerShdw blurRad="38100" dist="38100" dir="2700000" algn="tl">
                <a:srgbClr val="000000">
                  <a:alpha val="43137"/>
                </a:srgbClr>
              </a:outerShdw>
            </a:effectLst>
          </a:endParaRPr>
        </a:p>
      </dsp:txBody>
      <dsp:txXfrm>
        <a:off x="46606" y="1820394"/>
        <a:ext cx="11064645" cy="861508"/>
      </dsp:txXfrm>
    </dsp:sp>
    <dsp:sp modelId="{F228A0C4-110B-41DC-9543-2635D2FDE481}">
      <dsp:nvSpPr>
        <dsp:cNvPr id="0" name=""/>
        <dsp:cNvSpPr/>
      </dsp:nvSpPr>
      <dsp:spPr>
        <a:xfrm>
          <a:off x="0" y="2777468"/>
          <a:ext cx="11157857" cy="954720"/>
        </a:xfrm>
        <a:prstGeom prst="roundRect">
          <a:avLst/>
        </a:prstGeom>
        <a:solidFill>
          <a:schemeClr val="accent2">
            <a:hueOff val="1901703"/>
            <a:satOff val="-38256"/>
            <a:lumOff val="-1372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s-MX" sz="1700" b="0" i="0" kern="1200" dirty="0"/>
            <a:t>Se modifica la pena del inc. 4 (tipo penal atenuado). En su lugar, </a:t>
          </a:r>
          <a:r>
            <a:rPr lang="es-MX" sz="1700" b="1" i="0" kern="1200" dirty="0">
              <a:effectLst>
                <a:outerShdw blurRad="38100" dist="38100" dir="2700000" algn="tl">
                  <a:srgbClr val="000000">
                    <a:alpha val="43137"/>
                  </a:srgbClr>
                </a:outerShdw>
              </a:effectLst>
            </a:rPr>
            <a:t>se incorpora la pena de multa y se suprime la pena de prisión.</a:t>
          </a:r>
          <a:endParaRPr lang="es-AR" sz="1700" b="1" kern="1200" dirty="0">
            <a:effectLst>
              <a:outerShdw blurRad="38100" dist="38100" dir="2700000" algn="tl">
                <a:srgbClr val="000000">
                  <a:alpha val="43137"/>
                </a:srgbClr>
              </a:outerShdw>
            </a:effectLst>
          </a:endParaRPr>
        </a:p>
      </dsp:txBody>
      <dsp:txXfrm>
        <a:off x="46606" y="2824074"/>
        <a:ext cx="11064645" cy="861508"/>
      </dsp:txXfrm>
    </dsp:sp>
    <dsp:sp modelId="{04B60DC4-CF59-47D7-AE00-47369C17C3C5}">
      <dsp:nvSpPr>
        <dsp:cNvPr id="0" name=""/>
        <dsp:cNvSpPr/>
      </dsp:nvSpPr>
      <dsp:spPr>
        <a:xfrm>
          <a:off x="0" y="3781148"/>
          <a:ext cx="11157857" cy="954720"/>
        </a:xfrm>
        <a:prstGeom prst="roundRect">
          <a:avLst/>
        </a:prstGeom>
        <a:solidFill>
          <a:schemeClr val="accent2">
            <a:hueOff val="2852554"/>
            <a:satOff val="-57383"/>
            <a:lumOff val="-2058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s-MX" sz="1700" b="0" i="0" kern="1200" dirty="0"/>
            <a:t>Se incorporan al tipo penal de terrorismo (art. 41 quinquies del CP</a:t>
          </a:r>
          <a:r>
            <a:rPr lang="es-MX" sz="1700" b="1" i="0" kern="1200" dirty="0">
              <a:effectLst>
                <a:outerShdw blurRad="38100" dist="38100" dir="2700000" algn="tl">
                  <a:srgbClr val="000000">
                    <a:alpha val="43137"/>
                  </a:srgbClr>
                </a:outerShdw>
              </a:effectLst>
            </a:rPr>
            <a:t>) tipos penales previstos en convenciones internacionales vigentes en el país.</a:t>
          </a:r>
          <a:endParaRPr lang="es-AR" sz="1700" b="1" kern="1200" dirty="0">
            <a:effectLst>
              <a:outerShdw blurRad="38100" dist="38100" dir="2700000" algn="tl">
                <a:srgbClr val="000000">
                  <a:alpha val="43137"/>
                </a:srgbClr>
              </a:outerShdw>
            </a:effectLst>
          </a:endParaRPr>
        </a:p>
      </dsp:txBody>
      <dsp:txXfrm>
        <a:off x="46606" y="3827754"/>
        <a:ext cx="11064645" cy="861508"/>
      </dsp:txXfrm>
    </dsp:sp>
    <dsp:sp modelId="{03A3F237-8182-48CC-B07B-91DD8C25700C}">
      <dsp:nvSpPr>
        <dsp:cNvPr id="0" name=""/>
        <dsp:cNvSpPr/>
      </dsp:nvSpPr>
      <dsp:spPr>
        <a:xfrm>
          <a:off x="0" y="4784828"/>
          <a:ext cx="11157857" cy="954720"/>
        </a:xfrm>
        <a:prstGeom prst="roundRect">
          <a:avLst/>
        </a:prstGeom>
        <a:solidFill>
          <a:schemeClr val="accent2">
            <a:hueOff val="3803405"/>
            <a:satOff val="-76511"/>
            <a:lumOff val="-2745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s-MX" sz="1700" b="0" i="0" kern="1200" dirty="0"/>
            <a:t>Se suma </a:t>
          </a:r>
          <a:r>
            <a:rPr lang="es-MX" sz="1700" b="1" i="0" kern="1200" dirty="0">
              <a:effectLst>
                <a:outerShdw blurRad="38100" dist="38100" dir="2700000" algn="tl">
                  <a:srgbClr val="000000">
                    <a:alpha val="43137"/>
                  </a:srgbClr>
                </a:outerShdw>
              </a:effectLst>
            </a:rPr>
            <a:t>un nuevo tipo penal de financiamiento de la proliferación de armas de destrucción masiva.</a:t>
          </a:r>
          <a:endParaRPr lang="es-AR" sz="1700" b="1" kern="1200" dirty="0">
            <a:effectLst>
              <a:outerShdw blurRad="38100" dist="38100" dir="2700000" algn="tl">
                <a:srgbClr val="000000">
                  <a:alpha val="43137"/>
                </a:srgbClr>
              </a:outerShdw>
            </a:effectLst>
          </a:endParaRPr>
        </a:p>
      </dsp:txBody>
      <dsp:txXfrm>
        <a:off x="46606" y="4831434"/>
        <a:ext cx="11064645" cy="86150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636D7A-1263-45DB-82AD-8EB2E67D8147}">
      <dsp:nvSpPr>
        <dsp:cNvPr id="0" name=""/>
        <dsp:cNvSpPr/>
      </dsp:nvSpPr>
      <dsp:spPr>
        <a:xfrm>
          <a:off x="0" y="744"/>
          <a:ext cx="11168743" cy="726816"/>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s-MX" sz="1800" b="0" i="0" kern="1200" dirty="0"/>
            <a:t>Se incorpora a la </a:t>
          </a:r>
          <a:r>
            <a:rPr lang="es-MX" sz="1800" b="0" i="0" kern="1200" dirty="0" err="1"/>
            <a:t>UIF</a:t>
          </a:r>
          <a:r>
            <a:rPr lang="es-MX" sz="1800" b="0" i="0" kern="1200" dirty="0"/>
            <a:t> la autarquía funcional, administrativa y económica, además de la financiera.</a:t>
          </a:r>
          <a:endParaRPr lang="es-AR" sz="1800" kern="1200" dirty="0"/>
        </a:p>
      </dsp:txBody>
      <dsp:txXfrm>
        <a:off x="35480" y="36224"/>
        <a:ext cx="11097783" cy="655856"/>
      </dsp:txXfrm>
    </dsp:sp>
    <dsp:sp modelId="{3F3C97DA-0FFE-41EE-95CA-4C23BBEE2FC5}">
      <dsp:nvSpPr>
        <dsp:cNvPr id="0" name=""/>
        <dsp:cNvSpPr/>
      </dsp:nvSpPr>
      <dsp:spPr>
        <a:xfrm>
          <a:off x="0" y="739331"/>
          <a:ext cx="11168743" cy="726816"/>
        </a:xfrm>
        <a:prstGeom prst="roundRect">
          <a:avLst/>
        </a:prstGeom>
        <a:solidFill>
          <a:schemeClr val="accent3">
            <a:hueOff val="-1045359"/>
            <a:satOff val="9219"/>
            <a:lumOff val="199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MX" sz="1600" b="0" i="0" kern="1200" dirty="0"/>
            <a:t>Se suprime el inciso referido a delitos de fraude al comercio y a la industria dentro de los delitos precedentes del lavado de activos a tener en consideración de forma preferente y se incorpora el delito de financiamiento de la proliferación de armas de destrucción masiva.</a:t>
          </a:r>
          <a:endParaRPr lang="es-AR" sz="1600" kern="1200" dirty="0"/>
        </a:p>
      </dsp:txBody>
      <dsp:txXfrm>
        <a:off x="35480" y="774811"/>
        <a:ext cx="11097783" cy="655856"/>
      </dsp:txXfrm>
    </dsp:sp>
    <dsp:sp modelId="{03A3F237-8182-48CC-B07B-91DD8C25700C}">
      <dsp:nvSpPr>
        <dsp:cNvPr id="0" name=""/>
        <dsp:cNvSpPr/>
      </dsp:nvSpPr>
      <dsp:spPr>
        <a:xfrm>
          <a:off x="0" y="1477918"/>
          <a:ext cx="11168743" cy="726816"/>
        </a:xfrm>
        <a:prstGeom prst="roundRect">
          <a:avLst/>
        </a:prstGeom>
        <a:solidFill>
          <a:schemeClr val="accent3">
            <a:hueOff val="-2090718"/>
            <a:satOff val="18438"/>
            <a:lumOff val="398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s-MX" sz="1800" b="0" i="0" kern="1200" dirty="0"/>
            <a:t>Se suma a las competencias de la </a:t>
          </a:r>
          <a:r>
            <a:rPr lang="es-MX" sz="1800" b="0" i="0" kern="1200" dirty="0" err="1"/>
            <a:t>UIF</a:t>
          </a:r>
          <a:r>
            <a:rPr lang="es-MX" sz="1800" b="0" i="0" kern="1200" dirty="0"/>
            <a:t> el financiamiento de la proliferación de armas de destrucción masiva.</a:t>
          </a:r>
          <a:endParaRPr lang="es-AR" sz="1800" kern="1200" dirty="0"/>
        </a:p>
      </dsp:txBody>
      <dsp:txXfrm>
        <a:off x="35480" y="1513398"/>
        <a:ext cx="11097783" cy="655856"/>
      </dsp:txXfrm>
    </dsp:sp>
    <dsp:sp modelId="{77FE3AEC-8BEC-4830-B213-D0C13A1C747C}">
      <dsp:nvSpPr>
        <dsp:cNvPr id="0" name=""/>
        <dsp:cNvSpPr/>
      </dsp:nvSpPr>
      <dsp:spPr>
        <a:xfrm>
          <a:off x="0" y="2216505"/>
          <a:ext cx="11168743" cy="726816"/>
        </a:xfrm>
        <a:prstGeom prst="roundRect">
          <a:avLst/>
        </a:prstGeom>
        <a:solidFill>
          <a:schemeClr val="accent3">
            <a:hueOff val="-3136078"/>
            <a:satOff val="27657"/>
            <a:lumOff val="598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MX" sz="1600" b="0" i="0" kern="1200" dirty="0"/>
            <a:t>Se incorpora el enfoque basado en riesgos a las supervisiones del sistema preventivo LA/FT y a la emisión de directivas e instrucciones (regulación) por parte de la </a:t>
          </a:r>
          <a:r>
            <a:rPr lang="es-MX" sz="1600" b="0" i="0" kern="1200" dirty="0" err="1"/>
            <a:t>UIF</a:t>
          </a:r>
          <a:r>
            <a:rPr lang="es-MX" sz="1600" b="0" i="0" kern="1200" dirty="0"/>
            <a:t>.</a:t>
          </a:r>
          <a:endParaRPr lang="es-AR" sz="1600" kern="1200" dirty="0"/>
        </a:p>
      </dsp:txBody>
      <dsp:txXfrm>
        <a:off x="35480" y="2251985"/>
        <a:ext cx="11097783" cy="655856"/>
      </dsp:txXfrm>
    </dsp:sp>
    <dsp:sp modelId="{EE3DC4B7-2FA7-4C9A-BC69-D9B338A60CDB}">
      <dsp:nvSpPr>
        <dsp:cNvPr id="0" name=""/>
        <dsp:cNvSpPr/>
      </dsp:nvSpPr>
      <dsp:spPr>
        <a:xfrm>
          <a:off x="0" y="2955092"/>
          <a:ext cx="11168743" cy="726816"/>
        </a:xfrm>
        <a:prstGeom prst="roundRect">
          <a:avLst/>
        </a:prstGeom>
        <a:solidFill>
          <a:schemeClr val="accent3">
            <a:hueOff val="-4181437"/>
            <a:satOff val="36876"/>
            <a:lumOff val="797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MX" sz="1600" b="0" i="0" kern="1200" dirty="0"/>
            <a:t>Se faculta a la </a:t>
          </a:r>
          <a:r>
            <a:rPr lang="es-MX" sz="1600" b="0" i="0" kern="1200" dirty="0" err="1"/>
            <a:t>UIF</a:t>
          </a:r>
          <a:r>
            <a:rPr lang="es-MX" sz="1600" b="0" i="0" kern="1200" dirty="0"/>
            <a:t> para disponer sanciones financieras dirigidas, es decir, el congelamiento administrativo de fondos u otros activos, mediante resolución fundada.</a:t>
          </a:r>
          <a:endParaRPr lang="es-AR" sz="1600" kern="1200" dirty="0"/>
        </a:p>
      </dsp:txBody>
      <dsp:txXfrm>
        <a:off x="35480" y="2990572"/>
        <a:ext cx="11097783" cy="655856"/>
      </dsp:txXfrm>
    </dsp:sp>
    <dsp:sp modelId="{DE1A5967-97D0-4BA0-A433-7DAC54FF55CD}">
      <dsp:nvSpPr>
        <dsp:cNvPr id="0" name=""/>
        <dsp:cNvSpPr/>
      </dsp:nvSpPr>
      <dsp:spPr>
        <a:xfrm>
          <a:off x="0" y="3693679"/>
          <a:ext cx="11168743" cy="726816"/>
        </a:xfrm>
        <a:prstGeom prst="roundRect">
          <a:avLst/>
        </a:prstGeom>
        <a:solidFill>
          <a:schemeClr val="accent3">
            <a:hueOff val="-5226796"/>
            <a:satOff val="46095"/>
            <a:lumOff val="996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MX" sz="1600" b="0" i="0" kern="1200" dirty="0"/>
            <a:t>Se suma a las facultades de la </a:t>
          </a:r>
          <a:r>
            <a:rPr lang="es-MX" sz="1600" b="0" i="0" kern="1200" dirty="0" err="1"/>
            <a:t>UIF</a:t>
          </a:r>
          <a:r>
            <a:rPr lang="es-MX" sz="1600" b="0" i="0" kern="1200" dirty="0"/>
            <a:t> la de brindar información a los sujetos obligados a través de guías, informes y/o seminario que los provean de la retroalimentación necesaria para así contribuir con la aplicación de las medidas en materia de prevención del LA/ FT/ FP </a:t>
          </a:r>
          <a:endParaRPr lang="es-AR" sz="1600" kern="1200" dirty="0"/>
        </a:p>
      </dsp:txBody>
      <dsp:txXfrm>
        <a:off x="35480" y="3729159"/>
        <a:ext cx="11097783" cy="655856"/>
      </dsp:txXfrm>
    </dsp:sp>
    <dsp:sp modelId="{3EF9C2AA-79A3-499E-9DCD-BBEABEED6B93}">
      <dsp:nvSpPr>
        <dsp:cNvPr id="0" name=""/>
        <dsp:cNvSpPr/>
      </dsp:nvSpPr>
      <dsp:spPr>
        <a:xfrm>
          <a:off x="0" y="4432266"/>
          <a:ext cx="11168743" cy="726816"/>
        </a:xfrm>
        <a:prstGeom prst="roundRect">
          <a:avLst/>
        </a:prstGeom>
        <a:solidFill>
          <a:schemeClr val="accent3">
            <a:hueOff val="-6272155"/>
            <a:satOff val="55314"/>
            <a:lumOff val="1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MX" sz="1600" b="0" i="0" kern="1200" dirty="0"/>
            <a:t>Se incorpora un artículo que regula la correcta utilización de la información proveniente de organismos análogos extranjeros.</a:t>
          </a:r>
          <a:endParaRPr lang="es-AR" sz="1600" kern="1200" dirty="0"/>
        </a:p>
      </dsp:txBody>
      <dsp:txXfrm>
        <a:off x="35480" y="4467746"/>
        <a:ext cx="11097783" cy="65585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636D7A-1263-45DB-82AD-8EB2E67D8147}">
      <dsp:nvSpPr>
        <dsp:cNvPr id="0" name=""/>
        <dsp:cNvSpPr/>
      </dsp:nvSpPr>
      <dsp:spPr>
        <a:xfrm>
          <a:off x="0" y="138"/>
          <a:ext cx="11234057" cy="1978685"/>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MX" sz="1600" b="0" i="0" kern="1200"/>
            <a:t>Se modifica el espectro de </a:t>
          </a:r>
          <a:r>
            <a:rPr lang="es-MX" sz="1600" b="1" i="0" kern="1200"/>
            <a:t>sujetos obligados a informar a la UIF </a:t>
          </a:r>
          <a:r>
            <a:rPr lang="es-MX" sz="1600" b="0" i="0" kern="1200"/>
            <a:t>al </a:t>
          </a:r>
        </a:p>
        <a:p>
          <a:pPr marL="0" lvl="0" indent="0" algn="l" defTabSz="711200">
            <a:lnSpc>
              <a:spcPct val="90000"/>
            </a:lnSpc>
            <a:spcBef>
              <a:spcPct val="0"/>
            </a:spcBef>
            <a:spcAft>
              <a:spcPct val="35000"/>
            </a:spcAft>
            <a:buNone/>
          </a:pPr>
          <a:r>
            <a:rPr lang="es-MX" sz="1600" b="0" i="0" kern="1200"/>
            <a:t>1) incorporar a los proveedores </a:t>
          </a:r>
          <a:r>
            <a:rPr lang="es-MX" sz="1600" b="1" i="0" kern="1200"/>
            <a:t>de servicios de activos virtuales</a:t>
          </a:r>
          <a:r>
            <a:rPr lang="es-MX" sz="1600" b="0" i="0" kern="1200"/>
            <a:t>, aquellas personas humanas o jurídicas que realizan en nombre de un tercero, custodia y </a:t>
          </a:r>
          <a:r>
            <a:rPr lang="es-MX" sz="1600" b="1" i="0" kern="1200"/>
            <a:t>administración de efectivo o valores líquidos, abogados y proveedores de servicios societarios y fiduciarios</a:t>
          </a:r>
          <a:r>
            <a:rPr lang="es-MX" sz="1600" b="0" i="0" kern="1200"/>
            <a:t>, en determinados supuestos; </a:t>
          </a:r>
        </a:p>
        <a:p>
          <a:pPr marL="0" lvl="0" indent="0" algn="l" defTabSz="711200">
            <a:lnSpc>
              <a:spcPct val="90000"/>
            </a:lnSpc>
            <a:spcBef>
              <a:spcPct val="0"/>
            </a:spcBef>
            <a:spcAft>
              <a:spcPct val="35000"/>
            </a:spcAft>
            <a:buNone/>
          </a:pPr>
          <a:r>
            <a:rPr lang="es-MX" sz="1600" b="0" i="0" kern="1200"/>
            <a:t>2) adecuar a algunos sujetos obligados al Glosario General de GAFI y </a:t>
          </a:r>
        </a:p>
        <a:p>
          <a:pPr marL="0" lvl="0" indent="0" algn="l" defTabSz="711200">
            <a:lnSpc>
              <a:spcPct val="90000"/>
            </a:lnSpc>
            <a:spcBef>
              <a:spcPct val="0"/>
            </a:spcBef>
            <a:spcAft>
              <a:spcPct val="35000"/>
            </a:spcAft>
            <a:buNone/>
          </a:pPr>
          <a:r>
            <a:rPr lang="es-MX" sz="1600" b="0" i="0" kern="1200"/>
            <a:t>3) suprimir a algunos tipos de sujetos obligados, como ciertos intermediarios de seguros, las organizaciones sin fines de lucro y el Tribunal Nacional de Defensa de la Competencia.</a:t>
          </a:r>
          <a:endParaRPr lang="es-AR" sz="1600" kern="1200" dirty="0"/>
        </a:p>
      </dsp:txBody>
      <dsp:txXfrm>
        <a:off x="96591" y="96729"/>
        <a:ext cx="11040875" cy="1785503"/>
      </dsp:txXfrm>
    </dsp:sp>
    <dsp:sp modelId="{9630AB0C-B353-4323-8E1A-FD099D85E534}">
      <dsp:nvSpPr>
        <dsp:cNvPr id="0" name=""/>
        <dsp:cNvSpPr/>
      </dsp:nvSpPr>
      <dsp:spPr>
        <a:xfrm>
          <a:off x="0" y="1986202"/>
          <a:ext cx="11234057" cy="2214880"/>
        </a:xfrm>
        <a:prstGeom prst="roundRect">
          <a:avLst/>
        </a:prstGeom>
        <a:solidFill>
          <a:schemeClr val="accent4">
            <a:hueOff val="2739640"/>
            <a:satOff val="12105"/>
            <a:lumOff val="1568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s-MX" sz="1400" b="0" i="0" kern="1200" dirty="0"/>
            <a:t>Se unifican en el Art. 21 las </a:t>
          </a:r>
          <a:r>
            <a:rPr lang="es-MX" sz="1400" b="1" i="0" kern="1200" dirty="0"/>
            <a:t>obligaciones aplicables a los sujetos obligados</a:t>
          </a:r>
          <a:r>
            <a:rPr lang="es-MX" sz="1400" b="0" i="0" kern="1200" dirty="0"/>
            <a:t>:</a:t>
          </a:r>
        </a:p>
        <a:p>
          <a:pPr marL="0" lvl="0" indent="0" algn="l" defTabSz="622300">
            <a:lnSpc>
              <a:spcPct val="90000"/>
            </a:lnSpc>
            <a:spcBef>
              <a:spcPct val="0"/>
            </a:spcBef>
            <a:spcAft>
              <a:spcPct val="35000"/>
            </a:spcAft>
            <a:buNone/>
          </a:pPr>
          <a:r>
            <a:rPr lang="es-MX" sz="1500" b="0" i="0" kern="1200" dirty="0"/>
            <a:t>1) la obligación de determinar el riesgo de LA/FT/FP asociado al cliente y su operatoria, a los productos, servicios, transacciones, operaciones o canales de distribución, a la zona geográfica involucrada y de realizar una autoevaluación de tales riesgos e implementar medidas idóneas para su mitigación;</a:t>
          </a:r>
        </a:p>
        <a:p>
          <a:pPr marL="0" lvl="0" indent="0" algn="l" defTabSz="622300">
            <a:lnSpc>
              <a:spcPct val="90000"/>
            </a:lnSpc>
            <a:spcBef>
              <a:spcPct val="0"/>
            </a:spcBef>
            <a:spcAft>
              <a:spcPct val="35000"/>
            </a:spcAft>
            <a:buNone/>
          </a:pPr>
          <a:r>
            <a:rPr lang="es-MX" sz="1500" b="0" i="0" kern="1200" dirty="0"/>
            <a:t>2) el agregado, dentro del deber de reportar operaciones sospechosas, a las vinculadas con el financiamiento de la proliferación de armas de destrucción masiva; y </a:t>
          </a:r>
        </a:p>
        <a:p>
          <a:pPr marL="0" lvl="0" indent="0" algn="l" defTabSz="622300">
            <a:lnSpc>
              <a:spcPct val="90000"/>
            </a:lnSpc>
            <a:spcBef>
              <a:spcPct val="0"/>
            </a:spcBef>
            <a:spcAft>
              <a:spcPct val="35000"/>
            </a:spcAft>
            <a:buNone/>
          </a:pPr>
          <a:r>
            <a:rPr lang="es-MX" sz="1500" b="0" i="0" kern="1200" dirty="0"/>
            <a:t>3) la determinación acerca de que si el sujeto obligado no pudiera cumplir con las </a:t>
          </a:r>
          <a:r>
            <a:rPr lang="es-MX" sz="1500" b="1" i="0" kern="1200" dirty="0"/>
            <a:t>obligaciones de debida diligencia</a:t>
          </a:r>
          <a:r>
            <a:rPr lang="es-MX" sz="1500" b="0" i="0" kern="1200" dirty="0"/>
            <a:t> del cliente, deberá entenderse como impedimento para el inicio o la continuación de la relación con el cliente.</a:t>
          </a:r>
          <a:endParaRPr lang="es-AR" sz="1500" kern="1200" dirty="0"/>
        </a:p>
      </dsp:txBody>
      <dsp:txXfrm>
        <a:off x="108122" y="2094324"/>
        <a:ext cx="11017813" cy="1998636"/>
      </dsp:txXfrm>
    </dsp:sp>
    <dsp:sp modelId="{3F3C97DA-0FFE-41EE-95CA-4C23BBEE2FC5}">
      <dsp:nvSpPr>
        <dsp:cNvPr id="0" name=""/>
        <dsp:cNvSpPr/>
      </dsp:nvSpPr>
      <dsp:spPr>
        <a:xfrm>
          <a:off x="0" y="4208461"/>
          <a:ext cx="11234057" cy="1038314"/>
        </a:xfrm>
        <a:prstGeom prst="roundRect">
          <a:avLst/>
        </a:prstGeom>
        <a:solidFill>
          <a:schemeClr val="accent4">
            <a:hueOff val="5479279"/>
            <a:satOff val="24210"/>
            <a:lumOff val="3137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MX" sz="1600" b="0" i="0" kern="1200" dirty="0"/>
            <a:t>Se suma un capítulo referido a las </a:t>
          </a:r>
          <a:r>
            <a:rPr lang="es-MX" sz="1600" b="1" i="0" kern="1200" dirty="0"/>
            <a:t>personas jurídicas sin fines de lucro </a:t>
          </a:r>
          <a:r>
            <a:rPr lang="es-MX" sz="1600" b="0" i="0" kern="1200" dirty="0"/>
            <a:t>que, si bien dejarán de ser sujetos obligados, deberán ser </a:t>
          </a:r>
          <a:r>
            <a:rPr lang="es-MX" sz="1600" b="1" i="0" kern="1200" dirty="0"/>
            <a:t>objeto de un análisis de riesgos </a:t>
          </a:r>
          <a:r>
            <a:rPr lang="es-MX" sz="1600" b="0" i="0" kern="1200" dirty="0"/>
            <a:t>de abuso para la financiación del terrorismo y, en consecuencia, deberán establecerse medidas adecuadas y proporcionales a los riesgos identificados.</a:t>
          </a:r>
          <a:endParaRPr lang="es-AR" sz="1600" kern="1200" dirty="0"/>
        </a:p>
      </dsp:txBody>
      <dsp:txXfrm>
        <a:off x="50686" y="4259147"/>
        <a:ext cx="11132685" cy="93694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BEBCD3-69C6-4EA8-9F47-D3C60960EF49}">
      <dsp:nvSpPr>
        <dsp:cNvPr id="0" name=""/>
        <dsp:cNvSpPr/>
      </dsp:nvSpPr>
      <dsp:spPr>
        <a:xfrm>
          <a:off x="0" y="145274"/>
          <a:ext cx="11234057" cy="2384583"/>
        </a:xfrm>
        <a:prstGeom prst="roundRect">
          <a:avLst/>
        </a:prstGeom>
        <a:solidFill>
          <a:schemeClr val="accent5">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s-MX" sz="2000" b="0" i="0" kern="1200" dirty="0"/>
            <a:t>Se propone la </a:t>
          </a:r>
          <a:r>
            <a:rPr lang="es-MX" sz="2000" b="1" i="0" kern="1200" dirty="0">
              <a:effectLst>
                <a:outerShdw blurRad="38100" dist="38100" dir="2700000" algn="tl">
                  <a:srgbClr val="000000">
                    <a:alpha val="43137"/>
                  </a:srgbClr>
                </a:outerShdw>
              </a:effectLst>
            </a:rPr>
            <a:t>creación</a:t>
          </a:r>
          <a:r>
            <a:rPr lang="es-MX" sz="2000" b="0" i="0" kern="1200" dirty="0"/>
            <a:t> de un </a:t>
          </a:r>
          <a:r>
            <a:rPr lang="es-MX" sz="2000" b="1" i="0" kern="1200" dirty="0">
              <a:effectLst>
                <a:outerShdw blurRad="38100" dist="38100" dir="2700000" algn="tl">
                  <a:srgbClr val="000000">
                    <a:alpha val="43137"/>
                  </a:srgbClr>
                </a:outerShdw>
              </a:effectLst>
            </a:rPr>
            <a:t>registro público centralizado de beneficiarios finales </a:t>
          </a:r>
          <a:r>
            <a:rPr lang="es-MX" sz="2000" b="0" i="0" kern="1200" dirty="0"/>
            <a:t>que contenga información adecuada, precisa y actualizada de los </a:t>
          </a:r>
          <a:r>
            <a:rPr lang="es-MX" sz="2000" b="1" i="0" kern="1200" dirty="0">
              <a:effectLst>
                <a:outerShdw blurRad="38100" dist="38100" dir="2700000" algn="tl">
                  <a:srgbClr val="000000">
                    <a:alpha val="43137"/>
                  </a:srgbClr>
                </a:outerShdw>
              </a:effectLst>
            </a:rPr>
            <a:t>beneficiarios finales de personas y estructuras jurídicas</a:t>
          </a:r>
          <a:r>
            <a:rPr lang="es-MX" sz="2000" b="0" i="0" kern="1200" dirty="0"/>
            <a:t>, cuya autoridad de aplicación será la </a:t>
          </a:r>
          <a:r>
            <a:rPr lang="es-MX" sz="2000" b="1" i="0" kern="1200" dirty="0">
              <a:effectLst>
                <a:outerShdw blurRad="38100" dist="38100" dir="2700000" algn="tl">
                  <a:srgbClr val="000000">
                    <a:alpha val="43137"/>
                  </a:srgbClr>
                </a:outerShdw>
              </a:effectLst>
            </a:rPr>
            <a:t>Administración Federal de Ingresos Públicos (AFIP), </a:t>
          </a:r>
          <a:r>
            <a:rPr lang="es-MX" sz="2000" b="0" i="0" kern="1200" dirty="0"/>
            <a:t>garantizando a las autoridades competentes en la materia el pleno acceso al mismo.</a:t>
          </a:r>
        </a:p>
      </dsp:txBody>
      <dsp:txXfrm>
        <a:off x="116406" y="261680"/>
        <a:ext cx="11001245" cy="2151771"/>
      </dsp:txXfrm>
    </dsp:sp>
    <dsp:sp modelId="{7BD9BC30-A951-40E0-BDD1-1F2F4A17C421}">
      <dsp:nvSpPr>
        <dsp:cNvPr id="0" name=""/>
        <dsp:cNvSpPr/>
      </dsp:nvSpPr>
      <dsp:spPr>
        <a:xfrm>
          <a:off x="0" y="2717057"/>
          <a:ext cx="11234057" cy="2384583"/>
        </a:xfrm>
        <a:prstGeom prst="round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s-MX" sz="2000" b="0" i="0" kern="1200" dirty="0"/>
            <a:t>El </a:t>
          </a:r>
          <a:r>
            <a:rPr lang="es-MX" sz="2000" b="1" i="0" kern="1200" dirty="0">
              <a:effectLst>
                <a:outerShdw blurRad="38100" dist="38100" dir="2700000" algn="tl">
                  <a:srgbClr val="000000">
                    <a:alpha val="43137"/>
                  </a:srgbClr>
                </a:outerShdw>
              </a:effectLst>
            </a:rPr>
            <a:t>registro de beneficiarios finales</a:t>
          </a:r>
          <a:r>
            <a:rPr lang="es-MX" sz="2000" b="0" i="0" kern="1200" dirty="0"/>
            <a:t>, se conformará con la información proveniente de los Regímenes Informativos establecidos por la AFIP a tal efecto, así como con toda aquella información que podrá ser requerida por la autoridad de aplicación a otros organismos públicos, unificará la diversidad de conceptos existentes al día de la fecha, definirá procedimientos únicos para la recolección de la información, establecerá las sanciones a aplicar, permitirá un uso amplio de la información recolectada, con distintos grados de accesos, entre otros aspectos.</a:t>
          </a:r>
        </a:p>
      </dsp:txBody>
      <dsp:txXfrm>
        <a:off x="116406" y="2833463"/>
        <a:ext cx="11001245" cy="215177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BEBCD3-69C6-4EA8-9F47-D3C60960EF49}">
      <dsp:nvSpPr>
        <dsp:cNvPr id="0" name=""/>
        <dsp:cNvSpPr/>
      </dsp:nvSpPr>
      <dsp:spPr>
        <a:xfrm>
          <a:off x="0" y="1406657"/>
          <a:ext cx="11234057" cy="243360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s-MX" sz="2800" b="0" kern="1200" dirty="0"/>
            <a:t>Se crea un Capítulo referido al Registro de Proveedores de Servicio de Activos Virtuales, a los fines de establecer que la Comisión Nacional de Valores (</a:t>
          </a:r>
          <a:r>
            <a:rPr lang="es-MX" sz="2800" b="0" kern="1200" dirty="0" err="1"/>
            <a:t>CNV</a:t>
          </a:r>
          <a:r>
            <a:rPr lang="es-MX" sz="2800" b="0" kern="1200" dirty="0"/>
            <a:t>) será el organismo encargado del registro, regulación y supervisión de los Proveedores de Servicios de Activos Virtuales.</a:t>
          </a:r>
          <a:endParaRPr lang="es-MX" sz="2800" b="0" i="0" kern="1200" dirty="0"/>
        </a:p>
      </dsp:txBody>
      <dsp:txXfrm>
        <a:off x="118799" y="1525456"/>
        <a:ext cx="10996459" cy="219600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BEBCD3-69C6-4EA8-9F47-D3C60960EF49}">
      <dsp:nvSpPr>
        <dsp:cNvPr id="0" name=""/>
        <dsp:cNvSpPr/>
      </dsp:nvSpPr>
      <dsp:spPr>
        <a:xfrm>
          <a:off x="0" y="1178507"/>
          <a:ext cx="11234057" cy="288989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s-MX" sz="2800" b="0" i="0" kern="1200" dirty="0"/>
            <a:t>Se implementa en nuevo Capítulo el control del Congreso del sistema prevención, investigación y persecución penal de lavado de activos, y financiación del terrorismo y financiamiento de armas de destrucción masiva, a través de la Comisión Bicameral de Fiscalización y Organismos de Actividades de Inteligencia.</a:t>
          </a:r>
        </a:p>
      </dsp:txBody>
      <dsp:txXfrm>
        <a:off x="141073" y="1319580"/>
        <a:ext cx="10951911" cy="2607753"/>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40AAD-80AF-40E7-BE3F-43D32FC68ED4}"/>
              </a:ext>
            </a:extLst>
          </p:cNvPr>
          <p:cNvSpPr>
            <a:spLocks noGrp="1"/>
          </p:cNvSpPr>
          <p:nvPr>
            <p:ph type="ctrTitle"/>
          </p:nvPr>
        </p:nvSpPr>
        <p:spPr>
          <a:xfrm>
            <a:off x="1524000" y="1122363"/>
            <a:ext cx="9144000" cy="2387600"/>
          </a:xfrm>
        </p:spPr>
        <p:txBody>
          <a:bodyPr anchor="b"/>
          <a:lstStyle>
            <a:lvl1pPr algn="l">
              <a:defRPr sz="6000" b="1" i="0" cap="all" baseline="0"/>
            </a:lvl1pPr>
          </a:lstStyle>
          <a:p>
            <a:r>
              <a:rPr lang="en-US"/>
              <a:t>Click to edit Master title style</a:t>
            </a:r>
          </a:p>
        </p:txBody>
      </p:sp>
      <p:sp>
        <p:nvSpPr>
          <p:cNvPr id="3" name="Subtitle 2">
            <a:extLst>
              <a:ext uri="{FF2B5EF4-FFF2-40B4-BE49-F238E27FC236}">
                <a16:creationId xmlns:a16="http://schemas.microsoft.com/office/drawing/2014/main" id="{EC80FBD9-0977-4B2B-9318-30774BB0947C}"/>
              </a:ext>
            </a:extLst>
          </p:cNvPr>
          <p:cNvSpPr>
            <a:spLocks noGrp="1"/>
          </p:cNvSpPr>
          <p:nvPr>
            <p:ph type="subTitle" idx="1"/>
          </p:nvPr>
        </p:nvSpPr>
        <p:spPr>
          <a:xfrm>
            <a:off x="1524000" y="3602038"/>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CE66DA5-7751-4D3D-B753-58DF3B418763}"/>
              </a:ext>
            </a:extLst>
          </p:cNvPr>
          <p:cNvSpPr>
            <a:spLocks noGrp="1"/>
          </p:cNvSpPr>
          <p:nvPr>
            <p:ph type="dt" sz="half" idx="10"/>
          </p:nvPr>
        </p:nvSpPr>
        <p:spPr/>
        <p:txBody>
          <a:bodyPr/>
          <a:lstStyle/>
          <a:p>
            <a:fld id="{6A4B53A7-3209-46A6-9454-F38EAC8F11E7}" type="datetimeFigureOut">
              <a:rPr lang="en-US" smtClean="0"/>
              <a:t>5/14/2023</a:t>
            </a:fld>
            <a:endParaRPr lang="en-US"/>
          </a:p>
        </p:txBody>
      </p:sp>
      <p:sp>
        <p:nvSpPr>
          <p:cNvPr id="5" name="Footer Placeholder 4">
            <a:extLst>
              <a:ext uri="{FF2B5EF4-FFF2-40B4-BE49-F238E27FC236}">
                <a16:creationId xmlns:a16="http://schemas.microsoft.com/office/drawing/2014/main" id="{7F8C2A2A-62DB-40C0-8AE7-CB9B98649B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01EAA4-F44C-4C1F-B8E3-1A3005300F50}"/>
              </a:ext>
            </a:extLst>
          </p:cNvPr>
          <p:cNvSpPr>
            <a:spLocks noGrp="1"/>
          </p:cNvSpPr>
          <p:nvPr>
            <p:ph type="sldNum" sz="quarter" idx="12"/>
          </p:nvPr>
        </p:nvSpPr>
        <p:spPr/>
        <p:txBody>
          <a:bodyPr/>
          <a:lstStyle/>
          <a:p>
            <a:fld id="{27CE633F-9882-4A5C-83A2-1109D0C73261}" type="slidenum">
              <a:rPr lang="en-US" smtClean="0"/>
              <a:t>‹Nº›</a:t>
            </a:fld>
            <a:endParaRPr lang="en-US"/>
          </a:p>
        </p:txBody>
      </p:sp>
      <p:cxnSp>
        <p:nvCxnSpPr>
          <p:cNvPr id="11" name="Straight Connector 10">
            <a:extLst>
              <a:ext uri="{FF2B5EF4-FFF2-40B4-BE49-F238E27FC236}">
                <a16:creationId xmlns:a16="http://schemas.microsoft.com/office/drawing/2014/main" id="{D1B787A8-0D67-4B7E-9B48-86BD906AB6B5}"/>
              </a:ext>
            </a:extLst>
          </p:cNvPr>
          <p:cNvCxnSpPr>
            <a:cxnSpLocks/>
          </p:cNvCxnSpPr>
          <p:nvPr/>
        </p:nvCxnSpPr>
        <p:spPr>
          <a:xfrm>
            <a:off x="715890" y="1114050"/>
            <a:ext cx="0" cy="5735637"/>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06877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AD429-654B-4F0E-94E9-6FEF8EC67EF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68D60B2-06F5-4567-BE1F-BBA5270537B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16F6F2-8269-4B80-8EE3-81FEE0F9DFA6}"/>
              </a:ext>
            </a:extLst>
          </p:cNvPr>
          <p:cNvSpPr>
            <a:spLocks noGrp="1"/>
          </p:cNvSpPr>
          <p:nvPr>
            <p:ph type="dt" sz="half" idx="10"/>
          </p:nvPr>
        </p:nvSpPr>
        <p:spPr/>
        <p:txBody>
          <a:bodyPr/>
          <a:lstStyle/>
          <a:p>
            <a:fld id="{6A4B53A7-3209-46A6-9454-F38EAC8F11E7}" type="datetimeFigureOut">
              <a:rPr lang="en-US" smtClean="0"/>
              <a:t>5/14/2023</a:t>
            </a:fld>
            <a:endParaRPr lang="en-US"/>
          </a:p>
        </p:txBody>
      </p:sp>
      <p:sp>
        <p:nvSpPr>
          <p:cNvPr id="5" name="Footer Placeholder 4">
            <a:extLst>
              <a:ext uri="{FF2B5EF4-FFF2-40B4-BE49-F238E27FC236}">
                <a16:creationId xmlns:a16="http://schemas.microsoft.com/office/drawing/2014/main" id="{56BC86E4-3EDE-4EB4-B1A3-A1198AADD1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1752B0-ACEC-49EF-8131-FCF35BC5CD35}"/>
              </a:ext>
            </a:extLst>
          </p:cNvPr>
          <p:cNvSpPr>
            <a:spLocks noGrp="1"/>
          </p:cNvSpPr>
          <p:nvPr>
            <p:ph type="sldNum" sz="quarter" idx="12"/>
          </p:nvPr>
        </p:nvSpPr>
        <p:spPr/>
        <p:txBody>
          <a:bodyPr/>
          <a:lstStyle/>
          <a:p>
            <a:fld id="{27CE633F-9882-4A5C-83A2-1109D0C73261}" type="slidenum">
              <a:rPr lang="en-US" smtClean="0"/>
              <a:t>‹Nº›</a:t>
            </a:fld>
            <a:endParaRPr lang="en-US"/>
          </a:p>
        </p:txBody>
      </p:sp>
      <p:cxnSp>
        <p:nvCxnSpPr>
          <p:cNvPr id="7" name="Straight Connector 6">
            <a:extLst>
              <a:ext uri="{FF2B5EF4-FFF2-40B4-BE49-F238E27FC236}">
                <a16:creationId xmlns:a16="http://schemas.microsoft.com/office/drawing/2014/main" id="{1A0462E3-375D-4E76-8886-69E06985D069}"/>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03024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23B094-F480-477B-901C-7181F88C076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D052089-A920-4E52-98DC-8A5DC7B0ACC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074FE-F1B4-421F-A66E-FA351C8F99E9}"/>
              </a:ext>
            </a:extLst>
          </p:cNvPr>
          <p:cNvSpPr>
            <a:spLocks noGrp="1"/>
          </p:cNvSpPr>
          <p:nvPr>
            <p:ph type="dt" sz="half" idx="10"/>
          </p:nvPr>
        </p:nvSpPr>
        <p:spPr/>
        <p:txBody>
          <a:bodyPr/>
          <a:lstStyle/>
          <a:p>
            <a:fld id="{6A4B53A7-3209-46A6-9454-F38EAC8F11E7}" type="datetimeFigureOut">
              <a:rPr lang="en-US" smtClean="0"/>
              <a:t>5/14/2023</a:t>
            </a:fld>
            <a:endParaRPr lang="en-US"/>
          </a:p>
        </p:txBody>
      </p:sp>
      <p:sp>
        <p:nvSpPr>
          <p:cNvPr id="5" name="Footer Placeholder 4">
            <a:extLst>
              <a:ext uri="{FF2B5EF4-FFF2-40B4-BE49-F238E27FC236}">
                <a16:creationId xmlns:a16="http://schemas.microsoft.com/office/drawing/2014/main" id="{34D764BA-3AB2-45FD-ABCB-975B3FDDF2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FB3FEF-8252-49FD-82F2-3E5FABC65F9A}"/>
              </a:ext>
            </a:extLst>
          </p:cNvPr>
          <p:cNvSpPr>
            <a:spLocks noGrp="1"/>
          </p:cNvSpPr>
          <p:nvPr>
            <p:ph type="sldNum" sz="quarter" idx="12"/>
          </p:nvPr>
        </p:nvSpPr>
        <p:spPr/>
        <p:txBody>
          <a:bodyPr/>
          <a:lstStyle/>
          <a:p>
            <a:fld id="{27CE633F-9882-4A5C-83A2-1109D0C73261}" type="slidenum">
              <a:rPr lang="en-US" smtClean="0"/>
              <a:t>‹Nº›</a:t>
            </a:fld>
            <a:endParaRPr lang="en-US"/>
          </a:p>
        </p:txBody>
      </p:sp>
      <p:cxnSp>
        <p:nvCxnSpPr>
          <p:cNvPr id="7" name="Straight Connector 6">
            <a:extLst>
              <a:ext uri="{FF2B5EF4-FFF2-40B4-BE49-F238E27FC236}">
                <a16:creationId xmlns:a16="http://schemas.microsoft.com/office/drawing/2014/main" id="{0AEB5C65-83BB-4EBD-AD22-EDA8489D0F5D}"/>
              </a:ext>
            </a:extLst>
          </p:cNvPr>
          <p:cNvCxnSpPr>
            <a:cxnSpLocks/>
          </p:cNvCxnSpPr>
          <p:nvPr/>
        </p:nvCxnSpPr>
        <p:spPr>
          <a:xfrm flipV="1">
            <a:off x="8313" y="261865"/>
            <a:ext cx="11353802" cy="1"/>
          </a:xfrm>
          <a:prstGeom prst="line">
            <a:avLst/>
          </a:prstGeom>
          <a:ln w="25400" cap="sq">
            <a:gradFill flip="none" rotWithShape="1">
              <a:gsLst>
                <a:gs pos="0">
                  <a:schemeClr val="accent2"/>
                </a:gs>
                <a:gs pos="100000">
                  <a:schemeClr val="accent4"/>
                </a:gs>
              </a:gsLst>
              <a:lin ang="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5442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6CF8C-1EA0-4E47-AC60-CAC3B80A3C5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28CABF8-19D8-4F3C-994F-4D35EC7A2C3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97BB2D-4E2C-4490-A2A3-4B68BCC5D2F9}"/>
              </a:ext>
            </a:extLst>
          </p:cNvPr>
          <p:cNvSpPr>
            <a:spLocks noGrp="1"/>
          </p:cNvSpPr>
          <p:nvPr>
            <p:ph type="dt" sz="half" idx="10"/>
          </p:nvPr>
        </p:nvSpPr>
        <p:spPr/>
        <p:txBody>
          <a:bodyPr/>
          <a:lstStyle/>
          <a:p>
            <a:fld id="{6A4B53A7-3209-46A6-9454-F38EAC8F11E7}" type="datetimeFigureOut">
              <a:rPr lang="en-US" smtClean="0"/>
              <a:t>5/14/2023</a:t>
            </a:fld>
            <a:endParaRPr lang="en-US"/>
          </a:p>
        </p:txBody>
      </p:sp>
      <p:sp>
        <p:nvSpPr>
          <p:cNvPr id="5" name="Footer Placeholder 4">
            <a:extLst>
              <a:ext uri="{FF2B5EF4-FFF2-40B4-BE49-F238E27FC236}">
                <a16:creationId xmlns:a16="http://schemas.microsoft.com/office/drawing/2014/main" id="{6140F15D-DD72-46D5-BF0F-F506471070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66FD4D-815A-431C-ADEF-DE6F236F617F}"/>
              </a:ext>
            </a:extLst>
          </p:cNvPr>
          <p:cNvSpPr>
            <a:spLocks noGrp="1"/>
          </p:cNvSpPr>
          <p:nvPr>
            <p:ph type="sldNum" sz="quarter" idx="12"/>
          </p:nvPr>
        </p:nvSpPr>
        <p:spPr/>
        <p:txBody>
          <a:bodyPr/>
          <a:lstStyle/>
          <a:p>
            <a:fld id="{27CE633F-9882-4A5C-83A2-1109D0C73261}" type="slidenum">
              <a:rPr lang="en-US" smtClean="0"/>
              <a:t>‹Nº›</a:t>
            </a:fld>
            <a:endParaRPr lang="en-US"/>
          </a:p>
        </p:txBody>
      </p:sp>
      <p:cxnSp>
        <p:nvCxnSpPr>
          <p:cNvPr id="7" name="Straight Connector 6">
            <a:extLst>
              <a:ext uri="{FF2B5EF4-FFF2-40B4-BE49-F238E27FC236}">
                <a16:creationId xmlns:a16="http://schemas.microsoft.com/office/drawing/2014/main" id="{5C05CAAB-DBA2-4548-AD5F-01BB97FBB207}"/>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43992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FC2D1-D3FE-4B37-8740-57444421FDBF}"/>
              </a:ext>
            </a:extLst>
          </p:cNvPr>
          <p:cNvSpPr>
            <a:spLocks noGrp="1"/>
          </p:cNvSpPr>
          <p:nvPr>
            <p:ph type="title"/>
          </p:nvPr>
        </p:nvSpPr>
        <p:spPr>
          <a:xfrm>
            <a:off x="831850" y="1709738"/>
            <a:ext cx="10515600" cy="2852737"/>
          </a:xfrm>
        </p:spPr>
        <p:txBody>
          <a:bodyPr anchor="b"/>
          <a:lstStyle>
            <a:lvl1pPr>
              <a:defRPr sz="6000" b="1" i="0" cap="all" baseline="0"/>
            </a:lvl1pPr>
          </a:lstStyle>
          <a:p>
            <a:r>
              <a:rPr lang="en-US"/>
              <a:t>Click to edit Master title style</a:t>
            </a:r>
          </a:p>
        </p:txBody>
      </p:sp>
      <p:sp>
        <p:nvSpPr>
          <p:cNvPr id="3" name="Text Placeholder 2">
            <a:extLst>
              <a:ext uri="{FF2B5EF4-FFF2-40B4-BE49-F238E27FC236}">
                <a16:creationId xmlns:a16="http://schemas.microsoft.com/office/drawing/2014/main" id="{BA5AF550-086C-426E-A374-85DB395701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9A58988-AD39-4AE9-8E6A-0907F0BE2673}"/>
              </a:ext>
            </a:extLst>
          </p:cNvPr>
          <p:cNvSpPr>
            <a:spLocks noGrp="1"/>
          </p:cNvSpPr>
          <p:nvPr>
            <p:ph type="dt" sz="half" idx="10"/>
          </p:nvPr>
        </p:nvSpPr>
        <p:spPr/>
        <p:txBody>
          <a:bodyPr/>
          <a:lstStyle/>
          <a:p>
            <a:fld id="{6A4B53A7-3209-46A6-9454-F38EAC8F11E7}" type="datetimeFigureOut">
              <a:rPr lang="en-US" smtClean="0"/>
              <a:t>5/14/2023</a:t>
            </a:fld>
            <a:endParaRPr lang="en-US"/>
          </a:p>
        </p:txBody>
      </p:sp>
      <p:sp>
        <p:nvSpPr>
          <p:cNvPr id="5" name="Footer Placeholder 4">
            <a:extLst>
              <a:ext uri="{FF2B5EF4-FFF2-40B4-BE49-F238E27FC236}">
                <a16:creationId xmlns:a16="http://schemas.microsoft.com/office/drawing/2014/main" id="{1D366319-82EE-408E-819F-8F8E6DBA7A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21C8A6-777F-496D-8620-AE52BFC33FC4}"/>
              </a:ext>
            </a:extLst>
          </p:cNvPr>
          <p:cNvSpPr>
            <a:spLocks noGrp="1"/>
          </p:cNvSpPr>
          <p:nvPr>
            <p:ph type="sldNum" sz="quarter" idx="12"/>
          </p:nvPr>
        </p:nvSpPr>
        <p:spPr/>
        <p:txBody>
          <a:bodyPr/>
          <a:lstStyle/>
          <a:p>
            <a:fld id="{27CE633F-9882-4A5C-83A2-1109D0C73261}" type="slidenum">
              <a:rPr lang="en-US" smtClean="0"/>
              <a:t>‹Nº›</a:t>
            </a:fld>
            <a:endParaRPr lang="en-US"/>
          </a:p>
        </p:txBody>
      </p:sp>
      <p:cxnSp>
        <p:nvCxnSpPr>
          <p:cNvPr id="9" name="Straight Connector 8">
            <a:extLst>
              <a:ext uri="{FF2B5EF4-FFF2-40B4-BE49-F238E27FC236}">
                <a16:creationId xmlns:a16="http://schemas.microsoft.com/office/drawing/2014/main" id="{C031F83B-57A8-4533-981C-D1FFAD2B6B6F}"/>
              </a:ext>
            </a:extLst>
          </p:cNvPr>
          <p:cNvCxnSpPr>
            <a:cxnSpLocks/>
          </p:cNvCxnSpPr>
          <p:nvPr/>
        </p:nvCxnSpPr>
        <p:spPr>
          <a:xfrm>
            <a:off x="715890" y="1701425"/>
            <a:ext cx="0" cy="5148262"/>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3197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57166-6921-4546-BA2C-99E464681F4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95B9122-6371-4049-B57A-33DED7DA2F7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A14555D-0753-4312-A26B-2338813F9B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3D8FDCB-69DA-4A8F-8B91-5CFF77897C27}"/>
              </a:ext>
            </a:extLst>
          </p:cNvPr>
          <p:cNvSpPr>
            <a:spLocks noGrp="1"/>
          </p:cNvSpPr>
          <p:nvPr>
            <p:ph type="dt" sz="half" idx="10"/>
          </p:nvPr>
        </p:nvSpPr>
        <p:spPr/>
        <p:txBody>
          <a:bodyPr/>
          <a:lstStyle/>
          <a:p>
            <a:fld id="{6A4B53A7-3209-46A6-9454-F38EAC8F11E7}" type="datetimeFigureOut">
              <a:rPr lang="en-US" smtClean="0"/>
              <a:t>5/14/2023</a:t>
            </a:fld>
            <a:endParaRPr lang="en-US"/>
          </a:p>
        </p:txBody>
      </p:sp>
      <p:sp>
        <p:nvSpPr>
          <p:cNvPr id="6" name="Footer Placeholder 5">
            <a:extLst>
              <a:ext uri="{FF2B5EF4-FFF2-40B4-BE49-F238E27FC236}">
                <a16:creationId xmlns:a16="http://schemas.microsoft.com/office/drawing/2014/main" id="{91AC8C07-E0D3-4464-AE3C-25730D75C8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2596A6-734E-4AE0-BFB8-3089137BF8E8}"/>
              </a:ext>
            </a:extLst>
          </p:cNvPr>
          <p:cNvSpPr>
            <a:spLocks noGrp="1"/>
          </p:cNvSpPr>
          <p:nvPr>
            <p:ph type="sldNum" sz="quarter" idx="12"/>
          </p:nvPr>
        </p:nvSpPr>
        <p:spPr/>
        <p:txBody>
          <a:bodyPr/>
          <a:lstStyle/>
          <a:p>
            <a:fld id="{27CE633F-9882-4A5C-83A2-1109D0C73261}" type="slidenum">
              <a:rPr lang="en-US" smtClean="0"/>
              <a:t>‹Nº›</a:t>
            </a:fld>
            <a:endParaRPr lang="en-US"/>
          </a:p>
        </p:txBody>
      </p:sp>
      <p:cxnSp>
        <p:nvCxnSpPr>
          <p:cNvPr id="8" name="Straight Connector 7">
            <a:extLst>
              <a:ext uri="{FF2B5EF4-FFF2-40B4-BE49-F238E27FC236}">
                <a16:creationId xmlns:a16="http://schemas.microsoft.com/office/drawing/2014/main" id="{3FB7E8F4-3FB3-45AB-A381-9093CA95AAE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9024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057AE-3B3B-4261-B912-BF9EB9A58C3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2A2D237-A706-4712-90CA-B04517CBBE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DE39CA1-2B6D-427E-9688-9093D5865CB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3D53357-616B-47F4-944B-F979FE96635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D7EA593-3036-4FB5-94B4-D9431DF0487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86B3EF2-2C04-480F-A570-14E520DD00DE}"/>
              </a:ext>
            </a:extLst>
          </p:cNvPr>
          <p:cNvSpPr>
            <a:spLocks noGrp="1"/>
          </p:cNvSpPr>
          <p:nvPr>
            <p:ph type="dt" sz="half" idx="10"/>
          </p:nvPr>
        </p:nvSpPr>
        <p:spPr/>
        <p:txBody>
          <a:bodyPr/>
          <a:lstStyle/>
          <a:p>
            <a:fld id="{6A4B53A7-3209-46A6-9454-F38EAC8F11E7}" type="datetimeFigureOut">
              <a:rPr lang="en-US" smtClean="0"/>
              <a:t>5/14/2023</a:t>
            </a:fld>
            <a:endParaRPr lang="en-US"/>
          </a:p>
        </p:txBody>
      </p:sp>
      <p:sp>
        <p:nvSpPr>
          <p:cNvPr id="8" name="Footer Placeholder 7">
            <a:extLst>
              <a:ext uri="{FF2B5EF4-FFF2-40B4-BE49-F238E27FC236}">
                <a16:creationId xmlns:a16="http://schemas.microsoft.com/office/drawing/2014/main" id="{1CF5783E-3073-4F4D-8B9C-C5B18DDA5A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1A75FE3-6719-4790-AA00-251BC2A6E5AF}"/>
              </a:ext>
            </a:extLst>
          </p:cNvPr>
          <p:cNvSpPr>
            <a:spLocks noGrp="1"/>
          </p:cNvSpPr>
          <p:nvPr>
            <p:ph type="sldNum" sz="quarter" idx="12"/>
          </p:nvPr>
        </p:nvSpPr>
        <p:spPr/>
        <p:txBody>
          <a:bodyPr/>
          <a:lstStyle/>
          <a:p>
            <a:fld id="{27CE633F-9882-4A5C-83A2-1109D0C73261}" type="slidenum">
              <a:rPr lang="en-US" smtClean="0"/>
              <a:t>‹Nº›</a:t>
            </a:fld>
            <a:endParaRPr lang="en-US"/>
          </a:p>
        </p:txBody>
      </p:sp>
      <p:cxnSp>
        <p:nvCxnSpPr>
          <p:cNvPr id="10" name="Straight Connector 9">
            <a:extLst>
              <a:ext uri="{FF2B5EF4-FFF2-40B4-BE49-F238E27FC236}">
                <a16:creationId xmlns:a16="http://schemas.microsoft.com/office/drawing/2014/main" id="{160F34ED-DA60-4CC2-B735-B0EC5D9FEA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88824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9F227-D21C-48B3-828A-6BFA9585E82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DF1DFFF-E5C5-43DF-B71C-7270DB97372C}"/>
              </a:ext>
            </a:extLst>
          </p:cNvPr>
          <p:cNvSpPr>
            <a:spLocks noGrp="1"/>
          </p:cNvSpPr>
          <p:nvPr>
            <p:ph type="dt" sz="half" idx="10"/>
          </p:nvPr>
        </p:nvSpPr>
        <p:spPr/>
        <p:txBody>
          <a:bodyPr/>
          <a:lstStyle/>
          <a:p>
            <a:fld id="{6A4B53A7-3209-46A6-9454-F38EAC8F11E7}" type="datetimeFigureOut">
              <a:rPr lang="en-US" smtClean="0"/>
              <a:t>5/14/2023</a:t>
            </a:fld>
            <a:endParaRPr lang="en-US"/>
          </a:p>
        </p:txBody>
      </p:sp>
      <p:sp>
        <p:nvSpPr>
          <p:cNvPr id="4" name="Footer Placeholder 3">
            <a:extLst>
              <a:ext uri="{FF2B5EF4-FFF2-40B4-BE49-F238E27FC236}">
                <a16:creationId xmlns:a16="http://schemas.microsoft.com/office/drawing/2014/main" id="{7EBC03C0-6EB7-4633-967C-12C35768BB5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0FF4306-91CD-4B7B-8A53-34BE8F997581}"/>
              </a:ext>
            </a:extLst>
          </p:cNvPr>
          <p:cNvSpPr>
            <a:spLocks noGrp="1"/>
          </p:cNvSpPr>
          <p:nvPr>
            <p:ph type="sldNum" sz="quarter" idx="12"/>
          </p:nvPr>
        </p:nvSpPr>
        <p:spPr/>
        <p:txBody>
          <a:bodyPr/>
          <a:lstStyle/>
          <a:p>
            <a:fld id="{27CE633F-9882-4A5C-83A2-1109D0C73261}" type="slidenum">
              <a:rPr lang="en-US" smtClean="0"/>
              <a:t>‹Nº›</a:t>
            </a:fld>
            <a:endParaRPr lang="en-US"/>
          </a:p>
        </p:txBody>
      </p:sp>
      <p:cxnSp>
        <p:nvCxnSpPr>
          <p:cNvPr id="6" name="Straight Connector 5">
            <a:extLst>
              <a:ext uri="{FF2B5EF4-FFF2-40B4-BE49-F238E27FC236}">
                <a16:creationId xmlns:a16="http://schemas.microsoft.com/office/drawing/2014/main" id="{57596AF9-469C-436D-B7D2-77952EF1825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96853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FF36D6-399B-43E3-84DD-9FC5119ECCE9}"/>
              </a:ext>
            </a:extLst>
          </p:cNvPr>
          <p:cNvSpPr>
            <a:spLocks noGrp="1"/>
          </p:cNvSpPr>
          <p:nvPr>
            <p:ph type="dt" sz="half" idx="10"/>
          </p:nvPr>
        </p:nvSpPr>
        <p:spPr/>
        <p:txBody>
          <a:bodyPr/>
          <a:lstStyle/>
          <a:p>
            <a:fld id="{6A4B53A7-3209-46A6-9454-F38EAC8F11E7}" type="datetimeFigureOut">
              <a:rPr lang="en-US" smtClean="0"/>
              <a:t>5/14/2023</a:t>
            </a:fld>
            <a:endParaRPr lang="en-US"/>
          </a:p>
        </p:txBody>
      </p:sp>
      <p:sp>
        <p:nvSpPr>
          <p:cNvPr id="3" name="Footer Placeholder 2">
            <a:extLst>
              <a:ext uri="{FF2B5EF4-FFF2-40B4-BE49-F238E27FC236}">
                <a16:creationId xmlns:a16="http://schemas.microsoft.com/office/drawing/2014/main" id="{50234AB7-3B85-4028-A500-5A1BDBF45C5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C1F40F0-9909-442F-BBA4-409D061ED027}"/>
              </a:ext>
            </a:extLst>
          </p:cNvPr>
          <p:cNvSpPr>
            <a:spLocks noGrp="1"/>
          </p:cNvSpPr>
          <p:nvPr>
            <p:ph type="sldNum" sz="quarter" idx="12"/>
          </p:nvPr>
        </p:nvSpPr>
        <p:spPr/>
        <p:txBody>
          <a:bodyPr/>
          <a:lstStyle/>
          <a:p>
            <a:fld id="{27CE633F-9882-4A5C-83A2-1109D0C73261}" type="slidenum">
              <a:rPr lang="en-US" smtClean="0"/>
              <a:t>‹Nº›</a:t>
            </a:fld>
            <a:endParaRPr lang="en-US"/>
          </a:p>
        </p:txBody>
      </p:sp>
      <p:cxnSp>
        <p:nvCxnSpPr>
          <p:cNvPr id="5" name="Straight Connector 4">
            <a:extLst>
              <a:ext uri="{FF2B5EF4-FFF2-40B4-BE49-F238E27FC236}">
                <a16:creationId xmlns:a16="http://schemas.microsoft.com/office/drawing/2014/main" id="{353C1207-D1C8-49E3-8837-E2B89D366FA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71882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0F214-646F-4D81-AD12-65628EC987D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EF71768-C3FA-49EF-99EF-06E6C3B284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2DA6F24-ED6C-4D12-A9D6-EE37FBD686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E6AACE-FAFB-4934-8E3C-AB5B216353D8}"/>
              </a:ext>
            </a:extLst>
          </p:cNvPr>
          <p:cNvSpPr>
            <a:spLocks noGrp="1"/>
          </p:cNvSpPr>
          <p:nvPr>
            <p:ph type="dt" sz="half" idx="10"/>
          </p:nvPr>
        </p:nvSpPr>
        <p:spPr/>
        <p:txBody>
          <a:bodyPr/>
          <a:lstStyle/>
          <a:p>
            <a:fld id="{6A4B53A7-3209-46A6-9454-F38EAC8F11E7}" type="datetimeFigureOut">
              <a:rPr lang="en-US" smtClean="0"/>
              <a:t>5/14/2023</a:t>
            </a:fld>
            <a:endParaRPr lang="en-US"/>
          </a:p>
        </p:txBody>
      </p:sp>
      <p:sp>
        <p:nvSpPr>
          <p:cNvPr id="6" name="Footer Placeholder 5">
            <a:extLst>
              <a:ext uri="{FF2B5EF4-FFF2-40B4-BE49-F238E27FC236}">
                <a16:creationId xmlns:a16="http://schemas.microsoft.com/office/drawing/2014/main" id="{181533EA-D0F8-4C79-8721-F190DE2D2D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59BAC9-F101-4394-BBA4-3D21A3497126}"/>
              </a:ext>
            </a:extLst>
          </p:cNvPr>
          <p:cNvSpPr>
            <a:spLocks noGrp="1"/>
          </p:cNvSpPr>
          <p:nvPr>
            <p:ph type="sldNum" sz="quarter" idx="12"/>
          </p:nvPr>
        </p:nvSpPr>
        <p:spPr/>
        <p:txBody>
          <a:bodyPr/>
          <a:lstStyle/>
          <a:p>
            <a:fld id="{27CE633F-9882-4A5C-83A2-1109D0C73261}" type="slidenum">
              <a:rPr lang="en-US" smtClean="0"/>
              <a:t>‹Nº›</a:t>
            </a:fld>
            <a:endParaRPr lang="en-US"/>
          </a:p>
        </p:txBody>
      </p:sp>
      <p:cxnSp>
        <p:nvCxnSpPr>
          <p:cNvPr id="8" name="Straight Connector 7">
            <a:extLst>
              <a:ext uri="{FF2B5EF4-FFF2-40B4-BE49-F238E27FC236}">
                <a16:creationId xmlns:a16="http://schemas.microsoft.com/office/drawing/2014/main" id="{0F3A79C9-7EDC-44F6-AC48-5DD98A7695AD}"/>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78639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CB71F-B6C2-4866-BC97-304F78816E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5ED73B-8413-478D-80D7-B78B69763B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91BDF226-1B94-4D2D-98B3-7B932FB17D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0C4E9A-CA29-4CCD-ACFA-B29F80FBA163}"/>
              </a:ext>
            </a:extLst>
          </p:cNvPr>
          <p:cNvSpPr>
            <a:spLocks noGrp="1"/>
          </p:cNvSpPr>
          <p:nvPr>
            <p:ph type="dt" sz="half" idx="10"/>
          </p:nvPr>
        </p:nvSpPr>
        <p:spPr/>
        <p:txBody>
          <a:bodyPr/>
          <a:lstStyle/>
          <a:p>
            <a:fld id="{6A4B53A7-3209-46A6-9454-F38EAC8F11E7}" type="datetimeFigureOut">
              <a:rPr lang="en-US" smtClean="0"/>
              <a:t>5/14/2023</a:t>
            </a:fld>
            <a:endParaRPr lang="en-US"/>
          </a:p>
        </p:txBody>
      </p:sp>
      <p:sp>
        <p:nvSpPr>
          <p:cNvPr id="6" name="Footer Placeholder 5">
            <a:extLst>
              <a:ext uri="{FF2B5EF4-FFF2-40B4-BE49-F238E27FC236}">
                <a16:creationId xmlns:a16="http://schemas.microsoft.com/office/drawing/2014/main" id="{71A5B7BE-3F1B-4FF3-B1D7-6E39B99D07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2F18F1-E27E-470E-AE13-4755DEE63A32}"/>
              </a:ext>
            </a:extLst>
          </p:cNvPr>
          <p:cNvSpPr>
            <a:spLocks noGrp="1"/>
          </p:cNvSpPr>
          <p:nvPr>
            <p:ph type="sldNum" sz="quarter" idx="12"/>
          </p:nvPr>
        </p:nvSpPr>
        <p:spPr/>
        <p:txBody>
          <a:bodyPr/>
          <a:lstStyle/>
          <a:p>
            <a:fld id="{27CE633F-9882-4A5C-83A2-1109D0C73261}" type="slidenum">
              <a:rPr lang="en-US" smtClean="0"/>
              <a:t>‹Nº›</a:t>
            </a:fld>
            <a:endParaRPr lang="en-US"/>
          </a:p>
        </p:txBody>
      </p:sp>
      <p:cxnSp>
        <p:nvCxnSpPr>
          <p:cNvPr id="8" name="Straight Connector 7">
            <a:extLst>
              <a:ext uri="{FF2B5EF4-FFF2-40B4-BE49-F238E27FC236}">
                <a16:creationId xmlns:a16="http://schemas.microsoft.com/office/drawing/2014/main" id="{00F08750-B7F2-4119-B151-68DE774813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98332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FDA4224-F4E4-47A4-ACF7-2317493908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1679907-DC49-4B86-A34C-C97DBC26A9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DBC8A0-34FC-4B6E-B42B-A721267D89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1" i="0" cap="all" spc="100" baseline="0">
                <a:solidFill>
                  <a:schemeClr val="tx1">
                    <a:tint val="75000"/>
                  </a:schemeClr>
                </a:solidFill>
              </a:defRPr>
            </a:lvl1pPr>
          </a:lstStyle>
          <a:p>
            <a:fld id="{6A4B53A7-3209-46A6-9454-F38EAC8F11E7}" type="datetimeFigureOut">
              <a:rPr lang="en-US" smtClean="0"/>
              <a:pPr/>
              <a:t>5/14/2023</a:t>
            </a:fld>
            <a:endParaRPr lang="en-US" dirty="0"/>
          </a:p>
        </p:txBody>
      </p:sp>
      <p:sp>
        <p:nvSpPr>
          <p:cNvPr id="5" name="Footer Placeholder 4">
            <a:extLst>
              <a:ext uri="{FF2B5EF4-FFF2-40B4-BE49-F238E27FC236}">
                <a16:creationId xmlns:a16="http://schemas.microsoft.com/office/drawing/2014/main" id="{609AC0B6-4CC4-4E41-8A4D-F62E17F2857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6C0E9BD-90BD-46AE-8A0D-06796ADB76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1" i="0" cap="all" spc="100" baseline="0">
                <a:solidFill>
                  <a:schemeClr val="tx1">
                    <a:tint val="75000"/>
                  </a:schemeClr>
                </a:solidFill>
              </a:defRPr>
            </a:lvl1pPr>
          </a:lstStyle>
          <a:p>
            <a:fld id="{27CE633F-9882-4A5C-83A2-1109D0C73261}" type="slidenum">
              <a:rPr lang="en-US" smtClean="0"/>
              <a:pPr/>
              <a:t>‹Nº›</a:t>
            </a:fld>
            <a:endParaRPr lang="en-US"/>
          </a:p>
        </p:txBody>
      </p:sp>
    </p:spTree>
    <p:extLst>
      <p:ext uri="{BB962C8B-B14F-4D97-AF65-F5344CB8AC3E}">
        <p14:creationId xmlns:p14="http://schemas.microsoft.com/office/powerpoint/2010/main" val="1239069603"/>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2" r:id="rId6"/>
    <p:sldLayoutId id="2147483688" r:id="rId7"/>
    <p:sldLayoutId id="2147483689" r:id="rId8"/>
    <p:sldLayoutId id="2147483690" r:id="rId9"/>
    <p:sldLayoutId id="2147483691" r:id="rId10"/>
    <p:sldLayoutId id="214748369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8">
            <a:extLst>
              <a:ext uri="{FF2B5EF4-FFF2-40B4-BE49-F238E27FC236}">
                <a16:creationId xmlns:a16="http://schemas.microsoft.com/office/drawing/2014/main" id="{6E37B132-9C54-4236-8910-3340177AD9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a:extLst>
              <a:ext uri="{FF2B5EF4-FFF2-40B4-BE49-F238E27FC236}">
                <a16:creationId xmlns:a16="http://schemas.microsoft.com/office/drawing/2014/main" id="{D472C551-D440-40DF-9260-BDB9AC4096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Univers"/>
              <a:ea typeface="+mn-ea"/>
              <a:cs typeface="+mn-cs"/>
            </a:endParaRPr>
          </a:p>
        </p:txBody>
      </p:sp>
      <p:pic>
        <p:nvPicPr>
          <p:cNvPr id="20" name="Picture 3" descr="Fondo abstracto triangular">
            <a:extLst>
              <a:ext uri="{FF2B5EF4-FFF2-40B4-BE49-F238E27FC236}">
                <a16:creationId xmlns:a16="http://schemas.microsoft.com/office/drawing/2014/main" id="{B620AF65-A00F-B6E3-4160-D06A8ED469C9}"/>
              </a:ext>
            </a:extLst>
          </p:cNvPr>
          <p:cNvPicPr>
            <a:picLocks noChangeAspect="1"/>
          </p:cNvPicPr>
          <p:nvPr/>
        </p:nvPicPr>
        <p:blipFill rotWithShape="1">
          <a:blip r:embed="rId2">
            <a:duotone>
              <a:schemeClr val="accent1">
                <a:shade val="45000"/>
                <a:satMod val="135000"/>
              </a:schemeClr>
              <a:prstClr val="white"/>
            </a:duotone>
            <a:alphaModFix amt="35000"/>
          </a:blip>
          <a:srcRect t="15669" r="1" b="1"/>
          <a:stretch/>
        </p:blipFill>
        <p:spPr>
          <a:xfrm>
            <a:off x="1" y="10"/>
            <a:ext cx="12183122" cy="6857989"/>
          </a:xfrm>
          <a:prstGeom prst="rect">
            <a:avLst/>
          </a:prstGeom>
        </p:spPr>
      </p:pic>
      <p:sp>
        <p:nvSpPr>
          <p:cNvPr id="2" name="Título 1">
            <a:extLst>
              <a:ext uri="{FF2B5EF4-FFF2-40B4-BE49-F238E27FC236}">
                <a16:creationId xmlns:a16="http://schemas.microsoft.com/office/drawing/2014/main" id="{0F1F5EEA-A451-692D-1A89-8DA14CF06919}"/>
              </a:ext>
            </a:extLst>
          </p:cNvPr>
          <p:cNvSpPr>
            <a:spLocks noGrp="1"/>
          </p:cNvSpPr>
          <p:nvPr>
            <p:ph type="ctrTitle"/>
          </p:nvPr>
        </p:nvSpPr>
        <p:spPr>
          <a:xfrm>
            <a:off x="431255" y="1225788"/>
            <a:ext cx="6347918" cy="3670098"/>
          </a:xfrm>
        </p:spPr>
        <p:txBody>
          <a:bodyPr anchor="b">
            <a:normAutofit/>
          </a:bodyPr>
          <a:lstStyle/>
          <a:p>
            <a:pPr fontAlgn="base"/>
            <a:r>
              <a:rPr lang="es-AR" sz="4400" b="1" i="0" dirty="0">
                <a:solidFill>
                  <a:srgbClr val="FFFFFF"/>
                </a:solidFill>
                <a:effectLst>
                  <a:outerShdw blurRad="38100" dist="38100" dir="2700000" algn="tl">
                    <a:srgbClr val="000000">
                      <a:alpha val="43137"/>
                    </a:srgbClr>
                  </a:outerShdw>
                </a:effectLst>
                <a:latin typeface="Merriweather" panose="00000500000000000000" pitchFamily="2" charset="0"/>
              </a:rPr>
              <a:t>Comisión de Prevención de Lavado de Dinero</a:t>
            </a:r>
            <a:br>
              <a:rPr lang="es-AR" sz="2800" b="1" i="0" dirty="0">
                <a:solidFill>
                  <a:srgbClr val="FFFFFF"/>
                </a:solidFill>
                <a:effectLst>
                  <a:outerShdw blurRad="38100" dist="38100" dir="2700000" algn="tl">
                    <a:srgbClr val="000000">
                      <a:alpha val="43137"/>
                    </a:srgbClr>
                  </a:outerShdw>
                </a:effectLst>
                <a:latin typeface="Merriweather" panose="00000500000000000000" pitchFamily="2" charset="0"/>
              </a:rPr>
            </a:br>
            <a:br>
              <a:rPr lang="es-AR" sz="2800" b="0" i="0" dirty="0">
                <a:solidFill>
                  <a:srgbClr val="666666"/>
                </a:solidFill>
                <a:effectLst>
                  <a:outerShdw blurRad="38100" dist="38100" dir="2700000" algn="tl">
                    <a:srgbClr val="000000">
                      <a:alpha val="43137"/>
                    </a:srgbClr>
                  </a:outerShdw>
                </a:effectLst>
                <a:latin typeface="Open Sans" panose="020B0606030504020204" pitchFamily="34" charset="0"/>
              </a:rPr>
            </a:br>
            <a:endParaRPr lang="es-AR" sz="8000" dirty="0">
              <a:solidFill>
                <a:srgbClr val="FFFFFF"/>
              </a:solidFill>
              <a:effectLst>
                <a:outerShdw blurRad="38100" dist="38100" dir="2700000" algn="tl">
                  <a:srgbClr val="000000">
                    <a:alpha val="43137"/>
                  </a:srgbClr>
                </a:outerShdw>
              </a:effectLst>
            </a:endParaRPr>
          </a:p>
        </p:txBody>
      </p:sp>
      <p:sp>
        <p:nvSpPr>
          <p:cNvPr id="3" name="Subtítulo 2">
            <a:extLst>
              <a:ext uri="{FF2B5EF4-FFF2-40B4-BE49-F238E27FC236}">
                <a16:creationId xmlns:a16="http://schemas.microsoft.com/office/drawing/2014/main" id="{34236AB6-C2A2-3917-EB70-237EFFF78D86}"/>
              </a:ext>
            </a:extLst>
          </p:cNvPr>
          <p:cNvSpPr>
            <a:spLocks noGrp="1"/>
          </p:cNvSpPr>
          <p:nvPr>
            <p:ph type="subTitle" idx="1"/>
          </p:nvPr>
        </p:nvSpPr>
        <p:spPr>
          <a:xfrm>
            <a:off x="7210426" y="3864765"/>
            <a:ext cx="5214104" cy="2397488"/>
          </a:xfrm>
        </p:spPr>
        <p:txBody>
          <a:bodyPr anchor="ctr">
            <a:normAutofit/>
          </a:bodyPr>
          <a:lstStyle/>
          <a:p>
            <a:r>
              <a:rPr lang="es-AR" sz="4000" b="1" dirty="0">
                <a:solidFill>
                  <a:srgbClr val="FFFFFF"/>
                </a:solidFill>
                <a:effectLst>
                  <a:outerShdw blurRad="38100" dist="38100" dir="2700000" algn="tl">
                    <a:srgbClr val="000000">
                      <a:alpha val="43137"/>
                    </a:srgbClr>
                  </a:outerShdw>
                </a:effectLst>
              </a:rPr>
              <a:t>Normas relevantes</a:t>
            </a:r>
          </a:p>
          <a:p>
            <a:r>
              <a:rPr lang="es-AR" sz="2000" dirty="0">
                <a:solidFill>
                  <a:srgbClr val="FFFFFF"/>
                </a:solidFill>
              </a:rPr>
              <a:t>Reunión - 18/5/2023</a:t>
            </a:r>
          </a:p>
          <a:p>
            <a:endParaRPr lang="es-AR" sz="2000" dirty="0">
              <a:solidFill>
                <a:srgbClr val="FFFFFF"/>
              </a:solidFill>
            </a:endParaRPr>
          </a:p>
        </p:txBody>
      </p:sp>
      <p:cxnSp>
        <p:nvCxnSpPr>
          <p:cNvPr id="21" name="Straight Connector 12">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878" y="806470"/>
            <a:ext cx="8453437" cy="0"/>
          </a:xfrm>
          <a:prstGeom prst="line">
            <a:avLst/>
          </a:prstGeom>
          <a:ln w="25400" cap="sq">
            <a:solidFill>
              <a:srgbClr val="FFFFFF"/>
            </a:solidFill>
            <a:bevel/>
          </a:ln>
        </p:spPr>
        <p:style>
          <a:lnRef idx="1">
            <a:schemeClr val="accent1"/>
          </a:lnRef>
          <a:fillRef idx="0">
            <a:schemeClr val="accent1"/>
          </a:fillRef>
          <a:effectRef idx="0">
            <a:schemeClr val="accent1"/>
          </a:effectRef>
          <a:fontRef idx="minor">
            <a:schemeClr val="tx1"/>
          </a:fontRef>
        </p:style>
      </p:cxnSp>
      <p:sp>
        <p:nvSpPr>
          <p:cNvPr id="15" name="Graphic 22">
            <a:extLst>
              <a:ext uri="{FF2B5EF4-FFF2-40B4-BE49-F238E27FC236}">
                <a16:creationId xmlns:a16="http://schemas.microsoft.com/office/drawing/2014/main" id="{508BEF50-7B1E-49A4-BC19-5F4F1D755E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340" y="1225788"/>
            <a:ext cx="151536" cy="151536"/>
          </a:xfrm>
          <a:custGeom>
            <a:avLst/>
            <a:gdLst>
              <a:gd name="connsiteX0" fmla="*/ 141251 w 151536"/>
              <a:gd name="connsiteY0" fmla="*/ 65483 h 151536"/>
              <a:gd name="connsiteX1" fmla="*/ 86053 w 151536"/>
              <a:gd name="connsiteY1" fmla="*/ 65483 h 151536"/>
              <a:gd name="connsiteX2" fmla="*/ 86053 w 151536"/>
              <a:gd name="connsiteY2" fmla="*/ 10285 h 151536"/>
              <a:gd name="connsiteX3" fmla="*/ 75768 w 151536"/>
              <a:gd name="connsiteY3" fmla="*/ 0 h 151536"/>
              <a:gd name="connsiteX4" fmla="*/ 65483 w 151536"/>
              <a:gd name="connsiteY4" fmla="*/ 10285 h 151536"/>
              <a:gd name="connsiteX5" fmla="*/ 65483 w 151536"/>
              <a:gd name="connsiteY5" fmla="*/ 65483 h 151536"/>
              <a:gd name="connsiteX6" fmla="*/ 10285 w 151536"/>
              <a:gd name="connsiteY6" fmla="*/ 65483 h 151536"/>
              <a:gd name="connsiteX7" fmla="*/ 0 w 151536"/>
              <a:gd name="connsiteY7" fmla="*/ 75768 h 151536"/>
              <a:gd name="connsiteX8" fmla="*/ 10285 w 151536"/>
              <a:gd name="connsiteY8" fmla="*/ 86053 h 151536"/>
              <a:gd name="connsiteX9" fmla="*/ 65483 w 151536"/>
              <a:gd name="connsiteY9" fmla="*/ 86053 h 151536"/>
              <a:gd name="connsiteX10" fmla="*/ 65483 w 151536"/>
              <a:gd name="connsiteY10" fmla="*/ 141251 h 151536"/>
              <a:gd name="connsiteX11" fmla="*/ 75768 w 151536"/>
              <a:gd name="connsiteY11" fmla="*/ 151536 h 151536"/>
              <a:gd name="connsiteX12" fmla="*/ 86053 w 151536"/>
              <a:gd name="connsiteY12" fmla="*/ 141251 h 151536"/>
              <a:gd name="connsiteX13" fmla="*/ 86053 w 151536"/>
              <a:gd name="connsiteY13" fmla="*/ 86053 h 151536"/>
              <a:gd name="connsiteX14" fmla="*/ 141251 w 151536"/>
              <a:gd name="connsiteY14" fmla="*/ 86053 h 151536"/>
              <a:gd name="connsiteX15" fmla="*/ 151536 w 151536"/>
              <a:gd name="connsiteY15" fmla="*/ 75768 h 151536"/>
              <a:gd name="connsiteX16" fmla="*/ 141251 w 151536"/>
              <a:gd name="connsiteY16" fmla="*/ 65483 h 151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51536" h="151536">
                <a:moveTo>
                  <a:pt x="141251" y="65483"/>
                </a:moveTo>
                <a:lnTo>
                  <a:pt x="86053" y="65483"/>
                </a:lnTo>
                <a:lnTo>
                  <a:pt x="86053" y="10285"/>
                </a:lnTo>
                <a:cubicBezTo>
                  <a:pt x="86053" y="4605"/>
                  <a:pt x="81448" y="0"/>
                  <a:pt x="75768" y="0"/>
                </a:cubicBezTo>
                <a:cubicBezTo>
                  <a:pt x="70088" y="0"/>
                  <a:pt x="65483" y="4605"/>
                  <a:pt x="65483" y="10285"/>
                </a:cubicBezTo>
                <a:lnTo>
                  <a:pt x="65483" y="65483"/>
                </a:lnTo>
                <a:lnTo>
                  <a:pt x="10285" y="65483"/>
                </a:lnTo>
                <a:cubicBezTo>
                  <a:pt x="4605" y="65483"/>
                  <a:pt x="0" y="70088"/>
                  <a:pt x="0" y="75768"/>
                </a:cubicBezTo>
                <a:cubicBezTo>
                  <a:pt x="0" y="81448"/>
                  <a:pt x="4605" y="86053"/>
                  <a:pt x="10285" y="86053"/>
                </a:cubicBezTo>
                <a:lnTo>
                  <a:pt x="65483" y="86053"/>
                </a:lnTo>
                <a:lnTo>
                  <a:pt x="65483" y="141251"/>
                </a:lnTo>
                <a:cubicBezTo>
                  <a:pt x="65483" y="146931"/>
                  <a:pt x="70088" y="151536"/>
                  <a:pt x="75768" y="151536"/>
                </a:cubicBezTo>
                <a:cubicBezTo>
                  <a:pt x="81448" y="151536"/>
                  <a:pt x="86053" y="146931"/>
                  <a:pt x="86053" y="141251"/>
                </a:cubicBezTo>
                <a:lnTo>
                  <a:pt x="86053" y="86053"/>
                </a:lnTo>
                <a:lnTo>
                  <a:pt x="141251" y="86053"/>
                </a:lnTo>
                <a:cubicBezTo>
                  <a:pt x="146931" y="86053"/>
                  <a:pt x="151536" y="81448"/>
                  <a:pt x="151536" y="75768"/>
                </a:cubicBezTo>
                <a:cubicBezTo>
                  <a:pt x="151536" y="70088"/>
                  <a:pt x="146931" y="65483"/>
                  <a:pt x="141251" y="65483"/>
                </a:cubicBezTo>
                <a:close/>
              </a:path>
            </a:pathLst>
          </a:custGeom>
          <a:solidFill>
            <a:srgbClr val="FFFFFF"/>
          </a:solidFill>
          <a:ln w="64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Univers"/>
              <a:ea typeface="+mn-ea"/>
              <a:cs typeface="+mn-cs"/>
            </a:endParaRPr>
          </a:p>
        </p:txBody>
      </p:sp>
      <p:sp>
        <p:nvSpPr>
          <p:cNvPr id="17" name="Graphic 23">
            <a:extLst>
              <a:ext uri="{FF2B5EF4-FFF2-40B4-BE49-F238E27FC236}">
                <a16:creationId xmlns:a16="http://schemas.microsoft.com/office/drawing/2014/main" id="{3FBAD350-5664-4811-A208-657FB882D3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534855" y="1685867"/>
            <a:ext cx="108625" cy="108625"/>
          </a:xfrm>
          <a:custGeom>
            <a:avLst/>
            <a:gdLst>
              <a:gd name="connsiteX0" fmla="*/ 54313 w 108625"/>
              <a:gd name="connsiteY0" fmla="*/ 16053 h 108625"/>
              <a:gd name="connsiteX1" fmla="*/ 92572 w 108625"/>
              <a:gd name="connsiteY1" fmla="*/ 54313 h 108625"/>
              <a:gd name="connsiteX2" fmla="*/ 54313 w 108625"/>
              <a:gd name="connsiteY2" fmla="*/ 92572 h 108625"/>
              <a:gd name="connsiteX3" fmla="*/ 16053 w 108625"/>
              <a:gd name="connsiteY3" fmla="*/ 54313 h 108625"/>
              <a:gd name="connsiteX4" fmla="*/ 54313 w 108625"/>
              <a:gd name="connsiteY4" fmla="*/ 16053 h 108625"/>
              <a:gd name="connsiteX5" fmla="*/ 54313 w 108625"/>
              <a:gd name="connsiteY5" fmla="*/ 0 h 108625"/>
              <a:gd name="connsiteX6" fmla="*/ 0 w 108625"/>
              <a:gd name="connsiteY6" fmla="*/ 54313 h 108625"/>
              <a:gd name="connsiteX7" fmla="*/ 54313 w 108625"/>
              <a:gd name="connsiteY7" fmla="*/ 108625 h 108625"/>
              <a:gd name="connsiteX8" fmla="*/ 108625 w 108625"/>
              <a:gd name="connsiteY8" fmla="*/ 54313 h 108625"/>
              <a:gd name="connsiteX9" fmla="*/ 54313 w 108625"/>
              <a:gd name="connsiteY9" fmla="*/ 0 h 10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625" h="108625">
                <a:moveTo>
                  <a:pt x="54313" y="16053"/>
                </a:moveTo>
                <a:cubicBezTo>
                  <a:pt x="75442" y="16053"/>
                  <a:pt x="92572" y="33182"/>
                  <a:pt x="92572" y="54313"/>
                </a:cubicBezTo>
                <a:cubicBezTo>
                  <a:pt x="92572" y="75442"/>
                  <a:pt x="75442" y="92572"/>
                  <a:pt x="54313" y="92572"/>
                </a:cubicBezTo>
                <a:cubicBezTo>
                  <a:pt x="33182" y="92572"/>
                  <a:pt x="16053" y="75442"/>
                  <a:pt x="16053" y="54313"/>
                </a:cubicBezTo>
                <a:cubicBezTo>
                  <a:pt x="16074" y="33191"/>
                  <a:pt x="33191" y="16074"/>
                  <a:pt x="54313" y="16053"/>
                </a:cubicBezTo>
                <a:moveTo>
                  <a:pt x="54313" y="0"/>
                </a:moveTo>
                <a:cubicBezTo>
                  <a:pt x="24317" y="0"/>
                  <a:pt x="0" y="24317"/>
                  <a:pt x="0" y="54313"/>
                </a:cubicBezTo>
                <a:cubicBezTo>
                  <a:pt x="0" y="84309"/>
                  <a:pt x="24317" y="108625"/>
                  <a:pt x="54313" y="108625"/>
                </a:cubicBezTo>
                <a:cubicBezTo>
                  <a:pt x="84309" y="108625"/>
                  <a:pt x="108625" y="84309"/>
                  <a:pt x="108625" y="54313"/>
                </a:cubicBezTo>
                <a:cubicBezTo>
                  <a:pt x="108625" y="24317"/>
                  <a:pt x="84309" y="0"/>
                  <a:pt x="54313" y="0"/>
                </a:cubicBezTo>
                <a:close/>
              </a:path>
            </a:pathLst>
          </a:custGeom>
          <a:solidFill>
            <a:srgbClr val="FFFFFF"/>
          </a:solidFill>
          <a:ln w="516"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Univers"/>
              <a:ea typeface="+mn-ea"/>
              <a:cs typeface="+mn-cs"/>
            </a:endParaRPr>
          </a:p>
        </p:txBody>
      </p:sp>
      <p:sp>
        <p:nvSpPr>
          <p:cNvPr id="19" name="Graphic 21">
            <a:extLst>
              <a:ext uri="{FF2B5EF4-FFF2-40B4-BE49-F238E27FC236}">
                <a16:creationId xmlns:a16="http://schemas.microsoft.com/office/drawing/2014/main" id="{C39ADB8F-D187-49D7-BDCF-C1B6DC7270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87962" y="2175690"/>
            <a:ext cx="95759" cy="95759"/>
          </a:xfrm>
          <a:custGeom>
            <a:avLst/>
            <a:gdLst>
              <a:gd name="connsiteX0" fmla="*/ 95759 w 95759"/>
              <a:gd name="connsiteY0" fmla="*/ 47880 h 95759"/>
              <a:gd name="connsiteX1" fmla="*/ 47880 w 95759"/>
              <a:gd name="connsiteY1" fmla="*/ 95759 h 95759"/>
              <a:gd name="connsiteX2" fmla="*/ 0 w 95759"/>
              <a:gd name="connsiteY2" fmla="*/ 47880 h 95759"/>
              <a:gd name="connsiteX3" fmla="*/ 47880 w 95759"/>
              <a:gd name="connsiteY3" fmla="*/ 0 h 95759"/>
              <a:gd name="connsiteX4" fmla="*/ 95759 w 95759"/>
              <a:gd name="connsiteY4" fmla="*/ 47880 h 95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759" h="95759">
                <a:moveTo>
                  <a:pt x="95759" y="47880"/>
                </a:moveTo>
                <a:cubicBezTo>
                  <a:pt x="95759" y="74323"/>
                  <a:pt x="74323" y="95759"/>
                  <a:pt x="47880" y="95759"/>
                </a:cubicBezTo>
                <a:cubicBezTo>
                  <a:pt x="21436" y="95759"/>
                  <a:pt x="0" y="74323"/>
                  <a:pt x="0" y="47880"/>
                </a:cubicBezTo>
                <a:cubicBezTo>
                  <a:pt x="0" y="21436"/>
                  <a:pt x="21436" y="0"/>
                  <a:pt x="47880" y="0"/>
                </a:cubicBezTo>
                <a:cubicBezTo>
                  <a:pt x="74323" y="0"/>
                  <a:pt x="95759" y="21436"/>
                  <a:pt x="95759" y="47880"/>
                </a:cubicBezTo>
                <a:close/>
              </a:path>
            </a:pathLst>
          </a:custGeom>
          <a:solidFill>
            <a:srgbClr val="FFFFFF"/>
          </a:solidFill>
          <a:ln w="46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Univers"/>
              <a:ea typeface="+mn-ea"/>
              <a:cs typeface="+mn-cs"/>
            </a:endParaRPr>
          </a:p>
        </p:txBody>
      </p:sp>
      <p:pic>
        <p:nvPicPr>
          <p:cNvPr id="6" name="Imagen 5" descr="Imagen que contiene Texto&#10;&#10;Descripción generada automáticamente">
            <a:extLst>
              <a:ext uri="{FF2B5EF4-FFF2-40B4-BE49-F238E27FC236}">
                <a16:creationId xmlns:a16="http://schemas.microsoft.com/office/drawing/2014/main" id="{BD29C707-AF5F-FD91-793E-1B9C4CDDF5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3360" y="140933"/>
            <a:ext cx="4086225" cy="600075"/>
          </a:xfrm>
          <a:prstGeom prst="rect">
            <a:avLst/>
          </a:prstGeom>
        </p:spPr>
      </p:pic>
    </p:spTree>
    <p:extLst>
      <p:ext uri="{BB962C8B-B14F-4D97-AF65-F5344CB8AC3E}">
        <p14:creationId xmlns:p14="http://schemas.microsoft.com/office/powerpoint/2010/main" val="36991096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a:extLst>
              <a:ext uri="{FF2B5EF4-FFF2-40B4-BE49-F238E27FC236}">
                <a16:creationId xmlns:a16="http://schemas.microsoft.com/office/drawing/2014/main" id="{E752DA10-9706-059B-7A09-C7C0F59EB5F6}"/>
              </a:ext>
            </a:extLst>
          </p:cNvPr>
          <p:cNvSpPr>
            <a:spLocks noGrp="1"/>
          </p:cNvSpPr>
          <p:nvPr>
            <p:ph type="title"/>
          </p:nvPr>
        </p:nvSpPr>
        <p:spPr>
          <a:xfrm>
            <a:off x="838200" y="365125"/>
            <a:ext cx="10515600" cy="1325563"/>
          </a:xfrm>
        </p:spPr>
        <p:txBody>
          <a:bodyPr>
            <a:normAutofit/>
          </a:bodyPr>
          <a:lstStyle/>
          <a:p>
            <a:r>
              <a:rPr lang="es-MX" sz="2200" b="1" i="0" u="none" strike="noStrike" baseline="0" dirty="0">
                <a:solidFill>
                  <a:srgbClr val="000000"/>
                </a:solidFill>
                <a:latin typeface="Verdana" panose="020B0604030504040204" pitchFamily="34" charset="0"/>
              </a:rPr>
              <a:t>Proyecto de reforma del sistema normativo nacional PLA/</a:t>
            </a:r>
            <a:r>
              <a:rPr lang="es-MX" sz="2200" b="1" i="0" u="none" strike="noStrike" baseline="0" dirty="0" err="1">
                <a:solidFill>
                  <a:srgbClr val="000000"/>
                </a:solidFill>
                <a:latin typeface="Verdana" panose="020B0604030504040204" pitchFamily="34" charset="0"/>
              </a:rPr>
              <a:t>CFT</a:t>
            </a:r>
            <a:br>
              <a:rPr lang="es-MX" sz="2400" b="1" i="0" u="none" strike="noStrike" baseline="0" dirty="0">
                <a:solidFill>
                  <a:srgbClr val="000000"/>
                </a:solidFill>
                <a:latin typeface="Verdana" panose="020B0604030504040204" pitchFamily="34" charset="0"/>
              </a:rPr>
            </a:br>
            <a:r>
              <a:rPr lang="es-MX" sz="3600" b="1" i="0" u="none" strike="noStrike" baseline="0" dirty="0">
                <a:solidFill>
                  <a:srgbClr val="FF0000"/>
                </a:solidFill>
                <a:effectLst>
                  <a:outerShdw blurRad="38100" dist="38100" dir="2700000" algn="tl">
                    <a:srgbClr val="000000">
                      <a:alpha val="43137"/>
                    </a:srgbClr>
                  </a:outerShdw>
                </a:effectLst>
                <a:latin typeface="Verdana" panose="020B0604030504040204" pitchFamily="34" charset="0"/>
              </a:rPr>
              <a:t>REFORMA DE LA LEY N° 25.246</a:t>
            </a:r>
            <a:endParaRPr lang="es-AR" sz="5400" i="1" dirty="0">
              <a:solidFill>
                <a:schemeClr val="tx1">
                  <a:lumMod val="50000"/>
                  <a:lumOff val="50000"/>
                </a:schemeClr>
              </a:solidFill>
              <a:effectLst>
                <a:outerShdw blurRad="38100" dist="38100" dir="2700000" algn="tl">
                  <a:srgbClr val="000000">
                    <a:alpha val="43137"/>
                  </a:srgbClr>
                </a:outerShdw>
              </a:effectLst>
            </a:endParaRPr>
          </a:p>
        </p:txBody>
      </p:sp>
      <p:graphicFrame>
        <p:nvGraphicFramePr>
          <p:cNvPr id="10" name="Diagrama 9">
            <a:extLst>
              <a:ext uri="{FF2B5EF4-FFF2-40B4-BE49-F238E27FC236}">
                <a16:creationId xmlns:a16="http://schemas.microsoft.com/office/drawing/2014/main" id="{28285CE5-8DCB-5FCB-AA2D-8FAE81EACD0E}"/>
              </a:ext>
            </a:extLst>
          </p:cNvPr>
          <p:cNvGraphicFramePr/>
          <p:nvPr>
            <p:extLst>
              <p:ext uri="{D42A27DB-BD31-4B8C-83A1-F6EECF244321}">
                <p14:modId xmlns:p14="http://schemas.microsoft.com/office/powerpoint/2010/main" val="4057295135"/>
              </p:ext>
            </p:extLst>
          </p:nvPr>
        </p:nvGraphicFramePr>
        <p:xfrm>
          <a:off x="838200" y="1491343"/>
          <a:ext cx="11168743" cy="51598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256648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a:extLst>
              <a:ext uri="{FF2B5EF4-FFF2-40B4-BE49-F238E27FC236}">
                <a16:creationId xmlns:a16="http://schemas.microsoft.com/office/drawing/2014/main" id="{E752DA10-9706-059B-7A09-C7C0F59EB5F6}"/>
              </a:ext>
            </a:extLst>
          </p:cNvPr>
          <p:cNvSpPr>
            <a:spLocks noGrp="1"/>
          </p:cNvSpPr>
          <p:nvPr>
            <p:ph type="title"/>
          </p:nvPr>
        </p:nvSpPr>
        <p:spPr>
          <a:xfrm>
            <a:off x="838200" y="365125"/>
            <a:ext cx="10515600" cy="1325563"/>
          </a:xfrm>
        </p:spPr>
        <p:txBody>
          <a:bodyPr>
            <a:normAutofit/>
          </a:bodyPr>
          <a:lstStyle/>
          <a:p>
            <a:r>
              <a:rPr lang="es-MX" sz="2200" b="1" i="0" u="none" strike="noStrike" baseline="0" dirty="0">
                <a:solidFill>
                  <a:srgbClr val="000000"/>
                </a:solidFill>
                <a:latin typeface="Verdana" panose="020B0604030504040204" pitchFamily="34" charset="0"/>
              </a:rPr>
              <a:t>Proyecto de reforma del sistema normativo nacional PLA/</a:t>
            </a:r>
            <a:r>
              <a:rPr lang="es-MX" sz="2200" b="1" i="0" u="none" strike="noStrike" baseline="0" dirty="0" err="1">
                <a:solidFill>
                  <a:srgbClr val="000000"/>
                </a:solidFill>
                <a:latin typeface="Verdana" panose="020B0604030504040204" pitchFamily="34" charset="0"/>
              </a:rPr>
              <a:t>CFT</a:t>
            </a:r>
            <a:br>
              <a:rPr lang="es-MX" sz="2400" b="1" i="0" u="none" strike="noStrike" baseline="0" dirty="0">
                <a:solidFill>
                  <a:srgbClr val="000000"/>
                </a:solidFill>
                <a:latin typeface="Verdana" panose="020B0604030504040204" pitchFamily="34" charset="0"/>
              </a:rPr>
            </a:br>
            <a:r>
              <a:rPr lang="es-MX" sz="3600" b="1" i="0" u="none" strike="noStrike" baseline="0" dirty="0">
                <a:solidFill>
                  <a:srgbClr val="FF0000"/>
                </a:solidFill>
                <a:effectLst>
                  <a:outerShdw blurRad="38100" dist="38100" dir="2700000" algn="tl">
                    <a:srgbClr val="000000">
                      <a:alpha val="43137"/>
                    </a:srgbClr>
                  </a:outerShdw>
                </a:effectLst>
                <a:latin typeface="Verdana" panose="020B0604030504040204" pitchFamily="34" charset="0"/>
              </a:rPr>
              <a:t>REFORMA DE LA LEY N° 25.246</a:t>
            </a:r>
            <a:endParaRPr lang="es-AR" sz="5400" i="1" dirty="0">
              <a:solidFill>
                <a:schemeClr val="tx1">
                  <a:lumMod val="50000"/>
                  <a:lumOff val="50000"/>
                </a:schemeClr>
              </a:solidFill>
              <a:effectLst>
                <a:outerShdw blurRad="38100" dist="38100" dir="2700000" algn="tl">
                  <a:srgbClr val="000000">
                    <a:alpha val="43137"/>
                  </a:srgbClr>
                </a:outerShdw>
              </a:effectLst>
            </a:endParaRPr>
          </a:p>
        </p:txBody>
      </p:sp>
      <p:graphicFrame>
        <p:nvGraphicFramePr>
          <p:cNvPr id="10" name="Diagrama 9">
            <a:extLst>
              <a:ext uri="{FF2B5EF4-FFF2-40B4-BE49-F238E27FC236}">
                <a16:creationId xmlns:a16="http://schemas.microsoft.com/office/drawing/2014/main" id="{28285CE5-8DCB-5FCB-AA2D-8FAE81EACD0E}"/>
              </a:ext>
            </a:extLst>
          </p:cNvPr>
          <p:cNvGraphicFramePr/>
          <p:nvPr>
            <p:extLst>
              <p:ext uri="{D42A27DB-BD31-4B8C-83A1-F6EECF244321}">
                <p14:modId xmlns:p14="http://schemas.microsoft.com/office/powerpoint/2010/main" val="1031402904"/>
              </p:ext>
            </p:extLst>
          </p:nvPr>
        </p:nvGraphicFramePr>
        <p:xfrm>
          <a:off x="838200" y="1436914"/>
          <a:ext cx="11234057" cy="52469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777115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a:extLst>
              <a:ext uri="{FF2B5EF4-FFF2-40B4-BE49-F238E27FC236}">
                <a16:creationId xmlns:a16="http://schemas.microsoft.com/office/drawing/2014/main" id="{E752DA10-9706-059B-7A09-C7C0F59EB5F6}"/>
              </a:ext>
            </a:extLst>
          </p:cNvPr>
          <p:cNvSpPr>
            <a:spLocks noGrp="1"/>
          </p:cNvSpPr>
          <p:nvPr>
            <p:ph type="title"/>
          </p:nvPr>
        </p:nvSpPr>
        <p:spPr>
          <a:xfrm>
            <a:off x="838200" y="365125"/>
            <a:ext cx="10515600" cy="1325563"/>
          </a:xfrm>
        </p:spPr>
        <p:txBody>
          <a:bodyPr>
            <a:normAutofit/>
          </a:bodyPr>
          <a:lstStyle/>
          <a:p>
            <a:r>
              <a:rPr lang="es-MX" sz="2200" b="1" i="0" u="none" strike="noStrike" baseline="0" dirty="0">
                <a:solidFill>
                  <a:srgbClr val="000000"/>
                </a:solidFill>
                <a:latin typeface="Verdana" panose="020B0604030504040204" pitchFamily="34" charset="0"/>
              </a:rPr>
              <a:t>Proyecto de reforma del sistema normativo nacional PLA/</a:t>
            </a:r>
            <a:r>
              <a:rPr lang="es-MX" sz="2200" b="1" i="0" u="none" strike="noStrike" baseline="0" dirty="0" err="1">
                <a:solidFill>
                  <a:srgbClr val="000000"/>
                </a:solidFill>
                <a:latin typeface="Verdana" panose="020B0604030504040204" pitchFamily="34" charset="0"/>
              </a:rPr>
              <a:t>CFT</a:t>
            </a:r>
            <a:br>
              <a:rPr lang="es-MX" sz="2400" b="1" i="0" u="none" strike="noStrike" baseline="0" dirty="0">
                <a:solidFill>
                  <a:srgbClr val="000000"/>
                </a:solidFill>
                <a:latin typeface="Verdana" panose="020B0604030504040204" pitchFamily="34" charset="0"/>
              </a:rPr>
            </a:br>
            <a:r>
              <a:rPr lang="es-MX" sz="3600" b="1" i="0" u="none" strike="noStrike" baseline="0" dirty="0">
                <a:solidFill>
                  <a:srgbClr val="FF0000"/>
                </a:solidFill>
                <a:effectLst>
                  <a:outerShdw blurRad="38100" dist="38100" dir="2700000" algn="tl">
                    <a:srgbClr val="000000">
                      <a:alpha val="43137"/>
                    </a:srgbClr>
                  </a:outerShdw>
                </a:effectLst>
                <a:latin typeface="Verdana" panose="020B0604030504040204" pitchFamily="34" charset="0"/>
              </a:rPr>
              <a:t>REGISTRO DE BENEFICIARIOS FINALES</a:t>
            </a:r>
            <a:endParaRPr lang="es-AR" sz="5400" i="1" dirty="0">
              <a:solidFill>
                <a:schemeClr val="tx1">
                  <a:lumMod val="50000"/>
                  <a:lumOff val="50000"/>
                </a:schemeClr>
              </a:solidFill>
              <a:effectLst>
                <a:outerShdw blurRad="38100" dist="38100" dir="2700000" algn="tl">
                  <a:srgbClr val="000000">
                    <a:alpha val="43137"/>
                  </a:srgbClr>
                </a:outerShdw>
              </a:effectLst>
            </a:endParaRPr>
          </a:p>
        </p:txBody>
      </p:sp>
      <p:graphicFrame>
        <p:nvGraphicFramePr>
          <p:cNvPr id="10" name="Diagrama 9">
            <a:extLst>
              <a:ext uri="{FF2B5EF4-FFF2-40B4-BE49-F238E27FC236}">
                <a16:creationId xmlns:a16="http://schemas.microsoft.com/office/drawing/2014/main" id="{28285CE5-8DCB-5FCB-AA2D-8FAE81EACD0E}"/>
              </a:ext>
            </a:extLst>
          </p:cNvPr>
          <p:cNvGraphicFramePr/>
          <p:nvPr>
            <p:extLst>
              <p:ext uri="{D42A27DB-BD31-4B8C-83A1-F6EECF244321}">
                <p14:modId xmlns:p14="http://schemas.microsoft.com/office/powerpoint/2010/main" val="1796309382"/>
              </p:ext>
            </p:extLst>
          </p:nvPr>
        </p:nvGraphicFramePr>
        <p:xfrm>
          <a:off x="838200" y="1436914"/>
          <a:ext cx="11234057" cy="52469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845643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a:extLst>
              <a:ext uri="{FF2B5EF4-FFF2-40B4-BE49-F238E27FC236}">
                <a16:creationId xmlns:a16="http://schemas.microsoft.com/office/drawing/2014/main" id="{E752DA10-9706-059B-7A09-C7C0F59EB5F6}"/>
              </a:ext>
            </a:extLst>
          </p:cNvPr>
          <p:cNvSpPr>
            <a:spLocks noGrp="1"/>
          </p:cNvSpPr>
          <p:nvPr>
            <p:ph type="title"/>
          </p:nvPr>
        </p:nvSpPr>
        <p:spPr>
          <a:xfrm>
            <a:off x="838200" y="365125"/>
            <a:ext cx="10515600" cy="1325563"/>
          </a:xfrm>
        </p:spPr>
        <p:txBody>
          <a:bodyPr>
            <a:normAutofit fontScale="90000"/>
          </a:bodyPr>
          <a:lstStyle/>
          <a:p>
            <a:r>
              <a:rPr lang="es-MX" sz="2200" b="1" i="0" u="none" strike="noStrike" baseline="0" dirty="0">
                <a:solidFill>
                  <a:srgbClr val="000000"/>
                </a:solidFill>
                <a:latin typeface="Verdana" panose="020B0604030504040204" pitchFamily="34" charset="0"/>
              </a:rPr>
              <a:t>Proyecto de reforma del sistema normativo nacional PLA/</a:t>
            </a:r>
            <a:r>
              <a:rPr lang="es-MX" sz="2200" b="1" i="0" u="none" strike="noStrike" baseline="0" dirty="0" err="1">
                <a:solidFill>
                  <a:srgbClr val="000000"/>
                </a:solidFill>
                <a:latin typeface="Verdana" panose="020B0604030504040204" pitchFamily="34" charset="0"/>
              </a:rPr>
              <a:t>CFT</a:t>
            </a:r>
            <a:br>
              <a:rPr lang="es-MX" sz="2400" b="1" i="0" u="none" strike="noStrike" baseline="0" dirty="0">
                <a:solidFill>
                  <a:srgbClr val="000000"/>
                </a:solidFill>
                <a:latin typeface="Verdana" panose="020B0604030504040204" pitchFamily="34" charset="0"/>
              </a:rPr>
            </a:br>
            <a:r>
              <a:rPr lang="es-MX" sz="3600" b="1" i="0" u="none" strike="noStrike" baseline="0" dirty="0">
                <a:solidFill>
                  <a:srgbClr val="FF0000"/>
                </a:solidFill>
                <a:effectLst>
                  <a:outerShdw blurRad="38100" dist="38100" dir="2700000" algn="tl">
                    <a:srgbClr val="000000">
                      <a:alpha val="43137"/>
                    </a:srgbClr>
                  </a:outerShdw>
                </a:effectLst>
                <a:latin typeface="Verdana" panose="020B0604030504040204" pitchFamily="34" charset="0"/>
              </a:rPr>
              <a:t>REGISTRO DE PROVEEDORES DE SERVICIOS DE ACTIVOS VIRTUALES</a:t>
            </a:r>
            <a:endParaRPr lang="es-AR" sz="5400" i="1" dirty="0">
              <a:solidFill>
                <a:schemeClr val="tx1">
                  <a:lumMod val="50000"/>
                  <a:lumOff val="50000"/>
                </a:schemeClr>
              </a:solidFill>
              <a:effectLst>
                <a:outerShdw blurRad="38100" dist="38100" dir="2700000" algn="tl">
                  <a:srgbClr val="000000">
                    <a:alpha val="43137"/>
                  </a:srgbClr>
                </a:outerShdw>
              </a:effectLst>
            </a:endParaRPr>
          </a:p>
        </p:txBody>
      </p:sp>
      <p:graphicFrame>
        <p:nvGraphicFramePr>
          <p:cNvPr id="10" name="Diagrama 9">
            <a:extLst>
              <a:ext uri="{FF2B5EF4-FFF2-40B4-BE49-F238E27FC236}">
                <a16:creationId xmlns:a16="http://schemas.microsoft.com/office/drawing/2014/main" id="{28285CE5-8DCB-5FCB-AA2D-8FAE81EACD0E}"/>
              </a:ext>
            </a:extLst>
          </p:cNvPr>
          <p:cNvGraphicFramePr/>
          <p:nvPr>
            <p:extLst>
              <p:ext uri="{D42A27DB-BD31-4B8C-83A1-F6EECF244321}">
                <p14:modId xmlns:p14="http://schemas.microsoft.com/office/powerpoint/2010/main" val="4244662"/>
              </p:ext>
            </p:extLst>
          </p:nvPr>
        </p:nvGraphicFramePr>
        <p:xfrm>
          <a:off x="838200" y="1436914"/>
          <a:ext cx="11234057" cy="52469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10134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a:extLst>
              <a:ext uri="{FF2B5EF4-FFF2-40B4-BE49-F238E27FC236}">
                <a16:creationId xmlns:a16="http://schemas.microsoft.com/office/drawing/2014/main" id="{E752DA10-9706-059B-7A09-C7C0F59EB5F6}"/>
              </a:ext>
            </a:extLst>
          </p:cNvPr>
          <p:cNvSpPr>
            <a:spLocks noGrp="1"/>
          </p:cNvSpPr>
          <p:nvPr>
            <p:ph type="title"/>
          </p:nvPr>
        </p:nvSpPr>
        <p:spPr>
          <a:xfrm>
            <a:off x="838200" y="365125"/>
            <a:ext cx="10515600" cy="1325563"/>
          </a:xfrm>
        </p:spPr>
        <p:txBody>
          <a:bodyPr>
            <a:normAutofit/>
          </a:bodyPr>
          <a:lstStyle/>
          <a:p>
            <a:r>
              <a:rPr lang="es-MX" sz="2200" b="1" i="0" u="none" strike="noStrike" baseline="0" dirty="0">
                <a:solidFill>
                  <a:srgbClr val="000000"/>
                </a:solidFill>
                <a:latin typeface="Verdana" panose="020B0604030504040204" pitchFamily="34" charset="0"/>
              </a:rPr>
              <a:t>Proyecto de reforma del sistema normativo nacional PLA/</a:t>
            </a:r>
            <a:r>
              <a:rPr lang="es-MX" sz="2200" b="1" i="0" u="none" strike="noStrike" baseline="0" dirty="0" err="1">
                <a:solidFill>
                  <a:srgbClr val="000000"/>
                </a:solidFill>
                <a:latin typeface="Verdana" panose="020B0604030504040204" pitchFamily="34" charset="0"/>
              </a:rPr>
              <a:t>CFT</a:t>
            </a:r>
            <a:br>
              <a:rPr lang="es-MX" sz="2400" b="1" i="0" u="none" strike="noStrike" baseline="0" dirty="0">
                <a:solidFill>
                  <a:srgbClr val="000000"/>
                </a:solidFill>
                <a:latin typeface="Verdana" panose="020B0604030504040204" pitchFamily="34" charset="0"/>
              </a:rPr>
            </a:br>
            <a:r>
              <a:rPr lang="es-MX" sz="3600" b="1" i="0" u="none" strike="noStrike" baseline="0" dirty="0">
                <a:solidFill>
                  <a:srgbClr val="FF0000"/>
                </a:solidFill>
                <a:effectLst>
                  <a:outerShdw blurRad="38100" dist="38100" dir="2700000" algn="tl">
                    <a:srgbClr val="000000">
                      <a:alpha val="43137"/>
                    </a:srgbClr>
                  </a:outerShdw>
                </a:effectLst>
                <a:latin typeface="Verdana" panose="020B0604030504040204" pitchFamily="34" charset="0"/>
              </a:rPr>
              <a:t>CONTROL PARLAMENTARIO</a:t>
            </a:r>
            <a:endParaRPr lang="es-AR" sz="5400" i="1" dirty="0">
              <a:solidFill>
                <a:schemeClr val="tx1">
                  <a:lumMod val="50000"/>
                  <a:lumOff val="50000"/>
                </a:schemeClr>
              </a:solidFill>
              <a:effectLst>
                <a:outerShdw blurRad="38100" dist="38100" dir="2700000" algn="tl">
                  <a:srgbClr val="000000">
                    <a:alpha val="43137"/>
                  </a:srgbClr>
                </a:outerShdw>
              </a:effectLst>
            </a:endParaRPr>
          </a:p>
        </p:txBody>
      </p:sp>
      <p:graphicFrame>
        <p:nvGraphicFramePr>
          <p:cNvPr id="10" name="Diagrama 9">
            <a:extLst>
              <a:ext uri="{FF2B5EF4-FFF2-40B4-BE49-F238E27FC236}">
                <a16:creationId xmlns:a16="http://schemas.microsoft.com/office/drawing/2014/main" id="{28285CE5-8DCB-5FCB-AA2D-8FAE81EACD0E}"/>
              </a:ext>
            </a:extLst>
          </p:cNvPr>
          <p:cNvGraphicFramePr/>
          <p:nvPr>
            <p:extLst>
              <p:ext uri="{D42A27DB-BD31-4B8C-83A1-F6EECF244321}">
                <p14:modId xmlns:p14="http://schemas.microsoft.com/office/powerpoint/2010/main" val="410583733"/>
              </p:ext>
            </p:extLst>
          </p:nvPr>
        </p:nvGraphicFramePr>
        <p:xfrm>
          <a:off x="838200" y="1436914"/>
          <a:ext cx="11234057" cy="52469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341780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037F0D-4D49-5387-16AA-A0E7FFCD6328}"/>
              </a:ext>
            </a:extLst>
          </p:cNvPr>
          <p:cNvSpPr>
            <a:spLocks noGrp="1"/>
          </p:cNvSpPr>
          <p:nvPr>
            <p:ph type="title"/>
          </p:nvPr>
        </p:nvSpPr>
        <p:spPr>
          <a:xfrm>
            <a:off x="838200" y="365125"/>
            <a:ext cx="10515600" cy="1638151"/>
          </a:xfrm>
        </p:spPr>
        <p:txBody>
          <a:bodyPr>
            <a:normAutofit/>
          </a:bodyPr>
          <a:lstStyle/>
          <a:p>
            <a:r>
              <a:rPr lang="es-AR" sz="2400" b="1" i="0" u="none" strike="noStrike" baseline="0" dirty="0">
                <a:solidFill>
                  <a:srgbClr val="000000"/>
                </a:solidFill>
                <a:latin typeface="Verdana" panose="020B0604030504040204" pitchFamily="34" charset="0"/>
              </a:rPr>
              <a:t>Resolución </a:t>
            </a:r>
            <a:r>
              <a:rPr lang="es-AR" sz="2400" b="1" i="0" u="none" strike="noStrike" baseline="0" dirty="0" err="1">
                <a:solidFill>
                  <a:srgbClr val="000000"/>
                </a:solidFill>
                <a:latin typeface="Verdana" panose="020B0604030504040204" pitchFamily="34" charset="0"/>
              </a:rPr>
              <a:t>UIF</a:t>
            </a:r>
            <a:r>
              <a:rPr lang="es-AR" sz="2400" b="1" i="0" u="none" strike="noStrike" baseline="0" dirty="0">
                <a:solidFill>
                  <a:srgbClr val="000000"/>
                </a:solidFill>
                <a:latin typeface="Verdana" panose="020B0604030504040204" pitchFamily="34" charset="0"/>
              </a:rPr>
              <a:t> 66/2023 - BO 4/5/2023</a:t>
            </a:r>
            <a:br>
              <a:rPr lang="es-AR" sz="2400" b="1" i="0" u="none" strike="noStrike" baseline="0" dirty="0">
                <a:solidFill>
                  <a:srgbClr val="000000"/>
                </a:solidFill>
                <a:latin typeface="Verdana" panose="020B0604030504040204" pitchFamily="34" charset="0"/>
              </a:rPr>
            </a:br>
            <a:r>
              <a:rPr lang="es-MX" sz="2400" b="1" dirty="0">
                <a:solidFill>
                  <a:srgbClr val="FF0000"/>
                </a:solidFill>
                <a:effectLst>
                  <a:outerShdw blurRad="38100" dist="38100" dir="2700000" algn="tl">
                    <a:srgbClr val="000000">
                      <a:alpha val="43137"/>
                    </a:srgbClr>
                  </a:outerShdw>
                </a:effectLst>
                <a:latin typeface="Verdana" panose="020B0604030504040204" pitchFamily="34" charset="0"/>
              </a:rPr>
              <a:t>OPTIMIZA LOS PROCESOS DE INTERCAMBIO DE INFORMACIÓN CON UNIDADES ANÁLOGAS EXTRANJERAS</a:t>
            </a:r>
            <a:br>
              <a:rPr lang="es-MX" sz="2400" b="1" i="0" u="none" strike="noStrike" baseline="0" dirty="0">
                <a:solidFill>
                  <a:srgbClr val="FF0000"/>
                </a:solidFill>
                <a:effectLst>
                  <a:outerShdw blurRad="38100" dist="38100" dir="2700000" algn="tl">
                    <a:srgbClr val="000000">
                      <a:alpha val="43137"/>
                    </a:srgbClr>
                  </a:outerShdw>
                </a:effectLst>
                <a:latin typeface="Verdana" panose="020B0604030504040204" pitchFamily="34" charset="0"/>
              </a:rPr>
            </a:br>
            <a:r>
              <a:rPr lang="es-MX" sz="2000" i="1" dirty="0">
                <a:solidFill>
                  <a:schemeClr val="tx1">
                    <a:lumMod val="50000"/>
                    <a:lumOff val="50000"/>
                  </a:schemeClr>
                </a:solidFill>
                <a:effectLst>
                  <a:outerShdw blurRad="38100" dist="38100" dir="2700000" algn="tl">
                    <a:srgbClr val="000000">
                      <a:alpha val="43137"/>
                    </a:srgbClr>
                  </a:outerShdw>
                </a:effectLst>
                <a:latin typeface="Verdana" panose="020B0604030504040204" pitchFamily="34" charset="0"/>
              </a:rPr>
              <a:t>Vigencia desde el día 17 de Mayo del 2023</a:t>
            </a:r>
            <a:endParaRPr lang="es-AR" sz="5400" i="1" dirty="0">
              <a:solidFill>
                <a:schemeClr val="tx1">
                  <a:lumMod val="50000"/>
                  <a:lumOff val="50000"/>
                </a:schemeClr>
              </a:solidFill>
              <a:effectLst>
                <a:outerShdw blurRad="38100" dist="38100" dir="2700000" algn="tl">
                  <a:srgbClr val="000000">
                    <a:alpha val="43137"/>
                  </a:srgbClr>
                </a:outerShdw>
              </a:effectLst>
            </a:endParaRPr>
          </a:p>
        </p:txBody>
      </p:sp>
      <p:pic>
        <p:nvPicPr>
          <p:cNvPr id="6" name="Imagen 5" descr="Imagen que contiene Texto&#10;&#10;Descripción generada automáticamente">
            <a:extLst>
              <a:ext uri="{FF2B5EF4-FFF2-40B4-BE49-F238E27FC236}">
                <a16:creationId xmlns:a16="http://schemas.microsoft.com/office/drawing/2014/main" id="{53279263-933F-5130-E9F1-452A38E52E0A}"/>
              </a:ext>
            </a:extLst>
          </p:cNvPr>
          <p:cNvPicPr>
            <a:picLocks noChangeAspect="1"/>
          </p:cNvPicPr>
          <p:nvPr/>
        </p:nvPicPr>
        <p:blipFill>
          <a:blip r:embed="rId2">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9186862" y="6354613"/>
            <a:ext cx="2900363" cy="425927"/>
          </a:xfrm>
          <a:prstGeom prst="rect">
            <a:avLst/>
          </a:prstGeom>
        </p:spPr>
      </p:pic>
      <p:graphicFrame>
        <p:nvGraphicFramePr>
          <p:cNvPr id="4" name="Diagrama 3">
            <a:extLst>
              <a:ext uri="{FF2B5EF4-FFF2-40B4-BE49-F238E27FC236}">
                <a16:creationId xmlns:a16="http://schemas.microsoft.com/office/drawing/2014/main" id="{717C7FA2-F81E-9F2A-B5B6-9C198324B30E}"/>
              </a:ext>
            </a:extLst>
          </p:cNvPr>
          <p:cNvGraphicFramePr/>
          <p:nvPr>
            <p:extLst>
              <p:ext uri="{D42A27DB-BD31-4B8C-83A1-F6EECF244321}">
                <p14:modId xmlns:p14="http://schemas.microsoft.com/office/powerpoint/2010/main" val="2413593370"/>
              </p:ext>
            </p:extLst>
          </p:nvPr>
        </p:nvGraphicFramePr>
        <p:xfrm>
          <a:off x="817818" y="1911927"/>
          <a:ext cx="11248995" cy="44426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196680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037F0D-4D49-5387-16AA-A0E7FFCD6328}"/>
              </a:ext>
            </a:extLst>
          </p:cNvPr>
          <p:cNvSpPr>
            <a:spLocks noGrp="1"/>
          </p:cNvSpPr>
          <p:nvPr>
            <p:ph type="title"/>
          </p:nvPr>
        </p:nvSpPr>
        <p:spPr>
          <a:xfrm>
            <a:off x="838200" y="365125"/>
            <a:ext cx="10515600" cy="1638151"/>
          </a:xfrm>
        </p:spPr>
        <p:txBody>
          <a:bodyPr>
            <a:normAutofit/>
          </a:bodyPr>
          <a:lstStyle/>
          <a:p>
            <a:r>
              <a:rPr lang="es-AR" sz="2400" b="1" i="0" u="none" strike="noStrike" baseline="0" dirty="0">
                <a:solidFill>
                  <a:srgbClr val="000000"/>
                </a:solidFill>
                <a:latin typeface="Verdana" panose="020B0604030504040204" pitchFamily="34" charset="0"/>
              </a:rPr>
              <a:t>Resolución </a:t>
            </a:r>
            <a:r>
              <a:rPr lang="es-AR" sz="2400" b="1" i="0" u="none" strike="noStrike" baseline="0" dirty="0" err="1">
                <a:solidFill>
                  <a:srgbClr val="000000"/>
                </a:solidFill>
                <a:latin typeface="Verdana" panose="020B0604030504040204" pitchFamily="34" charset="0"/>
              </a:rPr>
              <a:t>UIF</a:t>
            </a:r>
            <a:r>
              <a:rPr lang="es-AR" sz="2400" b="1" i="0" u="none" strike="noStrike" baseline="0" dirty="0">
                <a:solidFill>
                  <a:srgbClr val="000000"/>
                </a:solidFill>
                <a:latin typeface="Verdana" panose="020B0604030504040204" pitchFamily="34" charset="0"/>
              </a:rPr>
              <a:t> 72/2023 - BO 4/5/2023</a:t>
            </a:r>
            <a:br>
              <a:rPr lang="es-AR" sz="2400" b="1" i="0" u="none" strike="noStrike" baseline="0" dirty="0">
                <a:solidFill>
                  <a:srgbClr val="000000"/>
                </a:solidFill>
                <a:latin typeface="Verdana" panose="020B0604030504040204" pitchFamily="34" charset="0"/>
              </a:rPr>
            </a:br>
            <a:r>
              <a:rPr lang="es-MX" sz="2400" b="1" dirty="0">
                <a:solidFill>
                  <a:srgbClr val="FF0000"/>
                </a:solidFill>
                <a:effectLst>
                  <a:outerShdw blurRad="38100" dist="38100" dir="2700000" algn="tl">
                    <a:srgbClr val="000000">
                      <a:alpha val="43137"/>
                    </a:srgbClr>
                  </a:outerShdw>
                </a:effectLst>
                <a:latin typeface="Verdana" panose="020B0604030504040204" pitchFamily="34" charset="0"/>
              </a:rPr>
              <a:t>U</a:t>
            </a:r>
            <a:r>
              <a:rPr lang="es-MX" sz="2400" b="1" i="0" u="none" strike="noStrike" baseline="0" dirty="0">
                <a:solidFill>
                  <a:srgbClr val="FF0000"/>
                </a:solidFill>
                <a:effectLst>
                  <a:outerShdw blurRad="38100" dist="38100" dir="2700000" algn="tl">
                    <a:srgbClr val="000000">
                      <a:alpha val="43137"/>
                    </a:srgbClr>
                  </a:outerShdw>
                </a:effectLst>
                <a:latin typeface="Verdana" panose="020B0604030504040204" pitchFamily="34" charset="0"/>
              </a:rPr>
              <a:t>NIFICA EL DEBER DE COLABORACIÓN DE LOS ORGANISMOS DE CONTRALOR ESPECÍFICOS</a:t>
            </a:r>
            <a:br>
              <a:rPr lang="es-MX" sz="2400" b="1" i="0" u="none" strike="noStrike" baseline="0" dirty="0">
                <a:solidFill>
                  <a:srgbClr val="FF0000"/>
                </a:solidFill>
                <a:effectLst>
                  <a:outerShdw blurRad="38100" dist="38100" dir="2700000" algn="tl">
                    <a:srgbClr val="000000">
                      <a:alpha val="43137"/>
                    </a:srgbClr>
                  </a:outerShdw>
                </a:effectLst>
                <a:latin typeface="Verdana" panose="020B0604030504040204" pitchFamily="34" charset="0"/>
              </a:rPr>
            </a:br>
            <a:r>
              <a:rPr lang="es-MX" sz="2000" i="1" dirty="0">
                <a:solidFill>
                  <a:schemeClr val="tx1">
                    <a:lumMod val="50000"/>
                    <a:lumOff val="50000"/>
                  </a:schemeClr>
                </a:solidFill>
                <a:effectLst>
                  <a:outerShdw blurRad="38100" dist="38100" dir="2700000" algn="tl">
                    <a:srgbClr val="000000">
                      <a:alpha val="43137"/>
                    </a:srgbClr>
                  </a:outerShdw>
                </a:effectLst>
                <a:latin typeface="Verdana" panose="020B0604030504040204" pitchFamily="34" charset="0"/>
              </a:rPr>
              <a:t>Vigencia desde el día de su publicación en el BO</a:t>
            </a:r>
            <a:endParaRPr lang="es-AR" sz="5400" i="1" dirty="0">
              <a:solidFill>
                <a:schemeClr val="tx1">
                  <a:lumMod val="50000"/>
                  <a:lumOff val="50000"/>
                </a:schemeClr>
              </a:solidFill>
              <a:effectLst>
                <a:outerShdw blurRad="38100" dist="38100" dir="2700000" algn="tl">
                  <a:srgbClr val="000000">
                    <a:alpha val="43137"/>
                  </a:srgbClr>
                </a:outerShdw>
              </a:effectLst>
            </a:endParaRPr>
          </a:p>
        </p:txBody>
      </p:sp>
      <p:pic>
        <p:nvPicPr>
          <p:cNvPr id="6" name="Imagen 5" descr="Imagen que contiene Texto&#10;&#10;Descripción generada automáticamente">
            <a:extLst>
              <a:ext uri="{FF2B5EF4-FFF2-40B4-BE49-F238E27FC236}">
                <a16:creationId xmlns:a16="http://schemas.microsoft.com/office/drawing/2014/main" id="{53279263-933F-5130-E9F1-452A38E52E0A}"/>
              </a:ext>
            </a:extLst>
          </p:cNvPr>
          <p:cNvPicPr>
            <a:picLocks noChangeAspect="1"/>
          </p:cNvPicPr>
          <p:nvPr/>
        </p:nvPicPr>
        <p:blipFill>
          <a:blip r:embed="rId2">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9186862" y="6354613"/>
            <a:ext cx="2900363" cy="425927"/>
          </a:xfrm>
          <a:prstGeom prst="rect">
            <a:avLst/>
          </a:prstGeom>
        </p:spPr>
      </p:pic>
      <p:graphicFrame>
        <p:nvGraphicFramePr>
          <p:cNvPr id="4" name="Diagrama 3">
            <a:extLst>
              <a:ext uri="{FF2B5EF4-FFF2-40B4-BE49-F238E27FC236}">
                <a16:creationId xmlns:a16="http://schemas.microsoft.com/office/drawing/2014/main" id="{717C7FA2-F81E-9F2A-B5B6-9C198324B30E}"/>
              </a:ext>
            </a:extLst>
          </p:cNvPr>
          <p:cNvGraphicFramePr/>
          <p:nvPr>
            <p:extLst>
              <p:ext uri="{D42A27DB-BD31-4B8C-83A1-F6EECF244321}">
                <p14:modId xmlns:p14="http://schemas.microsoft.com/office/powerpoint/2010/main" val="734806145"/>
              </p:ext>
            </p:extLst>
          </p:nvPr>
        </p:nvGraphicFramePr>
        <p:xfrm>
          <a:off x="290749" y="1137955"/>
          <a:ext cx="12043923" cy="66830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047499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782937F7-782C-A9C2-5AED-AC74C6F84A7F}"/>
              </a:ext>
            </a:extLst>
          </p:cNvPr>
          <p:cNvSpPr>
            <a:spLocks noGrp="1"/>
          </p:cNvSpPr>
          <p:nvPr>
            <p:ph idx="1"/>
          </p:nvPr>
        </p:nvSpPr>
        <p:spPr>
          <a:xfrm>
            <a:off x="838200" y="1990707"/>
            <a:ext cx="10515600" cy="4351338"/>
          </a:xfrm>
        </p:spPr>
        <p:txBody>
          <a:bodyPr>
            <a:noAutofit/>
          </a:bodyPr>
          <a:lstStyle/>
          <a:p>
            <a:pPr algn="just">
              <a:lnSpc>
                <a:spcPct val="120000"/>
              </a:lnSpc>
            </a:pPr>
            <a:r>
              <a:rPr lang="es-MX" sz="1800" b="0" i="0" dirty="0">
                <a:solidFill>
                  <a:srgbClr val="2B2B2B"/>
                </a:solidFill>
                <a:effectLst/>
                <a:latin typeface="open sans" panose="020B0606030504020204" pitchFamily="34" charset="0"/>
              </a:rPr>
              <a:t>Los cambios adecúan los requisitos mínimos que deberá cumplir el sector para la identificación, evaluación, monitoreo, administración y mitigación de los riesgos de LA/FT, en concordancia con los estándares, las buenas prácticas, guías y pautas internacionales vigentes emitidas por el </a:t>
            </a:r>
            <a:r>
              <a:rPr lang="es-MX" sz="1800" b="0" i="0" dirty="0" err="1">
                <a:solidFill>
                  <a:srgbClr val="2B2B2B"/>
                </a:solidFill>
                <a:effectLst/>
                <a:latin typeface="open sans" panose="020B0606030504020204" pitchFamily="34" charset="0"/>
              </a:rPr>
              <a:t>GAFI</a:t>
            </a:r>
            <a:r>
              <a:rPr lang="es-MX" sz="1800" b="0" i="0" dirty="0">
                <a:solidFill>
                  <a:srgbClr val="2B2B2B"/>
                </a:solidFill>
                <a:effectLst/>
                <a:latin typeface="open sans" panose="020B0606030504020204" pitchFamily="34" charset="0"/>
              </a:rPr>
              <a:t>. </a:t>
            </a:r>
            <a:r>
              <a:rPr lang="es-MX" sz="1800" b="1" i="0" dirty="0">
                <a:solidFill>
                  <a:srgbClr val="2B2B2B"/>
                </a:solidFill>
                <a:effectLst/>
                <a:latin typeface="open sans" panose="020B0606030504020204" pitchFamily="34" charset="0"/>
              </a:rPr>
              <a:t>La normativa es actualizada luego de cinco años.</a:t>
            </a:r>
          </a:p>
          <a:p>
            <a:pPr algn="just">
              <a:lnSpc>
                <a:spcPct val="120000"/>
              </a:lnSpc>
            </a:pPr>
            <a:r>
              <a:rPr lang="es-MX" sz="1800" i="0" dirty="0">
                <a:solidFill>
                  <a:srgbClr val="2B2B2B"/>
                </a:solidFill>
                <a:effectLst/>
                <a:latin typeface="open sans" panose="020B0606030504020204" pitchFamily="34" charset="0"/>
              </a:rPr>
              <a:t>Se introduce el concepto de </a:t>
            </a:r>
            <a:r>
              <a:rPr lang="es-MX" sz="1800" b="1" i="0" dirty="0">
                <a:solidFill>
                  <a:srgbClr val="2B2B2B"/>
                </a:solidFill>
                <a:effectLst/>
                <a:latin typeface="open sans" panose="020B0606030504020204" pitchFamily="34" charset="0"/>
              </a:rPr>
              <a:t>cartera</a:t>
            </a:r>
            <a:r>
              <a:rPr lang="es-MX" sz="1800" i="0" dirty="0">
                <a:solidFill>
                  <a:srgbClr val="2B2B2B"/>
                </a:solidFill>
                <a:effectLst/>
                <a:latin typeface="open sans" panose="020B0606030504020204" pitchFamily="34" charset="0"/>
              </a:rPr>
              <a:t> </a:t>
            </a:r>
            <a:r>
              <a:rPr lang="es-MX" sz="1800" b="1" i="0" dirty="0">
                <a:solidFill>
                  <a:srgbClr val="2B2B2B"/>
                </a:solidFill>
                <a:effectLst/>
                <a:latin typeface="open sans" panose="020B0606030504020204" pitchFamily="34" charset="0"/>
              </a:rPr>
              <a:t>propia</a:t>
            </a:r>
            <a:r>
              <a:rPr lang="es-MX" sz="1800" i="0" dirty="0">
                <a:solidFill>
                  <a:srgbClr val="2B2B2B"/>
                </a:solidFill>
                <a:effectLst/>
                <a:latin typeface="open sans" panose="020B0606030504020204" pitchFamily="34" charset="0"/>
              </a:rPr>
              <a:t> definido en el Título VI de las Normas de la </a:t>
            </a:r>
            <a:r>
              <a:rPr lang="es-MX" sz="1800" i="0" dirty="0" err="1">
                <a:solidFill>
                  <a:srgbClr val="2B2B2B"/>
                </a:solidFill>
                <a:effectLst/>
                <a:latin typeface="open sans" panose="020B0606030504020204" pitchFamily="34" charset="0"/>
              </a:rPr>
              <a:t>CNV</a:t>
            </a:r>
            <a:r>
              <a:rPr lang="es-MX" sz="1800" i="0" dirty="0">
                <a:solidFill>
                  <a:srgbClr val="2B2B2B"/>
                </a:solidFill>
                <a:effectLst/>
                <a:latin typeface="open sans" panose="020B0606030504020204" pitchFamily="34" charset="0"/>
              </a:rPr>
              <a:t> y se regulan las obligaciones a cumplir en base a esta operatoria. </a:t>
            </a:r>
            <a:endParaRPr lang="es-MX" sz="1800" dirty="0">
              <a:solidFill>
                <a:srgbClr val="2B2B2B"/>
              </a:solidFill>
              <a:latin typeface="open sans" panose="020B0606030504020204" pitchFamily="34" charset="0"/>
            </a:endParaRPr>
          </a:p>
          <a:p>
            <a:pPr algn="just">
              <a:lnSpc>
                <a:spcPct val="120000"/>
              </a:lnSpc>
            </a:pPr>
            <a:r>
              <a:rPr lang="es-MX" sz="1800" i="0" dirty="0">
                <a:solidFill>
                  <a:srgbClr val="2B2B2B"/>
                </a:solidFill>
                <a:effectLst/>
                <a:latin typeface="open sans" panose="020B0606030504020204" pitchFamily="34" charset="0"/>
              </a:rPr>
              <a:t>Se establece un </a:t>
            </a:r>
            <a:r>
              <a:rPr lang="es-MX" sz="1800" b="1" i="0" dirty="0">
                <a:solidFill>
                  <a:srgbClr val="2B2B2B"/>
                </a:solidFill>
                <a:effectLst/>
                <a:latin typeface="open sans" panose="020B0606030504020204" pitchFamily="34" charset="0"/>
              </a:rPr>
              <a:t>mecanismo de actualización automático</a:t>
            </a:r>
            <a:r>
              <a:rPr lang="es-MX" sz="1800" i="0" dirty="0">
                <a:solidFill>
                  <a:srgbClr val="2B2B2B"/>
                </a:solidFill>
                <a:effectLst/>
                <a:latin typeface="open sans" panose="020B0606030504020204" pitchFamily="34" charset="0"/>
              </a:rPr>
              <a:t> tomando como parámetro el </a:t>
            </a:r>
            <a:r>
              <a:rPr lang="es-MX" sz="1800" b="1" i="0" dirty="0">
                <a:solidFill>
                  <a:srgbClr val="2B2B2B"/>
                </a:solidFill>
                <a:effectLst/>
                <a:latin typeface="open sans" panose="020B0606030504020204" pitchFamily="34" charset="0"/>
              </a:rPr>
              <a:t>Salario Mínimo Vital y Móvil</a:t>
            </a:r>
            <a:r>
              <a:rPr lang="es-MX" sz="1800" i="0" dirty="0">
                <a:solidFill>
                  <a:srgbClr val="2B2B2B"/>
                </a:solidFill>
                <a:effectLst/>
                <a:latin typeface="open sans" panose="020B0606030504020204" pitchFamily="34" charset="0"/>
              </a:rPr>
              <a:t> y se readecúa la norma referida a la obligación de efectuar Reportes Sistemáticos, a la vez que se detalla la información que debe contener cada uno de los distintos reportes.</a:t>
            </a:r>
          </a:p>
          <a:p>
            <a:pPr algn="just">
              <a:lnSpc>
                <a:spcPct val="120000"/>
              </a:lnSpc>
            </a:pPr>
            <a:r>
              <a:rPr lang="es-MX" sz="1800" i="0" dirty="0">
                <a:solidFill>
                  <a:srgbClr val="2B2B2B"/>
                </a:solidFill>
                <a:effectLst/>
                <a:latin typeface="open sans" panose="020B0606030504020204" pitchFamily="34" charset="0"/>
              </a:rPr>
              <a:t>Se aclara el </a:t>
            </a:r>
            <a:r>
              <a:rPr lang="es-MX" sz="1800" b="1" i="0" dirty="0">
                <a:solidFill>
                  <a:srgbClr val="2B2B2B"/>
                </a:solidFill>
                <a:effectLst/>
                <a:latin typeface="open sans" panose="020B0606030504020204" pitchFamily="34" charset="0"/>
              </a:rPr>
              <a:t>concepto de cliente</a:t>
            </a:r>
            <a:r>
              <a:rPr lang="es-MX" sz="1800" i="0" dirty="0">
                <a:solidFill>
                  <a:srgbClr val="2B2B2B"/>
                </a:solidFill>
                <a:effectLst/>
                <a:latin typeface="open sans" panose="020B0606030504020204" pitchFamily="34" charset="0"/>
              </a:rPr>
              <a:t> y se identifican una serie de supuestos considerados de riesgo alto y que, en consecuencia, implican la aplicación de una Debida Diligencia Reforzada por parte de los sujetos obligados.</a:t>
            </a:r>
          </a:p>
        </p:txBody>
      </p:sp>
      <p:pic>
        <p:nvPicPr>
          <p:cNvPr id="6" name="Imagen 5" descr="Imagen que contiene Texto&#10;&#10;Descripción generada automáticamente">
            <a:extLst>
              <a:ext uri="{FF2B5EF4-FFF2-40B4-BE49-F238E27FC236}">
                <a16:creationId xmlns:a16="http://schemas.microsoft.com/office/drawing/2014/main" id="{53279263-933F-5130-E9F1-452A38E52E0A}"/>
              </a:ext>
            </a:extLst>
          </p:cNvPr>
          <p:cNvPicPr>
            <a:picLocks noChangeAspect="1"/>
          </p:cNvPicPr>
          <p:nvPr/>
        </p:nvPicPr>
        <p:blipFill>
          <a:blip r:embed="rId2">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9186862" y="6354613"/>
            <a:ext cx="2900363" cy="425927"/>
          </a:xfrm>
          <a:prstGeom prst="rect">
            <a:avLst/>
          </a:prstGeom>
        </p:spPr>
      </p:pic>
      <p:sp>
        <p:nvSpPr>
          <p:cNvPr id="8" name="Título 1">
            <a:extLst>
              <a:ext uri="{FF2B5EF4-FFF2-40B4-BE49-F238E27FC236}">
                <a16:creationId xmlns:a16="http://schemas.microsoft.com/office/drawing/2014/main" id="{1DAE00A0-261A-2EA3-84F9-411DF7B94A3B}"/>
              </a:ext>
            </a:extLst>
          </p:cNvPr>
          <p:cNvSpPr>
            <a:spLocks noGrp="1"/>
          </p:cNvSpPr>
          <p:nvPr>
            <p:ph type="title"/>
          </p:nvPr>
        </p:nvSpPr>
        <p:spPr>
          <a:xfrm>
            <a:off x="838200" y="365125"/>
            <a:ext cx="10515600" cy="1638151"/>
          </a:xfrm>
        </p:spPr>
        <p:txBody>
          <a:bodyPr>
            <a:normAutofit/>
          </a:bodyPr>
          <a:lstStyle/>
          <a:p>
            <a:r>
              <a:rPr lang="es-AR" sz="2400" b="1" i="0" u="none" strike="noStrike" baseline="0" dirty="0">
                <a:solidFill>
                  <a:srgbClr val="000000"/>
                </a:solidFill>
                <a:latin typeface="Verdana" panose="020B0604030504040204" pitchFamily="34" charset="0"/>
              </a:rPr>
              <a:t>Resolución </a:t>
            </a:r>
            <a:r>
              <a:rPr lang="es-AR" sz="2400" b="1" i="0" u="none" strike="noStrike" baseline="0" dirty="0" err="1">
                <a:solidFill>
                  <a:srgbClr val="000000"/>
                </a:solidFill>
                <a:latin typeface="Verdana" panose="020B0604030504040204" pitchFamily="34" charset="0"/>
              </a:rPr>
              <a:t>UIF</a:t>
            </a:r>
            <a:r>
              <a:rPr lang="es-AR" sz="2400" b="1" i="0" u="none" strike="noStrike" baseline="0" dirty="0">
                <a:solidFill>
                  <a:srgbClr val="000000"/>
                </a:solidFill>
                <a:latin typeface="Verdana" panose="020B0604030504040204" pitchFamily="34" charset="0"/>
              </a:rPr>
              <a:t> 78/2023 - BO 10/5/2023</a:t>
            </a:r>
            <a:br>
              <a:rPr lang="es-AR" sz="2400" b="1" i="0" u="none" strike="noStrike" baseline="0" dirty="0">
                <a:solidFill>
                  <a:srgbClr val="000000"/>
                </a:solidFill>
                <a:latin typeface="Verdana" panose="020B0604030504040204" pitchFamily="34" charset="0"/>
              </a:rPr>
            </a:br>
            <a:r>
              <a:rPr lang="es-MX" sz="2400" b="1" dirty="0">
                <a:solidFill>
                  <a:srgbClr val="FF0000"/>
                </a:solidFill>
                <a:effectLst>
                  <a:outerShdw blurRad="38100" dist="38100" dir="2700000" algn="tl">
                    <a:srgbClr val="000000">
                      <a:alpha val="43137"/>
                    </a:srgbClr>
                  </a:outerShdw>
                </a:effectLst>
                <a:latin typeface="Verdana" panose="020B0604030504040204" pitchFamily="34" charset="0"/>
              </a:rPr>
              <a:t>APLICABLE A LOS SUJETOS OBLIGADOS DEL SECTOR MERCADO DE CAPITALES</a:t>
            </a:r>
            <a:br>
              <a:rPr lang="es-MX" sz="2400" b="1" dirty="0">
                <a:solidFill>
                  <a:srgbClr val="FF0000"/>
                </a:solidFill>
                <a:effectLst>
                  <a:outerShdw blurRad="38100" dist="38100" dir="2700000" algn="tl">
                    <a:srgbClr val="000000">
                      <a:alpha val="43137"/>
                    </a:srgbClr>
                  </a:outerShdw>
                </a:effectLst>
                <a:latin typeface="Verdana" panose="020B0604030504040204" pitchFamily="34" charset="0"/>
              </a:rPr>
            </a:br>
            <a:r>
              <a:rPr lang="es-MX" sz="2000" i="1" dirty="0">
                <a:solidFill>
                  <a:schemeClr val="tx1">
                    <a:lumMod val="50000"/>
                    <a:lumOff val="50000"/>
                  </a:schemeClr>
                </a:solidFill>
                <a:effectLst>
                  <a:outerShdw blurRad="38100" dist="38100" dir="2700000" algn="tl">
                    <a:srgbClr val="000000">
                      <a:alpha val="43137"/>
                    </a:srgbClr>
                  </a:outerShdw>
                </a:effectLst>
                <a:latin typeface="Verdana" panose="020B0604030504040204" pitchFamily="34" charset="0"/>
              </a:rPr>
              <a:t>Comenzará a regir a partir del 1° de julio de 2023, fecha en la cual quedará derogada la Resolución </a:t>
            </a:r>
            <a:r>
              <a:rPr lang="es-MX" sz="2000" i="1" dirty="0" err="1">
                <a:solidFill>
                  <a:schemeClr val="tx1">
                    <a:lumMod val="50000"/>
                    <a:lumOff val="50000"/>
                  </a:schemeClr>
                </a:solidFill>
                <a:effectLst>
                  <a:outerShdw blurRad="38100" dist="38100" dir="2700000" algn="tl">
                    <a:srgbClr val="000000">
                      <a:alpha val="43137"/>
                    </a:srgbClr>
                  </a:outerShdw>
                </a:effectLst>
                <a:latin typeface="Verdana" panose="020B0604030504040204" pitchFamily="34" charset="0"/>
              </a:rPr>
              <a:t>UIF</a:t>
            </a:r>
            <a:r>
              <a:rPr lang="es-MX" sz="2000" i="1" dirty="0">
                <a:solidFill>
                  <a:schemeClr val="tx1">
                    <a:lumMod val="50000"/>
                    <a:lumOff val="50000"/>
                  </a:schemeClr>
                </a:solidFill>
                <a:effectLst>
                  <a:outerShdw blurRad="38100" dist="38100" dir="2700000" algn="tl">
                    <a:srgbClr val="000000">
                      <a:alpha val="43137"/>
                    </a:srgbClr>
                  </a:outerShdw>
                </a:effectLst>
                <a:latin typeface="Verdana" panose="020B0604030504040204" pitchFamily="34" charset="0"/>
              </a:rPr>
              <a:t> N° 21/2018</a:t>
            </a:r>
            <a:endParaRPr lang="es-AR" sz="5400" i="1" dirty="0">
              <a:solidFill>
                <a:schemeClr val="tx1">
                  <a:lumMod val="50000"/>
                  <a:lumOff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73676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4888FD-9735-8ED5-DDD9-7EB709CB50E9}"/>
              </a:ext>
            </a:extLst>
          </p:cNvPr>
          <p:cNvSpPr>
            <a:spLocks noGrp="1"/>
          </p:cNvSpPr>
          <p:nvPr>
            <p:ph type="ctrTitle"/>
          </p:nvPr>
        </p:nvSpPr>
        <p:spPr>
          <a:xfrm>
            <a:off x="1523999" y="1122363"/>
            <a:ext cx="9993745" cy="2387600"/>
          </a:xfrm>
        </p:spPr>
        <p:txBody>
          <a:bodyPr>
            <a:noAutofit/>
          </a:bodyPr>
          <a:lstStyle/>
          <a:p>
            <a:r>
              <a:rPr lang="es-MX" sz="5400" b="1" i="0" dirty="0">
                <a:solidFill>
                  <a:srgbClr val="333333"/>
                </a:solidFill>
                <a:effectLst/>
                <a:latin typeface="Encode Sans"/>
              </a:rPr>
              <a:t>proyecto de reforma del sistema normativo nacional PLA/</a:t>
            </a:r>
            <a:r>
              <a:rPr lang="es-MX" sz="5400" b="1" i="0" dirty="0" err="1">
                <a:solidFill>
                  <a:srgbClr val="333333"/>
                </a:solidFill>
                <a:effectLst/>
                <a:latin typeface="Encode Sans"/>
              </a:rPr>
              <a:t>CFT</a:t>
            </a:r>
            <a:r>
              <a:rPr lang="es-MX" sz="5400" b="1" i="0" dirty="0">
                <a:solidFill>
                  <a:srgbClr val="333333"/>
                </a:solidFill>
                <a:effectLst/>
                <a:latin typeface="Encode Sans"/>
              </a:rPr>
              <a:t> impulsado por la </a:t>
            </a:r>
            <a:r>
              <a:rPr lang="es-MX" sz="5400" b="1" i="0" dirty="0" err="1">
                <a:solidFill>
                  <a:srgbClr val="333333"/>
                </a:solidFill>
                <a:effectLst/>
                <a:latin typeface="Encode Sans"/>
              </a:rPr>
              <a:t>UIF</a:t>
            </a:r>
            <a:endParaRPr lang="es-AR" sz="5400" dirty="0"/>
          </a:p>
        </p:txBody>
      </p:sp>
      <p:sp>
        <p:nvSpPr>
          <p:cNvPr id="3" name="Subtítulo 2">
            <a:extLst>
              <a:ext uri="{FF2B5EF4-FFF2-40B4-BE49-F238E27FC236}">
                <a16:creationId xmlns:a16="http://schemas.microsoft.com/office/drawing/2014/main" id="{A6FC464A-C6DB-B518-9234-6B47480B9057}"/>
              </a:ext>
            </a:extLst>
          </p:cNvPr>
          <p:cNvSpPr>
            <a:spLocks noGrp="1"/>
          </p:cNvSpPr>
          <p:nvPr>
            <p:ph type="subTitle" idx="1"/>
          </p:nvPr>
        </p:nvSpPr>
        <p:spPr>
          <a:xfrm>
            <a:off x="1524000" y="4079875"/>
            <a:ext cx="9144000" cy="1655762"/>
          </a:xfrm>
        </p:spPr>
        <p:txBody>
          <a:bodyPr>
            <a:normAutofit/>
          </a:bodyPr>
          <a:lstStyle/>
          <a:p>
            <a:r>
              <a:rPr lang="es-MX" sz="2800" dirty="0">
                <a:solidFill>
                  <a:schemeClr val="accent1">
                    <a:lumMod val="75000"/>
                  </a:schemeClr>
                </a:solidFill>
                <a:effectLst>
                  <a:outerShdw blurRad="38100" dist="38100" dir="2700000" algn="tl">
                    <a:srgbClr val="000000">
                      <a:alpha val="43137"/>
                    </a:srgbClr>
                  </a:outerShdw>
                </a:effectLst>
              </a:rPr>
              <a:t>Dictamen de mayoría aprobado en Cámara de Diputados (19/4/2023) y con giro en revisión al Senado ingresado el 4/5/2023.-</a:t>
            </a:r>
            <a:endParaRPr lang="es-AR" sz="2800" dirty="0">
              <a:solidFill>
                <a:schemeClr val="accent1">
                  <a:lumMod val="75000"/>
                </a:schemeClr>
              </a:solidFill>
              <a:effectLst>
                <a:outerShdw blurRad="38100" dist="38100" dir="2700000" algn="tl">
                  <a:srgbClr val="000000">
                    <a:alpha val="43137"/>
                  </a:srgbClr>
                </a:outerShdw>
              </a:effectLst>
            </a:endParaRPr>
          </a:p>
        </p:txBody>
      </p:sp>
      <p:pic>
        <p:nvPicPr>
          <p:cNvPr id="4" name="Imagen 3" descr="Imagen que contiene Texto&#10;&#10;Descripción generada automáticamente">
            <a:extLst>
              <a:ext uri="{FF2B5EF4-FFF2-40B4-BE49-F238E27FC236}">
                <a16:creationId xmlns:a16="http://schemas.microsoft.com/office/drawing/2014/main" id="{1F790C87-B1F0-9B8C-76D2-D239A2C6A125}"/>
              </a:ext>
            </a:extLst>
          </p:cNvPr>
          <p:cNvPicPr>
            <a:picLocks noChangeAspect="1"/>
          </p:cNvPicPr>
          <p:nvPr/>
        </p:nvPicPr>
        <p:blipFill>
          <a:blip r:embed="rId2">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9186862" y="6354613"/>
            <a:ext cx="2900363" cy="425927"/>
          </a:xfrm>
          <a:prstGeom prst="rect">
            <a:avLst/>
          </a:prstGeom>
        </p:spPr>
      </p:pic>
    </p:spTree>
    <p:extLst>
      <p:ext uri="{BB962C8B-B14F-4D97-AF65-F5344CB8AC3E}">
        <p14:creationId xmlns:p14="http://schemas.microsoft.com/office/powerpoint/2010/main" val="15803689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a:extLst>
              <a:ext uri="{FF2B5EF4-FFF2-40B4-BE49-F238E27FC236}">
                <a16:creationId xmlns:a16="http://schemas.microsoft.com/office/drawing/2014/main" id="{E752DA10-9706-059B-7A09-C7C0F59EB5F6}"/>
              </a:ext>
            </a:extLst>
          </p:cNvPr>
          <p:cNvSpPr>
            <a:spLocks noGrp="1"/>
          </p:cNvSpPr>
          <p:nvPr>
            <p:ph type="title"/>
          </p:nvPr>
        </p:nvSpPr>
        <p:spPr>
          <a:xfrm>
            <a:off x="838200" y="365125"/>
            <a:ext cx="10515600" cy="1325563"/>
          </a:xfrm>
        </p:spPr>
        <p:txBody>
          <a:bodyPr>
            <a:normAutofit/>
          </a:bodyPr>
          <a:lstStyle/>
          <a:p>
            <a:r>
              <a:rPr lang="es-MX" sz="2200" b="1" i="0" u="none" strike="noStrike" baseline="0" dirty="0">
                <a:solidFill>
                  <a:srgbClr val="000000"/>
                </a:solidFill>
                <a:latin typeface="Verdana" panose="020B0604030504040204" pitchFamily="34" charset="0"/>
              </a:rPr>
              <a:t>Proyecto de reforma del sistema normativo nacional PLA/</a:t>
            </a:r>
            <a:r>
              <a:rPr lang="es-MX" sz="2200" b="1" i="0" u="none" strike="noStrike" baseline="0" dirty="0" err="1">
                <a:solidFill>
                  <a:srgbClr val="000000"/>
                </a:solidFill>
                <a:latin typeface="Verdana" panose="020B0604030504040204" pitchFamily="34" charset="0"/>
              </a:rPr>
              <a:t>CFT</a:t>
            </a:r>
            <a:br>
              <a:rPr lang="es-MX" sz="2400" b="1" i="0" u="none" strike="noStrike" baseline="0" dirty="0">
                <a:solidFill>
                  <a:srgbClr val="000000"/>
                </a:solidFill>
                <a:latin typeface="Verdana" panose="020B0604030504040204" pitchFamily="34" charset="0"/>
              </a:rPr>
            </a:br>
            <a:r>
              <a:rPr lang="es-MX" sz="3600" b="1" i="0" u="none" strike="noStrike" baseline="0" dirty="0">
                <a:solidFill>
                  <a:srgbClr val="FF0000"/>
                </a:solidFill>
                <a:effectLst>
                  <a:outerShdw blurRad="38100" dist="38100" dir="2700000" algn="tl">
                    <a:srgbClr val="000000">
                      <a:alpha val="43137"/>
                    </a:srgbClr>
                  </a:outerShdw>
                </a:effectLst>
                <a:latin typeface="Verdana" panose="020B0604030504040204" pitchFamily="34" charset="0"/>
              </a:rPr>
              <a:t>MODIFICACIONES AL CÓDIGO PENAL</a:t>
            </a:r>
            <a:endParaRPr lang="es-AR" sz="5400" i="1" dirty="0">
              <a:solidFill>
                <a:schemeClr val="tx1">
                  <a:lumMod val="50000"/>
                  <a:lumOff val="50000"/>
                </a:schemeClr>
              </a:solidFill>
              <a:effectLst>
                <a:outerShdw blurRad="38100" dist="38100" dir="2700000" algn="tl">
                  <a:srgbClr val="000000">
                    <a:alpha val="43137"/>
                  </a:srgbClr>
                </a:outerShdw>
              </a:effectLst>
            </a:endParaRPr>
          </a:p>
        </p:txBody>
      </p:sp>
      <p:graphicFrame>
        <p:nvGraphicFramePr>
          <p:cNvPr id="10" name="Diagrama 9">
            <a:extLst>
              <a:ext uri="{FF2B5EF4-FFF2-40B4-BE49-F238E27FC236}">
                <a16:creationId xmlns:a16="http://schemas.microsoft.com/office/drawing/2014/main" id="{28285CE5-8DCB-5FCB-AA2D-8FAE81EACD0E}"/>
              </a:ext>
            </a:extLst>
          </p:cNvPr>
          <p:cNvGraphicFramePr/>
          <p:nvPr>
            <p:extLst>
              <p:ext uri="{D42A27DB-BD31-4B8C-83A1-F6EECF244321}">
                <p14:modId xmlns:p14="http://schemas.microsoft.com/office/powerpoint/2010/main" val="1357852428"/>
              </p:ext>
            </p:extLst>
          </p:nvPr>
        </p:nvGraphicFramePr>
        <p:xfrm>
          <a:off x="838200" y="816428"/>
          <a:ext cx="11157857" cy="65096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37688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a:extLst>
              <a:ext uri="{FF2B5EF4-FFF2-40B4-BE49-F238E27FC236}">
                <a16:creationId xmlns:a16="http://schemas.microsoft.com/office/drawing/2014/main" id="{E752DA10-9706-059B-7A09-C7C0F59EB5F6}"/>
              </a:ext>
            </a:extLst>
          </p:cNvPr>
          <p:cNvSpPr>
            <a:spLocks noGrp="1"/>
          </p:cNvSpPr>
          <p:nvPr>
            <p:ph type="title"/>
          </p:nvPr>
        </p:nvSpPr>
        <p:spPr>
          <a:xfrm>
            <a:off x="838200" y="94607"/>
            <a:ext cx="10515600" cy="905377"/>
          </a:xfrm>
        </p:spPr>
        <p:txBody>
          <a:bodyPr>
            <a:normAutofit/>
          </a:bodyPr>
          <a:lstStyle/>
          <a:p>
            <a:r>
              <a:rPr lang="es-MX" sz="2000" b="1" i="0" u="none" strike="noStrike" baseline="0" dirty="0">
                <a:solidFill>
                  <a:srgbClr val="000000"/>
                </a:solidFill>
                <a:latin typeface="Verdana" panose="020B0604030504040204" pitchFamily="34" charset="0"/>
              </a:rPr>
              <a:t>Proyecto de reforma del sistema normativo nacional PLA/</a:t>
            </a:r>
            <a:r>
              <a:rPr lang="es-MX" sz="2000" b="1" i="0" u="none" strike="noStrike" baseline="0" dirty="0" err="1">
                <a:solidFill>
                  <a:srgbClr val="000000"/>
                </a:solidFill>
                <a:latin typeface="Verdana" panose="020B0604030504040204" pitchFamily="34" charset="0"/>
              </a:rPr>
              <a:t>CFT</a:t>
            </a:r>
            <a:br>
              <a:rPr lang="es-MX" sz="2000" b="1" i="0" u="none" strike="noStrike" baseline="0" dirty="0">
                <a:solidFill>
                  <a:srgbClr val="000000"/>
                </a:solidFill>
                <a:latin typeface="Verdana" panose="020B0604030504040204" pitchFamily="34" charset="0"/>
              </a:rPr>
            </a:br>
            <a:r>
              <a:rPr lang="es-MX" sz="2000" b="1" i="0" u="none" strike="noStrike" baseline="0" dirty="0">
                <a:solidFill>
                  <a:srgbClr val="FF0000"/>
                </a:solidFill>
                <a:effectLst>
                  <a:outerShdw blurRad="38100" dist="38100" dir="2700000" algn="tl">
                    <a:srgbClr val="000000">
                      <a:alpha val="43137"/>
                    </a:srgbClr>
                  </a:outerShdw>
                </a:effectLst>
                <a:latin typeface="Verdana" panose="020B0604030504040204" pitchFamily="34" charset="0"/>
              </a:rPr>
              <a:t>MODIFICACIONES AL CÓDIGO PENAL - Art. 303 - CP</a:t>
            </a:r>
            <a:endParaRPr lang="es-AR" sz="4800" i="1" dirty="0">
              <a:solidFill>
                <a:schemeClr val="tx1">
                  <a:lumMod val="50000"/>
                  <a:lumOff val="50000"/>
                </a:schemeClr>
              </a:solidFill>
              <a:effectLst>
                <a:outerShdw blurRad="38100" dist="38100" dir="2700000" algn="tl">
                  <a:srgbClr val="000000">
                    <a:alpha val="43137"/>
                  </a:srgbClr>
                </a:outerShdw>
              </a:effectLst>
            </a:endParaRPr>
          </a:p>
        </p:txBody>
      </p:sp>
      <p:graphicFrame>
        <p:nvGraphicFramePr>
          <p:cNvPr id="2" name="Tabla 2">
            <a:extLst>
              <a:ext uri="{FF2B5EF4-FFF2-40B4-BE49-F238E27FC236}">
                <a16:creationId xmlns:a16="http://schemas.microsoft.com/office/drawing/2014/main" id="{7F41243E-9E54-1DFE-0462-4184E538377B}"/>
              </a:ext>
            </a:extLst>
          </p:cNvPr>
          <p:cNvGraphicFramePr>
            <a:graphicFrameLocks noGrp="1"/>
          </p:cNvGraphicFramePr>
          <p:nvPr>
            <p:extLst>
              <p:ext uri="{D42A27DB-BD31-4B8C-83A1-F6EECF244321}">
                <p14:modId xmlns:p14="http://schemas.microsoft.com/office/powerpoint/2010/main" val="3651955678"/>
              </p:ext>
            </p:extLst>
          </p:nvPr>
        </p:nvGraphicFramePr>
        <p:xfrm>
          <a:off x="87086" y="880240"/>
          <a:ext cx="12052796" cy="5943600"/>
        </p:xfrm>
        <a:graphic>
          <a:graphicData uri="http://schemas.openxmlformats.org/drawingml/2006/table">
            <a:tbl>
              <a:tblPr firstRow="1" bandRow="1">
                <a:tableStyleId>{00A15C55-8517-42AA-B614-E9B94910E393}</a:tableStyleId>
              </a:tblPr>
              <a:tblGrid>
                <a:gridCol w="6026398">
                  <a:extLst>
                    <a:ext uri="{9D8B030D-6E8A-4147-A177-3AD203B41FA5}">
                      <a16:colId xmlns:a16="http://schemas.microsoft.com/office/drawing/2014/main" val="3810157724"/>
                    </a:ext>
                  </a:extLst>
                </a:gridCol>
                <a:gridCol w="6026398">
                  <a:extLst>
                    <a:ext uri="{9D8B030D-6E8A-4147-A177-3AD203B41FA5}">
                      <a16:colId xmlns:a16="http://schemas.microsoft.com/office/drawing/2014/main" val="3570612202"/>
                    </a:ext>
                  </a:extLst>
                </a:gridCol>
              </a:tblGrid>
              <a:tr h="181532">
                <a:tc>
                  <a:txBody>
                    <a:bodyPr/>
                    <a:lstStyle/>
                    <a:p>
                      <a:pPr algn="ctr"/>
                      <a:r>
                        <a:rPr lang="es-AR" sz="1800" dirty="0">
                          <a:effectLst>
                            <a:outerShdw blurRad="38100" dist="38100" dir="2700000" algn="tl">
                              <a:srgbClr val="000000">
                                <a:alpha val="43137"/>
                              </a:srgbClr>
                            </a:outerShdw>
                          </a:effectLst>
                        </a:rPr>
                        <a:t>ACTUAL 303 CP</a:t>
                      </a:r>
                    </a:p>
                  </a:txBody>
                  <a:tcPr/>
                </a:tc>
                <a:tc>
                  <a:txBody>
                    <a:bodyPr/>
                    <a:lstStyle/>
                    <a:p>
                      <a:pPr algn="ctr"/>
                      <a:r>
                        <a:rPr lang="es-AR" sz="1800" dirty="0">
                          <a:effectLst>
                            <a:outerShdw blurRad="38100" dist="38100" dir="2700000" algn="tl">
                              <a:srgbClr val="000000">
                                <a:alpha val="43137"/>
                              </a:srgbClr>
                            </a:outerShdw>
                          </a:effectLst>
                        </a:rPr>
                        <a:t>PROYECTO 303 CP</a:t>
                      </a:r>
                    </a:p>
                  </a:txBody>
                  <a:tcPr/>
                </a:tc>
                <a:extLst>
                  <a:ext uri="{0D108BD9-81ED-4DB2-BD59-A6C34878D82A}">
                    <a16:rowId xmlns:a16="http://schemas.microsoft.com/office/drawing/2014/main" val="1509509248"/>
                  </a:ext>
                </a:extLst>
              </a:tr>
              <a:tr h="5339050">
                <a:tc>
                  <a:txBody>
                    <a:bodyPr/>
                    <a:lstStyle/>
                    <a:p>
                      <a:r>
                        <a:rPr lang="es-MX" sz="1200" b="1" dirty="0"/>
                        <a:t>1.</a:t>
                      </a:r>
                      <a:r>
                        <a:rPr lang="es-MX" sz="1200" dirty="0"/>
                        <a:t> Será reprimido con prisión de tres (3) a diez (10) años y multa de dos (2) a diez (10) veces del monto de la operación, el que convirtiere, transfiriere, administrare, vendiere, gravare, disimulare o de cualquier otro modo pusiere en circulación en el mercado, bienes provenientes de un ilícito penal, con la consecuencia posible de que el origen de los bienes originarios o los subrogantes adquieran la apariencia de un origen lícito, y siempre que su valor supere la suma de pesos trescientos mil ($ 300.000), sea en un solo acto o por la reiteración de hechos diversos vinculados entre sí.</a:t>
                      </a:r>
                    </a:p>
                    <a:p>
                      <a:r>
                        <a:rPr lang="es-MX" sz="1200" b="1" dirty="0"/>
                        <a:t>2.</a:t>
                      </a:r>
                      <a:r>
                        <a:rPr lang="es-MX" sz="1200" dirty="0"/>
                        <a:t> La pena prevista en el inciso 1 será aumentada en un tercio del máximo y en la mitad del mínimo, en los siguientes casos: </a:t>
                      </a:r>
                    </a:p>
                    <a:p>
                      <a:pPr lvl="1"/>
                      <a:r>
                        <a:rPr lang="es-MX" sz="1200" b="1" dirty="0"/>
                        <a:t>a.</a:t>
                      </a:r>
                      <a:r>
                        <a:rPr lang="es-MX" sz="1200" dirty="0"/>
                        <a:t> Cuando el autor realizare el hecho con habitualidad o como miembro de una asociación o banda formada para la comisión continuada de hechos de esta naturaleza;</a:t>
                      </a:r>
                      <a:endParaRPr lang="es-MX" sz="1200" b="1" dirty="0"/>
                    </a:p>
                    <a:p>
                      <a:pPr lvl="1"/>
                      <a:r>
                        <a:rPr lang="es-MX" sz="1200" b="1" dirty="0"/>
                        <a:t>b.</a:t>
                      </a:r>
                      <a:r>
                        <a:rPr lang="es-MX" sz="1200" dirty="0"/>
                        <a:t> Cuando el autor fuera funcionario público que hubiera cometido el hecho en ejercicio u ocasión de sus funciones. En este caso, sufrirá además pena de inhabilitación especial de tres (3) a diez (10) años. La misma pena sufrirá el que hubiere actuado en ejercicio de una profesión u oficio que requirieran habilitación especial.</a:t>
                      </a:r>
                    </a:p>
                    <a:p>
                      <a:r>
                        <a:rPr lang="es-MX" sz="1200" b="1" dirty="0"/>
                        <a:t>3.</a:t>
                      </a:r>
                      <a:r>
                        <a:rPr lang="es-MX" sz="1200" dirty="0"/>
                        <a:t> El que recibiere dinero u otros bienes provenientes de un ilícito penal, con el fin de hacerlos aplicar en una operación de las previstas en el inciso 1, que les dé la apariencia posible de un origen lícito, será reprimido con la pena de prisión de seis (6) meses a tres (3) años.</a:t>
                      </a:r>
                    </a:p>
                    <a:p>
                      <a:r>
                        <a:rPr lang="es-MX" sz="1200" b="1" dirty="0"/>
                        <a:t>4.</a:t>
                      </a:r>
                      <a:r>
                        <a:rPr lang="es-MX" sz="1200" dirty="0"/>
                        <a:t> Si el valor de los bienes no superare la suma indicada en el inciso 1, el autor será reprimido con la pena de prisión de seis (6) meses a tres (3) años.</a:t>
                      </a:r>
                    </a:p>
                    <a:p>
                      <a:r>
                        <a:rPr lang="es-MX" sz="1200" b="1" dirty="0"/>
                        <a:t>5.</a:t>
                      </a:r>
                      <a:r>
                        <a:rPr lang="es-MX" sz="1200" dirty="0"/>
                        <a:t> Las disposiciones de este artículo regirán aún cuando el ilícito penal precedente hubiera sido cometido fuera del ámbito de aplicación espacial de este Código, en tanto el hecho que lo tipificara también hubiera estado sancionado con pena en el lugar de su comisión.</a:t>
                      </a:r>
                    </a:p>
                  </a:txBody>
                  <a:tcPr/>
                </a:tc>
                <a:tc>
                  <a:txBody>
                    <a:bodyPr/>
                    <a:lstStyle/>
                    <a:p>
                      <a:pPr lvl="0"/>
                      <a:r>
                        <a:rPr lang="es-AR" sz="1200" b="1" kern="1200" dirty="0">
                          <a:solidFill>
                            <a:schemeClr val="dk1"/>
                          </a:solidFill>
                          <a:effectLst/>
                        </a:rPr>
                        <a:t>1. </a:t>
                      </a:r>
                      <a:r>
                        <a:rPr lang="es-AR" sz="1200" kern="1200" dirty="0">
                          <a:solidFill>
                            <a:schemeClr val="dk1"/>
                          </a:solidFill>
                          <a:effectLst/>
                        </a:rPr>
                        <a:t>Será reprimido con prisión de tres (3) a diez (10) años y multa de dos (2) a diez (10) veces del monto de la operación, el que convirtiere, transfiriere, administrare, vendiere, gravare, </a:t>
                      </a:r>
                      <a:r>
                        <a:rPr lang="es-AR" sz="1200" b="0" kern="1200" dirty="0">
                          <a:solidFill>
                            <a:schemeClr val="dk1"/>
                          </a:solidFill>
                          <a:effectLst/>
                          <a:highlight>
                            <a:srgbClr val="FFFF00"/>
                          </a:highlight>
                        </a:rPr>
                        <a:t>adquiriere</a:t>
                      </a:r>
                      <a:r>
                        <a:rPr lang="es-AR" sz="1200" kern="1200" dirty="0">
                          <a:solidFill>
                            <a:schemeClr val="dk1"/>
                          </a:solidFill>
                          <a:effectLst/>
                        </a:rPr>
                        <a:t>, disimulare o de cualquier otro modo pusiere en circulación en el mercado, </a:t>
                      </a:r>
                      <a:r>
                        <a:rPr lang="es-AR" sz="1200" kern="1200" dirty="0">
                          <a:solidFill>
                            <a:schemeClr val="dk1"/>
                          </a:solidFill>
                          <a:effectLst/>
                          <a:highlight>
                            <a:srgbClr val="FFFF00"/>
                          </a:highlight>
                        </a:rPr>
                        <a:t>bienes u otros activos </a:t>
                      </a:r>
                      <a:r>
                        <a:rPr lang="es-AR" sz="1200" kern="1200" dirty="0">
                          <a:solidFill>
                            <a:schemeClr val="dk1"/>
                          </a:solidFill>
                          <a:effectLst/>
                        </a:rPr>
                        <a:t>provenientes de un ilícito penal, con la consecuencia posible de que el origen de los bienes originarios o los subrogantes adquieran la apariencia de un origen lícito, y siempre que su valor supere la suma de </a:t>
                      </a:r>
                      <a:r>
                        <a:rPr lang="es-AR" sz="1200" kern="1200" dirty="0">
                          <a:solidFill>
                            <a:schemeClr val="dk1"/>
                          </a:solidFill>
                          <a:effectLst/>
                          <a:highlight>
                            <a:srgbClr val="FFFF00"/>
                          </a:highlight>
                        </a:rPr>
                        <a:t>ciento cincuenta (150) Salarios mínimos, vitales y móviles al momento de los hechos</a:t>
                      </a:r>
                      <a:r>
                        <a:rPr lang="es-AR" sz="1200" kern="1200" dirty="0">
                          <a:solidFill>
                            <a:schemeClr val="dk1"/>
                          </a:solidFill>
                          <a:effectLst/>
                        </a:rPr>
                        <a:t>, sea en un solo acto o por la reiteración de hechos diversos vinculados entre sí.</a:t>
                      </a:r>
                    </a:p>
                    <a:p>
                      <a:pPr lvl="0"/>
                      <a:r>
                        <a:rPr lang="es-AR" sz="1200" b="1" kern="1200" dirty="0">
                          <a:solidFill>
                            <a:schemeClr val="dk1"/>
                          </a:solidFill>
                          <a:effectLst/>
                        </a:rPr>
                        <a:t>2. </a:t>
                      </a:r>
                      <a:r>
                        <a:rPr lang="es-AR" sz="1200" kern="1200" dirty="0">
                          <a:solidFill>
                            <a:schemeClr val="dk1"/>
                          </a:solidFill>
                          <a:effectLst/>
                        </a:rPr>
                        <a:t>La pena prevista en el inciso 1) será aumentada en un tercio del máximo y en la mitad del mínimo, en los siguientes casos: </a:t>
                      </a:r>
                    </a:p>
                    <a:p>
                      <a:pPr lvl="1"/>
                      <a:r>
                        <a:rPr lang="es-AR" sz="1200" b="1" kern="1200" dirty="0">
                          <a:solidFill>
                            <a:schemeClr val="dk1"/>
                          </a:solidFill>
                          <a:effectLst/>
                        </a:rPr>
                        <a:t>a.</a:t>
                      </a:r>
                      <a:r>
                        <a:rPr lang="es-AR" sz="1200" kern="1200" dirty="0">
                          <a:solidFill>
                            <a:schemeClr val="dk1"/>
                          </a:solidFill>
                          <a:effectLst/>
                        </a:rPr>
                        <a:t> Cuando el autor realizare el hecho con habitualidad o como miembro de una asociación o banda formada para la comisión continuada de hechos de esta naturaleza;</a:t>
                      </a:r>
                    </a:p>
                    <a:p>
                      <a:pPr lvl="1"/>
                      <a:r>
                        <a:rPr lang="es-AR" sz="1200" b="1" kern="1200" dirty="0">
                          <a:solidFill>
                            <a:schemeClr val="dk1"/>
                          </a:solidFill>
                          <a:effectLst/>
                        </a:rPr>
                        <a:t>b.</a:t>
                      </a:r>
                      <a:r>
                        <a:rPr lang="es-AR" sz="1200" kern="1200" dirty="0">
                          <a:solidFill>
                            <a:schemeClr val="dk1"/>
                          </a:solidFill>
                          <a:effectLst/>
                        </a:rPr>
                        <a:t> Cuando el autor fuera funcionario público que hubiera cometido el hecho en ejercicio u ocasión de sus funciones. En este caso, sufrirá además pena de inhabilitación especial de tres (3) a diez (1 O) años. La misma pena sufrirá el que hubiere actuado en ejercicio de una profesión u oficio que requieran habilitación especial.</a:t>
                      </a:r>
                    </a:p>
                    <a:p>
                      <a:pPr lvl="0"/>
                      <a:r>
                        <a:rPr lang="es-AR" sz="1200" b="1" kern="1200" dirty="0">
                          <a:solidFill>
                            <a:schemeClr val="dk1"/>
                          </a:solidFill>
                          <a:effectLst/>
                        </a:rPr>
                        <a:t>3. </a:t>
                      </a:r>
                      <a:r>
                        <a:rPr lang="es-AR" sz="1200" kern="1200" dirty="0">
                          <a:solidFill>
                            <a:schemeClr val="dk1"/>
                          </a:solidFill>
                          <a:effectLst/>
                        </a:rPr>
                        <a:t>El que recibiere bienes u otros activos provenientes de un ilícito penal, con el fin de hacerlos aplicar en una operación de las previstas en el inciso 1, que les dé la apariencia posible de un origen lícito, será reprimido con la pena de prisión de seis (6) meses a tres (3) años.</a:t>
                      </a:r>
                    </a:p>
                    <a:p>
                      <a:pPr lvl="0"/>
                      <a:r>
                        <a:rPr lang="es-AR" sz="1200" b="1" kern="1200" dirty="0">
                          <a:solidFill>
                            <a:schemeClr val="dk1"/>
                          </a:solidFill>
                          <a:effectLst/>
                        </a:rPr>
                        <a:t>4. </a:t>
                      </a:r>
                      <a:r>
                        <a:rPr lang="es-AR" sz="1200" kern="1200" dirty="0">
                          <a:solidFill>
                            <a:schemeClr val="dk1"/>
                          </a:solidFill>
                          <a:effectLst/>
                        </a:rPr>
                        <a:t>Si el valor de los bienes no superare la suma indicada en el inciso 1, el autor será reprimido con la pena de </a:t>
                      </a:r>
                      <a:r>
                        <a:rPr lang="es-AR" sz="1200" kern="1200" dirty="0">
                          <a:solidFill>
                            <a:schemeClr val="dk1"/>
                          </a:solidFill>
                          <a:effectLst/>
                          <a:highlight>
                            <a:srgbClr val="FFFF00"/>
                          </a:highlight>
                        </a:rPr>
                        <a:t>multa de cinco (5) a veinte (20) veces del monto de la operación.</a:t>
                      </a:r>
                    </a:p>
                    <a:p>
                      <a:pPr lvl="0"/>
                      <a:r>
                        <a:rPr lang="es-AR" sz="1200" b="1" kern="1200" dirty="0">
                          <a:solidFill>
                            <a:schemeClr val="dk1"/>
                          </a:solidFill>
                          <a:effectLst/>
                        </a:rPr>
                        <a:t>5.</a:t>
                      </a:r>
                      <a:r>
                        <a:rPr lang="es-AR" sz="1200" kern="1200" dirty="0">
                          <a:solidFill>
                            <a:schemeClr val="dk1"/>
                          </a:solidFill>
                          <a:effectLst/>
                        </a:rPr>
                        <a:t> Las disposiciones de este artículo regirán aún cuando el ilícito penal precedente hubiera sido cometido fuera del ámbito de aplicación espacial de este Código, en tanto el hecho que lo tipificara también hubiera estado sancionado con pena en el lugar de su comisión. </a:t>
                      </a:r>
                      <a:endParaRPr lang="es-AR" sz="1800" dirty="0"/>
                    </a:p>
                  </a:txBody>
                  <a:tcPr/>
                </a:tc>
                <a:extLst>
                  <a:ext uri="{0D108BD9-81ED-4DB2-BD59-A6C34878D82A}">
                    <a16:rowId xmlns:a16="http://schemas.microsoft.com/office/drawing/2014/main" val="1809185123"/>
                  </a:ext>
                </a:extLst>
              </a:tr>
            </a:tbl>
          </a:graphicData>
        </a:graphic>
      </p:graphicFrame>
    </p:spTree>
    <p:extLst>
      <p:ext uri="{BB962C8B-B14F-4D97-AF65-F5344CB8AC3E}">
        <p14:creationId xmlns:p14="http://schemas.microsoft.com/office/powerpoint/2010/main" val="26425263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a:extLst>
              <a:ext uri="{FF2B5EF4-FFF2-40B4-BE49-F238E27FC236}">
                <a16:creationId xmlns:a16="http://schemas.microsoft.com/office/drawing/2014/main" id="{E752DA10-9706-059B-7A09-C7C0F59EB5F6}"/>
              </a:ext>
            </a:extLst>
          </p:cNvPr>
          <p:cNvSpPr>
            <a:spLocks noGrp="1"/>
          </p:cNvSpPr>
          <p:nvPr>
            <p:ph type="title"/>
          </p:nvPr>
        </p:nvSpPr>
        <p:spPr>
          <a:xfrm>
            <a:off x="838200" y="-112223"/>
            <a:ext cx="10515600" cy="905377"/>
          </a:xfrm>
        </p:spPr>
        <p:txBody>
          <a:bodyPr>
            <a:normAutofit/>
          </a:bodyPr>
          <a:lstStyle/>
          <a:p>
            <a:r>
              <a:rPr lang="es-MX" sz="2000" b="1" i="0" u="none" strike="noStrike" baseline="0" dirty="0">
                <a:solidFill>
                  <a:srgbClr val="000000"/>
                </a:solidFill>
                <a:latin typeface="Verdana" panose="020B0604030504040204" pitchFamily="34" charset="0"/>
              </a:rPr>
              <a:t>Proyecto de reforma del sistema normativo nacional PLA/</a:t>
            </a:r>
            <a:r>
              <a:rPr lang="es-MX" sz="2000" b="1" i="0" u="none" strike="noStrike" baseline="0" dirty="0" err="1">
                <a:solidFill>
                  <a:srgbClr val="000000"/>
                </a:solidFill>
                <a:latin typeface="Verdana" panose="020B0604030504040204" pitchFamily="34" charset="0"/>
              </a:rPr>
              <a:t>CFT</a:t>
            </a:r>
            <a:br>
              <a:rPr lang="es-MX" sz="2000" b="1" i="0" u="none" strike="noStrike" baseline="0" dirty="0">
                <a:solidFill>
                  <a:srgbClr val="000000"/>
                </a:solidFill>
                <a:latin typeface="Verdana" panose="020B0604030504040204" pitchFamily="34" charset="0"/>
              </a:rPr>
            </a:br>
            <a:r>
              <a:rPr lang="es-MX" sz="2000" b="1" i="0" u="none" strike="noStrike" baseline="0" dirty="0">
                <a:solidFill>
                  <a:srgbClr val="FF0000"/>
                </a:solidFill>
                <a:effectLst>
                  <a:outerShdw blurRad="38100" dist="38100" dir="2700000" algn="tl">
                    <a:srgbClr val="000000">
                      <a:alpha val="43137"/>
                    </a:srgbClr>
                  </a:outerShdw>
                </a:effectLst>
                <a:latin typeface="Verdana" panose="020B0604030504040204" pitchFamily="34" charset="0"/>
              </a:rPr>
              <a:t>MODIFICACIONES AL CÓDIGO PENAL - Art. 306 - CP</a:t>
            </a:r>
            <a:endParaRPr lang="es-AR" sz="4800" i="1" dirty="0">
              <a:solidFill>
                <a:schemeClr val="tx1">
                  <a:lumMod val="50000"/>
                  <a:lumOff val="50000"/>
                </a:schemeClr>
              </a:solidFill>
              <a:effectLst>
                <a:outerShdw blurRad="38100" dist="38100" dir="2700000" algn="tl">
                  <a:srgbClr val="000000">
                    <a:alpha val="43137"/>
                  </a:srgbClr>
                </a:outerShdw>
              </a:effectLst>
            </a:endParaRPr>
          </a:p>
        </p:txBody>
      </p:sp>
      <p:graphicFrame>
        <p:nvGraphicFramePr>
          <p:cNvPr id="2" name="Tabla 2">
            <a:extLst>
              <a:ext uri="{FF2B5EF4-FFF2-40B4-BE49-F238E27FC236}">
                <a16:creationId xmlns:a16="http://schemas.microsoft.com/office/drawing/2014/main" id="{7F41243E-9E54-1DFE-0462-4184E538377B}"/>
              </a:ext>
            </a:extLst>
          </p:cNvPr>
          <p:cNvGraphicFramePr>
            <a:graphicFrameLocks noGrp="1"/>
          </p:cNvGraphicFramePr>
          <p:nvPr>
            <p:extLst>
              <p:ext uri="{D42A27DB-BD31-4B8C-83A1-F6EECF244321}">
                <p14:modId xmlns:p14="http://schemas.microsoft.com/office/powerpoint/2010/main" val="1394127953"/>
              </p:ext>
            </p:extLst>
          </p:nvPr>
        </p:nvGraphicFramePr>
        <p:xfrm>
          <a:off x="87086" y="662525"/>
          <a:ext cx="12052796" cy="6126480"/>
        </p:xfrm>
        <a:graphic>
          <a:graphicData uri="http://schemas.openxmlformats.org/drawingml/2006/table">
            <a:tbl>
              <a:tblPr firstRow="1" bandRow="1">
                <a:tableStyleId>{00A15C55-8517-42AA-B614-E9B94910E393}</a:tableStyleId>
              </a:tblPr>
              <a:tblGrid>
                <a:gridCol w="6026398">
                  <a:extLst>
                    <a:ext uri="{9D8B030D-6E8A-4147-A177-3AD203B41FA5}">
                      <a16:colId xmlns:a16="http://schemas.microsoft.com/office/drawing/2014/main" val="3810157724"/>
                    </a:ext>
                  </a:extLst>
                </a:gridCol>
                <a:gridCol w="6026398">
                  <a:extLst>
                    <a:ext uri="{9D8B030D-6E8A-4147-A177-3AD203B41FA5}">
                      <a16:colId xmlns:a16="http://schemas.microsoft.com/office/drawing/2014/main" val="3570612202"/>
                    </a:ext>
                  </a:extLst>
                </a:gridCol>
              </a:tblGrid>
              <a:tr h="181532">
                <a:tc>
                  <a:txBody>
                    <a:bodyPr/>
                    <a:lstStyle/>
                    <a:p>
                      <a:pPr algn="ctr"/>
                      <a:r>
                        <a:rPr lang="es-AR" sz="1800" dirty="0">
                          <a:effectLst>
                            <a:outerShdw blurRad="38100" dist="38100" dir="2700000" algn="tl">
                              <a:srgbClr val="000000">
                                <a:alpha val="43137"/>
                              </a:srgbClr>
                            </a:outerShdw>
                          </a:effectLst>
                        </a:rPr>
                        <a:t>ACTUAL 306 CP</a:t>
                      </a:r>
                    </a:p>
                  </a:txBody>
                  <a:tcPr/>
                </a:tc>
                <a:tc>
                  <a:txBody>
                    <a:bodyPr/>
                    <a:lstStyle/>
                    <a:p>
                      <a:pPr algn="ctr"/>
                      <a:r>
                        <a:rPr lang="es-AR" sz="1800" dirty="0">
                          <a:effectLst>
                            <a:outerShdw blurRad="38100" dist="38100" dir="2700000" algn="tl">
                              <a:srgbClr val="000000">
                                <a:alpha val="43137"/>
                              </a:srgbClr>
                            </a:outerShdw>
                          </a:effectLst>
                        </a:rPr>
                        <a:t>PROYECTO 306 CP</a:t>
                      </a:r>
                    </a:p>
                  </a:txBody>
                  <a:tcPr/>
                </a:tc>
                <a:extLst>
                  <a:ext uri="{0D108BD9-81ED-4DB2-BD59-A6C34878D82A}">
                    <a16:rowId xmlns:a16="http://schemas.microsoft.com/office/drawing/2014/main" val="1509509248"/>
                  </a:ext>
                </a:extLst>
              </a:tr>
              <a:tr h="5339050">
                <a:tc>
                  <a:txBody>
                    <a:bodyPr/>
                    <a:lstStyle/>
                    <a:p>
                      <a:r>
                        <a:rPr lang="es-MX" sz="1200" b="1" dirty="0"/>
                        <a:t>1</a:t>
                      </a:r>
                      <a:r>
                        <a:rPr lang="es-MX" sz="1200" b="0" dirty="0"/>
                        <a:t>. Será reprimido con prisión de cinco (5) a quince (15) años y multa de dos (2) a diez (10) veces del monto de la operación, el que directa o indirectamente recolectare o proveyere bienes o dinero, con la intención de que se utilicen, o a sabiendas de que serán utilizados, en todo o en parte:</a:t>
                      </a:r>
                    </a:p>
                    <a:p>
                      <a:endParaRPr lang="es-MX" sz="1200" b="0" dirty="0"/>
                    </a:p>
                    <a:p>
                      <a:r>
                        <a:rPr lang="es-MX" sz="1200" b="1" dirty="0"/>
                        <a:t>a) </a:t>
                      </a:r>
                      <a:r>
                        <a:rPr lang="es-MX" sz="1200" b="0" dirty="0"/>
                        <a:t>Para financiar la comisión de un delito con la finalidad establecida en el artículo 41 quinquies;</a:t>
                      </a:r>
                    </a:p>
                    <a:p>
                      <a:r>
                        <a:rPr lang="es-MX" sz="1200" b="1" dirty="0"/>
                        <a:t>b) </a:t>
                      </a:r>
                      <a:r>
                        <a:rPr lang="es-MX" sz="1200" b="0" dirty="0"/>
                        <a:t>Por una organización que cometa o intente cometer delitos con la finalidad establecida en el artículo 41 quinquies;</a:t>
                      </a:r>
                    </a:p>
                    <a:p>
                      <a:r>
                        <a:rPr lang="es-MX" sz="1200" b="1" dirty="0"/>
                        <a:t>c) </a:t>
                      </a:r>
                      <a:r>
                        <a:rPr lang="es-MX" sz="1200" b="0" dirty="0"/>
                        <a:t>Por un individuo que cometa, intente cometer o participe de cualquier modo en la comisión de delitos con la finalidad establecida en el artículo 41 quinquies.</a:t>
                      </a:r>
                    </a:p>
                    <a:p>
                      <a:endParaRPr lang="es-MX" sz="1200" b="0" dirty="0"/>
                    </a:p>
                  </a:txBody>
                  <a:tcPr/>
                </a:tc>
                <a:tc>
                  <a:txBody>
                    <a:bodyPr/>
                    <a:lstStyle/>
                    <a:p>
                      <a:pPr lvl="0"/>
                      <a:r>
                        <a:rPr lang="es-MX" sz="1200" b="1" kern="1200" dirty="0">
                          <a:solidFill>
                            <a:schemeClr val="dk1"/>
                          </a:solidFill>
                          <a:effectLst/>
                        </a:rPr>
                        <a:t>1.</a:t>
                      </a:r>
                      <a:r>
                        <a:rPr lang="es-MX" sz="1200" b="0" kern="1200" dirty="0">
                          <a:solidFill>
                            <a:schemeClr val="dk1"/>
                          </a:solidFill>
                          <a:effectLst/>
                        </a:rPr>
                        <a:t> Será reprimido con prisión de cinco (5) a quince (15) años y multa de dos (2) a diez (10) veces del monto de la operación, el que directa o indirectamente recolectare o proveyere bienes </a:t>
                      </a:r>
                      <a:r>
                        <a:rPr lang="es-MX" sz="1200" b="0" kern="1200" dirty="0">
                          <a:solidFill>
                            <a:schemeClr val="dk1"/>
                          </a:solidFill>
                          <a:effectLst/>
                          <a:highlight>
                            <a:srgbClr val="FFFF00"/>
                          </a:highlight>
                        </a:rPr>
                        <a:t>u otros activos</a:t>
                      </a:r>
                      <a:r>
                        <a:rPr lang="es-MX" sz="1200" b="0" kern="1200" dirty="0">
                          <a:solidFill>
                            <a:schemeClr val="dk1"/>
                          </a:solidFill>
                          <a:effectLst/>
                        </a:rPr>
                        <a:t>, </a:t>
                      </a:r>
                      <a:r>
                        <a:rPr lang="es-MX" sz="1200" b="0" kern="1200" dirty="0">
                          <a:solidFill>
                            <a:schemeClr val="dk1"/>
                          </a:solidFill>
                          <a:effectLst/>
                          <a:highlight>
                            <a:srgbClr val="FFFF00"/>
                          </a:highlight>
                        </a:rPr>
                        <a:t>de fuente lícita o ilícita, </a:t>
                      </a:r>
                      <a:r>
                        <a:rPr lang="es-MX" sz="1200" b="0" kern="1200" dirty="0">
                          <a:solidFill>
                            <a:schemeClr val="dk1"/>
                          </a:solidFill>
                          <a:effectLst/>
                        </a:rPr>
                        <a:t>con la intención de que se utilicen, o a sabiendas de que serán utilizados, en todo o en parte:</a:t>
                      </a:r>
                    </a:p>
                    <a:p>
                      <a:pPr lvl="0"/>
                      <a:r>
                        <a:rPr lang="es-MX" sz="1200" b="1" kern="1200" dirty="0">
                          <a:solidFill>
                            <a:schemeClr val="dk1"/>
                          </a:solidFill>
                          <a:effectLst/>
                        </a:rPr>
                        <a:t>a) </a:t>
                      </a:r>
                      <a:r>
                        <a:rPr lang="es-MX" sz="1200" b="0" kern="1200" dirty="0">
                          <a:solidFill>
                            <a:schemeClr val="dk1"/>
                          </a:solidFill>
                          <a:effectLst/>
                        </a:rPr>
                        <a:t>Para financiar la comisión de un delito con la finalidad establecida en el artículo 41 quinquies;</a:t>
                      </a:r>
                    </a:p>
                    <a:p>
                      <a:pPr lvl="0"/>
                      <a:r>
                        <a:rPr lang="es-MX" sz="1200" b="1" kern="1200" dirty="0">
                          <a:solidFill>
                            <a:schemeClr val="dk1"/>
                          </a:solidFill>
                          <a:effectLst/>
                        </a:rPr>
                        <a:t>b) </a:t>
                      </a:r>
                      <a:r>
                        <a:rPr lang="es-MX" sz="1200" b="0" kern="1200" dirty="0">
                          <a:solidFill>
                            <a:schemeClr val="dk1"/>
                          </a:solidFill>
                          <a:effectLst/>
                        </a:rPr>
                        <a:t>Por una organización que cometa o intente cometer delitos con la finalidad establecida en el artículo 41 quinques;</a:t>
                      </a:r>
                    </a:p>
                    <a:p>
                      <a:pPr lvl="0"/>
                      <a:r>
                        <a:rPr lang="es-MX" sz="1200" b="1" kern="1200" dirty="0">
                          <a:solidFill>
                            <a:schemeClr val="dk1"/>
                          </a:solidFill>
                          <a:effectLst/>
                        </a:rPr>
                        <a:t>c)</a:t>
                      </a:r>
                      <a:r>
                        <a:rPr lang="es-MX" sz="1200" b="0" kern="1200" dirty="0">
                          <a:solidFill>
                            <a:schemeClr val="dk1"/>
                          </a:solidFill>
                          <a:effectLst/>
                        </a:rPr>
                        <a:t> Por un individuo que cometa, intente cometer o participe de cualquier modo en la comisión de delitos con la finalidad establecida en el artículo 41 quinquies;</a:t>
                      </a:r>
                    </a:p>
                    <a:p>
                      <a:pPr lvl="0"/>
                      <a:r>
                        <a:rPr lang="es-MX" sz="1200" b="1" kern="1200" dirty="0">
                          <a:solidFill>
                            <a:schemeClr val="dk1"/>
                          </a:solidFill>
                          <a:effectLst/>
                          <a:highlight>
                            <a:srgbClr val="FFFF00"/>
                          </a:highlight>
                        </a:rPr>
                        <a:t>d)</a:t>
                      </a:r>
                      <a:r>
                        <a:rPr lang="es-MX" sz="1200" b="0" kern="1200" dirty="0">
                          <a:solidFill>
                            <a:schemeClr val="dk1"/>
                          </a:solidFill>
                          <a:effectLst/>
                          <a:highlight>
                            <a:srgbClr val="FFFF00"/>
                          </a:highlight>
                        </a:rPr>
                        <a:t> Para financiar, para sí o para terceros, el viaje o la logística de individuos y/o cosas a un Estado distinto al de su residencia o nacionalidad, o dentro del mismo territorio nacional, con el propósito de perpetrar, planear, preparar o participar en delitos con la finalidad prevista en el artículo 41 quinquies;</a:t>
                      </a:r>
                    </a:p>
                    <a:p>
                      <a:pPr lvl="0"/>
                      <a:r>
                        <a:rPr lang="es-MX" sz="1200" b="1" kern="1200" dirty="0">
                          <a:solidFill>
                            <a:schemeClr val="dk1"/>
                          </a:solidFill>
                          <a:effectLst/>
                          <a:highlight>
                            <a:srgbClr val="FFFF00"/>
                          </a:highlight>
                        </a:rPr>
                        <a:t>e)</a:t>
                      </a:r>
                      <a:r>
                        <a:rPr lang="es-MX" sz="1200" b="0" kern="1200" dirty="0">
                          <a:solidFill>
                            <a:schemeClr val="dk1"/>
                          </a:solidFill>
                          <a:effectLst/>
                          <a:highlight>
                            <a:srgbClr val="FFFF00"/>
                          </a:highlight>
                        </a:rPr>
                        <a:t> Para financiar, para sí o para terceros, la provisión o recepción de entrenamiento para la comisión de delitos con la finalidad prevista en el artículo 41 quinquies;</a:t>
                      </a:r>
                    </a:p>
                    <a:p>
                      <a:pPr lvl="0"/>
                      <a:r>
                        <a:rPr lang="es-MX" sz="1200" b="1" kern="1200" dirty="0">
                          <a:solidFill>
                            <a:schemeClr val="dk1"/>
                          </a:solidFill>
                          <a:effectLst/>
                          <a:highlight>
                            <a:srgbClr val="FFFF00"/>
                          </a:highlight>
                        </a:rPr>
                        <a:t>f)</a:t>
                      </a:r>
                      <a:r>
                        <a:rPr lang="es-MX" sz="1200" b="0" kern="1200" dirty="0">
                          <a:solidFill>
                            <a:schemeClr val="dk1"/>
                          </a:solidFill>
                          <a:effectLst/>
                          <a:highlight>
                            <a:srgbClr val="FFFF00"/>
                          </a:highlight>
                        </a:rPr>
                        <a:t> Para financiar la adquisición, elaboración, producción, desarrollo, posesión, suministro, exportación, importación, almacenamiento, transporte, transferencia, o de cualquier manera el empleo de armas de destrucción masiva del tipo nuclear, química, biológica, sus sistemas vectores, medio de lanzamiento y sus materiales relacionados, incluyendo tecnologías y bienes de uso dual para cometer cualquiera de los delitos previstos en este Código o en Convenciones Internacionales.</a:t>
                      </a:r>
                    </a:p>
                    <a:p>
                      <a:pPr lvl="0"/>
                      <a:r>
                        <a:rPr lang="es-MX" sz="1200" b="0" kern="1200" dirty="0">
                          <a:solidFill>
                            <a:schemeClr val="dk1"/>
                          </a:solidFill>
                          <a:effectLst/>
                          <a:highlight>
                            <a:srgbClr val="FFFF00"/>
                          </a:highlight>
                        </a:rPr>
                        <a:t>También será reprimido con la misma pena de prisión y multa quien elabore, produzca, fabrique, desarrolle, posea, suministre, exporte, importe, almacene, transporte, transfiera, emplee, o que de cualquier forma prolifere; incrementando, acrecentando, reproduciendo o multiplicando, las armas de destrucción masiva señaladas en el párrafo anterior, sus sistemas vectores y sus materiales relacionados destinados a su preparación.</a:t>
                      </a:r>
                    </a:p>
                  </a:txBody>
                  <a:tcPr/>
                </a:tc>
                <a:extLst>
                  <a:ext uri="{0D108BD9-81ED-4DB2-BD59-A6C34878D82A}">
                    <a16:rowId xmlns:a16="http://schemas.microsoft.com/office/drawing/2014/main" val="1809185123"/>
                  </a:ext>
                </a:extLst>
              </a:tr>
            </a:tbl>
          </a:graphicData>
        </a:graphic>
      </p:graphicFrame>
    </p:spTree>
    <p:extLst>
      <p:ext uri="{BB962C8B-B14F-4D97-AF65-F5344CB8AC3E}">
        <p14:creationId xmlns:p14="http://schemas.microsoft.com/office/powerpoint/2010/main" val="37856794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1">
            <a:extLst>
              <a:ext uri="{FF2B5EF4-FFF2-40B4-BE49-F238E27FC236}">
                <a16:creationId xmlns:a16="http://schemas.microsoft.com/office/drawing/2014/main" id="{E752DA10-9706-059B-7A09-C7C0F59EB5F6}"/>
              </a:ext>
            </a:extLst>
          </p:cNvPr>
          <p:cNvSpPr>
            <a:spLocks noGrp="1"/>
          </p:cNvSpPr>
          <p:nvPr>
            <p:ph type="title"/>
          </p:nvPr>
        </p:nvSpPr>
        <p:spPr>
          <a:xfrm>
            <a:off x="838200" y="-112223"/>
            <a:ext cx="10515600" cy="905377"/>
          </a:xfrm>
        </p:spPr>
        <p:txBody>
          <a:bodyPr>
            <a:normAutofit/>
          </a:bodyPr>
          <a:lstStyle/>
          <a:p>
            <a:r>
              <a:rPr lang="es-MX" sz="2000" b="1" i="0" u="none" strike="noStrike" baseline="0" dirty="0">
                <a:solidFill>
                  <a:srgbClr val="000000"/>
                </a:solidFill>
                <a:latin typeface="Verdana" panose="020B0604030504040204" pitchFamily="34" charset="0"/>
              </a:rPr>
              <a:t>Proyecto de reforma del sistema normativo nacional PLA/</a:t>
            </a:r>
            <a:r>
              <a:rPr lang="es-MX" sz="2000" b="1" i="0" u="none" strike="noStrike" baseline="0" dirty="0" err="1">
                <a:solidFill>
                  <a:srgbClr val="000000"/>
                </a:solidFill>
                <a:latin typeface="Verdana" panose="020B0604030504040204" pitchFamily="34" charset="0"/>
              </a:rPr>
              <a:t>CFT</a:t>
            </a:r>
            <a:br>
              <a:rPr lang="es-MX" sz="2000" b="1" i="0" u="none" strike="noStrike" baseline="0" dirty="0">
                <a:solidFill>
                  <a:srgbClr val="000000"/>
                </a:solidFill>
                <a:latin typeface="Verdana" panose="020B0604030504040204" pitchFamily="34" charset="0"/>
              </a:rPr>
            </a:br>
            <a:r>
              <a:rPr lang="es-MX" sz="2000" b="1" i="0" u="none" strike="noStrike" baseline="0" dirty="0">
                <a:solidFill>
                  <a:srgbClr val="FF0000"/>
                </a:solidFill>
                <a:effectLst>
                  <a:outerShdw blurRad="38100" dist="38100" dir="2700000" algn="tl">
                    <a:srgbClr val="000000">
                      <a:alpha val="43137"/>
                    </a:srgbClr>
                  </a:outerShdw>
                </a:effectLst>
                <a:latin typeface="Verdana" panose="020B0604030504040204" pitchFamily="34" charset="0"/>
              </a:rPr>
              <a:t>MODIFICACIONES AL CÓDIGO PENAL - Art. 306 – CP (CONT.)</a:t>
            </a:r>
            <a:endParaRPr lang="es-AR" sz="4800" i="1" dirty="0">
              <a:solidFill>
                <a:schemeClr val="tx1">
                  <a:lumMod val="50000"/>
                  <a:lumOff val="50000"/>
                </a:schemeClr>
              </a:solidFill>
              <a:effectLst>
                <a:outerShdw blurRad="38100" dist="38100" dir="2700000" algn="tl">
                  <a:srgbClr val="000000">
                    <a:alpha val="43137"/>
                  </a:srgbClr>
                </a:outerShdw>
              </a:effectLst>
            </a:endParaRPr>
          </a:p>
        </p:txBody>
      </p:sp>
      <p:graphicFrame>
        <p:nvGraphicFramePr>
          <p:cNvPr id="2" name="Tabla 2">
            <a:extLst>
              <a:ext uri="{FF2B5EF4-FFF2-40B4-BE49-F238E27FC236}">
                <a16:creationId xmlns:a16="http://schemas.microsoft.com/office/drawing/2014/main" id="{7F41243E-9E54-1DFE-0462-4184E538377B}"/>
              </a:ext>
            </a:extLst>
          </p:cNvPr>
          <p:cNvGraphicFramePr>
            <a:graphicFrameLocks noGrp="1"/>
          </p:cNvGraphicFramePr>
          <p:nvPr>
            <p:extLst>
              <p:ext uri="{D42A27DB-BD31-4B8C-83A1-F6EECF244321}">
                <p14:modId xmlns:p14="http://schemas.microsoft.com/office/powerpoint/2010/main" val="3705976054"/>
              </p:ext>
            </p:extLst>
          </p:nvPr>
        </p:nvGraphicFramePr>
        <p:xfrm>
          <a:off x="87086" y="662524"/>
          <a:ext cx="12052796" cy="6032189"/>
        </p:xfrm>
        <a:graphic>
          <a:graphicData uri="http://schemas.openxmlformats.org/drawingml/2006/table">
            <a:tbl>
              <a:tblPr firstRow="1" bandRow="1">
                <a:tableStyleId>{00A15C55-8517-42AA-B614-E9B94910E393}</a:tableStyleId>
              </a:tblPr>
              <a:tblGrid>
                <a:gridCol w="6026398">
                  <a:extLst>
                    <a:ext uri="{9D8B030D-6E8A-4147-A177-3AD203B41FA5}">
                      <a16:colId xmlns:a16="http://schemas.microsoft.com/office/drawing/2014/main" val="3810157724"/>
                    </a:ext>
                  </a:extLst>
                </a:gridCol>
                <a:gridCol w="6026398">
                  <a:extLst>
                    <a:ext uri="{9D8B030D-6E8A-4147-A177-3AD203B41FA5}">
                      <a16:colId xmlns:a16="http://schemas.microsoft.com/office/drawing/2014/main" val="3570612202"/>
                    </a:ext>
                  </a:extLst>
                </a:gridCol>
              </a:tblGrid>
              <a:tr h="386750">
                <a:tc>
                  <a:txBody>
                    <a:bodyPr/>
                    <a:lstStyle/>
                    <a:p>
                      <a:pPr algn="ctr"/>
                      <a:r>
                        <a:rPr lang="es-AR" sz="1800">
                          <a:effectLst>
                            <a:outerShdw blurRad="38100" dist="38100" dir="2700000" algn="tl">
                              <a:srgbClr val="000000">
                                <a:alpha val="43137"/>
                              </a:srgbClr>
                            </a:outerShdw>
                          </a:effectLst>
                        </a:rPr>
                        <a:t>ACTUAL 306 CP</a:t>
                      </a:r>
                      <a:endParaRPr lang="es-AR" sz="1800" dirty="0">
                        <a:effectLst>
                          <a:outerShdw blurRad="38100" dist="38100" dir="2700000" algn="tl">
                            <a:srgbClr val="000000">
                              <a:alpha val="43137"/>
                            </a:srgbClr>
                          </a:outerShdw>
                        </a:effectLst>
                      </a:endParaRPr>
                    </a:p>
                  </a:txBody>
                  <a:tcPr/>
                </a:tc>
                <a:tc>
                  <a:txBody>
                    <a:bodyPr/>
                    <a:lstStyle/>
                    <a:p>
                      <a:pPr algn="ctr"/>
                      <a:r>
                        <a:rPr lang="es-AR" sz="1800" dirty="0">
                          <a:effectLst>
                            <a:outerShdw blurRad="38100" dist="38100" dir="2700000" algn="tl">
                              <a:srgbClr val="000000">
                                <a:alpha val="43137"/>
                              </a:srgbClr>
                            </a:outerShdw>
                          </a:effectLst>
                        </a:rPr>
                        <a:t>PROYECTO 306 CP</a:t>
                      </a:r>
                    </a:p>
                  </a:txBody>
                  <a:tcPr/>
                </a:tc>
                <a:extLst>
                  <a:ext uri="{0D108BD9-81ED-4DB2-BD59-A6C34878D82A}">
                    <a16:rowId xmlns:a16="http://schemas.microsoft.com/office/drawing/2014/main" val="1509509248"/>
                  </a:ext>
                </a:extLst>
              </a:tr>
              <a:tr h="5645439">
                <a:tc>
                  <a:txBody>
                    <a:bodyPr/>
                    <a:lstStyle/>
                    <a:p>
                      <a:r>
                        <a:rPr lang="es-MX" sz="1600" b="1" dirty="0"/>
                        <a:t>2. </a:t>
                      </a:r>
                      <a:r>
                        <a:rPr lang="es-MX" sz="1600" b="0" dirty="0"/>
                        <a:t>Las penas establecidas se aplicarán independientemente del acaecimiento del delito al que se destinara el financiamiento y, si éste se cometiere, aún si los bienes o el dinero no fueran utilizados para su comisión.</a:t>
                      </a:r>
                    </a:p>
                    <a:p>
                      <a:endParaRPr lang="es-MX" sz="1600" b="1" dirty="0"/>
                    </a:p>
                    <a:p>
                      <a:r>
                        <a:rPr lang="es-MX" sz="1600" b="1" dirty="0"/>
                        <a:t>3. </a:t>
                      </a:r>
                      <a:r>
                        <a:rPr lang="es-MX" sz="1600" b="0" dirty="0"/>
                        <a:t>Si la escala penal prevista para el delito que se financia o pretende financiar fuera menor que la establecida en este artículo, se aplicará al caso la escala penal del delito que se trate.</a:t>
                      </a:r>
                    </a:p>
                    <a:p>
                      <a:endParaRPr lang="es-MX" sz="1600" b="1" dirty="0"/>
                    </a:p>
                    <a:p>
                      <a:r>
                        <a:rPr lang="es-MX" sz="1600" b="1" dirty="0"/>
                        <a:t>4. </a:t>
                      </a:r>
                      <a:r>
                        <a:rPr lang="es-MX" sz="1600" b="0" dirty="0"/>
                        <a:t>Las disposiciones de este artículo regirán aún cuando el ilícito penal que se pretende financiar tuviere lugar fuera del ámbito de aplicación espacial de este Código, o cuando en el caso del inciso b) y c) la organización o el individuo se encontraren fuera del territorio nacional, en tanto el hecho también hubiera estado sancionado con pena en la jurisdicción competente para su juzgamiento.</a:t>
                      </a:r>
                    </a:p>
                  </a:txBody>
                  <a:tcPr/>
                </a:tc>
                <a:tc>
                  <a:txBody>
                    <a:bodyPr/>
                    <a:lstStyle/>
                    <a:p>
                      <a:pPr lvl="0"/>
                      <a:r>
                        <a:rPr lang="es-MX" sz="1600" b="1" kern="1200" dirty="0">
                          <a:solidFill>
                            <a:schemeClr val="dk1"/>
                          </a:solidFill>
                          <a:effectLst/>
                        </a:rPr>
                        <a:t>2.</a:t>
                      </a:r>
                      <a:r>
                        <a:rPr lang="es-MX" sz="1600" b="0" kern="1200" dirty="0">
                          <a:solidFill>
                            <a:schemeClr val="dk1"/>
                          </a:solidFill>
                          <a:effectLst/>
                        </a:rPr>
                        <a:t> Las penas establecidas se aplicarán independientemente del acaecimiento del delito al que se destinara el financiamiento y, si éste se cometiere, aún si los bienes o el dinero no fueran utilizados para su comisión.</a:t>
                      </a:r>
                    </a:p>
                    <a:p>
                      <a:pPr lvl="0"/>
                      <a:endParaRPr lang="es-MX" sz="1600" b="1" kern="1200" dirty="0">
                        <a:solidFill>
                          <a:schemeClr val="dk1"/>
                        </a:solidFill>
                        <a:effectLst/>
                      </a:endParaRPr>
                    </a:p>
                    <a:p>
                      <a:pPr lvl="0"/>
                      <a:r>
                        <a:rPr lang="es-MX" sz="1600" b="1" kern="1200" dirty="0">
                          <a:solidFill>
                            <a:schemeClr val="dk1"/>
                          </a:solidFill>
                          <a:effectLst/>
                        </a:rPr>
                        <a:t>3. </a:t>
                      </a:r>
                      <a:r>
                        <a:rPr lang="es-MX" sz="1600" b="0" kern="1200" dirty="0">
                          <a:solidFill>
                            <a:schemeClr val="dk1"/>
                          </a:solidFill>
                          <a:effectLst/>
                        </a:rPr>
                        <a:t>Si la escala penal prevista para el delito que se financia o pretende financiar fuera menor que la establecida en este artículo, se aplicará al caso la escala penal del delito que se trate.</a:t>
                      </a:r>
                    </a:p>
                    <a:p>
                      <a:pPr lvl="0"/>
                      <a:endParaRPr lang="es-MX" sz="1600" b="1" kern="1200" dirty="0">
                        <a:solidFill>
                          <a:schemeClr val="dk1"/>
                        </a:solidFill>
                        <a:effectLst/>
                      </a:endParaRPr>
                    </a:p>
                    <a:p>
                      <a:pPr lvl="0"/>
                      <a:r>
                        <a:rPr lang="es-MX" sz="1600" b="1" kern="1200" dirty="0">
                          <a:solidFill>
                            <a:schemeClr val="dk1"/>
                          </a:solidFill>
                          <a:effectLst/>
                        </a:rPr>
                        <a:t>4. </a:t>
                      </a:r>
                      <a:r>
                        <a:rPr lang="es-MX" sz="1600" b="0" kern="1200" dirty="0">
                          <a:solidFill>
                            <a:schemeClr val="dk1"/>
                          </a:solidFill>
                          <a:effectLst/>
                        </a:rPr>
                        <a:t>Las disposiciones de este artículo regirán aun cuando el ilícito penal </a:t>
                      </a:r>
                      <a:r>
                        <a:rPr lang="es-MX" sz="1600" b="0" kern="1200" dirty="0">
                          <a:solidFill>
                            <a:schemeClr val="dk1"/>
                          </a:solidFill>
                          <a:effectLst/>
                          <a:highlight>
                            <a:srgbClr val="FFFF00"/>
                          </a:highlight>
                        </a:rPr>
                        <a:t>que se financia </a:t>
                      </a:r>
                      <a:r>
                        <a:rPr lang="es-MX" sz="1600" b="0" kern="1200" dirty="0">
                          <a:solidFill>
                            <a:schemeClr val="dk1"/>
                          </a:solidFill>
                          <a:effectLst/>
                        </a:rPr>
                        <a:t>o se pretende financiar tuviere lugar fuera del ámbito de aplicación espacial de este Código, o cuando en el caso de los incisos b) y </a:t>
                      </a:r>
                      <a:r>
                        <a:rPr lang="es-MX" sz="1600" b="0" kern="1200" dirty="0">
                          <a:solidFill>
                            <a:schemeClr val="dk1"/>
                          </a:solidFill>
                          <a:effectLst/>
                          <a:highlight>
                            <a:srgbClr val="FFFF00"/>
                          </a:highlight>
                        </a:rPr>
                        <a:t>e)</a:t>
                      </a:r>
                      <a:r>
                        <a:rPr lang="es-MX" sz="1600" b="0" kern="1200" dirty="0">
                          <a:solidFill>
                            <a:schemeClr val="dk1"/>
                          </a:solidFill>
                          <a:effectLst/>
                        </a:rPr>
                        <a:t> la organización o el individuo se encontraran fuera del territorio nacional, en tanto el hecho también hubiera estado sancionado con pena en la jurisdicción competente para su juzgamiento.</a:t>
                      </a:r>
                    </a:p>
                  </a:txBody>
                  <a:tcPr/>
                </a:tc>
                <a:extLst>
                  <a:ext uri="{0D108BD9-81ED-4DB2-BD59-A6C34878D82A}">
                    <a16:rowId xmlns:a16="http://schemas.microsoft.com/office/drawing/2014/main" val="1809185123"/>
                  </a:ext>
                </a:extLst>
              </a:tr>
            </a:tbl>
          </a:graphicData>
        </a:graphic>
      </p:graphicFrame>
    </p:spTree>
    <p:extLst>
      <p:ext uri="{BB962C8B-B14F-4D97-AF65-F5344CB8AC3E}">
        <p14:creationId xmlns:p14="http://schemas.microsoft.com/office/powerpoint/2010/main" val="2638139710"/>
      </p:ext>
    </p:extLst>
  </p:cSld>
  <p:clrMapOvr>
    <a:masterClrMapping/>
  </p:clrMapOvr>
</p:sld>
</file>

<file path=ppt/theme/theme1.xml><?xml version="1.0" encoding="utf-8"?>
<a:theme xmlns:a="http://schemas.openxmlformats.org/drawingml/2006/main" name="GradientVTI">
  <a:themeElements>
    <a:clrScheme name="Office">
      <a:dk1>
        <a:srgbClr val="000000"/>
      </a:dk1>
      <a:lt1>
        <a:srgbClr val="FFFFFF"/>
      </a:lt1>
      <a:dk2>
        <a:srgbClr val="281B10"/>
      </a:dk2>
      <a:lt2>
        <a:srgbClr val="FFF9F5"/>
      </a:lt2>
      <a:accent1>
        <a:srgbClr val="EE7661"/>
      </a:accent1>
      <a:accent2>
        <a:srgbClr val="4E91F0"/>
      </a:accent2>
      <a:accent3>
        <a:srgbClr val="5B5260"/>
      </a:accent3>
      <a:accent4>
        <a:srgbClr val="2CC3B4"/>
      </a:accent4>
      <a:accent5>
        <a:srgbClr val="C097F8"/>
      </a:accent5>
      <a:accent6>
        <a:srgbClr val="FF9514"/>
      </a:accent6>
      <a:hlink>
        <a:srgbClr val="E50CBC"/>
      </a:hlink>
      <a:folHlink>
        <a:srgbClr val="6257FF"/>
      </a:folHlink>
    </a:clrScheme>
    <a:fontScheme name="Univers">
      <a:majorFont>
        <a:latin typeface="Univers"/>
        <a:ea typeface=""/>
        <a:cs typeface=""/>
      </a:majorFont>
      <a:minorFont>
        <a:latin typeface="Univer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radientVTI" id="{605F9078-86F9-4258-A3E1-F8EFF02AE8CC}" vid="{4848699B-BB01-41E3-9EC4-3D97DFE5292B}"/>
    </a:ext>
  </a:extLst>
</a:theme>
</file>

<file path=docProps/app.xml><?xml version="1.0" encoding="utf-8"?>
<Properties xmlns="http://schemas.openxmlformats.org/officeDocument/2006/extended-properties" xmlns:vt="http://schemas.openxmlformats.org/officeDocument/2006/docPropsVTypes">
  <Template>TM03457475[[fn=Marco]]</Template>
  <TotalTime>314</TotalTime>
  <Words>3421</Words>
  <Application>Microsoft Office PowerPoint</Application>
  <PresentationFormat>Panorámica</PresentationFormat>
  <Paragraphs>97</Paragraphs>
  <Slides>14</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14</vt:i4>
      </vt:variant>
    </vt:vector>
  </HeadingPairs>
  <TitlesOfParts>
    <vt:vector size="22" baseType="lpstr">
      <vt:lpstr>Arial</vt:lpstr>
      <vt:lpstr>Encode Sans</vt:lpstr>
      <vt:lpstr>Merriweather</vt:lpstr>
      <vt:lpstr>open sans</vt:lpstr>
      <vt:lpstr>open sans</vt:lpstr>
      <vt:lpstr>Univers</vt:lpstr>
      <vt:lpstr>Verdana</vt:lpstr>
      <vt:lpstr>GradientVTI</vt:lpstr>
      <vt:lpstr>Comisión de Prevención de Lavado de Dinero  </vt:lpstr>
      <vt:lpstr>Resolución UIF 66/2023 - BO 4/5/2023 OPTIMIZA LOS PROCESOS DE INTERCAMBIO DE INFORMACIÓN CON UNIDADES ANÁLOGAS EXTRANJERAS Vigencia desde el día 17 de Mayo del 2023</vt:lpstr>
      <vt:lpstr>Resolución UIF 72/2023 - BO 4/5/2023 UNIFICA EL DEBER DE COLABORACIÓN DE LOS ORGANISMOS DE CONTRALOR ESPECÍFICOS Vigencia desde el día de su publicación en el BO</vt:lpstr>
      <vt:lpstr>Resolución UIF 78/2023 - BO 10/5/2023 APLICABLE A LOS SUJETOS OBLIGADOS DEL SECTOR MERCADO DE CAPITALES Comenzará a regir a partir del 1° de julio de 2023, fecha en la cual quedará derogada la Resolución UIF N° 21/2018</vt:lpstr>
      <vt:lpstr>proyecto de reforma del sistema normativo nacional PLA/CFT impulsado por la UIF</vt:lpstr>
      <vt:lpstr>Proyecto de reforma del sistema normativo nacional PLA/CFT MODIFICACIONES AL CÓDIGO PENAL</vt:lpstr>
      <vt:lpstr>Proyecto de reforma del sistema normativo nacional PLA/CFT MODIFICACIONES AL CÓDIGO PENAL - Art. 303 - CP</vt:lpstr>
      <vt:lpstr>Proyecto de reforma del sistema normativo nacional PLA/CFT MODIFICACIONES AL CÓDIGO PENAL - Art. 306 - CP</vt:lpstr>
      <vt:lpstr>Proyecto de reforma del sistema normativo nacional PLA/CFT MODIFICACIONES AL CÓDIGO PENAL - Art. 306 – CP (CONT.)</vt:lpstr>
      <vt:lpstr>Proyecto de reforma del sistema normativo nacional PLA/CFT REFORMA DE LA LEY N° 25.246</vt:lpstr>
      <vt:lpstr>Proyecto de reforma del sistema normativo nacional PLA/CFT REFORMA DE LA LEY N° 25.246</vt:lpstr>
      <vt:lpstr>Proyecto de reforma del sistema normativo nacional PLA/CFT REGISTRO DE BENEFICIARIOS FINALES</vt:lpstr>
      <vt:lpstr>Proyecto de reforma del sistema normativo nacional PLA/CFT REGISTRO DE PROVEEDORES DE SERVICIOS DE ACTIVOS VIRTUALES</vt:lpstr>
      <vt:lpstr>Proyecto de reforma del sistema normativo nacional PLA/CFT CONTROL PARLAMENTARIO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Comisión de Prevención de Lavado de Dinero  </dc:title>
  <dc:creator>Federico Schweizer</dc:creator>
  <cp:lastModifiedBy>Federico Schweizer</cp:lastModifiedBy>
  <cp:revision>10</cp:revision>
  <dcterms:created xsi:type="dcterms:W3CDTF">2023-03-10T12:34:17Z</dcterms:created>
  <dcterms:modified xsi:type="dcterms:W3CDTF">2023-05-15T00:45:15Z</dcterms:modified>
</cp:coreProperties>
</file>