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57" r:id="rId3"/>
    <p:sldId id="260" r:id="rId4"/>
    <p:sldId id="261" r:id="rId5"/>
    <p:sldId id="263" r:id="rId6"/>
    <p:sldId id="265" r:id="rId7"/>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9" d="100"/>
          <a:sy n="79" d="100"/>
        </p:scale>
        <p:origin x="77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687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0302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44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39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197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024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882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968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188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7863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5/15/2023</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9833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5/15/2023</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‹Nº›</a:t>
            </a:fld>
            <a:endParaRPr lang="en-US"/>
          </a:p>
        </p:txBody>
      </p:sp>
    </p:spTree>
    <p:extLst>
      <p:ext uri="{BB962C8B-B14F-4D97-AF65-F5344CB8AC3E}">
        <p14:creationId xmlns:p14="http://schemas.microsoft.com/office/powerpoint/2010/main" val="123906960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2" r:id="rId6"/>
    <p:sldLayoutId id="2147483688" r:id="rId7"/>
    <p:sldLayoutId id="2147483689" r:id="rId8"/>
    <p:sldLayoutId id="2147483690" r:id="rId9"/>
    <p:sldLayoutId id="2147483691"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6E37B132-9C54-4236-8910-3340177AD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a:extLst>
              <a:ext uri="{FF2B5EF4-FFF2-40B4-BE49-F238E27FC236}">
                <a16:creationId xmlns:a16="http://schemas.microsoft.com/office/drawing/2014/main" id="{D472C551-D440-40DF-9260-BDB9AC4096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20" name="Picture 3" descr="Fondo abstracto triangular">
            <a:extLst>
              <a:ext uri="{FF2B5EF4-FFF2-40B4-BE49-F238E27FC236}">
                <a16:creationId xmlns:a16="http://schemas.microsoft.com/office/drawing/2014/main" id="{B620AF65-A00F-B6E3-4160-D06A8ED469C9}"/>
              </a:ext>
            </a:extLst>
          </p:cNvPr>
          <p:cNvPicPr>
            <a:picLocks noChangeAspect="1"/>
          </p:cNvPicPr>
          <p:nvPr/>
        </p:nvPicPr>
        <p:blipFill rotWithShape="1">
          <a:blip r:embed="rId2">
            <a:duotone>
              <a:schemeClr val="accent1">
                <a:shade val="45000"/>
                <a:satMod val="135000"/>
              </a:schemeClr>
              <a:prstClr val="white"/>
            </a:duotone>
            <a:alphaModFix amt="35000"/>
          </a:blip>
          <a:srcRect t="15669" r="1" b="1"/>
          <a:stretch/>
        </p:blipFill>
        <p:spPr>
          <a:xfrm>
            <a:off x="17756" y="59065"/>
            <a:ext cx="12183122" cy="6857989"/>
          </a:xfrm>
          <a:prstGeom prst="rect">
            <a:avLst/>
          </a:prstGeom>
        </p:spPr>
      </p:pic>
      <p:sp>
        <p:nvSpPr>
          <p:cNvPr id="2" name="Título 1">
            <a:extLst>
              <a:ext uri="{FF2B5EF4-FFF2-40B4-BE49-F238E27FC236}">
                <a16:creationId xmlns:a16="http://schemas.microsoft.com/office/drawing/2014/main" id="{0F1F5EEA-A451-692D-1A89-8DA14CF06919}"/>
              </a:ext>
            </a:extLst>
          </p:cNvPr>
          <p:cNvSpPr>
            <a:spLocks noGrp="1"/>
          </p:cNvSpPr>
          <p:nvPr>
            <p:ph type="ctrTitle"/>
          </p:nvPr>
        </p:nvSpPr>
        <p:spPr>
          <a:xfrm>
            <a:off x="431255" y="1225788"/>
            <a:ext cx="6347918" cy="3670098"/>
          </a:xfrm>
        </p:spPr>
        <p:txBody>
          <a:bodyPr anchor="b">
            <a:normAutofit/>
          </a:bodyPr>
          <a:lstStyle/>
          <a:p>
            <a:pPr fontAlgn="base"/>
            <a:r>
              <a:rPr lang="es-AR" sz="4400" b="1" i="0" dirty="0">
                <a:solidFill>
                  <a:srgbClr val="FFFFFF"/>
                </a:solidFill>
                <a:effectLst>
                  <a:outerShdw blurRad="38100" dist="38100" dir="2700000" algn="tl">
                    <a:srgbClr val="000000">
                      <a:alpha val="43137"/>
                    </a:srgbClr>
                  </a:outerShdw>
                </a:effectLst>
                <a:latin typeface="Merriweather" panose="00000500000000000000" pitchFamily="2" charset="0"/>
              </a:rPr>
              <a:t>Comisión de Prevención de Lavado de Dinero</a:t>
            </a:r>
            <a:br>
              <a:rPr lang="es-AR" sz="2800" b="1" i="0" dirty="0">
                <a:solidFill>
                  <a:srgbClr val="FFFFFF"/>
                </a:solidFill>
                <a:effectLst>
                  <a:outerShdw blurRad="38100" dist="38100" dir="2700000" algn="tl">
                    <a:srgbClr val="000000">
                      <a:alpha val="43137"/>
                    </a:srgbClr>
                  </a:outerShdw>
                </a:effectLst>
                <a:latin typeface="Merriweather" panose="00000500000000000000" pitchFamily="2" charset="0"/>
              </a:rPr>
            </a:br>
            <a:br>
              <a:rPr lang="es-AR" sz="2800" b="0" i="0" dirty="0">
                <a:solidFill>
                  <a:srgbClr val="666666"/>
                </a:solidFill>
                <a:effectLst>
                  <a:outerShdw blurRad="38100" dist="38100" dir="2700000" algn="tl">
                    <a:srgbClr val="000000">
                      <a:alpha val="43137"/>
                    </a:srgbClr>
                  </a:outerShdw>
                </a:effectLst>
                <a:latin typeface="Open Sans" panose="020B0606030504020204" pitchFamily="34" charset="0"/>
              </a:rPr>
            </a:br>
            <a:endParaRPr lang="es-AR" sz="8000" dirty="0">
              <a:solidFill>
                <a:srgbClr val="FFFFFF"/>
              </a:solidFill>
              <a:effectLst>
                <a:outerShdw blurRad="38100" dist="38100" dir="2700000" algn="tl">
                  <a:srgbClr val="000000">
                    <a:alpha val="43137"/>
                  </a:srgbClr>
                </a:outerShdw>
              </a:effectLst>
            </a:endParaRPr>
          </a:p>
        </p:txBody>
      </p:sp>
      <p:sp>
        <p:nvSpPr>
          <p:cNvPr id="3" name="Subtítulo 2">
            <a:extLst>
              <a:ext uri="{FF2B5EF4-FFF2-40B4-BE49-F238E27FC236}">
                <a16:creationId xmlns:a16="http://schemas.microsoft.com/office/drawing/2014/main" id="{34236AB6-C2A2-3917-EB70-237EFFF78D86}"/>
              </a:ext>
            </a:extLst>
          </p:cNvPr>
          <p:cNvSpPr>
            <a:spLocks noGrp="1"/>
          </p:cNvSpPr>
          <p:nvPr>
            <p:ph type="subTitle" idx="1"/>
          </p:nvPr>
        </p:nvSpPr>
        <p:spPr>
          <a:xfrm>
            <a:off x="6874096" y="3864765"/>
            <a:ext cx="5214104" cy="2397488"/>
          </a:xfrm>
        </p:spPr>
        <p:txBody>
          <a:bodyPr anchor="ctr">
            <a:normAutofit/>
          </a:bodyPr>
          <a:lstStyle/>
          <a:p>
            <a:pPr algn="ctr"/>
            <a:r>
              <a:rPr lang="es-AR" sz="4000" b="1" dirty="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Jurisprudencia</a:t>
            </a:r>
          </a:p>
          <a:p>
            <a:pPr algn="ctr"/>
            <a:r>
              <a:rPr lang="es-AR" sz="2000" dirty="0">
                <a:solidFill>
                  <a:srgbClr val="FFFFFF"/>
                </a:solidFill>
                <a:latin typeface="Verdana" panose="020B0604030504040204" pitchFamily="34" charset="0"/>
                <a:ea typeface="Verdana" panose="020B0604030504040204" pitchFamily="34" charset="0"/>
              </a:rPr>
              <a:t>Reunión 16 de marzo de 2023</a:t>
            </a:r>
          </a:p>
          <a:p>
            <a:endParaRPr lang="es-AR" sz="2000" dirty="0">
              <a:solidFill>
                <a:srgbClr val="FFFFFF"/>
              </a:solidFill>
            </a:endParaRPr>
          </a:p>
        </p:txBody>
      </p:sp>
      <p:cxnSp>
        <p:nvCxnSpPr>
          <p:cNvPr id="21" name="Straight Connector 1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5"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340" y="1225788"/>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7"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34855" y="1685867"/>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9"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87962" y="2175690"/>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pic>
        <p:nvPicPr>
          <p:cNvPr id="6" name="Imagen 5" descr="Imagen que contiene Texto&#10;&#10;Descripción generada automáticamente">
            <a:extLst>
              <a:ext uri="{FF2B5EF4-FFF2-40B4-BE49-F238E27FC236}">
                <a16:creationId xmlns:a16="http://schemas.microsoft.com/office/drawing/2014/main" id="{BD29C707-AF5F-FD91-793E-1B9C4CDDF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360" y="140933"/>
            <a:ext cx="4086225" cy="600075"/>
          </a:xfrm>
          <a:prstGeom prst="rect">
            <a:avLst/>
          </a:prstGeom>
        </p:spPr>
      </p:pic>
    </p:spTree>
    <p:extLst>
      <p:ext uri="{BB962C8B-B14F-4D97-AF65-F5344CB8AC3E}">
        <p14:creationId xmlns:p14="http://schemas.microsoft.com/office/powerpoint/2010/main" val="3699109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p:txBody>
          <a:bodyPr>
            <a:normAutofit fontScale="90000"/>
          </a:bodyPr>
          <a:lstStyle/>
          <a:p>
            <a:pPr algn="ctr"/>
            <a:r>
              <a:rPr lang="es-ES" sz="2400" b="1" dirty="0">
                <a:solidFill>
                  <a:srgbClr val="000000"/>
                </a:solidFill>
                <a:latin typeface="Verdana" panose="020B0604030504040204" pitchFamily="34" charset="0"/>
              </a:rPr>
              <a:t>“</a:t>
            </a:r>
            <a:r>
              <a:rPr lang="es-ES" sz="2400" b="1" i="1" dirty="0">
                <a:solidFill>
                  <a:srgbClr val="000000"/>
                </a:solidFill>
                <a:latin typeface="Verdana" panose="020B0604030504040204" pitchFamily="34" charset="0"/>
              </a:rPr>
              <a:t>Azar, Martín y otros s/ asociación ilícita</a:t>
            </a:r>
            <a:r>
              <a:rPr lang="es-ES" sz="2400" b="1" dirty="0">
                <a:solidFill>
                  <a:srgbClr val="000000"/>
                </a:solidFill>
                <a:latin typeface="Verdana" panose="020B0604030504040204" pitchFamily="34" charset="0"/>
              </a:rPr>
              <a:t>”</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FCB 70549/2018/53 </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Cámara Federal de Córdoba (Sala A)</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2 de diciembre de 2022</a:t>
            </a:r>
            <a:endParaRPr lang="es-AR" sz="5400" dirty="0"/>
          </a:p>
        </p:txBody>
      </p:sp>
      <p:sp>
        <p:nvSpPr>
          <p:cNvPr id="3" name="Marcador de contenido 2">
            <a:extLst>
              <a:ext uri="{FF2B5EF4-FFF2-40B4-BE49-F238E27FC236}">
                <a16:creationId xmlns:a16="http://schemas.microsoft.com/office/drawing/2014/main" id="{782937F7-782C-A9C2-5AED-AC74C6F84A7F}"/>
              </a:ext>
            </a:extLst>
          </p:cNvPr>
          <p:cNvSpPr>
            <a:spLocks noGrp="1"/>
          </p:cNvSpPr>
          <p:nvPr>
            <p:ph idx="1"/>
          </p:nvPr>
        </p:nvSpPr>
        <p:spPr>
          <a:xfrm>
            <a:off x="838199" y="1828800"/>
            <a:ext cx="11107057" cy="4738777"/>
          </a:xfrm>
        </p:spPr>
        <p:txBody>
          <a:bodyPr>
            <a:normAutofit fontScale="92500" lnSpcReduction="10000"/>
          </a:bodyPr>
          <a:lstStyle/>
          <a:p>
            <a:pPr algn="just">
              <a:spcBef>
                <a:spcPts val="0"/>
              </a:spcBef>
              <a:spcAft>
                <a:spcPts val="600"/>
              </a:spcAft>
            </a:pPr>
            <a:r>
              <a:rPr lang="es-AR" sz="2400" b="1" dirty="0">
                <a:solidFill>
                  <a:srgbClr val="2B2B2B"/>
                </a:solidFill>
                <a:latin typeface="Verdana" panose="020B0604030504040204" pitchFamily="34" charset="0"/>
                <a:ea typeface="Verdana" panose="020B0604030504040204" pitchFamily="34" charset="0"/>
              </a:rPr>
              <a:t>Hechos</a:t>
            </a:r>
            <a:r>
              <a:rPr lang="es-AR" sz="2400" dirty="0">
                <a:solidFill>
                  <a:srgbClr val="2B2B2B"/>
                </a:solidFill>
                <a:latin typeface="Verdana" panose="020B0604030504040204" pitchFamily="34" charset="0"/>
                <a:ea typeface="Verdana" panose="020B0604030504040204" pitchFamily="34" charset="0"/>
              </a:rPr>
              <a:t>: </a:t>
            </a:r>
            <a:r>
              <a:rPr lang="es-AR" sz="2400" b="0" i="0" dirty="0">
                <a:solidFill>
                  <a:srgbClr val="2B2B2B"/>
                </a:solidFill>
                <a:effectLst/>
                <a:latin typeface="Verdana" panose="020B0604030504040204" pitchFamily="34" charset="0"/>
                <a:ea typeface="Verdana" panose="020B0604030504040204" pitchFamily="34" charset="0"/>
              </a:rPr>
              <a:t>ingreso al país de dinero destinado a pago de impuestos (moratoria), proveniente de actividades ilícitas, en tanto existe previo p</a:t>
            </a:r>
            <a:r>
              <a:rPr lang="es-AR" sz="2400" dirty="0">
                <a:solidFill>
                  <a:srgbClr val="2B2B2B"/>
                </a:solidFill>
                <a:latin typeface="Verdana" panose="020B0604030504040204" pitchFamily="34" charset="0"/>
                <a:ea typeface="Verdana" panose="020B0604030504040204" pitchFamily="34" charset="0"/>
              </a:rPr>
              <a:t>rocesamiento de uno de los imputados como jefe de una asociación ilícita fiscal (financiera que realizaba conductas por fuera de la normativa cambiaria).</a:t>
            </a:r>
          </a:p>
          <a:p>
            <a:pPr algn="just">
              <a:spcBef>
                <a:spcPts val="0"/>
              </a:spcBef>
              <a:spcAft>
                <a:spcPts val="600"/>
              </a:spcAft>
            </a:pPr>
            <a:r>
              <a:rPr lang="es-AR" sz="2400" b="1" dirty="0">
                <a:solidFill>
                  <a:srgbClr val="2B2B2B"/>
                </a:solidFill>
                <a:latin typeface="Verdana" panose="020B0604030504040204" pitchFamily="34" charset="0"/>
                <a:ea typeface="Verdana" panose="020B0604030504040204" pitchFamily="34" charset="0"/>
              </a:rPr>
              <a:t>Maniobra</a:t>
            </a:r>
            <a:r>
              <a:rPr lang="es-AR" sz="2400" dirty="0">
                <a:solidFill>
                  <a:srgbClr val="2B2B2B"/>
                </a:solidFill>
                <a:latin typeface="Verdana" panose="020B0604030504040204" pitchFamily="34" charset="0"/>
                <a:ea typeface="Verdana" panose="020B0604030504040204" pitchFamily="34" charset="0"/>
              </a:rPr>
              <a:t>: </a:t>
            </a:r>
          </a:p>
          <a:p>
            <a:pPr marL="800100" lvl="1" indent="-342900" algn="just">
              <a:spcBef>
                <a:spcPts val="0"/>
              </a:spcBef>
              <a:spcAft>
                <a:spcPts val="600"/>
              </a:spcAft>
              <a:buFont typeface="+mj-lt"/>
              <a:buAutoNum type="arabicPeriod"/>
            </a:pPr>
            <a:r>
              <a:rPr lang="es-AR" sz="1800" dirty="0">
                <a:solidFill>
                  <a:srgbClr val="2B2B2B"/>
                </a:solidFill>
                <a:latin typeface="Verdana" panose="020B0604030504040204" pitchFamily="34" charset="0"/>
                <a:ea typeface="Verdana" panose="020B0604030504040204" pitchFamily="34" charset="0"/>
              </a:rPr>
              <a:t>Apertura por parte de CHERRO (esposa de AZAR – jefe de AIF) de cuenta comitente en sociedad de bolsa presidida por GÓMEZ PIZARRO – sin acompañar documentación de respaldo.</a:t>
            </a:r>
          </a:p>
          <a:p>
            <a:pPr marL="800100" lvl="1" indent="-342900" algn="just">
              <a:spcBef>
                <a:spcPts val="0"/>
              </a:spcBef>
              <a:spcAft>
                <a:spcPts val="600"/>
              </a:spcAft>
              <a:buFont typeface="+mj-lt"/>
              <a:buAutoNum type="arabicPeriod"/>
            </a:pPr>
            <a:r>
              <a:rPr lang="es-AR" sz="1800" dirty="0">
                <a:solidFill>
                  <a:srgbClr val="2B2B2B"/>
                </a:solidFill>
                <a:latin typeface="Verdana" panose="020B0604030504040204" pitchFamily="34" charset="0"/>
                <a:ea typeface="Verdana" panose="020B0604030504040204" pitchFamily="34" charset="0"/>
              </a:rPr>
              <a:t>Transferencia de USD desde cuenta offshore de AZAR a cuenta de CHERRO de los fondos ilícitos.</a:t>
            </a:r>
          </a:p>
          <a:p>
            <a:pPr marL="800100" lvl="1" indent="-342900" algn="just">
              <a:spcBef>
                <a:spcPts val="0"/>
              </a:spcBef>
              <a:spcAft>
                <a:spcPts val="600"/>
              </a:spcAft>
              <a:buFont typeface="+mj-lt"/>
              <a:buAutoNum type="arabicPeriod"/>
            </a:pPr>
            <a:r>
              <a:rPr lang="es-AR" sz="1800" dirty="0">
                <a:solidFill>
                  <a:srgbClr val="2B2B2B"/>
                </a:solidFill>
                <a:latin typeface="Verdana" panose="020B0604030504040204" pitchFamily="34" charset="0"/>
                <a:ea typeface="Verdana" panose="020B0604030504040204" pitchFamily="34" charset="0"/>
              </a:rPr>
              <a:t>Acreditación de origen lícito de fondos por certificación de contadora CASTILLO.</a:t>
            </a:r>
          </a:p>
          <a:p>
            <a:pPr marL="800100" lvl="1" indent="-342900" algn="just">
              <a:spcBef>
                <a:spcPts val="0"/>
              </a:spcBef>
              <a:spcAft>
                <a:spcPts val="600"/>
              </a:spcAft>
              <a:buFont typeface="+mj-lt"/>
              <a:buAutoNum type="arabicPeriod"/>
            </a:pPr>
            <a:r>
              <a:rPr lang="es-AR" sz="1800" dirty="0">
                <a:solidFill>
                  <a:srgbClr val="2B2B2B"/>
                </a:solidFill>
                <a:latin typeface="Verdana" panose="020B0604030504040204" pitchFamily="34" charset="0"/>
                <a:ea typeface="Verdana" panose="020B0604030504040204" pitchFamily="34" charset="0"/>
              </a:rPr>
              <a:t>Ingreso en cuenta comitente y realización de operaciones varias para conversión de USD en ARS (operaciones CCL y MEP). </a:t>
            </a:r>
          </a:p>
          <a:p>
            <a:pPr marL="800100" lvl="1" indent="-342900" algn="just">
              <a:spcBef>
                <a:spcPts val="0"/>
              </a:spcBef>
              <a:spcAft>
                <a:spcPts val="600"/>
              </a:spcAft>
              <a:buFont typeface="+mj-lt"/>
              <a:buAutoNum type="arabicPeriod"/>
            </a:pPr>
            <a:r>
              <a:rPr lang="es-AR" sz="1800" dirty="0">
                <a:solidFill>
                  <a:srgbClr val="2B2B2B"/>
                </a:solidFill>
                <a:latin typeface="Verdana" panose="020B0604030504040204" pitchFamily="34" charset="0"/>
                <a:ea typeface="Verdana" panose="020B0604030504040204" pitchFamily="34" charset="0"/>
              </a:rPr>
              <a:t>Depósito de ARS a favor de AFIP para pago de moratoria.</a:t>
            </a:r>
          </a:p>
          <a:p>
            <a:pPr marL="228600" lvl="1" algn="just">
              <a:lnSpc>
                <a:spcPct val="100000"/>
              </a:lnSpc>
              <a:spcBef>
                <a:spcPts val="0"/>
              </a:spcBef>
              <a:spcAft>
                <a:spcPts val="600"/>
              </a:spcAft>
            </a:pPr>
            <a:r>
              <a:rPr lang="es-AR" b="1" dirty="0">
                <a:solidFill>
                  <a:srgbClr val="2B2B2B"/>
                </a:solidFill>
                <a:latin typeface="Verdana" panose="020B0604030504040204" pitchFamily="34" charset="0"/>
                <a:ea typeface="Verdana" panose="020B0604030504040204" pitchFamily="34" charset="0"/>
              </a:rPr>
              <a:t>Resolución: </a:t>
            </a:r>
            <a:r>
              <a:rPr lang="es-AR" dirty="0">
                <a:solidFill>
                  <a:srgbClr val="2B2B2B"/>
                </a:solidFill>
                <a:latin typeface="Verdana" panose="020B0604030504040204" pitchFamily="34" charset="0"/>
                <a:ea typeface="Verdana" panose="020B0604030504040204" pitchFamily="34" charset="0"/>
              </a:rPr>
              <a:t>confirma procesamiento y embargos dispuestos</a:t>
            </a:r>
            <a:endParaRPr lang="es-AR" b="1" dirty="0">
              <a:solidFill>
                <a:srgbClr val="2B2B2B"/>
              </a:solidFill>
              <a:latin typeface="Verdana" panose="020B0604030504040204" pitchFamily="34" charset="0"/>
              <a:ea typeface="Verdana" panose="020B0604030504040204" pitchFamily="34" charset="0"/>
            </a:endParaRPr>
          </a:p>
          <a:p>
            <a:pPr algn="just">
              <a:spcBef>
                <a:spcPts val="0"/>
              </a:spcBef>
              <a:spcAft>
                <a:spcPts val="600"/>
              </a:spcAft>
            </a:pPr>
            <a:endParaRPr lang="es-AR" sz="2000" dirty="0">
              <a:solidFill>
                <a:srgbClr val="2B2B2B"/>
              </a:solidFill>
              <a:latin typeface="Verdana" panose="020B0604030504040204" pitchFamily="34" charset="0"/>
              <a:ea typeface="Verdana" panose="020B0604030504040204" pitchFamily="34" charset="0"/>
            </a:endParaRPr>
          </a:p>
          <a:p>
            <a:pPr algn="just">
              <a:spcBef>
                <a:spcPts val="0"/>
              </a:spcBef>
              <a:spcAft>
                <a:spcPts val="600"/>
              </a:spcAft>
            </a:pPr>
            <a:endParaRPr lang="es-AR" sz="2000" dirty="0">
              <a:solidFill>
                <a:srgbClr val="2B2B2B"/>
              </a:solidFill>
              <a:latin typeface="Verdana" panose="020B0604030504040204" pitchFamily="34" charset="0"/>
              <a:ea typeface="Verdana" panose="020B0604030504040204" pitchFamily="34" charset="0"/>
            </a:endParaRP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Tree>
    <p:extLst>
      <p:ext uri="{BB962C8B-B14F-4D97-AF65-F5344CB8AC3E}">
        <p14:creationId xmlns:p14="http://schemas.microsoft.com/office/powerpoint/2010/main" val="573676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p:txBody>
          <a:bodyPr>
            <a:normAutofit fontScale="90000"/>
          </a:bodyPr>
          <a:lstStyle/>
          <a:p>
            <a:pPr algn="ctr"/>
            <a:r>
              <a:rPr lang="es-ES" sz="2400" b="1" dirty="0">
                <a:solidFill>
                  <a:srgbClr val="000000"/>
                </a:solidFill>
                <a:latin typeface="Verdana" panose="020B0604030504040204" pitchFamily="34" charset="0"/>
              </a:rPr>
              <a:t>“</a:t>
            </a:r>
            <a:r>
              <a:rPr lang="es-ES" sz="2400" b="1" i="1" dirty="0">
                <a:solidFill>
                  <a:srgbClr val="000000"/>
                </a:solidFill>
                <a:latin typeface="Verdana" panose="020B0604030504040204" pitchFamily="34" charset="0"/>
              </a:rPr>
              <a:t>Azar, Martín y otros s/ asociación ilícita</a:t>
            </a:r>
            <a:r>
              <a:rPr lang="es-ES" sz="2400" b="1" dirty="0">
                <a:solidFill>
                  <a:srgbClr val="000000"/>
                </a:solidFill>
                <a:latin typeface="Verdana" panose="020B0604030504040204" pitchFamily="34" charset="0"/>
              </a:rPr>
              <a:t>”</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FCB 70549/2018/53 </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Cámara Federal de Córdoba (Sala A)</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2 de diciembre de 2022</a:t>
            </a:r>
            <a:endParaRPr lang="es-AR" sz="5400" dirty="0"/>
          </a:p>
        </p:txBody>
      </p:sp>
      <p:sp>
        <p:nvSpPr>
          <p:cNvPr id="3" name="Marcador de contenido 2">
            <a:extLst>
              <a:ext uri="{FF2B5EF4-FFF2-40B4-BE49-F238E27FC236}">
                <a16:creationId xmlns:a16="http://schemas.microsoft.com/office/drawing/2014/main" id="{782937F7-782C-A9C2-5AED-AC74C6F84A7F}"/>
              </a:ext>
            </a:extLst>
          </p:cNvPr>
          <p:cNvSpPr>
            <a:spLocks noGrp="1"/>
          </p:cNvSpPr>
          <p:nvPr>
            <p:ph idx="1"/>
          </p:nvPr>
        </p:nvSpPr>
        <p:spPr>
          <a:xfrm>
            <a:off x="838199" y="1828800"/>
            <a:ext cx="11107057" cy="4738777"/>
          </a:xfrm>
        </p:spPr>
        <p:txBody>
          <a:bodyPr>
            <a:normAutofit lnSpcReduction="10000"/>
          </a:bodyPr>
          <a:lstStyle/>
          <a:p>
            <a:pPr algn="just">
              <a:spcBef>
                <a:spcPts val="0"/>
              </a:spcBef>
              <a:spcAft>
                <a:spcPts val="600"/>
              </a:spcAft>
            </a:pPr>
            <a:r>
              <a:rPr lang="es-AR" sz="2000" b="1" dirty="0">
                <a:solidFill>
                  <a:srgbClr val="2B2B2B"/>
                </a:solidFill>
                <a:latin typeface="Verdana" panose="020B0604030504040204" pitchFamily="34" charset="0"/>
                <a:ea typeface="Verdana" panose="020B0604030504040204" pitchFamily="34" charset="0"/>
              </a:rPr>
              <a:t>Imputación personal a cada uno</a:t>
            </a:r>
          </a:p>
          <a:p>
            <a:pPr lvl="1" algn="just">
              <a:spcBef>
                <a:spcPts val="0"/>
              </a:spcBef>
              <a:spcAft>
                <a:spcPts val="600"/>
              </a:spcAft>
            </a:pPr>
            <a:r>
              <a:rPr lang="es-AR" sz="2000" dirty="0">
                <a:solidFill>
                  <a:srgbClr val="2B2B2B"/>
                </a:solidFill>
                <a:latin typeface="Verdana" panose="020B0604030504040204" pitchFamily="34" charset="0"/>
                <a:ea typeface="Verdana" panose="020B0604030504040204" pitchFamily="34" charset="0"/>
              </a:rPr>
              <a:t>AZAR</a:t>
            </a:r>
          </a:p>
          <a:p>
            <a:pPr marL="457200" lvl="1" indent="0" algn="just">
              <a:spcBef>
                <a:spcPts val="0"/>
              </a:spcBef>
              <a:spcAft>
                <a:spcPts val="600"/>
              </a:spcAft>
              <a:buNone/>
            </a:pPr>
            <a:r>
              <a:rPr lang="es-AR" sz="1800" dirty="0">
                <a:solidFill>
                  <a:srgbClr val="2B2B2B"/>
                </a:solidFill>
                <a:latin typeface="Verdana" panose="020B0604030504040204" pitchFamily="34" charset="0"/>
                <a:ea typeface="Verdana" panose="020B0604030504040204" pitchFamily="34" charset="0"/>
              </a:rPr>
              <a:t>Dueño del dinero. Breves consideraciones sobre ilícito precedente. </a:t>
            </a:r>
          </a:p>
          <a:p>
            <a:pPr lvl="1" algn="just">
              <a:spcBef>
                <a:spcPts val="0"/>
              </a:spcBef>
              <a:spcAft>
                <a:spcPts val="600"/>
              </a:spcAft>
            </a:pPr>
            <a:r>
              <a:rPr lang="es-AR" sz="2000" dirty="0">
                <a:solidFill>
                  <a:srgbClr val="2B2B2B"/>
                </a:solidFill>
                <a:latin typeface="Verdana" panose="020B0604030504040204" pitchFamily="34" charset="0"/>
                <a:ea typeface="Verdana" panose="020B0604030504040204" pitchFamily="34" charset="0"/>
              </a:rPr>
              <a:t>CHERRO DE MIGUEL</a:t>
            </a:r>
          </a:p>
          <a:p>
            <a:pPr marL="457200" lvl="1" indent="0" algn="just">
              <a:spcBef>
                <a:spcPts val="0"/>
              </a:spcBef>
              <a:spcAft>
                <a:spcPts val="600"/>
              </a:spcAft>
              <a:buNone/>
            </a:pPr>
            <a:r>
              <a:rPr lang="es-AR" sz="1800" dirty="0">
                <a:solidFill>
                  <a:srgbClr val="2B2B2B"/>
                </a:solidFill>
                <a:latin typeface="Verdana" panose="020B0604030504040204" pitchFamily="34" charset="0"/>
                <a:ea typeface="Verdana" panose="020B0604030504040204" pitchFamily="34" charset="0"/>
              </a:rPr>
              <a:t>Dolo del autor. Sospecha del origen delictivo de los fondos – procesamiento y privación de la libertad</a:t>
            </a:r>
          </a:p>
          <a:p>
            <a:pPr lvl="1" algn="just">
              <a:spcBef>
                <a:spcPts val="0"/>
              </a:spcBef>
              <a:spcAft>
                <a:spcPts val="600"/>
              </a:spcAft>
            </a:pPr>
            <a:r>
              <a:rPr lang="es-AR" sz="2000" dirty="0">
                <a:solidFill>
                  <a:srgbClr val="2B2B2B"/>
                </a:solidFill>
                <a:latin typeface="Verdana" panose="020B0604030504040204" pitchFamily="34" charset="0"/>
                <a:ea typeface="Verdana" panose="020B0604030504040204" pitchFamily="34" charset="0"/>
              </a:rPr>
              <a:t>GÓMEZ PIZARRO </a:t>
            </a:r>
          </a:p>
          <a:p>
            <a:pPr marL="457200" lvl="1" indent="0" algn="just">
              <a:spcBef>
                <a:spcPts val="0"/>
              </a:spcBef>
              <a:spcAft>
                <a:spcPts val="600"/>
              </a:spcAft>
              <a:buNone/>
            </a:pPr>
            <a:r>
              <a:rPr lang="es-AR" sz="1800" dirty="0">
                <a:solidFill>
                  <a:srgbClr val="2B2B2B"/>
                </a:solidFill>
                <a:latin typeface="Verdana" panose="020B0604030504040204" pitchFamily="34" charset="0"/>
                <a:ea typeface="Verdana" panose="020B0604030504040204" pitchFamily="34" charset="0"/>
              </a:rPr>
              <a:t>Aporte esencial. Permitir la concreción de operaciones sin verificación. Carácter de oficial de cumplimiento y responsable de prevención ante UIF. Conducta neutral. División del trabajo</a:t>
            </a:r>
          </a:p>
          <a:p>
            <a:pPr marL="457200" lvl="1" indent="0" algn="just">
              <a:spcBef>
                <a:spcPts val="0"/>
              </a:spcBef>
              <a:spcAft>
                <a:spcPts val="600"/>
              </a:spcAft>
              <a:buNone/>
            </a:pPr>
            <a:r>
              <a:rPr lang="es-AR" sz="1800" dirty="0">
                <a:solidFill>
                  <a:srgbClr val="2B2B2B"/>
                </a:solidFill>
                <a:latin typeface="Verdana" panose="020B0604030504040204" pitchFamily="34" charset="0"/>
                <a:ea typeface="Verdana" panose="020B0604030504040204" pitchFamily="34" charset="0"/>
              </a:rPr>
              <a:t>“</a:t>
            </a:r>
            <a:r>
              <a:rPr lang="es-ES" sz="1800" i="1" dirty="0">
                <a:solidFill>
                  <a:srgbClr val="2B2B2B"/>
                </a:solidFill>
                <a:latin typeface="Verdana" panose="020B0604030504040204" pitchFamily="34" charset="0"/>
                <a:ea typeface="Verdana" panose="020B0604030504040204" pitchFamily="34" charset="0"/>
              </a:rPr>
              <a:t>no cumplió con la obligación legal de realizar todas las diligencias propias conforme su función para conocer a su cliente y verificar el origen y justificación de los fondos con los que iba a operar… debió haber velado por el cumplimiento por parte de Agustina </a:t>
            </a:r>
            <a:r>
              <a:rPr lang="es-ES" sz="1800" i="1" dirty="0" err="1">
                <a:solidFill>
                  <a:srgbClr val="2B2B2B"/>
                </a:solidFill>
                <a:latin typeface="Verdana" panose="020B0604030504040204" pitchFamily="34" charset="0"/>
                <a:ea typeface="Verdana" panose="020B0604030504040204" pitchFamily="34" charset="0"/>
              </a:rPr>
              <a:t>Cherro</a:t>
            </a:r>
            <a:r>
              <a:rPr lang="es-ES" sz="1800" i="1" dirty="0">
                <a:solidFill>
                  <a:srgbClr val="2B2B2B"/>
                </a:solidFill>
                <a:latin typeface="Verdana" panose="020B0604030504040204" pitchFamily="34" charset="0"/>
                <a:ea typeface="Verdana" panose="020B0604030504040204" pitchFamily="34" charset="0"/>
              </a:rPr>
              <a:t> de Miguel de los requisitos para la apertura de cuenta, porque lo cierto es que la misma no los cumplimentó</a:t>
            </a:r>
            <a:r>
              <a:rPr lang="es-ES" sz="1800" dirty="0">
                <a:solidFill>
                  <a:srgbClr val="2B2B2B"/>
                </a:solidFill>
                <a:latin typeface="Verdana" panose="020B0604030504040204" pitchFamily="34" charset="0"/>
                <a:ea typeface="Verdana" panose="020B0604030504040204" pitchFamily="34" charset="0"/>
              </a:rPr>
              <a:t>”.</a:t>
            </a:r>
            <a:endParaRPr lang="es-AR" sz="1800" dirty="0">
              <a:solidFill>
                <a:srgbClr val="2B2B2B"/>
              </a:solidFill>
              <a:latin typeface="Verdana" panose="020B0604030504040204" pitchFamily="34" charset="0"/>
              <a:ea typeface="Verdana" panose="020B0604030504040204" pitchFamily="34" charset="0"/>
            </a:endParaRPr>
          </a:p>
          <a:p>
            <a:pPr lvl="1" algn="just">
              <a:spcBef>
                <a:spcPts val="0"/>
              </a:spcBef>
              <a:spcAft>
                <a:spcPts val="600"/>
              </a:spcAft>
            </a:pPr>
            <a:r>
              <a:rPr lang="es-AR" sz="2000" dirty="0">
                <a:solidFill>
                  <a:srgbClr val="2B2B2B"/>
                </a:solidFill>
                <a:latin typeface="Verdana" panose="020B0604030504040204" pitchFamily="34" charset="0"/>
                <a:ea typeface="Verdana" panose="020B0604030504040204" pitchFamily="34" charset="0"/>
              </a:rPr>
              <a:t>CASTILLO</a:t>
            </a:r>
          </a:p>
          <a:p>
            <a:pPr marL="457200" lvl="1" indent="0" algn="just">
              <a:spcBef>
                <a:spcPts val="0"/>
              </a:spcBef>
              <a:spcAft>
                <a:spcPts val="600"/>
              </a:spcAft>
              <a:buNone/>
            </a:pPr>
            <a:r>
              <a:rPr lang="es-AR" sz="1800" dirty="0">
                <a:solidFill>
                  <a:srgbClr val="2B2B2B"/>
                </a:solidFill>
                <a:latin typeface="Verdana" panose="020B0604030504040204" pitchFamily="34" charset="0"/>
                <a:ea typeface="Verdana" panose="020B0604030504040204" pitchFamily="34" charset="0"/>
              </a:rPr>
              <a:t>Certificación y asesoramiento contable integral. Profesionales, conocimiento técnico.</a:t>
            </a:r>
          </a:p>
          <a:p>
            <a:pPr lvl="1" algn="just">
              <a:spcBef>
                <a:spcPts val="0"/>
              </a:spcBef>
              <a:spcAft>
                <a:spcPts val="600"/>
              </a:spcAft>
            </a:pPr>
            <a:endParaRPr lang="es-AR" sz="2000" dirty="0">
              <a:solidFill>
                <a:srgbClr val="2B2B2B"/>
              </a:solidFill>
              <a:latin typeface="Verdana" panose="020B0604030504040204" pitchFamily="34" charset="0"/>
              <a:ea typeface="Verdana" panose="020B0604030504040204" pitchFamily="34" charset="0"/>
            </a:endParaRPr>
          </a:p>
          <a:p>
            <a:pPr algn="just">
              <a:spcBef>
                <a:spcPts val="0"/>
              </a:spcBef>
              <a:spcAft>
                <a:spcPts val="600"/>
              </a:spcAft>
            </a:pPr>
            <a:endParaRPr lang="es-AR" sz="2000" dirty="0">
              <a:solidFill>
                <a:srgbClr val="2B2B2B"/>
              </a:solidFill>
              <a:latin typeface="Verdana" panose="020B0604030504040204" pitchFamily="34" charset="0"/>
              <a:ea typeface="Verdana" panose="020B0604030504040204" pitchFamily="34" charset="0"/>
            </a:endParaRPr>
          </a:p>
          <a:p>
            <a:pPr algn="just">
              <a:spcBef>
                <a:spcPts val="0"/>
              </a:spcBef>
              <a:spcAft>
                <a:spcPts val="600"/>
              </a:spcAft>
            </a:pPr>
            <a:endParaRPr lang="es-AR" sz="2000" dirty="0">
              <a:solidFill>
                <a:srgbClr val="2B2B2B"/>
              </a:solidFill>
              <a:latin typeface="Verdana" panose="020B0604030504040204" pitchFamily="34" charset="0"/>
              <a:ea typeface="Verdana" panose="020B0604030504040204" pitchFamily="34" charset="0"/>
            </a:endParaRP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Tree>
    <p:extLst>
      <p:ext uri="{BB962C8B-B14F-4D97-AF65-F5344CB8AC3E}">
        <p14:creationId xmlns:p14="http://schemas.microsoft.com/office/powerpoint/2010/main" val="9710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p:txBody>
          <a:bodyPr>
            <a:normAutofit fontScale="90000"/>
          </a:bodyPr>
          <a:lstStyle/>
          <a:p>
            <a:pPr algn="ctr"/>
            <a:r>
              <a:rPr lang="es-ES" sz="2400" b="1" dirty="0">
                <a:solidFill>
                  <a:srgbClr val="000000"/>
                </a:solidFill>
                <a:latin typeface="Verdana" panose="020B0604030504040204" pitchFamily="34" charset="0"/>
              </a:rPr>
              <a:t>“</a:t>
            </a:r>
            <a:r>
              <a:rPr lang="es-ES" sz="2400" b="1" i="1" dirty="0">
                <a:solidFill>
                  <a:srgbClr val="000000"/>
                </a:solidFill>
                <a:latin typeface="Verdana" panose="020B0604030504040204" pitchFamily="34" charset="0"/>
              </a:rPr>
              <a:t>Cuello, Fernando Luis y otros s/ infracción art. 303 CP</a:t>
            </a:r>
            <a:r>
              <a:rPr lang="es-ES" sz="2400" b="1" dirty="0">
                <a:solidFill>
                  <a:srgbClr val="000000"/>
                </a:solidFill>
                <a:latin typeface="Verdana" panose="020B0604030504040204" pitchFamily="34" charset="0"/>
              </a:rPr>
              <a:t>”</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FCB 62002154/2013/TO01</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Tribunal Oral Federal de Córdoba </a:t>
            </a:r>
            <a:r>
              <a:rPr lang="es-ES" sz="2400" b="1" dirty="0" err="1">
                <a:solidFill>
                  <a:srgbClr val="000000"/>
                </a:solidFill>
                <a:latin typeface="Verdana" panose="020B0604030504040204" pitchFamily="34" charset="0"/>
              </a:rPr>
              <a:t>N°</a:t>
            </a:r>
            <a:r>
              <a:rPr lang="es-ES" sz="2400" b="1" dirty="0">
                <a:solidFill>
                  <a:srgbClr val="000000"/>
                </a:solidFill>
                <a:latin typeface="Verdana" panose="020B0604030504040204" pitchFamily="34" charset="0"/>
              </a:rPr>
              <a:t> 1</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21 de diciembre de 2022</a:t>
            </a:r>
            <a:endParaRPr lang="es-AR" sz="5400" dirty="0"/>
          </a:p>
        </p:txBody>
      </p:sp>
      <p:sp>
        <p:nvSpPr>
          <p:cNvPr id="3" name="Marcador de contenido 2">
            <a:extLst>
              <a:ext uri="{FF2B5EF4-FFF2-40B4-BE49-F238E27FC236}">
                <a16:creationId xmlns:a16="http://schemas.microsoft.com/office/drawing/2014/main" id="{782937F7-782C-A9C2-5AED-AC74C6F84A7F}"/>
              </a:ext>
            </a:extLst>
          </p:cNvPr>
          <p:cNvSpPr>
            <a:spLocks noGrp="1"/>
          </p:cNvSpPr>
          <p:nvPr>
            <p:ph idx="1"/>
          </p:nvPr>
        </p:nvSpPr>
        <p:spPr>
          <a:xfrm>
            <a:off x="838199" y="1828800"/>
            <a:ext cx="11107057" cy="4738777"/>
          </a:xfrm>
        </p:spPr>
        <p:txBody>
          <a:bodyPr>
            <a:normAutofit lnSpcReduction="10000"/>
          </a:bodyPr>
          <a:lstStyle/>
          <a:p>
            <a:pPr algn="just">
              <a:spcBef>
                <a:spcPts val="0"/>
              </a:spcBef>
              <a:spcAft>
                <a:spcPts val="1200"/>
              </a:spcAft>
            </a:pPr>
            <a:r>
              <a:rPr lang="es-AR" sz="2000" b="1" dirty="0">
                <a:solidFill>
                  <a:srgbClr val="2B2B2B"/>
                </a:solidFill>
                <a:latin typeface="Verdana" panose="020B0604030504040204" pitchFamily="34" charset="0"/>
                <a:ea typeface="Verdana" panose="020B0604030504040204" pitchFamily="34" charset="0"/>
              </a:rPr>
              <a:t>Hechos</a:t>
            </a:r>
            <a:r>
              <a:rPr lang="es-AR" sz="2000" dirty="0">
                <a:solidFill>
                  <a:srgbClr val="2B2B2B"/>
                </a:solidFill>
                <a:latin typeface="Verdana" panose="020B0604030504040204" pitchFamily="34" charset="0"/>
                <a:ea typeface="Verdana" panose="020B0604030504040204" pitchFamily="34" charset="0"/>
              </a:rPr>
              <a:t>: accionistas de SOLFI S.A. pusieron en circulación dinero proveniente de la actividad de una asociación ilícita fiscal, dándole apariencia de legitimidad mediante el otorgamiento de préstamos de dinero a supuestos “clientes”</a:t>
            </a:r>
          </a:p>
          <a:p>
            <a:pPr algn="just">
              <a:spcBef>
                <a:spcPts val="0"/>
              </a:spcBef>
              <a:spcAft>
                <a:spcPts val="1200"/>
              </a:spcAft>
            </a:pPr>
            <a:r>
              <a:rPr lang="es-AR" sz="2000" b="1" dirty="0">
                <a:solidFill>
                  <a:srgbClr val="2B2B2B"/>
                </a:solidFill>
                <a:latin typeface="Verdana" panose="020B0604030504040204" pitchFamily="34" charset="0"/>
                <a:ea typeface="Verdana" panose="020B0604030504040204" pitchFamily="34" charset="0"/>
              </a:rPr>
              <a:t>Origen de causa de lavado</a:t>
            </a:r>
            <a:r>
              <a:rPr lang="es-AR" sz="2000" dirty="0">
                <a:solidFill>
                  <a:srgbClr val="2B2B2B"/>
                </a:solidFill>
                <a:latin typeface="Verdana" panose="020B0604030504040204" pitchFamily="34" charset="0"/>
                <a:ea typeface="Verdana" panose="020B0604030504040204" pitchFamily="34" charset="0"/>
              </a:rPr>
              <a:t>: Investigación inicial por asociación ilícita destinada a cometer delitos tributarios (evasión o reducción de cuota tributaria debida mediante la interposición de personas jurídicas reales y ficticias, emisión de facturación </a:t>
            </a:r>
            <a:r>
              <a:rPr lang="es-AR" sz="2000" dirty="0" err="1">
                <a:solidFill>
                  <a:srgbClr val="2B2B2B"/>
                </a:solidFill>
                <a:latin typeface="Verdana" panose="020B0604030504040204" pitchFamily="34" charset="0"/>
                <a:ea typeface="Verdana" panose="020B0604030504040204" pitchFamily="34" charset="0"/>
              </a:rPr>
              <a:t>apoc</a:t>
            </a:r>
            <a:r>
              <a:rPr lang="es-AR" sz="2000" dirty="0">
                <a:solidFill>
                  <a:srgbClr val="2B2B2B"/>
                </a:solidFill>
                <a:latin typeface="Verdana" panose="020B0604030504040204" pitchFamily="34" charset="0"/>
                <a:ea typeface="Verdana" panose="020B0604030504040204" pitchFamily="34" charset="0"/>
              </a:rPr>
              <a:t>, blanqueo e introducción al mercado de ganancias ilícitas –mediante adquisición de bienes y movimientos bancarios injustificados-)</a:t>
            </a:r>
          </a:p>
          <a:p>
            <a:pPr algn="just">
              <a:spcBef>
                <a:spcPts val="0"/>
              </a:spcBef>
              <a:spcAft>
                <a:spcPts val="1200"/>
              </a:spcAft>
            </a:pPr>
            <a:r>
              <a:rPr lang="es-AR" sz="2000" dirty="0">
                <a:solidFill>
                  <a:srgbClr val="2B2B2B"/>
                </a:solidFill>
                <a:latin typeface="Verdana" panose="020B0604030504040204" pitchFamily="34" charset="0"/>
                <a:ea typeface="Verdana" panose="020B0604030504040204" pitchFamily="34" charset="0"/>
              </a:rPr>
              <a:t>Formación consecuente de distintas causas penales –desdoblamiento de los hechos-:</a:t>
            </a:r>
          </a:p>
          <a:p>
            <a:pPr lvl="1" algn="just">
              <a:spcBef>
                <a:spcPts val="0"/>
              </a:spcBef>
              <a:spcAft>
                <a:spcPts val="1200"/>
              </a:spcAft>
            </a:pPr>
            <a:r>
              <a:rPr lang="es-AR" sz="1600" dirty="0">
                <a:solidFill>
                  <a:srgbClr val="2B2B2B"/>
                </a:solidFill>
                <a:latin typeface="Verdana" panose="020B0604030504040204" pitchFamily="34" charset="0"/>
                <a:ea typeface="Verdana" panose="020B0604030504040204" pitchFamily="34" charset="0"/>
              </a:rPr>
              <a:t>Asociación ilícita fiscal – CONDENADOS </a:t>
            </a:r>
          </a:p>
          <a:p>
            <a:pPr lvl="1" algn="just">
              <a:spcBef>
                <a:spcPts val="0"/>
              </a:spcBef>
              <a:spcAft>
                <a:spcPts val="1200"/>
              </a:spcAft>
            </a:pPr>
            <a:r>
              <a:rPr lang="es-AR" sz="1600" dirty="0">
                <a:solidFill>
                  <a:srgbClr val="2B2B2B"/>
                </a:solidFill>
                <a:latin typeface="Verdana" panose="020B0604030504040204" pitchFamily="34" charset="0"/>
                <a:ea typeface="Verdana" panose="020B0604030504040204" pitchFamily="34" charset="0"/>
              </a:rPr>
              <a:t>Evasiones fiscales –simples y agravadas- y apropiación indebida de tributos – SOBRESEÍDOS POR BENEFICIOS DE BLANQUEO </a:t>
            </a:r>
          </a:p>
          <a:p>
            <a:pPr lvl="1" algn="just">
              <a:spcBef>
                <a:spcPts val="0"/>
              </a:spcBef>
              <a:spcAft>
                <a:spcPts val="1200"/>
              </a:spcAft>
            </a:pPr>
            <a:r>
              <a:rPr lang="es-AR" sz="1600" dirty="0">
                <a:solidFill>
                  <a:srgbClr val="2B2B2B"/>
                </a:solidFill>
                <a:latin typeface="Verdana" panose="020B0604030504040204" pitchFamily="34" charset="0"/>
                <a:ea typeface="Verdana" panose="020B0604030504040204" pitchFamily="34" charset="0"/>
              </a:rPr>
              <a:t>Lavado de activos de origen ilícito – EN TRÁMITE</a:t>
            </a:r>
          </a:p>
          <a:p>
            <a:pPr algn="just">
              <a:spcBef>
                <a:spcPts val="0"/>
              </a:spcBef>
              <a:spcAft>
                <a:spcPts val="1200"/>
              </a:spcAft>
            </a:pPr>
            <a:r>
              <a:rPr lang="es-AR" sz="2000" b="1" dirty="0">
                <a:solidFill>
                  <a:srgbClr val="2B2B2B"/>
                </a:solidFill>
                <a:latin typeface="Verdana" panose="020B0604030504040204" pitchFamily="34" charset="0"/>
                <a:ea typeface="Verdana" panose="020B0604030504040204" pitchFamily="34" charset="0"/>
              </a:rPr>
              <a:t>Holding</a:t>
            </a:r>
            <a:r>
              <a:rPr lang="es-AR" sz="2000" dirty="0">
                <a:solidFill>
                  <a:srgbClr val="2B2B2B"/>
                </a:solidFill>
                <a:latin typeface="Verdana" panose="020B0604030504040204" pitchFamily="34" charset="0"/>
                <a:ea typeface="Verdana" panose="020B0604030504040204" pitchFamily="34" charset="0"/>
              </a:rPr>
              <a:t>: la plataforma fáctica es la misma que la que se presentó al juzgarse la AIF, ergo, se viola la prohibición de doble juzgamiento</a:t>
            </a: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Tree>
    <p:extLst>
      <p:ext uri="{BB962C8B-B14F-4D97-AF65-F5344CB8AC3E}">
        <p14:creationId xmlns:p14="http://schemas.microsoft.com/office/powerpoint/2010/main" val="2916298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p:txBody>
          <a:bodyPr>
            <a:normAutofit fontScale="90000"/>
          </a:bodyPr>
          <a:lstStyle/>
          <a:p>
            <a:pPr algn="ctr"/>
            <a:r>
              <a:rPr lang="es-ES" sz="2400" b="1" dirty="0">
                <a:solidFill>
                  <a:srgbClr val="000000"/>
                </a:solidFill>
                <a:latin typeface="Verdana" panose="020B0604030504040204" pitchFamily="34" charset="0"/>
              </a:rPr>
              <a:t>“</a:t>
            </a:r>
            <a:r>
              <a:rPr lang="es-ES" sz="2400" b="1" i="1" dirty="0">
                <a:solidFill>
                  <a:srgbClr val="000000"/>
                </a:solidFill>
                <a:latin typeface="Verdana" panose="020B0604030504040204" pitchFamily="34" charset="0"/>
              </a:rPr>
              <a:t>Cuello, Fernando Luis y otros s/ infracción art. 303 CP</a:t>
            </a:r>
            <a:r>
              <a:rPr lang="es-ES" sz="2400" b="1" dirty="0">
                <a:solidFill>
                  <a:srgbClr val="000000"/>
                </a:solidFill>
                <a:latin typeface="Verdana" panose="020B0604030504040204" pitchFamily="34" charset="0"/>
              </a:rPr>
              <a:t>”</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FCB 62002154/2013/TO01</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Tribunal Oral Federal de Córdoba </a:t>
            </a:r>
            <a:r>
              <a:rPr lang="es-ES" sz="2400" b="1" dirty="0" err="1">
                <a:solidFill>
                  <a:srgbClr val="000000"/>
                </a:solidFill>
                <a:latin typeface="Verdana" panose="020B0604030504040204" pitchFamily="34" charset="0"/>
              </a:rPr>
              <a:t>N°</a:t>
            </a:r>
            <a:r>
              <a:rPr lang="es-ES" sz="2400" b="1" dirty="0">
                <a:solidFill>
                  <a:srgbClr val="000000"/>
                </a:solidFill>
                <a:latin typeface="Verdana" panose="020B0604030504040204" pitchFamily="34" charset="0"/>
              </a:rPr>
              <a:t> 1</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21 de diciembre de 2022</a:t>
            </a:r>
            <a:endParaRPr lang="es-AR" sz="5400" dirty="0"/>
          </a:p>
        </p:txBody>
      </p:sp>
      <p:sp>
        <p:nvSpPr>
          <p:cNvPr id="3" name="Marcador de contenido 2">
            <a:extLst>
              <a:ext uri="{FF2B5EF4-FFF2-40B4-BE49-F238E27FC236}">
                <a16:creationId xmlns:a16="http://schemas.microsoft.com/office/drawing/2014/main" id="{782937F7-782C-A9C2-5AED-AC74C6F84A7F}"/>
              </a:ext>
            </a:extLst>
          </p:cNvPr>
          <p:cNvSpPr>
            <a:spLocks noGrp="1"/>
          </p:cNvSpPr>
          <p:nvPr>
            <p:ph idx="1"/>
          </p:nvPr>
        </p:nvSpPr>
        <p:spPr>
          <a:xfrm>
            <a:off x="838199" y="1828800"/>
            <a:ext cx="11107057" cy="4738777"/>
          </a:xfrm>
        </p:spPr>
        <p:txBody>
          <a:bodyPr>
            <a:normAutofit lnSpcReduction="10000"/>
          </a:bodyPr>
          <a:lstStyle/>
          <a:p>
            <a:pPr algn="just">
              <a:spcBef>
                <a:spcPts val="0"/>
              </a:spcBef>
              <a:spcAft>
                <a:spcPts val="600"/>
              </a:spcAft>
            </a:pPr>
            <a:r>
              <a:rPr lang="es-AR" sz="2000" dirty="0">
                <a:solidFill>
                  <a:srgbClr val="2B2B2B"/>
                </a:solidFill>
                <a:latin typeface="Verdana" panose="020B0604030504040204" pitchFamily="34" charset="0"/>
                <a:ea typeface="Verdana" panose="020B0604030504040204" pitchFamily="34" charset="0"/>
              </a:rPr>
              <a:t>Hechos en causa de AIF fueron descriptos con tal amplitud que englobó los de lavado. Desdoblamiento implicó doble juzgamiento</a:t>
            </a:r>
          </a:p>
          <a:p>
            <a:pPr algn="just">
              <a:spcBef>
                <a:spcPts val="0"/>
              </a:spcBef>
              <a:spcAft>
                <a:spcPts val="600"/>
              </a:spcAft>
            </a:pPr>
            <a:r>
              <a:rPr lang="es-AR" sz="2000" dirty="0">
                <a:solidFill>
                  <a:srgbClr val="2B2B2B"/>
                </a:solidFill>
                <a:latin typeface="Verdana" panose="020B0604030504040204" pitchFamily="34" charset="0"/>
                <a:ea typeface="Verdana" panose="020B0604030504040204" pitchFamily="34" charset="0"/>
              </a:rPr>
              <a:t>“…</a:t>
            </a:r>
            <a:r>
              <a:rPr lang="es-ES" sz="2000" i="1" dirty="0">
                <a:solidFill>
                  <a:srgbClr val="2B2B2B"/>
                </a:solidFill>
                <a:latin typeface="Verdana" panose="020B0604030504040204" pitchFamily="34" charset="0"/>
                <a:ea typeface="Verdana" panose="020B0604030504040204" pitchFamily="34" charset="0"/>
              </a:rPr>
              <a:t>la metodología empleada por el Ministerio Público Fiscal para describir el proceso de lavado de activos, según las etapas propuestas por el Grupo de Acción Financiera Internacional (GAFI) —colocación, estratificación, integración y uso— no subsana el hecho de que las conductas reprochadas en el marco de dicha descripción coinciden —en esencia— con las enunciadas en la plataforma fáctica propia de la causa llevada adelante por el delito de asociación ilícita fiscal</a:t>
            </a:r>
            <a:r>
              <a:rPr lang="es-ES" sz="2000" dirty="0">
                <a:solidFill>
                  <a:srgbClr val="2B2B2B"/>
                </a:solidFill>
                <a:latin typeface="Verdana" panose="020B0604030504040204" pitchFamily="34" charset="0"/>
                <a:ea typeface="Verdana" panose="020B0604030504040204" pitchFamily="34" charset="0"/>
              </a:rPr>
              <a:t>”</a:t>
            </a:r>
          </a:p>
          <a:p>
            <a:pPr algn="just">
              <a:spcBef>
                <a:spcPts val="0"/>
              </a:spcBef>
              <a:spcAft>
                <a:spcPts val="600"/>
              </a:spcAft>
            </a:pPr>
            <a:r>
              <a:rPr lang="es-ES" sz="2000" dirty="0">
                <a:solidFill>
                  <a:srgbClr val="2B2B2B"/>
                </a:solidFill>
                <a:latin typeface="Verdana" panose="020B0604030504040204" pitchFamily="34" charset="0"/>
                <a:ea typeface="Verdana" panose="020B0604030504040204" pitchFamily="34" charset="0"/>
              </a:rPr>
              <a:t>“…</a:t>
            </a:r>
            <a:r>
              <a:rPr lang="es-ES" sz="2000" i="1" dirty="0">
                <a:solidFill>
                  <a:srgbClr val="2B2B2B"/>
                </a:solidFill>
                <a:latin typeface="Verdana" panose="020B0604030504040204" pitchFamily="34" charset="0"/>
                <a:ea typeface="Verdana" panose="020B0604030504040204" pitchFamily="34" charset="0"/>
              </a:rPr>
              <a:t>toda imputación delictiva supone la atribución de hechos con significación jurídica, no la mera atribución de delitos o calificaciones jurídicas. Por ello, no cabe descartar una violación a la garantía constitucional en juego sobre la base de considerar que los imputados no fueron condenados por el delito de lavado de activos.</a:t>
            </a:r>
          </a:p>
          <a:p>
            <a:pPr algn="just">
              <a:spcBef>
                <a:spcPts val="0"/>
              </a:spcBef>
              <a:spcAft>
                <a:spcPts val="600"/>
              </a:spcAft>
            </a:pPr>
            <a:r>
              <a:rPr lang="es-ES" sz="2000" i="1" dirty="0">
                <a:solidFill>
                  <a:srgbClr val="2B2B2B"/>
                </a:solidFill>
                <a:latin typeface="Verdana" panose="020B0604030504040204" pitchFamily="34" charset="0"/>
                <a:ea typeface="Verdana" panose="020B0604030504040204" pitchFamily="34" charset="0"/>
              </a:rPr>
              <a:t>Entiendo, pues, que un deficiente método en la descripción de los hechos contenidos en la promoción de acción penal y la decisión jurisdiccional ulterior de escindir los procesos ha supuesto que se verifique en autos una vulneración a la garantía constitucional de prohibición de doble juzgamiento”</a:t>
            </a:r>
            <a:r>
              <a:rPr lang="es-ES" sz="2000" dirty="0">
                <a:solidFill>
                  <a:srgbClr val="2B2B2B"/>
                </a:solidFill>
                <a:latin typeface="Verdana" panose="020B0604030504040204" pitchFamily="34" charset="0"/>
                <a:ea typeface="Verdana" panose="020B0604030504040204" pitchFamily="34" charset="0"/>
              </a:rPr>
              <a:t>.</a:t>
            </a:r>
            <a:endParaRPr lang="es-AR" sz="2000" dirty="0">
              <a:solidFill>
                <a:srgbClr val="2B2B2B"/>
              </a:solidFill>
              <a:latin typeface="Verdana" panose="020B0604030504040204" pitchFamily="34" charset="0"/>
              <a:ea typeface="Verdana" panose="020B0604030504040204" pitchFamily="34" charset="0"/>
            </a:endParaRP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Tree>
    <p:extLst>
      <p:ext uri="{BB962C8B-B14F-4D97-AF65-F5344CB8AC3E}">
        <p14:creationId xmlns:p14="http://schemas.microsoft.com/office/powerpoint/2010/main" val="2202651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p:txBody>
          <a:bodyPr>
            <a:normAutofit fontScale="90000"/>
          </a:bodyPr>
          <a:lstStyle/>
          <a:p>
            <a:pPr algn="ctr"/>
            <a:r>
              <a:rPr lang="es-ES" sz="2400" b="1" dirty="0">
                <a:solidFill>
                  <a:srgbClr val="000000"/>
                </a:solidFill>
                <a:latin typeface="Verdana" panose="020B0604030504040204" pitchFamily="34" charset="0"/>
              </a:rPr>
              <a:t>“</a:t>
            </a:r>
            <a:r>
              <a:rPr lang="es-ES" sz="2400" b="1" i="1" dirty="0">
                <a:solidFill>
                  <a:srgbClr val="000000"/>
                </a:solidFill>
                <a:latin typeface="Verdana" panose="020B0604030504040204" pitchFamily="34" charset="0"/>
              </a:rPr>
              <a:t>Cuello, Fernando Luis y otros s/ infracción art. 303 CP</a:t>
            </a:r>
            <a:r>
              <a:rPr lang="es-ES" sz="2400" b="1" dirty="0">
                <a:solidFill>
                  <a:srgbClr val="000000"/>
                </a:solidFill>
                <a:latin typeface="Verdana" panose="020B0604030504040204" pitchFamily="34" charset="0"/>
              </a:rPr>
              <a:t>”</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FCB 62002154/2013/TO01</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Tribunal Oral Federal de Córdoba </a:t>
            </a:r>
            <a:r>
              <a:rPr lang="es-ES" sz="2400" b="1" dirty="0" err="1">
                <a:solidFill>
                  <a:srgbClr val="000000"/>
                </a:solidFill>
                <a:latin typeface="Verdana" panose="020B0604030504040204" pitchFamily="34" charset="0"/>
              </a:rPr>
              <a:t>N°</a:t>
            </a:r>
            <a:r>
              <a:rPr lang="es-ES" sz="2400" b="1" dirty="0">
                <a:solidFill>
                  <a:srgbClr val="000000"/>
                </a:solidFill>
                <a:latin typeface="Verdana" panose="020B0604030504040204" pitchFamily="34" charset="0"/>
              </a:rPr>
              <a:t> 1</a:t>
            </a:r>
            <a:br>
              <a:rPr lang="es-ES" sz="2400" b="1" dirty="0">
                <a:solidFill>
                  <a:srgbClr val="000000"/>
                </a:solidFill>
                <a:latin typeface="Verdana" panose="020B0604030504040204" pitchFamily="34" charset="0"/>
              </a:rPr>
            </a:br>
            <a:r>
              <a:rPr lang="es-ES" sz="2400" b="1" dirty="0">
                <a:solidFill>
                  <a:srgbClr val="000000"/>
                </a:solidFill>
                <a:latin typeface="Verdana" panose="020B0604030504040204" pitchFamily="34" charset="0"/>
              </a:rPr>
              <a:t>21 de diciembre de 2022</a:t>
            </a:r>
            <a:endParaRPr lang="es-AR" sz="5400" dirty="0"/>
          </a:p>
        </p:txBody>
      </p:sp>
      <p:sp>
        <p:nvSpPr>
          <p:cNvPr id="3" name="Marcador de contenido 2">
            <a:extLst>
              <a:ext uri="{FF2B5EF4-FFF2-40B4-BE49-F238E27FC236}">
                <a16:creationId xmlns:a16="http://schemas.microsoft.com/office/drawing/2014/main" id="{782937F7-782C-A9C2-5AED-AC74C6F84A7F}"/>
              </a:ext>
            </a:extLst>
          </p:cNvPr>
          <p:cNvSpPr>
            <a:spLocks noGrp="1"/>
          </p:cNvSpPr>
          <p:nvPr>
            <p:ph idx="1"/>
          </p:nvPr>
        </p:nvSpPr>
        <p:spPr>
          <a:xfrm>
            <a:off x="838199" y="1828800"/>
            <a:ext cx="11107057" cy="4738777"/>
          </a:xfrm>
        </p:spPr>
        <p:txBody>
          <a:bodyPr>
            <a:normAutofit/>
          </a:bodyPr>
          <a:lstStyle/>
          <a:p>
            <a:pPr algn="just">
              <a:spcBef>
                <a:spcPts val="0"/>
              </a:spcBef>
              <a:spcAft>
                <a:spcPts val="600"/>
              </a:spcAft>
            </a:pPr>
            <a:r>
              <a:rPr lang="es-ES" sz="2000" i="1" dirty="0">
                <a:solidFill>
                  <a:srgbClr val="2B2B2B"/>
                </a:solidFill>
                <a:latin typeface="Verdana" panose="020B0604030504040204" pitchFamily="34" charset="0"/>
                <a:ea typeface="Verdana" panose="020B0604030504040204" pitchFamily="34" charset="0"/>
              </a:rPr>
              <a:t>“…la amplitud en la descripción de las conductas endilgadas a los imputados (en sí misma) no habría acarreado un problema jurídico de haberse sustanciado un único juicio oral y público con un objeto procesal comprensivo de la imputación delictiva en su conjunto formulada en contra de los acusados</a:t>
            </a:r>
            <a:r>
              <a:rPr lang="es-ES" sz="2000" dirty="0">
                <a:solidFill>
                  <a:srgbClr val="2B2B2B"/>
                </a:solidFill>
                <a:latin typeface="Verdana" panose="020B0604030504040204" pitchFamily="34" charset="0"/>
                <a:ea typeface="Verdana" panose="020B0604030504040204" pitchFamily="34" charset="0"/>
              </a:rPr>
              <a:t>”</a:t>
            </a:r>
          </a:p>
          <a:p>
            <a:pPr algn="just">
              <a:spcBef>
                <a:spcPts val="0"/>
              </a:spcBef>
              <a:spcAft>
                <a:spcPts val="600"/>
              </a:spcAft>
            </a:pPr>
            <a:r>
              <a:rPr lang="es-ES" sz="2000" dirty="0">
                <a:solidFill>
                  <a:srgbClr val="2B2B2B"/>
                </a:solidFill>
                <a:latin typeface="Verdana" panose="020B0604030504040204" pitchFamily="34" charset="0"/>
                <a:ea typeface="Verdana" panose="020B0604030504040204" pitchFamily="34" charset="0"/>
              </a:rPr>
              <a:t>“</a:t>
            </a:r>
            <a:r>
              <a:rPr lang="es-ES" sz="2000" i="1" dirty="0">
                <a:solidFill>
                  <a:srgbClr val="2B2B2B"/>
                </a:solidFill>
                <a:latin typeface="Verdana" panose="020B0604030504040204" pitchFamily="34" charset="0"/>
                <a:ea typeface="Verdana" panose="020B0604030504040204" pitchFamily="34" charset="0"/>
              </a:rPr>
              <a:t>…reitero que una deficiente técnica en la descripción de los hechos, por un lado, y la decisión posterior de desdoblar los procesos penales, por el otro, trajo consigo el alto costo de afectación de garantías constitucionales que, por cierto, no puede ser avalado, ni consentido por este Tribunal</a:t>
            </a:r>
            <a:r>
              <a:rPr lang="es-ES" sz="2000" dirty="0">
                <a:solidFill>
                  <a:srgbClr val="2B2B2B"/>
                </a:solidFill>
                <a:latin typeface="Verdana" panose="020B0604030504040204" pitchFamily="34" charset="0"/>
                <a:ea typeface="Verdana" panose="020B0604030504040204" pitchFamily="34" charset="0"/>
              </a:rPr>
              <a:t>”</a:t>
            </a:r>
          </a:p>
          <a:p>
            <a:pPr algn="just">
              <a:spcBef>
                <a:spcPts val="0"/>
              </a:spcBef>
              <a:spcAft>
                <a:spcPts val="600"/>
              </a:spcAft>
            </a:pPr>
            <a:r>
              <a:rPr lang="es-ES" sz="2000" b="1" dirty="0">
                <a:solidFill>
                  <a:srgbClr val="2B2B2B"/>
                </a:solidFill>
                <a:latin typeface="Verdana" panose="020B0604030504040204" pitchFamily="34" charset="0"/>
                <a:ea typeface="Verdana" panose="020B0604030504040204" pitchFamily="34" charset="0"/>
              </a:rPr>
              <a:t>Resolución</a:t>
            </a:r>
            <a:r>
              <a:rPr lang="es-ES" sz="2000" dirty="0">
                <a:solidFill>
                  <a:srgbClr val="2B2B2B"/>
                </a:solidFill>
                <a:latin typeface="Verdana" panose="020B0604030504040204" pitchFamily="34" charset="0"/>
                <a:ea typeface="Verdana" panose="020B0604030504040204" pitchFamily="34" charset="0"/>
              </a:rPr>
              <a:t>: nulidad de todo lo actuado por violación a la garantía </a:t>
            </a:r>
            <a:r>
              <a:rPr lang="es-ES" sz="2000" i="1" dirty="0" err="1">
                <a:solidFill>
                  <a:srgbClr val="2B2B2B"/>
                </a:solidFill>
                <a:latin typeface="Verdana" panose="020B0604030504040204" pitchFamily="34" charset="0"/>
                <a:ea typeface="Verdana" panose="020B0604030504040204" pitchFamily="34" charset="0"/>
              </a:rPr>
              <a:t>ne</a:t>
            </a:r>
            <a:r>
              <a:rPr lang="es-ES" sz="2000" i="1" dirty="0">
                <a:solidFill>
                  <a:srgbClr val="2B2B2B"/>
                </a:solidFill>
                <a:latin typeface="Verdana" panose="020B0604030504040204" pitchFamily="34" charset="0"/>
                <a:ea typeface="Verdana" panose="020B0604030504040204" pitchFamily="34" charset="0"/>
              </a:rPr>
              <a:t> bis in ídem</a:t>
            </a:r>
            <a:r>
              <a:rPr lang="es-ES" sz="2000" dirty="0">
                <a:solidFill>
                  <a:srgbClr val="2B2B2B"/>
                </a:solidFill>
                <a:latin typeface="Verdana" panose="020B0604030504040204" pitchFamily="34" charset="0"/>
                <a:ea typeface="Verdana" panose="020B0604030504040204" pitchFamily="34" charset="0"/>
              </a:rPr>
              <a:t> </a:t>
            </a:r>
          </a:p>
          <a:p>
            <a:pPr algn="just">
              <a:spcBef>
                <a:spcPts val="0"/>
              </a:spcBef>
              <a:spcAft>
                <a:spcPts val="600"/>
              </a:spcAft>
            </a:pPr>
            <a:r>
              <a:rPr lang="es-ES" sz="2000" b="1" dirty="0" err="1">
                <a:solidFill>
                  <a:srgbClr val="2B2B2B"/>
                </a:solidFill>
                <a:latin typeface="Verdana" panose="020B0604030504040204" pitchFamily="34" charset="0"/>
                <a:ea typeface="Verdana" panose="020B0604030504040204" pitchFamily="34" charset="0"/>
              </a:rPr>
              <a:t>Obiter</a:t>
            </a:r>
            <a:r>
              <a:rPr lang="es-ES" sz="2000" b="1" dirty="0">
                <a:solidFill>
                  <a:srgbClr val="2B2B2B"/>
                </a:solidFill>
                <a:latin typeface="Verdana" panose="020B0604030504040204" pitchFamily="34" charset="0"/>
                <a:ea typeface="Verdana" panose="020B0604030504040204" pitchFamily="34" charset="0"/>
              </a:rPr>
              <a:t> </a:t>
            </a:r>
            <a:r>
              <a:rPr lang="es-ES" sz="2000" b="1" dirty="0" err="1">
                <a:solidFill>
                  <a:srgbClr val="2B2B2B"/>
                </a:solidFill>
                <a:latin typeface="Verdana" panose="020B0604030504040204" pitchFamily="34" charset="0"/>
                <a:ea typeface="Verdana" panose="020B0604030504040204" pitchFamily="34" charset="0"/>
              </a:rPr>
              <a:t>dictum</a:t>
            </a:r>
            <a:r>
              <a:rPr lang="es-ES" sz="2000" dirty="0">
                <a:solidFill>
                  <a:srgbClr val="2B2B2B"/>
                </a:solidFill>
                <a:latin typeface="Verdana" panose="020B0604030504040204" pitchFamily="34" charset="0"/>
                <a:ea typeface="Verdana" panose="020B0604030504040204" pitchFamily="34" charset="0"/>
              </a:rPr>
              <a:t>: sobre los delitos tributarios, en especial la evasión, como delito precedente del lavado. Blanqueo y “descontaminación” del objeto de lavado de activos. Vaciamiento del objeto de la asociación ilícita fiscal. Inexistencia de bienes para “lavar”</a:t>
            </a:r>
            <a:endParaRPr lang="es-AR" sz="2000" dirty="0">
              <a:solidFill>
                <a:srgbClr val="2B2B2B"/>
              </a:solidFill>
              <a:latin typeface="Verdana" panose="020B0604030504040204" pitchFamily="34" charset="0"/>
              <a:ea typeface="Verdana" panose="020B0604030504040204" pitchFamily="34" charset="0"/>
            </a:endParaRP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Tree>
    <p:extLst>
      <p:ext uri="{BB962C8B-B14F-4D97-AF65-F5344CB8AC3E}">
        <p14:creationId xmlns:p14="http://schemas.microsoft.com/office/powerpoint/2010/main" val="3463975309"/>
      </p:ext>
    </p:extLst>
  </p:cSld>
  <p:clrMapOvr>
    <a:masterClrMapping/>
  </p:clrMapOvr>
</p:sld>
</file>

<file path=ppt/theme/theme1.xml><?xml version="1.0" encoding="utf-8"?>
<a:theme xmlns:a="http://schemas.openxmlformats.org/drawingml/2006/main" name="GradientVTI">
  <a:themeElements>
    <a:clrScheme name="Office">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docProps/app.xml><?xml version="1.0" encoding="utf-8"?>
<Properties xmlns="http://schemas.openxmlformats.org/officeDocument/2006/extended-properties" xmlns:vt="http://schemas.openxmlformats.org/officeDocument/2006/docPropsVTypes">
  <TotalTime>1749</TotalTime>
  <Words>1026</Words>
  <Application>Microsoft Office PowerPoint</Application>
  <PresentationFormat>Panorámica</PresentationFormat>
  <Paragraphs>42</Paragraphs>
  <Slides>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6</vt:i4>
      </vt:variant>
    </vt:vector>
  </HeadingPairs>
  <TitlesOfParts>
    <vt:vector size="12" baseType="lpstr">
      <vt:lpstr>Arial</vt:lpstr>
      <vt:lpstr>Merriweather</vt:lpstr>
      <vt:lpstr>Open Sans</vt:lpstr>
      <vt:lpstr>Univers</vt:lpstr>
      <vt:lpstr>Verdana</vt:lpstr>
      <vt:lpstr>GradientVTI</vt:lpstr>
      <vt:lpstr>Comisión de Prevención de Lavado de Dinero  </vt:lpstr>
      <vt:lpstr>“Azar, Martín y otros s/ asociación ilícita” FCB 70549/2018/53  Cámara Federal de Córdoba (Sala A) 2 de diciembre de 2022</vt:lpstr>
      <vt:lpstr>“Azar, Martín y otros s/ asociación ilícita” FCB 70549/2018/53  Cámara Federal de Córdoba (Sala A) 2 de diciembre de 2022</vt:lpstr>
      <vt:lpstr>“Cuello, Fernando Luis y otros s/ infracción art. 303 CP” FCB 62002154/2013/TO01 Tribunal Oral Federal de Córdoba N° 1 21 de diciembre de 2022</vt:lpstr>
      <vt:lpstr>“Cuello, Fernando Luis y otros s/ infracción art. 303 CP” FCB 62002154/2013/TO01 Tribunal Oral Federal de Córdoba N° 1 21 de diciembre de 2022</vt:lpstr>
      <vt:lpstr>“Cuello, Fernando Luis y otros s/ infracción art. 303 CP” FCB 62002154/2013/TO01 Tribunal Oral Federal de Córdoba N° 1 21 de diciembre de 2022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Comisión de Prevención de Lavado de Dinero  </dc:title>
  <dc:creator>Federico Schweizer</dc:creator>
  <cp:lastModifiedBy>Federico Schweizer</cp:lastModifiedBy>
  <cp:revision>11</cp:revision>
  <dcterms:created xsi:type="dcterms:W3CDTF">2023-03-10T12:34:17Z</dcterms:created>
  <dcterms:modified xsi:type="dcterms:W3CDTF">2023-05-15T22:01:36Z</dcterms:modified>
</cp:coreProperties>
</file>