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9" r:id="rId1"/>
  </p:sldMasterIdLst>
  <p:sldIdLst>
    <p:sldId id="256" r:id="rId2"/>
    <p:sldId id="257" r:id="rId3"/>
    <p:sldId id="258" r:id="rId4"/>
    <p:sldId id="263" r:id="rId5"/>
    <p:sldId id="264" r:id="rId6"/>
    <p:sldId id="265" r:id="rId7"/>
    <p:sldId id="259" r:id="rId8"/>
  </p:sldIdLst>
  <p:sldSz cx="12192000" cy="6858000"/>
  <p:notesSz cx="6858000" cy="9144000"/>
  <p:defaultTextStyle>
    <a:defPPr>
      <a:defRPr lang="es-A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9" d="100"/>
          <a:sy n="79" d="100"/>
        </p:scale>
        <p:origin x="773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ederico Schweizer" userId="a5a23f28-72ab-4b23-b020-a68e9a76a808" providerId="ADAL" clId="{D211AEF2-E074-4A80-BB2B-F77336E76437}"/>
    <pc:docChg chg="modSld">
      <pc:chgData name="Federico Schweizer" userId="a5a23f28-72ab-4b23-b020-a68e9a76a808" providerId="ADAL" clId="{D211AEF2-E074-4A80-BB2B-F77336E76437}" dt="2023-03-10T14:33:57.175" v="1" actId="20577"/>
      <pc:docMkLst>
        <pc:docMk/>
      </pc:docMkLst>
      <pc:sldChg chg="modSp mod">
        <pc:chgData name="Federico Schweizer" userId="a5a23f28-72ab-4b23-b020-a68e9a76a808" providerId="ADAL" clId="{D211AEF2-E074-4A80-BB2B-F77336E76437}" dt="2023-03-10T14:33:57.175" v="1" actId="20577"/>
        <pc:sldMkLst>
          <pc:docMk/>
          <pc:sldMk cId="3699109624" sldId="256"/>
        </pc:sldMkLst>
        <pc:spChg chg="mod">
          <ac:chgData name="Federico Schweizer" userId="a5a23f28-72ab-4b23-b020-a68e9a76a808" providerId="ADAL" clId="{D211AEF2-E074-4A80-BB2B-F77336E76437}" dt="2023-03-10T14:33:57.175" v="1" actId="20577"/>
          <ac:spMkLst>
            <pc:docMk/>
            <pc:sldMk cId="3699109624" sldId="256"/>
            <ac:spMk id="3" creationId="{34236AB6-C2A2-3917-EB70-237EFFF78D86}"/>
          </ac:spMkLst>
        </pc:sp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986581E-F675-4924-9D98-BDDBD6D2B0FD}" type="doc">
      <dgm:prSet loTypeId="urn:microsoft.com/office/officeart/2005/8/layout/v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AR"/>
        </a:p>
      </dgm:t>
    </dgm:pt>
    <dgm:pt modelId="{4A0E8300-AF6B-4D65-B343-58AB673C2962}">
      <dgm:prSet phldrT="[Texto]" custT="1"/>
      <dgm:spPr/>
      <dgm:t>
        <a:bodyPr/>
        <a:lstStyle/>
        <a:p>
          <a:r>
            <a:rPr lang="es-MX" sz="2000" b="1" i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DEBER DE COLABORACIÓN Y CONFIDENCIALIDAD</a:t>
          </a:r>
          <a:endParaRPr lang="es-AR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4CA21FA-F132-4642-9825-2A77AEFB94B6}" type="parTrans" cxnId="{13E6C278-9477-4824-B610-CAAF1C63A05E}">
      <dgm:prSet/>
      <dgm:spPr/>
      <dgm:t>
        <a:bodyPr/>
        <a:lstStyle/>
        <a:p>
          <a:endParaRPr lang="es-AR"/>
        </a:p>
      </dgm:t>
    </dgm:pt>
    <dgm:pt modelId="{9F212FAB-7CE7-4B38-93D6-B4ECF184388F}" type="sibTrans" cxnId="{13E6C278-9477-4824-B610-CAAF1C63A05E}">
      <dgm:prSet/>
      <dgm:spPr/>
      <dgm:t>
        <a:bodyPr/>
        <a:lstStyle/>
        <a:p>
          <a:endParaRPr lang="es-AR"/>
        </a:p>
      </dgm:t>
    </dgm:pt>
    <dgm:pt modelId="{B2971638-58C0-49BA-8489-DDE82BBA69D2}">
      <dgm:prSet phldrT="[Texto]"/>
      <dgm:spPr/>
      <dgm:t>
        <a:bodyPr/>
        <a:lstStyle/>
        <a:p>
          <a:r>
            <a:rPr lang="es-MX" b="0" i="0" dirty="0"/>
            <a:t>Los Sujetos Obligados deberán proporcionar la colaboración necesaria para el desarrollo de las funciones de supervisión de la </a:t>
          </a:r>
          <a:r>
            <a:rPr lang="es-MX" b="0" i="0" dirty="0" err="1"/>
            <a:t>UIF</a:t>
          </a:r>
          <a:r>
            <a:rPr lang="es-MX" b="0" i="0" dirty="0"/>
            <a:t>, facilitando el acceso al domicilio y, de corresponder, al de sus sucursales u otras dependencias; así como proveer toda la documentación e información que le sea requerida en el marco de los procedimientos de supervisión, cualquiera sea su modalidad.</a:t>
          </a:r>
          <a:endParaRPr lang="es-AR" dirty="0"/>
        </a:p>
      </dgm:t>
    </dgm:pt>
    <dgm:pt modelId="{6714FB5D-F640-4844-84A8-4DF63593C4CE}" type="parTrans" cxnId="{CA62E62B-B3D6-473A-A20B-5AAF2525BF7C}">
      <dgm:prSet/>
      <dgm:spPr/>
      <dgm:t>
        <a:bodyPr/>
        <a:lstStyle/>
        <a:p>
          <a:endParaRPr lang="es-AR"/>
        </a:p>
      </dgm:t>
    </dgm:pt>
    <dgm:pt modelId="{F2B2243A-D426-4C1E-A2DF-FDA1B877AC2C}" type="sibTrans" cxnId="{CA62E62B-B3D6-473A-A20B-5AAF2525BF7C}">
      <dgm:prSet/>
      <dgm:spPr/>
      <dgm:t>
        <a:bodyPr/>
        <a:lstStyle/>
        <a:p>
          <a:endParaRPr lang="es-AR"/>
        </a:p>
      </dgm:t>
    </dgm:pt>
    <dgm:pt modelId="{2532B6FE-6800-4A57-B716-4BFC545FDFA3}">
      <dgm:prSet phldrT="[Texto]"/>
      <dgm:spPr/>
      <dgm:t>
        <a:bodyPr/>
        <a:lstStyle/>
        <a:p>
          <a:r>
            <a:rPr lang="es-MX" b="0" i="0" dirty="0"/>
            <a:t>La denegatoria, entorpecimiento u obstrucción de las supervisiones, podrá dar lugar ala apertura de sumario</a:t>
          </a:r>
          <a:endParaRPr lang="es-AR" dirty="0"/>
        </a:p>
      </dgm:t>
    </dgm:pt>
    <dgm:pt modelId="{E3407793-39B0-4D79-A0B9-B17467A7042B}" type="parTrans" cxnId="{FE127621-1766-49E0-978C-0AB63B08557E}">
      <dgm:prSet/>
      <dgm:spPr/>
      <dgm:t>
        <a:bodyPr/>
        <a:lstStyle/>
        <a:p>
          <a:endParaRPr lang="es-AR"/>
        </a:p>
      </dgm:t>
    </dgm:pt>
    <dgm:pt modelId="{FC2601EB-1DE0-40E6-8560-4D635C119BF3}" type="sibTrans" cxnId="{FE127621-1766-49E0-978C-0AB63B08557E}">
      <dgm:prSet/>
      <dgm:spPr/>
      <dgm:t>
        <a:bodyPr/>
        <a:lstStyle/>
        <a:p>
          <a:endParaRPr lang="es-AR"/>
        </a:p>
      </dgm:t>
    </dgm:pt>
    <dgm:pt modelId="{8CE93808-6356-4AC0-B850-EA317CA2B65E}" type="pres">
      <dgm:prSet presAssocID="{6986581E-F675-4924-9D98-BDDBD6D2B0FD}" presName="Name0" presStyleCnt="0">
        <dgm:presLayoutVars>
          <dgm:dir/>
          <dgm:animLvl val="lvl"/>
          <dgm:resizeHandles/>
        </dgm:presLayoutVars>
      </dgm:prSet>
      <dgm:spPr/>
    </dgm:pt>
    <dgm:pt modelId="{7C9C8510-30BB-4FCE-8574-5E50FCF75BEF}" type="pres">
      <dgm:prSet presAssocID="{4A0E8300-AF6B-4D65-B343-58AB673C2962}" presName="linNode" presStyleCnt="0"/>
      <dgm:spPr/>
    </dgm:pt>
    <dgm:pt modelId="{A5701096-E39F-4F8E-BBB8-95FDEE990C3B}" type="pres">
      <dgm:prSet presAssocID="{4A0E8300-AF6B-4D65-B343-58AB673C2962}" presName="parentShp" presStyleLbl="node1" presStyleIdx="0" presStyleCnt="1" custScaleX="73436" custScaleY="90877" custLinFactNeighborX="-6809" custLinFactNeighborY="-479">
        <dgm:presLayoutVars>
          <dgm:bulletEnabled val="1"/>
        </dgm:presLayoutVars>
      </dgm:prSet>
      <dgm:spPr/>
    </dgm:pt>
    <dgm:pt modelId="{08502F3F-143C-4D08-8E13-0731F395F96E}" type="pres">
      <dgm:prSet presAssocID="{4A0E8300-AF6B-4D65-B343-58AB673C2962}" presName="childShp" presStyleLbl="bgAccFollowNode1" presStyleIdx="0" presStyleCnt="1" custScaleX="129328">
        <dgm:presLayoutVars>
          <dgm:bulletEnabled val="1"/>
        </dgm:presLayoutVars>
      </dgm:prSet>
      <dgm:spPr/>
    </dgm:pt>
  </dgm:ptLst>
  <dgm:cxnLst>
    <dgm:cxn modelId="{FE127621-1766-49E0-978C-0AB63B08557E}" srcId="{4A0E8300-AF6B-4D65-B343-58AB673C2962}" destId="{2532B6FE-6800-4A57-B716-4BFC545FDFA3}" srcOrd="1" destOrd="0" parTransId="{E3407793-39B0-4D79-A0B9-B17467A7042B}" sibTransId="{FC2601EB-1DE0-40E6-8560-4D635C119BF3}"/>
    <dgm:cxn modelId="{CA62E62B-B3D6-473A-A20B-5AAF2525BF7C}" srcId="{4A0E8300-AF6B-4D65-B343-58AB673C2962}" destId="{B2971638-58C0-49BA-8489-DDE82BBA69D2}" srcOrd="0" destOrd="0" parTransId="{6714FB5D-F640-4844-84A8-4DF63593C4CE}" sibTransId="{F2B2243A-D426-4C1E-A2DF-FDA1B877AC2C}"/>
    <dgm:cxn modelId="{13137632-4439-4FEB-8D47-D66FC46709CB}" type="presOf" srcId="{6986581E-F675-4924-9D98-BDDBD6D2B0FD}" destId="{8CE93808-6356-4AC0-B850-EA317CA2B65E}" srcOrd="0" destOrd="0" presId="urn:microsoft.com/office/officeart/2005/8/layout/vList6"/>
    <dgm:cxn modelId="{13E6C278-9477-4824-B610-CAAF1C63A05E}" srcId="{6986581E-F675-4924-9D98-BDDBD6D2B0FD}" destId="{4A0E8300-AF6B-4D65-B343-58AB673C2962}" srcOrd="0" destOrd="0" parTransId="{D4CA21FA-F132-4642-9825-2A77AEFB94B6}" sibTransId="{9F212FAB-7CE7-4B38-93D6-B4ECF184388F}"/>
    <dgm:cxn modelId="{84CEBA84-3EFA-45AE-B357-9FEFE7BB65F9}" type="presOf" srcId="{B2971638-58C0-49BA-8489-DDE82BBA69D2}" destId="{08502F3F-143C-4D08-8E13-0731F395F96E}" srcOrd="0" destOrd="0" presId="urn:microsoft.com/office/officeart/2005/8/layout/vList6"/>
    <dgm:cxn modelId="{CBBB66C6-268A-4958-8847-9E4B91A59D21}" type="presOf" srcId="{4A0E8300-AF6B-4D65-B343-58AB673C2962}" destId="{A5701096-E39F-4F8E-BBB8-95FDEE990C3B}" srcOrd="0" destOrd="0" presId="urn:microsoft.com/office/officeart/2005/8/layout/vList6"/>
    <dgm:cxn modelId="{5A1DD3C8-CD69-405F-A139-B6F7625ED158}" type="presOf" srcId="{2532B6FE-6800-4A57-B716-4BFC545FDFA3}" destId="{08502F3F-143C-4D08-8E13-0731F395F96E}" srcOrd="0" destOrd="1" presId="urn:microsoft.com/office/officeart/2005/8/layout/vList6"/>
    <dgm:cxn modelId="{CA4D19F8-3ED0-4ADC-A25C-9B8A6F2A6F1A}" type="presParOf" srcId="{8CE93808-6356-4AC0-B850-EA317CA2B65E}" destId="{7C9C8510-30BB-4FCE-8574-5E50FCF75BEF}" srcOrd="0" destOrd="0" presId="urn:microsoft.com/office/officeart/2005/8/layout/vList6"/>
    <dgm:cxn modelId="{369F763D-16AF-48BD-832C-3A0759CBA5F0}" type="presParOf" srcId="{7C9C8510-30BB-4FCE-8574-5E50FCF75BEF}" destId="{A5701096-E39F-4F8E-BBB8-95FDEE990C3B}" srcOrd="0" destOrd="0" presId="urn:microsoft.com/office/officeart/2005/8/layout/vList6"/>
    <dgm:cxn modelId="{A8BF7F33-E96E-4D06-B271-02D68B744884}" type="presParOf" srcId="{7C9C8510-30BB-4FCE-8574-5E50FCF75BEF}" destId="{08502F3F-143C-4D08-8E13-0731F395F96E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986581E-F675-4924-9D98-BDDBD6D2B0FD}" type="doc">
      <dgm:prSet loTypeId="urn:microsoft.com/office/officeart/2005/8/layout/vList6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s-AR"/>
        </a:p>
      </dgm:t>
    </dgm:pt>
    <dgm:pt modelId="{4A0E8300-AF6B-4D65-B343-58AB673C2962}">
      <dgm:prSet phldrT="[Texto]" custT="1"/>
      <dgm:spPr/>
      <dgm:t>
        <a:bodyPr/>
        <a:lstStyle/>
        <a:p>
          <a:r>
            <a:rPr lang="es-AR" sz="2000" b="1" i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ESTRATEGIA DE SUPERVISIÓN</a:t>
          </a:r>
          <a:endParaRPr lang="es-AR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4CA21FA-F132-4642-9825-2A77AEFB94B6}" type="parTrans" cxnId="{13E6C278-9477-4824-B610-CAAF1C63A05E}">
      <dgm:prSet/>
      <dgm:spPr/>
      <dgm:t>
        <a:bodyPr/>
        <a:lstStyle/>
        <a:p>
          <a:endParaRPr lang="es-AR"/>
        </a:p>
      </dgm:t>
    </dgm:pt>
    <dgm:pt modelId="{9F212FAB-7CE7-4B38-93D6-B4ECF184388F}" type="sibTrans" cxnId="{13E6C278-9477-4824-B610-CAAF1C63A05E}">
      <dgm:prSet/>
      <dgm:spPr/>
      <dgm:t>
        <a:bodyPr/>
        <a:lstStyle/>
        <a:p>
          <a:endParaRPr lang="es-AR"/>
        </a:p>
      </dgm:t>
    </dgm:pt>
    <dgm:pt modelId="{B2971638-58C0-49BA-8489-DDE82BBA69D2}">
      <dgm:prSet phldrT="[Texto]"/>
      <dgm:spPr/>
      <dgm:t>
        <a:bodyPr/>
        <a:lstStyle/>
        <a:p>
          <a:r>
            <a:rPr lang="es-MX" b="0" i="0" dirty="0"/>
            <a:t>Antes de iniciar cada año calendario, la Dirección de Supervisión elevará al Presidente de la </a:t>
          </a:r>
          <a:r>
            <a:rPr lang="es-MX" b="0" i="0" dirty="0" err="1"/>
            <a:t>UIF</a:t>
          </a:r>
          <a:r>
            <a:rPr lang="es-MX" b="0" i="0" dirty="0"/>
            <a:t> para su aprobación, la Estrategia de Supervisión.</a:t>
          </a:r>
          <a:endParaRPr lang="es-AR" dirty="0"/>
        </a:p>
      </dgm:t>
    </dgm:pt>
    <dgm:pt modelId="{6714FB5D-F640-4844-84A8-4DF63593C4CE}" type="parTrans" cxnId="{CA62E62B-B3D6-473A-A20B-5AAF2525BF7C}">
      <dgm:prSet/>
      <dgm:spPr/>
      <dgm:t>
        <a:bodyPr/>
        <a:lstStyle/>
        <a:p>
          <a:endParaRPr lang="es-AR"/>
        </a:p>
      </dgm:t>
    </dgm:pt>
    <dgm:pt modelId="{F2B2243A-D426-4C1E-A2DF-FDA1B877AC2C}" type="sibTrans" cxnId="{CA62E62B-B3D6-473A-A20B-5AAF2525BF7C}">
      <dgm:prSet/>
      <dgm:spPr/>
      <dgm:t>
        <a:bodyPr/>
        <a:lstStyle/>
        <a:p>
          <a:endParaRPr lang="es-AR"/>
        </a:p>
      </dgm:t>
    </dgm:pt>
    <dgm:pt modelId="{2532B6FE-6800-4A57-B716-4BFC545FDFA3}">
      <dgm:prSet phldrT="[Texto]"/>
      <dgm:spPr/>
      <dgm:t>
        <a:bodyPr/>
        <a:lstStyle/>
        <a:p>
          <a:r>
            <a:rPr lang="es-MX" b="0" i="0" dirty="0"/>
            <a:t>El documento se presentará al Presidente con periodicidad anual, y contendrá un plan de inspecciones y un plan de monitoreo con proyección trienal. Asimismo, el documento establecerá la determinación de los sectores y el detalle de Sujetos Obligados que serán inspeccionados y cuáles monitoreados, con base en los riesgos de LA/FT, la frecuencia e intensidad de las inspecciones In Situ y Extra Situ que se llevarán a cabo;</a:t>
          </a:r>
          <a:endParaRPr lang="es-AR" dirty="0"/>
        </a:p>
      </dgm:t>
    </dgm:pt>
    <dgm:pt modelId="{E3407793-39B0-4D79-A0B9-B17467A7042B}" type="parTrans" cxnId="{FE127621-1766-49E0-978C-0AB63B08557E}">
      <dgm:prSet/>
      <dgm:spPr/>
      <dgm:t>
        <a:bodyPr/>
        <a:lstStyle/>
        <a:p>
          <a:endParaRPr lang="es-AR"/>
        </a:p>
      </dgm:t>
    </dgm:pt>
    <dgm:pt modelId="{FC2601EB-1DE0-40E6-8560-4D635C119BF3}" type="sibTrans" cxnId="{FE127621-1766-49E0-978C-0AB63B08557E}">
      <dgm:prSet/>
      <dgm:spPr/>
      <dgm:t>
        <a:bodyPr/>
        <a:lstStyle/>
        <a:p>
          <a:endParaRPr lang="es-AR"/>
        </a:p>
      </dgm:t>
    </dgm:pt>
    <dgm:pt modelId="{8CE93808-6356-4AC0-B850-EA317CA2B65E}" type="pres">
      <dgm:prSet presAssocID="{6986581E-F675-4924-9D98-BDDBD6D2B0FD}" presName="Name0" presStyleCnt="0">
        <dgm:presLayoutVars>
          <dgm:dir/>
          <dgm:animLvl val="lvl"/>
          <dgm:resizeHandles/>
        </dgm:presLayoutVars>
      </dgm:prSet>
      <dgm:spPr/>
    </dgm:pt>
    <dgm:pt modelId="{7C9C8510-30BB-4FCE-8574-5E50FCF75BEF}" type="pres">
      <dgm:prSet presAssocID="{4A0E8300-AF6B-4D65-B343-58AB673C2962}" presName="linNode" presStyleCnt="0"/>
      <dgm:spPr/>
    </dgm:pt>
    <dgm:pt modelId="{A5701096-E39F-4F8E-BBB8-95FDEE990C3B}" type="pres">
      <dgm:prSet presAssocID="{4A0E8300-AF6B-4D65-B343-58AB673C2962}" presName="parentShp" presStyleLbl="node1" presStyleIdx="0" presStyleCnt="1" custScaleX="73436" custScaleY="90877" custLinFactNeighborX="-6809" custLinFactNeighborY="-479">
        <dgm:presLayoutVars>
          <dgm:bulletEnabled val="1"/>
        </dgm:presLayoutVars>
      </dgm:prSet>
      <dgm:spPr/>
    </dgm:pt>
    <dgm:pt modelId="{08502F3F-143C-4D08-8E13-0731F395F96E}" type="pres">
      <dgm:prSet presAssocID="{4A0E8300-AF6B-4D65-B343-58AB673C2962}" presName="childShp" presStyleLbl="bgAccFollowNode1" presStyleIdx="0" presStyleCnt="1" custScaleX="129328">
        <dgm:presLayoutVars>
          <dgm:bulletEnabled val="1"/>
        </dgm:presLayoutVars>
      </dgm:prSet>
      <dgm:spPr/>
    </dgm:pt>
  </dgm:ptLst>
  <dgm:cxnLst>
    <dgm:cxn modelId="{FE127621-1766-49E0-978C-0AB63B08557E}" srcId="{4A0E8300-AF6B-4D65-B343-58AB673C2962}" destId="{2532B6FE-6800-4A57-B716-4BFC545FDFA3}" srcOrd="1" destOrd="0" parTransId="{E3407793-39B0-4D79-A0B9-B17467A7042B}" sibTransId="{FC2601EB-1DE0-40E6-8560-4D635C119BF3}"/>
    <dgm:cxn modelId="{CA62E62B-B3D6-473A-A20B-5AAF2525BF7C}" srcId="{4A0E8300-AF6B-4D65-B343-58AB673C2962}" destId="{B2971638-58C0-49BA-8489-DDE82BBA69D2}" srcOrd="0" destOrd="0" parTransId="{6714FB5D-F640-4844-84A8-4DF63593C4CE}" sibTransId="{F2B2243A-D426-4C1E-A2DF-FDA1B877AC2C}"/>
    <dgm:cxn modelId="{13137632-4439-4FEB-8D47-D66FC46709CB}" type="presOf" srcId="{6986581E-F675-4924-9D98-BDDBD6D2B0FD}" destId="{8CE93808-6356-4AC0-B850-EA317CA2B65E}" srcOrd="0" destOrd="0" presId="urn:microsoft.com/office/officeart/2005/8/layout/vList6"/>
    <dgm:cxn modelId="{13E6C278-9477-4824-B610-CAAF1C63A05E}" srcId="{6986581E-F675-4924-9D98-BDDBD6D2B0FD}" destId="{4A0E8300-AF6B-4D65-B343-58AB673C2962}" srcOrd="0" destOrd="0" parTransId="{D4CA21FA-F132-4642-9825-2A77AEFB94B6}" sibTransId="{9F212FAB-7CE7-4B38-93D6-B4ECF184388F}"/>
    <dgm:cxn modelId="{84CEBA84-3EFA-45AE-B357-9FEFE7BB65F9}" type="presOf" srcId="{B2971638-58C0-49BA-8489-DDE82BBA69D2}" destId="{08502F3F-143C-4D08-8E13-0731F395F96E}" srcOrd="0" destOrd="0" presId="urn:microsoft.com/office/officeart/2005/8/layout/vList6"/>
    <dgm:cxn modelId="{CBBB66C6-268A-4958-8847-9E4B91A59D21}" type="presOf" srcId="{4A0E8300-AF6B-4D65-B343-58AB673C2962}" destId="{A5701096-E39F-4F8E-BBB8-95FDEE990C3B}" srcOrd="0" destOrd="0" presId="urn:microsoft.com/office/officeart/2005/8/layout/vList6"/>
    <dgm:cxn modelId="{5A1DD3C8-CD69-405F-A139-B6F7625ED158}" type="presOf" srcId="{2532B6FE-6800-4A57-B716-4BFC545FDFA3}" destId="{08502F3F-143C-4D08-8E13-0731F395F96E}" srcOrd="0" destOrd="1" presId="urn:microsoft.com/office/officeart/2005/8/layout/vList6"/>
    <dgm:cxn modelId="{CA4D19F8-3ED0-4ADC-A25C-9B8A6F2A6F1A}" type="presParOf" srcId="{8CE93808-6356-4AC0-B850-EA317CA2B65E}" destId="{7C9C8510-30BB-4FCE-8574-5E50FCF75BEF}" srcOrd="0" destOrd="0" presId="urn:microsoft.com/office/officeart/2005/8/layout/vList6"/>
    <dgm:cxn modelId="{369F763D-16AF-48BD-832C-3A0759CBA5F0}" type="presParOf" srcId="{7C9C8510-30BB-4FCE-8574-5E50FCF75BEF}" destId="{A5701096-E39F-4F8E-BBB8-95FDEE990C3B}" srcOrd="0" destOrd="0" presId="urn:microsoft.com/office/officeart/2005/8/layout/vList6"/>
    <dgm:cxn modelId="{A8BF7F33-E96E-4D06-B271-02D68B744884}" type="presParOf" srcId="{7C9C8510-30BB-4FCE-8574-5E50FCF75BEF}" destId="{08502F3F-143C-4D08-8E13-0731F395F96E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986581E-F675-4924-9D98-BDDBD6D2B0FD}" type="doc">
      <dgm:prSet loTypeId="urn:microsoft.com/office/officeart/2005/8/layout/vList6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s-AR"/>
        </a:p>
      </dgm:t>
    </dgm:pt>
    <dgm:pt modelId="{4A0E8300-AF6B-4D65-B343-58AB673C2962}">
      <dgm:prSet phldrT="[Texto]" custT="1"/>
      <dgm:spPr/>
      <dgm:t>
        <a:bodyPr/>
        <a:lstStyle/>
        <a:p>
          <a:r>
            <a:rPr lang="es-AR" sz="2400" b="1" i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INSPECCIONES</a:t>
          </a:r>
          <a:endParaRPr lang="es-AR" sz="2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4CA21FA-F132-4642-9825-2A77AEFB94B6}" type="parTrans" cxnId="{13E6C278-9477-4824-B610-CAAF1C63A05E}">
      <dgm:prSet/>
      <dgm:spPr/>
      <dgm:t>
        <a:bodyPr/>
        <a:lstStyle/>
        <a:p>
          <a:endParaRPr lang="es-AR"/>
        </a:p>
      </dgm:t>
    </dgm:pt>
    <dgm:pt modelId="{9F212FAB-7CE7-4B38-93D6-B4ECF184388F}" type="sibTrans" cxnId="{13E6C278-9477-4824-B610-CAAF1C63A05E}">
      <dgm:prSet/>
      <dgm:spPr/>
      <dgm:t>
        <a:bodyPr/>
        <a:lstStyle/>
        <a:p>
          <a:endParaRPr lang="es-AR"/>
        </a:p>
      </dgm:t>
    </dgm:pt>
    <dgm:pt modelId="{B2971638-58C0-49BA-8489-DDE82BBA69D2}">
      <dgm:prSet phldrT="[Texto]"/>
      <dgm:spPr/>
      <dgm:t>
        <a:bodyPr/>
        <a:lstStyle/>
        <a:p>
          <a:r>
            <a:rPr lang="es-MX" b="0" i="0" dirty="0"/>
            <a:t>Los procedimientos de inspección, en virtud de su alcance, se clasifican en: INTEGRALES o ESPECÍFICOS</a:t>
          </a:r>
          <a:endParaRPr lang="es-AR" dirty="0"/>
        </a:p>
      </dgm:t>
    </dgm:pt>
    <dgm:pt modelId="{6714FB5D-F640-4844-84A8-4DF63593C4CE}" type="parTrans" cxnId="{CA62E62B-B3D6-473A-A20B-5AAF2525BF7C}">
      <dgm:prSet/>
      <dgm:spPr/>
      <dgm:t>
        <a:bodyPr/>
        <a:lstStyle/>
        <a:p>
          <a:endParaRPr lang="es-AR"/>
        </a:p>
      </dgm:t>
    </dgm:pt>
    <dgm:pt modelId="{F2B2243A-D426-4C1E-A2DF-FDA1B877AC2C}" type="sibTrans" cxnId="{CA62E62B-B3D6-473A-A20B-5AAF2525BF7C}">
      <dgm:prSet/>
      <dgm:spPr/>
      <dgm:t>
        <a:bodyPr/>
        <a:lstStyle/>
        <a:p>
          <a:endParaRPr lang="es-AR"/>
        </a:p>
      </dgm:t>
    </dgm:pt>
    <dgm:pt modelId="{2532B6FE-6800-4A57-B716-4BFC545FDFA3}">
      <dgm:prSet phldrT="[Texto]"/>
      <dgm:spPr/>
      <dgm:t>
        <a:bodyPr/>
        <a:lstStyle/>
        <a:p>
          <a:r>
            <a:rPr lang="es-MX" b="0" i="0" dirty="0"/>
            <a:t>Asimismo, los procedimientos de inspección sean integrales o específicos, podrán ejecutarse alternativamente IN SITU o EXTRA SITU.</a:t>
          </a:r>
          <a:endParaRPr lang="es-AR" dirty="0"/>
        </a:p>
      </dgm:t>
    </dgm:pt>
    <dgm:pt modelId="{E3407793-39B0-4D79-A0B9-B17467A7042B}" type="parTrans" cxnId="{FE127621-1766-49E0-978C-0AB63B08557E}">
      <dgm:prSet/>
      <dgm:spPr/>
      <dgm:t>
        <a:bodyPr/>
        <a:lstStyle/>
        <a:p>
          <a:endParaRPr lang="es-AR"/>
        </a:p>
      </dgm:t>
    </dgm:pt>
    <dgm:pt modelId="{FC2601EB-1DE0-40E6-8560-4D635C119BF3}" type="sibTrans" cxnId="{FE127621-1766-49E0-978C-0AB63B08557E}">
      <dgm:prSet/>
      <dgm:spPr/>
      <dgm:t>
        <a:bodyPr/>
        <a:lstStyle/>
        <a:p>
          <a:endParaRPr lang="es-AR"/>
        </a:p>
      </dgm:t>
    </dgm:pt>
    <dgm:pt modelId="{9ACE3059-4910-45E8-B7DA-496819BD8E26}">
      <dgm:prSet phldrT="[Texto]"/>
      <dgm:spPr/>
      <dgm:t>
        <a:bodyPr/>
        <a:lstStyle/>
        <a:p>
          <a:r>
            <a:rPr lang="es-MX" dirty="0"/>
            <a:t>Los procedimientos de inspección In Situ y Extra Situ, las órdenes de inspección, los requerimientos y toda otra comunicación con el Sujeto Obligado se efectuarán en los domicilios físicos o domicilios electrónicos registrados por el Sujeto Obligado ante la </a:t>
          </a:r>
          <a:r>
            <a:rPr lang="es-MX" dirty="0" err="1"/>
            <a:t>UIF</a:t>
          </a:r>
          <a:endParaRPr lang="es-AR" dirty="0"/>
        </a:p>
      </dgm:t>
    </dgm:pt>
    <dgm:pt modelId="{72FBF63A-B612-42CE-8D5B-A1126A9D73B9}" type="parTrans" cxnId="{78401129-2079-4851-882E-C6F11A1E11F1}">
      <dgm:prSet/>
      <dgm:spPr/>
    </dgm:pt>
    <dgm:pt modelId="{76B7118A-F04F-460E-9591-48F0DE7071DF}" type="sibTrans" cxnId="{78401129-2079-4851-882E-C6F11A1E11F1}">
      <dgm:prSet/>
      <dgm:spPr/>
    </dgm:pt>
    <dgm:pt modelId="{8CE93808-6356-4AC0-B850-EA317CA2B65E}" type="pres">
      <dgm:prSet presAssocID="{6986581E-F675-4924-9D98-BDDBD6D2B0FD}" presName="Name0" presStyleCnt="0">
        <dgm:presLayoutVars>
          <dgm:dir/>
          <dgm:animLvl val="lvl"/>
          <dgm:resizeHandles/>
        </dgm:presLayoutVars>
      </dgm:prSet>
      <dgm:spPr/>
    </dgm:pt>
    <dgm:pt modelId="{7C9C8510-30BB-4FCE-8574-5E50FCF75BEF}" type="pres">
      <dgm:prSet presAssocID="{4A0E8300-AF6B-4D65-B343-58AB673C2962}" presName="linNode" presStyleCnt="0"/>
      <dgm:spPr/>
    </dgm:pt>
    <dgm:pt modelId="{A5701096-E39F-4F8E-BBB8-95FDEE990C3B}" type="pres">
      <dgm:prSet presAssocID="{4A0E8300-AF6B-4D65-B343-58AB673C2962}" presName="parentShp" presStyleLbl="node1" presStyleIdx="0" presStyleCnt="1" custScaleX="73436" custScaleY="90877" custLinFactNeighborX="-6809" custLinFactNeighborY="-479">
        <dgm:presLayoutVars>
          <dgm:bulletEnabled val="1"/>
        </dgm:presLayoutVars>
      </dgm:prSet>
      <dgm:spPr/>
    </dgm:pt>
    <dgm:pt modelId="{08502F3F-143C-4D08-8E13-0731F395F96E}" type="pres">
      <dgm:prSet presAssocID="{4A0E8300-AF6B-4D65-B343-58AB673C2962}" presName="childShp" presStyleLbl="bgAccFollowNode1" presStyleIdx="0" presStyleCnt="1" custScaleX="129328">
        <dgm:presLayoutVars>
          <dgm:bulletEnabled val="1"/>
        </dgm:presLayoutVars>
      </dgm:prSet>
      <dgm:spPr/>
    </dgm:pt>
  </dgm:ptLst>
  <dgm:cxnLst>
    <dgm:cxn modelId="{FE127621-1766-49E0-978C-0AB63B08557E}" srcId="{4A0E8300-AF6B-4D65-B343-58AB673C2962}" destId="{2532B6FE-6800-4A57-B716-4BFC545FDFA3}" srcOrd="1" destOrd="0" parTransId="{E3407793-39B0-4D79-A0B9-B17467A7042B}" sibTransId="{FC2601EB-1DE0-40E6-8560-4D635C119BF3}"/>
    <dgm:cxn modelId="{78401129-2079-4851-882E-C6F11A1E11F1}" srcId="{4A0E8300-AF6B-4D65-B343-58AB673C2962}" destId="{9ACE3059-4910-45E8-B7DA-496819BD8E26}" srcOrd="2" destOrd="0" parTransId="{72FBF63A-B612-42CE-8D5B-A1126A9D73B9}" sibTransId="{76B7118A-F04F-460E-9591-48F0DE7071DF}"/>
    <dgm:cxn modelId="{CA62E62B-B3D6-473A-A20B-5AAF2525BF7C}" srcId="{4A0E8300-AF6B-4D65-B343-58AB673C2962}" destId="{B2971638-58C0-49BA-8489-DDE82BBA69D2}" srcOrd="0" destOrd="0" parTransId="{6714FB5D-F640-4844-84A8-4DF63593C4CE}" sibTransId="{F2B2243A-D426-4C1E-A2DF-FDA1B877AC2C}"/>
    <dgm:cxn modelId="{13137632-4439-4FEB-8D47-D66FC46709CB}" type="presOf" srcId="{6986581E-F675-4924-9D98-BDDBD6D2B0FD}" destId="{8CE93808-6356-4AC0-B850-EA317CA2B65E}" srcOrd="0" destOrd="0" presId="urn:microsoft.com/office/officeart/2005/8/layout/vList6"/>
    <dgm:cxn modelId="{13E6C278-9477-4824-B610-CAAF1C63A05E}" srcId="{6986581E-F675-4924-9D98-BDDBD6D2B0FD}" destId="{4A0E8300-AF6B-4D65-B343-58AB673C2962}" srcOrd="0" destOrd="0" parTransId="{D4CA21FA-F132-4642-9825-2A77AEFB94B6}" sibTransId="{9F212FAB-7CE7-4B38-93D6-B4ECF184388F}"/>
    <dgm:cxn modelId="{84CEBA84-3EFA-45AE-B357-9FEFE7BB65F9}" type="presOf" srcId="{B2971638-58C0-49BA-8489-DDE82BBA69D2}" destId="{08502F3F-143C-4D08-8E13-0731F395F96E}" srcOrd="0" destOrd="0" presId="urn:microsoft.com/office/officeart/2005/8/layout/vList6"/>
    <dgm:cxn modelId="{50D3B48C-6690-4689-BB6E-3CF720493991}" type="presOf" srcId="{9ACE3059-4910-45E8-B7DA-496819BD8E26}" destId="{08502F3F-143C-4D08-8E13-0731F395F96E}" srcOrd="0" destOrd="2" presId="urn:microsoft.com/office/officeart/2005/8/layout/vList6"/>
    <dgm:cxn modelId="{CBBB66C6-268A-4958-8847-9E4B91A59D21}" type="presOf" srcId="{4A0E8300-AF6B-4D65-B343-58AB673C2962}" destId="{A5701096-E39F-4F8E-BBB8-95FDEE990C3B}" srcOrd="0" destOrd="0" presId="urn:microsoft.com/office/officeart/2005/8/layout/vList6"/>
    <dgm:cxn modelId="{5A1DD3C8-CD69-405F-A139-B6F7625ED158}" type="presOf" srcId="{2532B6FE-6800-4A57-B716-4BFC545FDFA3}" destId="{08502F3F-143C-4D08-8E13-0731F395F96E}" srcOrd="0" destOrd="1" presId="urn:microsoft.com/office/officeart/2005/8/layout/vList6"/>
    <dgm:cxn modelId="{CA4D19F8-3ED0-4ADC-A25C-9B8A6F2A6F1A}" type="presParOf" srcId="{8CE93808-6356-4AC0-B850-EA317CA2B65E}" destId="{7C9C8510-30BB-4FCE-8574-5E50FCF75BEF}" srcOrd="0" destOrd="0" presId="urn:microsoft.com/office/officeart/2005/8/layout/vList6"/>
    <dgm:cxn modelId="{369F763D-16AF-48BD-832C-3A0759CBA5F0}" type="presParOf" srcId="{7C9C8510-30BB-4FCE-8574-5E50FCF75BEF}" destId="{A5701096-E39F-4F8E-BBB8-95FDEE990C3B}" srcOrd="0" destOrd="0" presId="urn:microsoft.com/office/officeart/2005/8/layout/vList6"/>
    <dgm:cxn modelId="{A8BF7F33-E96E-4D06-B271-02D68B744884}" type="presParOf" srcId="{7C9C8510-30BB-4FCE-8574-5E50FCF75BEF}" destId="{08502F3F-143C-4D08-8E13-0731F395F96E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986581E-F675-4924-9D98-BDDBD6D2B0FD}" type="doc">
      <dgm:prSet loTypeId="urn:microsoft.com/office/officeart/2005/8/layout/vList6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s-AR"/>
        </a:p>
      </dgm:t>
    </dgm:pt>
    <dgm:pt modelId="{4A0E8300-AF6B-4D65-B343-58AB673C2962}">
      <dgm:prSet phldrT="[Texto]" custT="1"/>
      <dgm:spPr/>
      <dgm:t>
        <a:bodyPr/>
        <a:lstStyle/>
        <a:p>
          <a:r>
            <a:rPr lang="es-AR" sz="3200" b="1" i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MONITOREO</a:t>
          </a:r>
          <a:endParaRPr lang="es-AR" sz="32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4CA21FA-F132-4642-9825-2A77AEFB94B6}" type="parTrans" cxnId="{13E6C278-9477-4824-B610-CAAF1C63A05E}">
      <dgm:prSet/>
      <dgm:spPr/>
      <dgm:t>
        <a:bodyPr/>
        <a:lstStyle/>
        <a:p>
          <a:endParaRPr lang="es-AR"/>
        </a:p>
      </dgm:t>
    </dgm:pt>
    <dgm:pt modelId="{9F212FAB-7CE7-4B38-93D6-B4ECF184388F}" type="sibTrans" cxnId="{13E6C278-9477-4824-B610-CAAF1C63A05E}">
      <dgm:prSet/>
      <dgm:spPr/>
      <dgm:t>
        <a:bodyPr/>
        <a:lstStyle/>
        <a:p>
          <a:endParaRPr lang="es-AR"/>
        </a:p>
      </dgm:t>
    </dgm:pt>
    <dgm:pt modelId="{B2971638-58C0-49BA-8489-DDE82BBA69D2}">
      <dgm:prSet phldrT="[Texto]"/>
      <dgm:spPr/>
      <dgm:t>
        <a:bodyPr/>
        <a:lstStyle/>
        <a:p>
          <a:r>
            <a:rPr lang="es-MX" b="0" i="0" dirty="0"/>
            <a:t>En los procedimientos de monitoreo se llevará a cabo la revisión continua y sistemática en materia de PLA/FT de la información disponible relativa al Sujeto Obligado objeto del monitoreo.</a:t>
          </a:r>
          <a:endParaRPr lang="es-AR" dirty="0"/>
        </a:p>
      </dgm:t>
    </dgm:pt>
    <dgm:pt modelId="{6714FB5D-F640-4844-84A8-4DF63593C4CE}" type="parTrans" cxnId="{CA62E62B-B3D6-473A-A20B-5AAF2525BF7C}">
      <dgm:prSet/>
      <dgm:spPr/>
      <dgm:t>
        <a:bodyPr/>
        <a:lstStyle/>
        <a:p>
          <a:endParaRPr lang="es-AR"/>
        </a:p>
      </dgm:t>
    </dgm:pt>
    <dgm:pt modelId="{F2B2243A-D426-4C1E-A2DF-FDA1B877AC2C}" type="sibTrans" cxnId="{CA62E62B-B3D6-473A-A20B-5AAF2525BF7C}">
      <dgm:prSet/>
      <dgm:spPr/>
      <dgm:t>
        <a:bodyPr/>
        <a:lstStyle/>
        <a:p>
          <a:endParaRPr lang="es-AR"/>
        </a:p>
      </dgm:t>
    </dgm:pt>
    <dgm:pt modelId="{2532B6FE-6800-4A57-B716-4BFC545FDFA3}">
      <dgm:prSet phldrT="[Texto]"/>
      <dgm:spPr/>
      <dgm:t>
        <a:bodyPr/>
        <a:lstStyle/>
        <a:p>
          <a:r>
            <a:rPr lang="es-MX" b="0" i="0" dirty="0"/>
            <a:t>Si como resultado del monitoreo realizado surgieran inobservancias y/o deficiencias, la Dirección de Supervisión podrá solicitar al Sujeto Obligado su subsanación, formularle requerimientos adicionales de información o incorporarlo al Plan Anual de Inspección.</a:t>
          </a:r>
          <a:endParaRPr lang="es-AR" dirty="0"/>
        </a:p>
      </dgm:t>
    </dgm:pt>
    <dgm:pt modelId="{E3407793-39B0-4D79-A0B9-B17467A7042B}" type="parTrans" cxnId="{FE127621-1766-49E0-978C-0AB63B08557E}">
      <dgm:prSet/>
      <dgm:spPr/>
      <dgm:t>
        <a:bodyPr/>
        <a:lstStyle/>
        <a:p>
          <a:endParaRPr lang="es-AR"/>
        </a:p>
      </dgm:t>
    </dgm:pt>
    <dgm:pt modelId="{FC2601EB-1DE0-40E6-8560-4D635C119BF3}" type="sibTrans" cxnId="{FE127621-1766-49E0-978C-0AB63B08557E}">
      <dgm:prSet/>
      <dgm:spPr/>
      <dgm:t>
        <a:bodyPr/>
        <a:lstStyle/>
        <a:p>
          <a:endParaRPr lang="es-AR"/>
        </a:p>
      </dgm:t>
    </dgm:pt>
    <dgm:pt modelId="{9ACE3059-4910-45E8-B7DA-496819BD8E26}">
      <dgm:prSet phldrT="[Texto]"/>
      <dgm:spPr/>
      <dgm:t>
        <a:bodyPr/>
        <a:lstStyle/>
        <a:p>
          <a:r>
            <a:rPr lang="es-MX" dirty="0"/>
            <a:t>La omisión de dar respuesta a los requerimientos efectuados o reportes solicitados, dará lugar a una intimación al Sujeto Obligado por parte de la Dirección de Supervisión y, vencido el nuevo plazo otorgado sin que se produzca respuesta, se procederá a bloquearlo como usuario del Sistema de Reporte de Operaciones (</a:t>
          </a:r>
          <a:r>
            <a:rPr lang="es-MX" dirty="0" err="1"/>
            <a:t>SRO</a:t>
          </a:r>
          <a:r>
            <a:rPr lang="es-MX" dirty="0"/>
            <a:t>)</a:t>
          </a:r>
          <a:endParaRPr lang="es-AR" dirty="0"/>
        </a:p>
      </dgm:t>
    </dgm:pt>
    <dgm:pt modelId="{72FBF63A-B612-42CE-8D5B-A1126A9D73B9}" type="parTrans" cxnId="{78401129-2079-4851-882E-C6F11A1E11F1}">
      <dgm:prSet/>
      <dgm:spPr/>
    </dgm:pt>
    <dgm:pt modelId="{76B7118A-F04F-460E-9591-48F0DE7071DF}" type="sibTrans" cxnId="{78401129-2079-4851-882E-C6F11A1E11F1}">
      <dgm:prSet/>
      <dgm:spPr/>
    </dgm:pt>
    <dgm:pt modelId="{8CE93808-6356-4AC0-B850-EA317CA2B65E}" type="pres">
      <dgm:prSet presAssocID="{6986581E-F675-4924-9D98-BDDBD6D2B0FD}" presName="Name0" presStyleCnt="0">
        <dgm:presLayoutVars>
          <dgm:dir/>
          <dgm:animLvl val="lvl"/>
          <dgm:resizeHandles/>
        </dgm:presLayoutVars>
      </dgm:prSet>
      <dgm:spPr/>
    </dgm:pt>
    <dgm:pt modelId="{7C9C8510-30BB-4FCE-8574-5E50FCF75BEF}" type="pres">
      <dgm:prSet presAssocID="{4A0E8300-AF6B-4D65-B343-58AB673C2962}" presName="linNode" presStyleCnt="0"/>
      <dgm:spPr/>
    </dgm:pt>
    <dgm:pt modelId="{A5701096-E39F-4F8E-BBB8-95FDEE990C3B}" type="pres">
      <dgm:prSet presAssocID="{4A0E8300-AF6B-4D65-B343-58AB673C2962}" presName="parentShp" presStyleLbl="node1" presStyleIdx="0" presStyleCnt="1" custScaleX="73436" custScaleY="90877" custLinFactNeighborX="-6809" custLinFactNeighborY="-479">
        <dgm:presLayoutVars>
          <dgm:bulletEnabled val="1"/>
        </dgm:presLayoutVars>
      </dgm:prSet>
      <dgm:spPr/>
    </dgm:pt>
    <dgm:pt modelId="{08502F3F-143C-4D08-8E13-0731F395F96E}" type="pres">
      <dgm:prSet presAssocID="{4A0E8300-AF6B-4D65-B343-58AB673C2962}" presName="childShp" presStyleLbl="bgAccFollowNode1" presStyleIdx="0" presStyleCnt="1" custScaleX="129328">
        <dgm:presLayoutVars>
          <dgm:bulletEnabled val="1"/>
        </dgm:presLayoutVars>
      </dgm:prSet>
      <dgm:spPr/>
    </dgm:pt>
  </dgm:ptLst>
  <dgm:cxnLst>
    <dgm:cxn modelId="{FE127621-1766-49E0-978C-0AB63B08557E}" srcId="{4A0E8300-AF6B-4D65-B343-58AB673C2962}" destId="{2532B6FE-6800-4A57-B716-4BFC545FDFA3}" srcOrd="1" destOrd="0" parTransId="{E3407793-39B0-4D79-A0B9-B17467A7042B}" sibTransId="{FC2601EB-1DE0-40E6-8560-4D635C119BF3}"/>
    <dgm:cxn modelId="{78401129-2079-4851-882E-C6F11A1E11F1}" srcId="{4A0E8300-AF6B-4D65-B343-58AB673C2962}" destId="{9ACE3059-4910-45E8-B7DA-496819BD8E26}" srcOrd="2" destOrd="0" parTransId="{72FBF63A-B612-42CE-8D5B-A1126A9D73B9}" sibTransId="{76B7118A-F04F-460E-9591-48F0DE7071DF}"/>
    <dgm:cxn modelId="{CA62E62B-B3D6-473A-A20B-5AAF2525BF7C}" srcId="{4A0E8300-AF6B-4D65-B343-58AB673C2962}" destId="{B2971638-58C0-49BA-8489-DDE82BBA69D2}" srcOrd="0" destOrd="0" parTransId="{6714FB5D-F640-4844-84A8-4DF63593C4CE}" sibTransId="{F2B2243A-D426-4C1E-A2DF-FDA1B877AC2C}"/>
    <dgm:cxn modelId="{13137632-4439-4FEB-8D47-D66FC46709CB}" type="presOf" srcId="{6986581E-F675-4924-9D98-BDDBD6D2B0FD}" destId="{8CE93808-6356-4AC0-B850-EA317CA2B65E}" srcOrd="0" destOrd="0" presId="urn:microsoft.com/office/officeart/2005/8/layout/vList6"/>
    <dgm:cxn modelId="{13E6C278-9477-4824-B610-CAAF1C63A05E}" srcId="{6986581E-F675-4924-9D98-BDDBD6D2B0FD}" destId="{4A0E8300-AF6B-4D65-B343-58AB673C2962}" srcOrd="0" destOrd="0" parTransId="{D4CA21FA-F132-4642-9825-2A77AEFB94B6}" sibTransId="{9F212FAB-7CE7-4B38-93D6-B4ECF184388F}"/>
    <dgm:cxn modelId="{84CEBA84-3EFA-45AE-B357-9FEFE7BB65F9}" type="presOf" srcId="{B2971638-58C0-49BA-8489-DDE82BBA69D2}" destId="{08502F3F-143C-4D08-8E13-0731F395F96E}" srcOrd="0" destOrd="0" presId="urn:microsoft.com/office/officeart/2005/8/layout/vList6"/>
    <dgm:cxn modelId="{50D3B48C-6690-4689-BB6E-3CF720493991}" type="presOf" srcId="{9ACE3059-4910-45E8-B7DA-496819BD8E26}" destId="{08502F3F-143C-4D08-8E13-0731F395F96E}" srcOrd="0" destOrd="2" presId="urn:microsoft.com/office/officeart/2005/8/layout/vList6"/>
    <dgm:cxn modelId="{CBBB66C6-268A-4958-8847-9E4B91A59D21}" type="presOf" srcId="{4A0E8300-AF6B-4D65-B343-58AB673C2962}" destId="{A5701096-E39F-4F8E-BBB8-95FDEE990C3B}" srcOrd="0" destOrd="0" presId="urn:microsoft.com/office/officeart/2005/8/layout/vList6"/>
    <dgm:cxn modelId="{5A1DD3C8-CD69-405F-A139-B6F7625ED158}" type="presOf" srcId="{2532B6FE-6800-4A57-B716-4BFC545FDFA3}" destId="{08502F3F-143C-4D08-8E13-0731F395F96E}" srcOrd="0" destOrd="1" presId="urn:microsoft.com/office/officeart/2005/8/layout/vList6"/>
    <dgm:cxn modelId="{CA4D19F8-3ED0-4ADC-A25C-9B8A6F2A6F1A}" type="presParOf" srcId="{8CE93808-6356-4AC0-B850-EA317CA2B65E}" destId="{7C9C8510-30BB-4FCE-8574-5E50FCF75BEF}" srcOrd="0" destOrd="0" presId="urn:microsoft.com/office/officeart/2005/8/layout/vList6"/>
    <dgm:cxn modelId="{369F763D-16AF-48BD-832C-3A0759CBA5F0}" type="presParOf" srcId="{7C9C8510-30BB-4FCE-8574-5E50FCF75BEF}" destId="{A5701096-E39F-4F8E-BBB8-95FDEE990C3B}" srcOrd="0" destOrd="0" presId="urn:microsoft.com/office/officeart/2005/8/layout/vList6"/>
    <dgm:cxn modelId="{A8BF7F33-E96E-4D06-B271-02D68B744884}" type="presParOf" srcId="{7C9C8510-30BB-4FCE-8574-5E50FCF75BEF}" destId="{08502F3F-143C-4D08-8E13-0731F395F96E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8502F3F-143C-4D08-8E13-0731F395F96E}">
      <dsp:nvSpPr>
        <dsp:cNvPr id="0" name=""/>
        <dsp:cNvSpPr/>
      </dsp:nvSpPr>
      <dsp:spPr>
        <a:xfrm>
          <a:off x="3073775" y="0"/>
          <a:ext cx="8115706" cy="4351338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12700" rIns="12700" bIns="1270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2000" b="0" i="0" kern="1200" dirty="0"/>
            <a:t>Los Sujetos Obligados deberán proporcionar la colaboración necesaria para el desarrollo de las funciones de supervisión de la </a:t>
          </a:r>
          <a:r>
            <a:rPr lang="es-MX" sz="2000" b="0" i="0" kern="1200" dirty="0" err="1"/>
            <a:t>UIF</a:t>
          </a:r>
          <a:r>
            <a:rPr lang="es-MX" sz="2000" b="0" i="0" kern="1200" dirty="0"/>
            <a:t>, facilitando el acceso al domicilio y, de corresponder, al de sus sucursales u otras dependencias; así como proveer toda la documentación e información que le sea requerida en el marco de los procedimientos de supervisión, cualquiera sea su modalidad.</a:t>
          </a:r>
          <a:endParaRPr lang="es-AR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2000" b="0" i="0" kern="1200" dirty="0"/>
            <a:t>La denegatoria, entorpecimiento u obstrucción de las supervisiones, podrá dar lugar ala apertura de sumario</a:t>
          </a:r>
          <a:endParaRPr lang="es-AR" sz="2000" kern="1200" dirty="0"/>
        </a:p>
      </dsp:txBody>
      <dsp:txXfrm>
        <a:off x="3073775" y="543917"/>
        <a:ext cx="6483954" cy="3263504"/>
      </dsp:txXfrm>
    </dsp:sp>
    <dsp:sp modelId="{A5701096-E39F-4F8E-BBB8-95FDEE990C3B}">
      <dsp:nvSpPr>
        <dsp:cNvPr id="0" name=""/>
        <dsp:cNvSpPr/>
      </dsp:nvSpPr>
      <dsp:spPr>
        <a:xfrm>
          <a:off x="0" y="177643"/>
          <a:ext cx="3072214" cy="395436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000" b="1" i="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DEBER DE COLABORACIÓN Y CONFIDENCIALIDAD</a:t>
          </a:r>
          <a:endParaRPr lang="es-AR" sz="20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49973" y="327616"/>
        <a:ext cx="2772268" cy="365441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8502F3F-143C-4D08-8E13-0731F395F96E}">
      <dsp:nvSpPr>
        <dsp:cNvPr id="0" name=""/>
        <dsp:cNvSpPr/>
      </dsp:nvSpPr>
      <dsp:spPr>
        <a:xfrm>
          <a:off x="3073775" y="0"/>
          <a:ext cx="8115706" cy="4351338"/>
        </a:xfrm>
        <a:prstGeom prst="rightArrow">
          <a:avLst>
            <a:gd name="adj1" fmla="val 75000"/>
            <a:gd name="adj2" fmla="val 50000"/>
          </a:avLst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1800" b="0" i="0" kern="1200" dirty="0"/>
            <a:t>Antes de iniciar cada año calendario, la Dirección de Supervisión elevará al Presidente de la </a:t>
          </a:r>
          <a:r>
            <a:rPr lang="es-MX" sz="1800" b="0" i="0" kern="1200" dirty="0" err="1"/>
            <a:t>UIF</a:t>
          </a:r>
          <a:r>
            <a:rPr lang="es-MX" sz="1800" b="0" i="0" kern="1200" dirty="0"/>
            <a:t> para su aprobación, la Estrategia de Supervisión.</a:t>
          </a:r>
          <a:endParaRPr lang="es-AR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1800" b="0" i="0" kern="1200" dirty="0"/>
            <a:t>El documento se presentará al Presidente con periodicidad anual, y contendrá un plan de inspecciones y un plan de monitoreo con proyección trienal. Asimismo, el documento establecerá la determinación de los sectores y el detalle de Sujetos Obligados que serán inspeccionados y cuáles monitoreados, con base en los riesgos de LA/FT, la frecuencia e intensidad de las inspecciones In Situ y Extra Situ que se llevarán a cabo;</a:t>
          </a:r>
          <a:endParaRPr lang="es-AR" sz="1800" kern="1200" dirty="0"/>
        </a:p>
      </dsp:txBody>
      <dsp:txXfrm>
        <a:off x="3073775" y="543917"/>
        <a:ext cx="6483954" cy="3263504"/>
      </dsp:txXfrm>
    </dsp:sp>
    <dsp:sp modelId="{A5701096-E39F-4F8E-BBB8-95FDEE990C3B}">
      <dsp:nvSpPr>
        <dsp:cNvPr id="0" name=""/>
        <dsp:cNvSpPr/>
      </dsp:nvSpPr>
      <dsp:spPr>
        <a:xfrm>
          <a:off x="0" y="177643"/>
          <a:ext cx="3072214" cy="3954365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AR" sz="2000" b="1" i="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ESTRATEGIA DE SUPERVISIÓN</a:t>
          </a:r>
          <a:endParaRPr lang="es-AR" sz="20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49973" y="327616"/>
        <a:ext cx="2772268" cy="365441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8502F3F-143C-4D08-8E13-0731F395F96E}">
      <dsp:nvSpPr>
        <dsp:cNvPr id="0" name=""/>
        <dsp:cNvSpPr/>
      </dsp:nvSpPr>
      <dsp:spPr>
        <a:xfrm>
          <a:off x="3073775" y="0"/>
          <a:ext cx="8115706" cy="4351338"/>
        </a:xfrm>
        <a:prstGeom prst="rightArrow">
          <a:avLst>
            <a:gd name="adj1" fmla="val 75000"/>
            <a:gd name="adj2" fmla="val 50000"/>
          </a:avLst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65" tIns="12065" rIns="12065" bIns="12065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1900" b="0" i="0" kern="1200" dirty="0"/>
            <a:t>Los procedimientos de inspección, en virtud de su alcance, se clasifican en: INTEGRALES o ESPECÍFICOS</a:t>
          </a:r>
          <a:endParaRPr lang="es-AR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1900" b="0" i="0" kern="1200" dirty="0"/>
            <a:t>Asimismo, los procedimientos de inspección sean integrales o específicos, podrán ejecutarse alternativamente IN SITU o EXTRA SITU.</a:t>
          </a:r>
          <a:endParaRPr lang="es-AR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1900" kern="1200" dirty="0"/>
            <a:t>Los procedimientos de inspección In Situ y Extra Situ, las órdenes de inspección, los requerimientos y toda otra comunicación con el Sujeto Obligado se efectuarán en los domicilios físicos o domicilios electrónicos registrados por el Sujeto Obligado ante la </a:t>
          </a:r>
          <a:r>
            <a:rPr lang="es-MX" sz="1900" kern="1200" dirty="0" err="1"/>
            <a:t>UIF</a:t>
          </a:r>
          <a:endParaRPr lang="es-AR" sz="1900" kern="1200" dirty="0"/>
        </a:p>
      </dsp:txBody>
      <dsp:txXfrm>
        <a:off x="3073775" y="543917"/>
        <a:ext cx="6483954" cy="3263504"/>
      </dsp:txXfrm>
    </dsp:sp>
    <dsp:sp modelId="{A5701096-E39F-4F8E-BBB8-95FDEE990C3B}">
      <dsp:nvSpPr>
        <dsp:cNvPr id="0" name=""/>
        <dsp:cNvSpPr/>
      </dsp:nvSpPr>
      <dsp:spPr>
        <a:xfrm>
          <a:off x="0" y="177643"/>
          <a:ext cx="3072214" cy="3954365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AR" sz="2400" b="1" i="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INSPECCIONES</a:t>
          </a:r>
          <a:endParaRPr lang="es-AR" sz="2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49973" y="327616"/>
        <a:ext cx="2772268" cy="365441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8502F3F-143C-4D08-8E13-0731F395F96E}">
      <dsp:nvSpPr>
        <dsp:cNvPr id="0" name=""/>
        <dsp:cNvSpPr/>
      </dsp:nvSpPr>
      <dsp:spPr>
        <a:xfrm>
          <a:off x="3073775" y="0"/>
          <a:ext cx="8115706" cy="4351338"/>
        </a:xfrm>
        <a:prstGeom prst="rightArrow">
          <a:avLst>
            <a:gd name="adj1" fmla="val 75000"/>
            <a:gd name="adj2" fmla="val 50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" tIns="9525" rIns="9525" bIns="9525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1500" b="0" i="0" kern="1200" dirty="0"/>
            <a:t>En los procedimientos de monitoreo se llevará a cabo la revisión continua y sistemática en materia de PLA/FT de la información disponible relativa al Sujeto Obligado objeto del monitoreo.</a:t>
          </a:r>
          <a:endParaRPr lang="es-AR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1500" b="0" i="0" kern="1200" dirty="0"/>
            <a:t>Si como resultado del monitoreo realizado surgieran inobservancias y/o deficiencias, la Dirección de Supervisión podrá solicitar al Sujeto Obligado su subsanación, formularle requerimientos adicionales de información o incorporarlo al Plan Anual de Inspección.</a:t>
          </a:r>
          <a:endParaRPr lang="es-AR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1500" kern="1200" dirty="0"/>
            <a:t>La omisión de dar respuesta a los requerimientos efectuados o reportes solicitados, dará lugar a una intimación al Sujeto Obligado por parte de la Dirección de Supervisión y, vencido el nuevo plazo otorgado sin que se produzca respuesta, se procederá a bloquearlo como usuario del Sistema de Reporte de Operaciones (</a:t>
          </a:r>
          <a:r>
            <a:rPr lang="es-MX" sz="1500" kern="1200" dirty="0" err="1"/>
            <a:t>SRO</a:t>
          </a:r>
          <a:r>
            <a:rPr lang="es-MX" sz="1500" kern="1200" dirty="0"/>
            <a:t>)</a:t>
          </a:r>
          <a:endParaRPr lang="es-AR" sz="1500" kern="1200" dirty="0"/>
        </a:p>
      </dsp:txBody>
      <dsp:txXfrm>
        <a:off x="3073775" y="543917"/>
        <a:ext cx="6483954" cy="3263504"/>
      </dsp:txXfrm>
    </dsp:sp>
    <dsp:sp modelId="{A5701096-E39F-4F8E-BBB8-95FDEE990C3B}">
      <dsp:nvSpPr>
        <dsp:cNvPr id="0" name=""/>
        <dsp:cNvSpPr/>
      </dsp:nvSpPr>
      <dsp:spPr>
        <a:xfrm>
          <a:off x="0" y="177643"/>
          <a:ext cx="3072214" cy="3954365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60960" rIns="121920" bIns="6096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AR" sz="3200" b="1" i="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MONITOREO</a:t>
          </a:r>
          <a:endParaRPr lang="es-AR" sz="32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49973" y="327616"/>
        <a:ext cx="2772268" cy="365441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640AAD-80AF-40E7-BE3F-43D32FC68E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l">
              <a:defRPr sz="6000" b="1" i="0" cap="all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C80FBD9-0977-4B2B-9318-30774BB094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E66DA5-7751-4D3D-B753-58DF3B4187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B53A7-3209-46A6-9454-F38EAC8F11E7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8C2A2A-62DB-40C0-8AE7-CB9B98649B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01EAA4-F44C-4C1F-B8E3-1A3005300F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E633F-9882-4A5C-83A2-1109D0C73261}" type="slidenum">
              <a:rPr lang="en-US" smtClean="0"/>
              <a:t>‹Nº›</a:t>
            </a:fld>
            <a:endParaRPr lang="en-US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D1B787A8-0D67-4B7E-9B48-86BD906AB6B5}"/>
              </a:ext>
            </a:extLst>
          </p:cNvPr>
          <p:cNvCxnSpPr>
            <a:cxnSpLocks/>
          </p:cNvCxnSpPr>
          <p:nvPr/>
        </p:nvCxnSpPr>
        <p:spPr>
          <a:xfrm>
            <a:off x="715890" y="1114050"/>
            <a:ext cx="0" cy="5735637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006877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6AD429-654B-4F0E-94E9-6FEF8EC67E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68D60B2-06F5-4567-BE1F-BBA5270537B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16F6F2-8269-4B80-8EE3-81FEE0F9DF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B53A7-3209-46A6-9454-F38EAC8F11E7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BC86E4-3EDE-4EB4-B1A3-A1198AADD1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1752B0-ACEC-49EF-8131-FCF35BC5CD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E633F-9882-4A5C-83A2-1109D0C73261}" type="slidenum">
              <a:rPr lang="en-US" smtClean="0"/>
              <a:t>‹Nº›</a:t>
            </a:fld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1A0462E3-375D-4E76-8886-69E06985D069}"/>
              </a:ext>
            </a:extLst>
          </p:cNvPr>
          <p:cNvCxnSpPr>
            <a:cxnSpLocks/>
          </p:cNvCxnSpPr>
          <p:nvPr/>
        </p:nvCxnSpPr>
        <p:spPr>
          <a:xfrm>
            <a:off x="715890" y="356812"/>
            <a:ext cx="0" cy="6492875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203024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423B094-F480-477B-901C-7181F88C076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D052089-A920-4E52-98DC-8A5DC7B0AC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A074FE-F1B4-421F-A66E-FA351C8F99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B53A7-3209-46A6-9454-F38EAC8F11E7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D764BA-3AB2-45FD-ABCB-975B3FDDF2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FB3FEF-8252-49FD-82F2-3E5FABC65F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E633F-9882-4A5C-83A2-1109D0C73261}" type="slidenum">
              <a:rPr lang="en-US" smtClean="0"/>
              <a:t>‹Nº›</a:t>
            </a:fld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AEB5C65-83BB-4EBD-AD22-EDA8489D0F5D}"/>
              </a:ext>
            </a:extLst>
          </p:cNvPr>
          <p:cNvCxnSpPr>
            <a:cxnSpLocks/>
          </p:cNvCxnSpPr>
          <p:nvPr/>
        </p:nvCxnSpPr>
        <p:spPr>
          <a:xfrm flipV="1">
            <a:off x="8313" y="261865"/>
            <a:ext cx="11353802" cy="1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554427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96CF8C-1EA0-4E47-AC60-CAC3B80A3C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8CABF8-19D8-4F3C-994F-4D35EC7A2C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97BB2D-4E2C-4490-A2A3-4B68BCC5D2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B53A7-3209-46A6-9454-F38EAC8F11E7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40F15D-DD72-46D5-BF0F-F506471070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66FD4D-815A-431C-ADEF-DE6F236F61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E633F-9882-4A5C-83A2-1109D0C73261}" type="slidenum">
              <a:rPr lang="en-US" smtClean="0"/>
              <a:t>‹Nº›</a:t>
            </a:fld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5C05CAAB-DBA2-4548-AD5F-01BB97FBB207}"/>
              </a:ext>
            </a:extLst>
          </p:cNvPr>
          <p:cNvCxnSpPr>
            <a:cxnSpLocks/>
          </p:cNvCxnSpPr>
          <p:nvPr/>
        </p:nvCxnSpPr>
        <p:spPr>
          <a:xfrm>
            <a:off x="715890" y="356812"/>
            <a:ext cx="0" cy="6492875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43992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5FC2D1-D3FE-4B37-8740-57444421FD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 b="1" i="0" cap="all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A5AF550-086C-426E-A374-85DB395701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A58988-AD39-4AE9-8E6A-0907F0BE26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B53A7-3209-46A6-9454-F38EAC8F11E7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366319-82EE-408E-819F-8F8E6DBA7A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21C8A6-777F-496D-8620-AE52BFC33F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E633F-9882-4A5C-83A2-1109D0C73261}" type="slidenum">
              <a:rPr lang="en-US" smtClean="0"/>
              <a:t>‹Nº›</a:t>
            </a:fld>
            <a:endParaRPr lang="en-US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C031F83B-57A8-4533-981C-D1FFAD2B6B6F}"/>
              </a:ext>
            </a:extLst>
          </p:cNvPr>
          <p:cNvCxnSpPr>
            <a:cxnSpLocks/>
          </p:cNvCxnSpPr>
          <p:nvPr/>
        </p:nvCxnSpPr>
        <p:spPr>
          <a:xfrm>
            <a:off x="715890" y="1701425"/>
            <a:ext cx="0" cy="5148262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531972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257166-6921-4546-BA2C-99E464681F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5B9122-6371-4049-B57A-33DED7DA2F7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A14555D-0753-4312-A26B-2338813F9B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3D8FDCB-69DA-4A8F-8B91-5CFF77897C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B53A7-3209-46A6-9454-F38EAC8F11E7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1AC8C07-E0D3-4464-AE3C-25730D75C8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C2596A6-734E-4AE0-BFB8-3089137BF8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E633F-9882-4A5C-83A2-1109D0C73261}" type="slidenum">
              <a:rPr lang="en-US" smtClean="0"/>
              <a:t>‹Nº›</a:t>
            </a:fld>
            <a:endParaRPr lang="en-US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FB7E8F4-3FB3-45AB-A381-9093CA95AAEE}"/>
              </a:ext>
            </a:extLst>
          </p:cNvPr>
          <p:cNvCxnSpPr>
            <a:cxnSpLocks/>
          </p:cNvCxnSpPr>
          <p:nvPr/>
        </p:nvCxnSpPr>
        <p:spPr>
          <a:xfrm>
            <a:off x="715890" y="356812"/>
            <a:ext cx="0" cy="6492875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49024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F057AE-3B3B-4261-B912-BF9EB9A58C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A2D237-A706-4712-90CA-B04517CBBE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DE39CA1-2B6D-427E-9688-9093D5865CB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3D53357-616B-47F4-944B-F979FE96635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D7EA593-3036-4FB5-94B4-D9431DF0487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86B3EF2-2C04-480F-A570-14E520DD00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B53A7-3209-46A6-9454-F38EAC8F11E7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CF5783E-3073-4F4D-8B9C-C5B18DDA5A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1A75FE3-6719-4790-AA00-251BC2A6E5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E633F-9882-4A5C-83A2-1109D0C73261}" type="slidenum">
              <a:rPr lang="en-US" smtClean="0"/>
              <a:t>‹Nº›</a:t>
            </a:fld>
            <a:endParaRPr lang="en-US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60F34ED-DA60-4CC2-B735-B0EC5D9FEA35}"/>
              </a:ext>
            </a:extLst>
          </p:cNvPr>
          <p:cNvCxnSpPr>
            <a:cxnSpLocks/>
          </p:cNvCxnSpPr>
          <p:nvPr/>
        </p:nvCxnSpPr>
        <p:spPr>
          <a:xfrm>
            <a:off x="715890" y="356812"/>
            <a:ext cx="0" cy="6492875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88824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69F227-D21C-48B3-828A-6BFA9585E8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DF1DFFF-E5C5-43DF-B71C-7270DB9737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B53A7-3209-46A6-9454-F38EAC8F11E7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EBC03C0-6EB7-4633-967C-12C35768BB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0FF4306-91CD-4B7B-8A53-34BE8F9975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E633F-9882-4A5C-83A2-1109D0C73261}" type="slidenum">
              <a:rPr lang="en-US" smtClean="0"/>
              <a:t>‹Nº›</a:t>
            </a:fld>
            <a:endParaRPr lang="en-US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57596AF9-469C-436D-B7D2-77952EF1825E}"/>
              </a:ext>
            </a:extLst>
          </p:cNvPr>
          <p:cNvCxnSpPr>
            <a:cxnSpLocks/>
          </p:cNvCxnSpPr>
          <p:nvPr/>
        </p:nvCxnSpPr>
        <p:spPr>
          <a:xfrm>
            <a:off x="715890" y="356812"/>
            <a:ext cx="0" cy="6492875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096853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DFF36D6-399B-43E3-84DD-9FC5119ECC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B53A7-3209-46A6-9454-F38EAC8F11E7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0234AB7-3B85-4028-A500-5A1BDBF45C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C1F40F0-9909-442F-BBA4-409D061ED0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E633F-9882-4A5C-83A2-1109D0C73261}" type="slidenum">
              <a:rPr lang="en-US" smtClean="0"/>
              <a:t>‹Nº›</a:t>
            </a:fld>
            <a:endParaRPr lang="en-US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353C1207-D1C8-49E3-8837-E2B89D366FAE}"/>
              </a:ext>
            </a:extLst>
          </p:cNvPr>
          <p:cNvCxnSpPr>
            <a:cxnSpLocks/>
          </p:cNvCxnSpPr>
          <p:nvPr/>
        </p:nvCxnSpPr>
        <p:spPr>
          <a:xfrm>
            <a:off x="715890" y="356812"/>
            <a:ext cx="0" cy="6492875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071882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40F214-646F-4D81-AD12-65628EC987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F71768-C3FA-49EF-99EF-06E6C3B284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2DA6F24-ED6C-4D12-A9D6-EE37FBD686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8E6AACE-FAFB-4934-8E3C-AB5B216353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B53A7-3209-46A6-9454-F38EAC8F11E7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81533EA-D0F8-4C79-8721-F190DE2D2D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59BAC9-F101-4394-BBA4-3D21A34971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E633F-9882-4A5C-83A2-1109D0C73261}" type="slidenum">
              <a:rPr lang="en-US" smtClean="0"/>
              <a:t>‹Nº›</a:t>
            </a:fld>
            <a:endParaRPr lang="en-US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F3A79C9-7EDC-44F6-AC48-5DD98A7695AD}"/>
              </a:ext>
            </a:extLst>
          </p:cNvPr>
          <p:cNvCxnSpPr>
            <a:cxnSpLocks/>
          </p:cNvCxnSpPr>
          <p:nvPr/>
        </p:nvCxnSpPr>
        <p:spPr>
          <a:xfrm>
            <a:off x="715890" y="356812"/>
            <a:ext cx="0" cy="6492875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678639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4CB71F-B6C2-4866-BC97-304F78816E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55ED73B-8413-478D-80D7-B78B69763B6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1BDF226-1B94-4D2D-98B3-7B932FB17DA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00C4E9A-CA29-4CCD-ACFA-B29F80FBA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B53A7-3209-46A6-9454-F38EAC8F11E7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1A5B7BE-3F1B-4FF3-B1D7-6E39B99D07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42F18F1-E27E-470E-AE13-4755DEE63A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E633F-9882-4A5C-83A2-1109D0C73261}" type="slidenum">
              <a:rPr lang="en-US" smtClean="0"/>
              <a:t>‹Nº›</a:t>
            </a:fld>
            <a:endParaRPr lang="en-US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0F08750-B7F2-4119-B151-68DE77481335}"/>
              </a:ext>
            </a:extLst>
          </p:cNvPr>
          <p:cNvCxnSpPr>
            <a:cxnSpLocks/>
          </p:cNvCxnSpPr>
          <p:nvPr/>
        </p:nvCxnSpPr>
        <p:spPr>
          <a:xfrm>
            <a:off x="715890" y="356812"/>
            <a:ext cx="0" cy="6492875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498332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FDA4224-F4E4-47A4-ACF7-2317493908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1679907-DC49-4B86-A34C-C97DBC26A9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DBC8A0-34FC-4B6E-B42B-A721267D890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 i="0" cap="all" spc="1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4B53A7-3209-46A6-9454-F38EAC8F11E7}" type="datetimeFigureOut">
              <a:rPr lang="en-US" smtClean="0"/>
              <a:pPr/>
              <a:t>4/14/2023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9AC0B6-4CC4-4E41-8A4D-F62E17F2857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C0E9BD-90BD-46AE-8A0D-06796ADB760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i="0" cap="all" spc="1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CE633F-9882-4A5C-83A2-1109D0C73261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90696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2" r:id="rId6"/>
    <p:sldLayoutId id="2147483688" r:id="rId7"/>
    <p:sldLayoutId id="2147483689" r:id="rId8"/>
    <p:sldLayoutId id="2147483690" r:id="rId9"/>
    <p:sldLayoutId id="2147483691" r:id="rId10"/>
    <p:sldLayoutId id="214748369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2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2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2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openxmlformats.org/officeDocument/2006/relationships/image" Target="../media/image2.pn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8">
            <a:extLst>
              <a:ext uri="{FF2B5EF4-FFF2-40B4-BE49-F238E27FC236}">
                <a16:creationId xmlns:a16="http://schemas.microsoft.com/office/drawing/2014/main" id="{6E37B132-9C54-4236-8910-3340177AD9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!!Rectangle">
            <a:extLst>
              <a:ext uri="{FF2B5EF4-FFF2-40B4-BE49-F238E27FC236}">
                <a16:creationId xmlns:a16="http://schemas.microsoft.com/office/drawing/2014/main" id="{D472C551-D440-40DF-9260-BDB9AC4096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100000">
                <a:schemeClr val="accent4"/>
              </a:gs>
              <a:gs pos="0">
                <a:schemeClr val="accent2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Univers"/>
              <a:ea typeface="+mn-ea"/>
              <a:cs typeface="+mn-cs"/>
            </a:endParaRPr>
          </a:p>
        </p:txBody>
      </p:sp>
      <p:pic>
        <p:nvPicPr>
          <p:cNvPr id="20" name="Picture 3" descr="Fondo abstracto triangular">
            <a:extLst>
              <a:ext uri="{FF2B5EF4-FFF2-40B4-BE49-F238E27FC236}">
                <a16:creationId xmlns:a16="http://schemas.microsoft.com/office/drawing/2014/main" id="{B620AF65-A00F-B6E3-4160-D06A8ED469C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alphaModFix amt="35000"/>
          </a:blip>
          <a:srcRect t="15669" r="1" b="1"/>
          <a:stretch/>
        </p:blipFill>
        <p:spPr>
          <a:xfrm>
            <a:off x="1" y="10"/>
            <a:ext cx="12183122" cy="6857989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0F1F5EEA-A451-692D-1A89-8DA14CF069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31255" y="1225788"/>
            <a:ext cx="6347918" cy="3670098"/>
          </a:xfrm>
        </p:spPr>
        <p:txBody>
          <a:bodyPr anchor="b">
            <a:normAutofit/>
          </a:bodyPr>
          <a:lstStyle/>
          <a:p>
            <a:pPr fontAlgn="base"/>
            <a:r>
              <a:rPr lang="es-AR" sz="4400" b="1" i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rriweather" panose="00000500000000000000" pitchFamily="2" charset="0"/>
              </a:rPr>
              <a:t>Comisión de Prevención de Lavado de Dinero</a:t>
            </a:r>
            <a:br>
              <a:rPr lang="es-AR" sz="2800" b="1" i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rriweather" panose="00000500000000000000" pitchFamily="2" charset="0"/>
              </a:rPr>
            </a:br>
            <a:br>
              <a:rPr lang="es-AR" sz="2800" b="0" i="0" dirty="0">
                <a:solidFill>
                  <a:srgbClr val="6666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 panose="020B0606030504020204" pitchFamily="34" charset="0"/>
              </a:rPr>
            </a:br>
            <a:endParaRPr lang="es-AR" sz="80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34236AB6-C2A2-3917-EB70-237EFFF78D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210426" y="3864765"/>
            <a:ext cx="5214104" cy="2397488"/>
          </a:xfrm>
        </p:spPr>
        <p:txBody>
          <a:bodyPr anchor="ctr">
            <a:normAutofit/>
          </a:bodyPr>
          <a:lstStyle/>
          <a:p>
            <a:r>
              <a:rPr lang="es-AR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Normas relevantes</a:t>
            </a:r>
          </a:p>
          <a:p>
            <a:r>
              <a:rPr lang="es-AR" sz="2000" dirty="0">
                <a:solidFill>
                  <a:srgbClr val="FFFFFF"/>
                </a:solidFill>
              </a:rPr>
              <a:t>Reunión - 20/4/2023</a:t>
            </a:r>
          </a:p>
          <a:p>
            <a:endParaRPr lang="es-AR" sz="2000" dirty="0">
              <a:solidFill>
                <a:srgbClr val="FFFFFF"/>
              </a:solidFill>
            </a:endParaRPr>
          </a:p>
        </p:txBody>
      </p:sp>
      <p:cxnSp>
        <p:nvCxnSpPr>
          <p:cNvPr id="21" name="Straight Connector 12">
            <a:extLst>
              <a:ext uri="{FF2B5EF4-FFF2-40B4-BE49-F238E27FC236}">
                <a16:creationId xmlns:a16="http://schemas.microsoft.com/office/drawing/2014/main" id="{56020367-4FD5-4596-8E10-C5F095CD8D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878" y="806470"/>
            <a:ext cx="8453437" cy="0"/>
          </a:xfrm>
          <a:prstGeom prst="line">
            <a:avLst/>
          </a:prstGeom>
          <a:ln w="25400" cap="sq">
            <a:solidFill>
              <a:srgbClr val="FFFFFF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Graphic 22">
            <a:extLst>
              <a:ext uri="{FF2B5EF4-FFF2-40B4-BE49-F238E27FC236}">
                <a16:creationId xmlns:a16="http://schemas.microsoft.com/office/drawing/2014/main" id="{508BEF50-7B1E-49A4-BC19-5F4F1D755E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174340" y="1225788"/>
            <a:ext cx="151536" cy="151536"/>
          </a:xfrm>
          <a:custGeom>
            <a:avLst/>
            <a:gdLst>
              <a:gd name="connsiteX0" fmla="*/ 141251 w 151536"/>
              <a:gd name="connsiteY0" fmla="*/ 65483 h 151536"/>
              <a:gd name="connsiteX1" fmla="*/ 86053 w 151536"/>
              <a:gd name="connsiteY1" fmla="*/ 65483 h 151536"/>
              <a:gd name="connsiteX2" fmla="*/ 86053 w 151536"/>
              <a:gd name="connsiteY2" fmla="*/ 10285 h 151536"/>
              <a:gd name="connsiteX3" fmla="*/ 75768 w 151536"/>
              <a:gd name="connsiteY3" fmla="*/ 0 h 151536"/>
              <a:gd name="connsiteX4" fmla="*/ 65483 w 151536"/>
              <a:gd name="connsiteY4" fmla="*/ 10285 h 151536"/>
              <a:gd name="connsiteX5" fmla="*/ 65483 w 151536"/>
              <a:gd name="connsiteY5" fmla="*/ 65483 h 151536"/>
              <a:gd name="connsiteX6" fmla="*/ 10285 w 151536"/>
              <a:gd name="connsiteY6" fmla="*/ 65483 h 151536"/>
              <a:gd name="connsiteX7" fmla="*/ 0 w 151536"/>
              <a:gd name="connsiteY7" fmla="*/ 75768 h 151536"/>
              <a:gd name="connsiteX8" fmla="*/ 10285 w 151536"/>
              <a:gd name="connsiteY8" fmla="*/ 86053 h 151536"/>
              <a:gd name="connsiteX9" fmla="*/ 65483 w 151536"/>
              <a:gd name="connsiteY9" fmla="*/ 86053 h 151536"/>
              <a:gd name="connsiteX10" fmla="*/ 65483 w 151536"/>
              <a:gd name="connsiteY10" fmla="*/ 141251 h 151536"/>
              <a:gd name="connsiteX11" fmla="*/ 75768 w 151536"/>
              <a:gd name="connsiteY11" fmla="*/ 151536 h 151536"/>
              <a:gd name="connsiteX12" fmla="*/ 86053 w 151536"/>
              <a:gd name="connsiteY12" fmla="*/ 141251 h 151536"/>
              <a:gd name="connsiteX13" fmla="*/ 86053 w 151536"/>
              <a:gd name="connsiteY13" fmla="*/ 86053 h 151536"/>
              <a:gd name="connsiteX14" fmla="*/ 141251 w 151536"/>
              <a:gd name="connsiteY14" fmla="*/ 86053 h 151536"/>
              <a:gd name="connsiteX15" fmla="*/ 151536 w 151536"/>
              <a:gd name="connsiteY15" fmla="*/ 75768 h 151536"/>
              <a:gd name="connsiteX16" fmla="*/ 141251 w 151536"/>
              <a:gd name="connsiteY16" fmla="*/ 65483 h 151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51536" h="151536">
                <a:moveTo>
                  <a:pt x="141251" y="65483"/>
                </a:moveTo>
                <a:lnTo>
                  <a:pt x="86053" y="65483"/>
                </a:lnTo>
                <a:lnTo>
                  <a:pt x="86053" y="10285"/>
                </a:lnTo>
                <a:cubicBezTo>
                  <a:pt x="86053" y="4605"/>
                  <a:pt x="81448" y="0"/>
                  <a:pt x="75768" y="0"/>
                </a:cubicBezTo>
                <a:cubicBezTo>
                  <a:pt x="70088" y="0"/>
                  <a:pt x="65483" y="4605"/>
                  <a:pt x="65483" y="10285"/>
                </a:cubicBezTo>
                <a:lnTo>
                  <a:pt x="65483" y="65483"/>
                </a:lnTo>
                <a:lnTo>
                  <a:pt x="10285" y="65483"/>
                </a:lnTo>
                <a:cubicBezTo>
                  <a:pt x="4605" y="65483"/>
                  <a:pt x="0" y="70088"/>
                  <a:pt x="0" y="75768"/>
                </a:cubicBezTo>
                <a:cubicBezTo>
                  <a:pt x="0" y="81448"/>
                  <a:pt x="4605" y="86053"/>
                  <a:pt x="10285" y="86053"/>
                </a:cubicBezTo>
                <a:lnTo>
                  <a:pt x="65483" y="86053"/>
                </a:lnTo>
                <a:lnTo>
                  <a:pt x="65483" y="141251"/>
                </a:lnTo>
                <a:cubicBezTo>
                  <a:pt x="65483" y="146931"/>
                  <a:pt x="70088" y="151536"/>
                  <a:pt x="75768" y="151536"/>
                </a:cubicBezTo>
                <a:cubicBezTo>
                  <a:pt x="81448" y="151536"/>
                  <a:pt x="86053" y="146931"/>
                  <a:pt x="86053" y="141251"/>
                </a:cubicBezTo>
                <a:lnTo>
                  <a:pt x="86053" y="86053"/>
                </a:lnTo>
                <a:lnTo>
                  <a:pt x="141251" y="86053"/>
                </a:lnTo>
                <a:cubicBezTo>
                  <a:pt x="146931" y="86053"/>
                  <a:pt x="151536" y="81448"/>
                  <a:pt x="151536" y="75768"/>
                </a:cubicBezTo>
                <a:cubicBezTo>
                  <a:pt x="151536" y="70088"/>
                  <a:pt x="146931" y="65483"/>
                  <a:pt x="141251" y="65483"/>
                </a:cubicBezTo>
                <a:close/>
              </a:path>
            </a:pathLst>
          </a:custGeom>
          <a:solidFill>
            <a:srgbClr val="FFFFFF"/>
          </a:solidFill>
          <a:ln w="64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nivers"/>
              <a:ea typeface="+mn-ea"/>
              <a:cs typeface="+mn-cs"/>
            </a:endParaRPr>
          </a:p>
        </p:txBody>
      </p:sp>
      <p:sp>
        <p:nvSpPr>
          <p:cNvPr id="17" name="Graphic 23">
            <a:extLst>
              <a:ext uri="{FF2B5EF4-FFF2-40B4-BE49-F238E27FC236}">
                <a16:creationId xmlns:a16="http://schemas.microsoft.com/office/drawing/2014/main" id="{3FBAD350-5664-4811-A208-657FB882D3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534855" y="1685867"/>
            <a:ext cx="108625" cy="108625"/>
          </a:xfrm>
          <a:custGeom>
            <a:avLst/>
            <a:gdLst>
              <a:gd name="connsiteX0" fmla="*/ 54313 w 108625"/>
              <a:gd name="connsiteY0" fmla="*/ 16053 h 108625"/>
              <a:gd name="connsiteX1" fmla="*/ 92572 w 108625"/>
              <a:gd name="connsiteY1" fmla="*/ 54313 h 108625"/>
              <a:gd name="connsiteX2" fmla="*/ 54313 w 108625"/>
              <a:gd name="connsiteY2" fmla="*/ 92572 h 108625"/>
              <a:gd name="connsiteX3" fmla="*/ 16053 w 108625"/>
              <a:gd name="connsiteY3" fmla="*/ 54313 h 108625"/>
              <a:gd name="connsiteX4" fmla="*/ 54313 w 108625"/>
              <a:gd name="connsiteY4" fmla="*/ 16053 h 108625"/>
              <a:gd name="connsiteX5" fmla="*/ 54313 w 108625"/>
              <a:gd name="connsiteY5" fmla="*/ 0 h 108625"/>
              <a:gd name="connsiteX6" fmla="*/ 0 w 108625"/>
              <a:gd name="connsiteY6" fmla="*/ 54313 h 108625"/>
              <a:gd name="connsiteX7" fmla="*/ 54313 w 108625"/>
              <a:gd name="connsiteY7" fmla="*/ 108625 h 108625"/>
              <a:gd name="connsiteX8" fmla="*/ 108625 w 108625"/>
              <a:gd name="connsiteY8" fmla="*/ 54313 h 108625"/>
              <a:gd name="connsiteX9" fmla="*/ 54313 w 108625"/>
              <a:gd name="connsiteY9" fmla="*/ 0 h 108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8625" h="108625">
                <a:moveTo>
                  <a:pt x="54313" y="16053"/>
                </a:moveTo>
                <a:cubicBezTo>
                  <a:pt x="75442" y="16053"/>
                  <a:pt x="92572" y="33182"/>
                  <a:pt x="92572" y="54313"/>
                </a:cubicBezTo>
                <a:cubicBezTo>
                  <a:pt x="92572" y="75442"/>
                  <a:pt x="75442" y="92572"/>
                  <a:pt x="54313" y="92572"/>
                </a:cubicBezTo>
                <a:cubicBezTo>
                  <a:pt x="33182" y="92572"/>
                  <a:pt x="16053" y="75442"/>
                  <a:pt x="16053" y="54313"/>
                </a:cubicBezTo>
                <a:cubicBezTo>
                  <a:pt x="16074" y="33191"/>
                  <a:pt x="33191" y="16074"/>
                  <a:pt x="54313" y="16053"/>
                </a:cubicBezTo>
                <a:moveTo>
                  <a:pt x="54313" y="0"/>
                </a:moveTo>
                <a:cubicBezTo>
                  <a:pt x="24317" y="0"/>
                  <a:pt x="0" y="24317"/>
                  <a:pt x="0" y="54313"/>
                </a:cubicBezTo>
                <a:cubicBezTo>
                  <a:pt x="0" y="84309"/>
                  <a:pt x="24317" y="108625"/>
                  <a:pt x="54313" y="108625"/>
                </a:cubicBezTo>
                <a:cubicBezTo>
                  <a:pt x="84309" y="108625"/>
                  <a:pt x="108625" y="84309"/>
                  <a:pt x="108625" y="54313"/>
                </a:cubicBezTo>
                <a:cubicBezTo>
                  <a:pt x="108625" y="24317"/>
                  <a:pt x="84309" y="0"/>
                  <a:pt x="54313" y="0"/>
                </a:cubicBezTo>
                <a:close/>
              </a:path>
            </a:pathLst>
          </a:custGeom>
          <a:solidFill>
            <a:srgbClr val="FFFFFF"/>
          </a:solidFill>
          <a:ln w="51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nivers"/>
              <a:ea typeface="+mn-ea"/>
              <a:cs typeface="+mn-cs"/>
            </a:endParaRPr>
          </a:p>
        </p:txBody>
      </p:sp>
      <p:sp>
        <p:nvSpPr>
          <p:cNvPr id="19" name="Graphic 21">
            <a:extLst>
              <a:ext uri="{FF2B5EF4-FFF2-40B4-BE49-F238E27FC236}">
                <a16:creationId xmlns:a16="http://schemas.microsoft.com/office/drawing/2014/main" id="{C39ADB8F-D187-49D7-BDCF-C1B6DC7270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987962" y="2175690"/>
            <a:ext cx="95759" cy="95759"/>
          </a:xfrm>
          <a:custGeom>
            <a:avLst/>
            <a:gdLst>
              <a:gd name="connsiteX0" fmla="*/ 95759 w 95759"/>
              <a:gd name="connsiteY0" fmla="*/ 47880 h 95759"/>
              <a:gd name="connsiteX1" fmla="*/ 47880 w 95759"/>
              <a:gd name="connsiteY1" fmla="*/ 95759 h 95759"/>
              <a:gd name="connsiteX2" fmla="*/ 0 w 95759"/>
              <a:gd name="connsiteY2" fmla="*/ 47880 h 95759"/>
              <a:gd name="connsiteX3" fmla="*/ 47880 w 95759"/>
              <a:gd name="connsiteY3" fmla="*/ 0 h 95759"/>
              <a:gd name="connsiteX4" fmla="*/ 95759 w 95759"/>
              <a:gd name="connsiteY4" fmla="*/ 47880 h 95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759" h="95759">
                <a:moveTo>
                  <a:pt x="95759" y="47880"/>
                </a:moveTo>
                <a:cubicBezTo>
                  <a:pt x="95759" y="74323"/>
                  <a:pt x="74323" y="95759"/>
                  <a:pt x="47880" y="95759"/>
                </a:cubicBezTo>
                <a:cubicBezTo>
                  <a:pt x="21436" y="95759"/>
                  <a:pt x="0" y="74323"/>
                  <a:pt x="0" y="47880"/>
                </a:cubicBezTo>
                <a:cubicBezTo>
                  <a:pt x="0" y="21436"/>
                  <a:pt x="21436" y="0"/>
                  <a:pt x="47880" y="0"/>
                </a:cubicBezTo>
                <a:cubicBezTo>
                  <a:pt x="74323" y="0"/>
                  <a:pt x="95759" y="21436"/>
                  <a:pt x="95759" y="47880"/>
                </a:cubicBezTo>
                <a:close/>
              </a:path>
            </a:pathLst>
          </a:custGeom>
          <a:solidFill>
            <a:srgbClr val="FFFFFF"/>
          </a:solidFill>
          <a:ln w="469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nivers"/>
              <a:ea typeface="+mn-ea"/>
              <a:cs typeface="+mn-cs"/>
            </a:endParaRPr>
          </a:p>
        </p:txBody>
      </p:sp>
      <p:pic>
        <p:nvPicPr>
          <p:cNvPr id="6" name="Imagen 5" descr="Imagen que contiene Texto&#10;&#10;Descripción generada automáticamente">
            <a:extLst>
              <a:ext uri="{FF2B5EF4-FFF2-40B4-BE49-F238E27FC236}">
                <a16:creationId xmlns:a16="http://schemas.microsoft.com/office/drawing/2014/main" id="{BD29C707-AF5F-FD91-793E-1B9C4CDDF5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360" y="140933"/>
            <a:ext cx="4086225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91096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0037F0D-4D49-5387-16AA-A0E7FFCD63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638151"/>
          </a:xfrm>
        </p:spPr>
        <p:txBody>
          <a:bodyPr>
            <a:normAutofit/>
          </a:bodyPr>
          <a:lstStyle/>
          <a:p>
            <a:r>
              <a:rPr lang="es-AR" sz="2400" b="1" i="0" u="none" strike="noStrike" baseline="0" dirty="0">
                <a:solidFill>
                  <a:srgbClr val="000000"/>
                </a:solidFill>
                <a:latin typeface="Verdana" panose="020B0604030504040204" pitchFamily="34" charset="0"/>
              </a:rPr>
              <a:t>UNIDAD DE INFORMACIÓN FINANCIERA</a:t>
            </a:r>
            <a:br>
              <a:rPr lang="es-AR" sz="2400" b="1" i="0" u="none" strike="noStrike" baseline="0" dirty="0">
                <a:solidFill>
                  <a:srgbClr val="000000"/>
                </a:solidFill>
                <a:latin typeface="Verdana" panose="020B0604030504040204" pitchFamily="34" charset="0"/>
              </a:rPr>
            </a:br>
            <a:r>
              <a:rPr lang="es-AR" sz="2400" b="1" i="0" u="none" strike="noStrike" baseline="0" dirty="0">
                <a:solidFill>
                  <a:srgbClr val="000000"/>
                </a:solidFill>
                <a:latin typeface="Verdana" panose="020B0604030504040204" pitchFamily="34" charset="0"/>
              </a:rPr>
              <a:t>Resolución 61/2023 - BO 14/4/2023</a:t>
            </a:r>
            <a:br>
              <a:rPr lang="es-AR" sz="2400" b="1" i="0" u="none" strike="noStrike" baseline="0" dirty="0">
                <a:solidFill>
                  <a:srgbClr val="000000"/>
                </a:solidFill>
                <a:latin typeface="Verdana" panose="020B0604030504040204" pitchFamily="34" charset="0"/>
              </a:rPr>
            </a:br>
            <a:r>
              <a:rPr lang="es-MX" sz="2400" b="1" i="0" u="none" strike="noStrike" baseline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</a:rPr>
              <a:t>PROCEDIMIENTO DE SUPERVISIÓN BASADO EN RIESGO DE LA UNIDAD DE INFORMACIÓN FINANCIERA</a:t>
            </a:r>
            <a:endParaRPr lang="es-AR" sz="5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82937F7-782C-A9C2-5AED-AC74C6F84A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141537"/>
            <a:ext cx="10515600" cy="4351338"/>
          </a:xfrm>
        </p:spPr>
        <p:txBody>
          <a:bodyPr>
            <a:noAutofit/>
          </a:bodyPr>
          <a:lstStyle/>
          <a:p>
            <a:pPr algn="just">
              <a:lnSpc>
                <a:spcPct val="120000"/>
              </a:lnSpc>
            </a:pPr>
            <a:r>
              <a:rPr lang="es-AR" sz="2100" b="0" i="0" dirty="0">
                <a:solidFill>
                  <a:srgbClr val="2B2B2B"/>
                </a:solidFill>
                <a:effectLst/>
                <a:latin typeface="open sans" panose="020B0606030504020204" pitchFamily="34" charset="0"/>
              </a:rPr>
              <a:t>Se deroga la </a:t>
            </a:r>
            <a:r>
              <a:rPr lang="es-AR" sz="2100" b="1" i="0" dirty="0">
                <a:solidFill>
                  <a:srgbClr val="2B2B2B"/>
                </a:solidFill>
                <a:effectLst/>
                <a:latin typeface="open sans" panose="020B0606030504020204" pitchFamily="34" charset="0"/>
              </a:rPr>
              <a:t>Resolución UIF N° 154/2018</a:t>
            </a:r>
            <a:r>
              <a:rPr lang="es-AR" sz="2100" b="0" i="0" dirty="0">
                <a:solidFill>
                  <a:srgbClr val="2B2B2B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MX" sz="2100" b="0" i="0" dirty="0">
                <a:solidFill>
                  <a:srgbClr val="2B2B2B"/>
                </a:solidFill>
                <a:effectLst/>
                <a:latin typeface="open sans" panose="020B0606030504020204" pitchFamily="34" charset="0"/>
              </a:rPr>
              <a:t>a fin de ajustar estas tareas a las actualizaciones del </a:t>
            </a:r>
            <a:r>
              <a:rPr lang="es-MX" sz="2100" b="1" i="0" dirty="0">
                <a:solidFill>
                  <a:srgbClr val="2B2B2B"/>
                </a:solidFill>
                <a:effectLst/>
                <a:latin typeface="open sans" panose="020B0606030504020204" pitchFamily="34" charset="0"/>
              </a:rPr>
              <a:t>Enfoque Basado en Riesgos (</a:t>
            </a:r>
            <a:r>
              <a:rPr lang="es-MX" sz="2100" b="1" i="0" dirty="0" err="1">
                <a:solidFill>
                  <a:srgbClr val="2B2B2B"/>
                </a:solidFill>
                <a:effectLst/>
                <a:latin typeface="open sans" panose="020B0606030504020204" pitchFamily="34" charset="0"/>
              </a:rPr>
              <a:t>EBR</a:t>
            </a:r>
            <a:r>
              <a:rPr lang="es-MX" sz="2100" b="1" i="0" dirty="0">
                <a:solidFill>
                  <a:srgbClr val="2B2B2B"/>
                </a:solidFill>
                <a:effectLst/>
                <a:latin typeface="open sans" panose="020B0606030504020204" pitchFamily="34" charset="0"/>
              </a:rPr>
              <a:t>) </a:t>
            </a:r>
            <a:r>
              <a:rPr lang="es-MX" sz="2100" b="0" i="0" dirty="0">
                <a:solidFill>
                  <a:srgbClr val="2B2B2B"/>
                </a:solidFill>
                <a:effectLst/>
                <a:latin typeface="open sans" panose="020B0606030504020204" pitchFamily="34" charset="0"/>
              </a:rPr>
              <a:t>que determina la </a:t>
            </a:r>
            <a:r>
              <a:rPr lang="es-MX" sz="2100" b="1" i="0" u="sng" dirty="0">
                <a:solidFill>
                  <a:srgbClr val="2B2B2B"/>
                </a:solidFill>
                <a:effectLst/>
                <a:latin typeface="open sans" panose="020B0606030504020204" pitchFamily="34" charset="0"/>
              </a:rPr>
              <a:t>Recomendación 1</a:t>
            </a:r>
            <a:r>
              <a:rPr lang="es-MX" sz="2100" b="0" i="0" dirty="0">
                <a:solidFill>
                  <a:srgbClr val="2B2B2B"/>
                </a:solidFill>
                <a:effectLst/>
                <a:latin typeface="open sans" panose="020B0606030504020204" pitchFamily="34" charset="0"/>
              </a:rPr>
              <a:t> del Grupo de Acción Financiera Internacional (</a:t>
            </a:r>
            <a:r>
              <a:rPr lang="es-MX" sz="2100" b="0" i="0" dirty="0" err="1">
                <a:solidFill>
                  <a:srgbClr val="2B2B2B"/>
                </a:solidFill>
                <a:effectLst/>
                <a:latin typeface="open sans" panose="020B0606030504020204" pitchFamily="34" charset="0"/>
              </a:rPr>
              <a:t>GAFI</a:t>
            </a:r>
            <a:r>
              <a:rPr lang="es-MX" sz="2100" b="0" i="0" dirty="0">
                <a:solidFill>
                  <a:srgbClr val="2B2B2B"/>
                </a:solidFill>
                <a:effectLst/>
                <a:latin typeface="open sans" panose="020B0606030504020204" pitchFamily="34" charset="0"/>
              </a:rPr>
              <a:t>), principio clave para la asignación eficaz de recursos en el sistema PLA/FT, así como para considerar los resultados de las Evaluaciones Nacionales de Riesgo de LA y FT/FP.</a:t>
            </a:r>
            <a:endParaRPr lang="es-AR" sz="2100" b="0" i="0" dirty="0">
              <a:solidFill>
                <a:srgbClr val="2B2B2B"/>
              </a:solidFill>
              <a:effectLst/>
              <a:latin typeface="open sans" panose="020B0606030504020204" pitchFamily="34" charset="0"/>
            </a:endParaRPr>
          </a:p>
          <a:p>
            <a:pPr algn="just">
              <a:lnSpc>
                <a:spcPct val="120000"/>
              </a:lnSpc>
            </a:pPr>
            <a:r>
              <a:rPr lang="es-MX" sz="2100" b="1" i="0" dirty="0">
                <a:solidFill>
                  <a:srgbClr val="2B2B2B"/>
                </a:solidFill>
                <a:effectLst/>
                <a:latin typeface="open sans" panose="020B0606030504020204" pitchFamily="34" charset="0"/>
              </a:rPr>
              <a:t>La presente norma entra en vigencia el día de su publicación.</a:t>
            </a:r>
          </a:p>
          <a:p>
            <a:pPr algn="just">
              <a:lnSpc>
                <a:spcPct val="120000"/>
              </a:lnSpc>
            </a:pPr>
            <a:r>
              <a:rPr lang="es-MX" sz="2100" b="0" i="0" dirty="0">
                <a:solidFill>
                  <a:srgbClr val="2B2B2B"/>
                </a:solidFill>
                <a:effectLst/>
                <a:latin typeface="open sans" panose="020B0606030504020204" pitchFamily="34" charset="0"/>
              </a:rPr>
              <a:t>La reforma incorpora un procedimiento de </a:t>
            </a:r>
            <a:r>
              <a:rPr lang="es-MX" sz="2100" b="1" i="0" dirty="0">
                <a:solidFill>
                  <a:srgbClr val="2B2B2B"/>
                </a:solidFill>
                <a:effectLst/>
                <a:latin typeface="open sans" panose="020B0606030504020204" pitchFamily="34" charset="0"/>
              </a:rPr>
              <a:t>monitoreo constante y remoto de las actividades de los sujetos obligados </a:t>
            </a:r>
            <a:r>
              <a:rPr lang="es-MX" sz="2100" b="0" i="0" dirty="0">
                <a:solidFill>
                  <a:srgbClr val="2B2B2B"/>
                </a:solidFill>
                <a:effectLst/>
                <a:latin typeface="open sans" panose="020B0606030504020204" pitchFamily="34" charset="0"/>
              </a:rPr>
              <a:t>con la finalidad de detectar nuevos riesgos o comportamientos atípicos, de verificar el cumplimiento de las medidas de debida diligencia del cliente (</a:t>
            </a:r>
            <a:r>
              <a:rPr lang="es-MX" sz="2100" b="0" i="0" dirty="0" err="1">
                <a:solidFill>
                  <a:srgbClr val="2B2B2B"/>
                </a:solidFill>
                <a:effectLst/>
                <a:latin typeface="open sans" panose="020B0606030504020204" pitchFamily="34" charset="0"/>
              </a:rPr>
              <a:t>DDC</a:t>
            </a:r>
            <a:r>
              <a:rPr lang="es-MX" sz="2100" b="0" i="0" dirty="0">
                <a:solidFill>
                  <a:srgbClr val="2B2B2B"/>
                </a:solidFill>
                <a:effectLst/>
                <a:latin typeface="open sans" panose="020B0606030504020204" pitchFamily="34" charset="0"/>
              </a:rPr>
              <a:t>) y la realización de reportes sistemáticos ( RS).</a:t>
            </a:r>
            <a:endParaRPr lang="es-AR" sz="2100" dirty="0"/>
          </a:p>
        </p:txBody>
      </p:sp>
      <p:pic>
        <p:nvPicPr>
          <p:cNvPr id="6" name="Imagen 5" descr="Imagen que contiene Texto&#10;&#10;Descripción generada automáticamente">
            <a:extLst>
              <a:ext uri="{FF2B5EF4-FFF2-40B4-BE49-F238E27FC236}">
                <a16:creationId xmlns:a16="http://schemas.microsoft.com/office/drawing/2014/main" id="{53279263-933F-5130-E9F1-452A38E52E0A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6862" y="6354613"/>
            <a:ext cx="2900363" cy="425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36762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Marcador de contenido 3">
            <a:extLst>
              <a:ext uri="{FF2B5EF4-FFF2-40B4-BE49-F238E27FC236}">
                <a16:creationId xmlns:a16="http://schemas.microsoft.com/office/drawing/2014/main" id="{1DEC661A-13AB-9E92-9CDB-B3F1E6DD8FA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14220214"/>
              </p:ext>
            </p:extLst>
          </p:nvPr>
        </p:nvGraphicFramePr>
        <p:xfrm>
          <a:off x="838199" y="1825625"/>
          <a:ext cx="11191043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" name="Imagen 9" descr="Imagen que contiene Texto&#10;&#10;Descripción generada automáticamente">
            <a:extLst>
              <a:ext uri="{FF2B5EF4-FFF2-40B4-BE49-F238E27FC236}">
                <a16:creationId xmlns:a16="http://schemas.microsoft.com/office/drawing/2014/main" id="{8DFC66A1-7F8A-E495-4A25-D875A2B32D71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6862" y="6354613"/>
            <a:ext cx="2900363" cy="425927"/>
          </a:xfrm>
          <a:prstGeom prst="rect">
            <a:avLst/>
          </a:prstGeom>
        </p:spPr>
      </p:pic>
      <p:sp>
        <p:nvSpPr>
          <p:cNvPr id="7" name="Título 1">
            <a:extLst>
              <a:ext uri="{FF2B5EF4-FFF2-40B4-BE49-F238E27FC236}">
                <a16:creationId xmlns:a16="http://schemas.microsoft.com/office/drawing/2014/main" id="{22450F07-A0AE-4B39-68B5-FD546A7009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638151"/>
          </a:xfrm>
        </p:spPr>
        <p:txBody>
          <a:bodyPr>
            <a:normAutofit/>
          </a:bodyPr>
          <a:lstStyle/>
          <a:p>
            <a:r>
              <a:rPr lang="es-AR" sz="2400" b="1" i="0" u="none" strike="noStrike" baseline="0" dirty="0">
                <a:solidFill>
                  <a:srgbClr val="000000"/>
                </a:solidFill>
                <a:latin typeface="Verdana" panose="020B0604030504040204" pitchFamily="34" charset="0"/>
              </a:rPr>
              <a:t>UNIDAD DE INFORMACIÓN FINANCIERA</a:t>
            </a:r>
            <a:br>
              <a:rPr lang="es-AR" sz="2400" b="1" i="0" u="none" strike="noStrike" baseline="0" dirty="0">
                <a:solidFill>
                  <a:srgbClr val="000000"/>
                </a:solidFill>
                <a:latin typeface="Verdana" panose="020B0604030504040204" pitchFamily="34" charset="0"/>
              </a:rPr>
            </a:br>
            <a:r>
              <a:rPr lang="es-AR" sz="2400" b="1" i="0" u="none" strike="noStrike" baseline="0" dirty="0">
                <a:solidFill>
                  <a:srgbClr val="000000"/>
                </a:solidFill>
                <a:latin typeface="Verdana" panose="020B0604030504040204" pitchFamily="34" charset="0"/>
              </a:rPr>
              <a:t>Resolución 61/2023 - BO 14/4/2023</a:t>
            </a:r>
            <a:br>
              <a:rPr lang="es-AR" sz="2400" b="1" i="0" u="none" strike="noStrike" baseline="0" dirty="0">
                <a:solidFill>
                  <a:srgbClr val="000000"/>
                </a:solidFill>
                <a:latin typeface="Verdana" panose="020B0604030504040204" pitchFamily="34" charset="0"/>
              </a:rPr>
            </a:br>
            <a:r>
              <a:rPr lang="es-MX" sz="2400" b="1" i="0" u="none" strike="noStrike" baseline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</a:rPr>
              <a:t>PROCEDIMIENTO DE SUPERVISIÓN BASADO EN RIESGO DE LA UNIDAD DE INFORMACIÓN FINANCIERA</a:t>
            </a:r>
            <a:endParaRPr lang="es-AR" sz="5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232636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Marcador de contenido 3">
            <a:extLst>
              <a:ext uri="{FF2B5EF4-FFF2-40B4-BE49-F238E27FC236}">
                <a16:creationId xmlns:a16="http://schemas.microsoft.com/office/drawing/2014/main" id="{1DEC661A-13AB-9E92-9CDB-B3F1E6DD8FA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54467735"/>
              </p:ext>
            </p:extLst>
          </p:nvPr>
        </p:nvGraphicFramePr>
        <p:xfrm>
          <a:off x="838199" y="1825625"/>
          <a:ext cx="11191043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" name="Imagen 9" descr="Imagen que contiene Texto&#10;&#10;Descripción generada automáticamente">
            <a:extLst>
              <a:ext uri="{FF2B5EF4-FFF2-40B4-BE49-F238E27FC236}">
                <a16:creationId xmlns:a16="http://schemas.microsoft.com/office/drawing/2014/main" id="{8DFC66A1-7F8A-E495-4A25-D875A2B32D71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6862" y="6354613"/>
            <a:ext cx="2900363" cy="425927"/>
          </a:xfrm>
          <a:prstGeom prst="rect">
            <a:avLst/>
          </a:prstGeom>
        </p:spPr>
      </p:pic>
      <p:sp>
        <p:nvSpPr>
          <p:cNvPr id="7" name="Título 1">
            <a:extLst>
              <a:ext uri="{FF2B5EF4-FFF2-40B4-BE49-F238E27FC236}">
                <a16:creationId xmlns:a16="http://schemas.microsoft.com/office/drawing/2014/main" id="{22450F07-A0AE-4B39-68B5-FD546A7009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638151"/>
          </a:xfrm>
        </p:spPr>
        <p:txBody>
          <a:bodyPr>
            <a:normAutofit/>
          </a:bodyPr>
          <a:lstStyle/>
          <a:p>
            <a:r>
              <a:rPr lang="es-AR" sz="2400" b="1" i="0" u="none" strike="noStrike" baseline="0" dirty="0">
                <a:solidFill>
                  <a:srgbClr val="000000"/>
                </a:solidFill>
                <a:latin typeface="Verdana" panose="020B0604030504040204" pitchFamily="34" charset="0"/>
              </a:rPr>
              <a:t>UNIDAD DE INFORMACIÓN FINANCIERA</a:t>
            </a:r>
            <a:br>
              <a:rPr lang="es-AR" sz="2400" b="1" i="0" u="none" strike="noStrike" baseline="0" dirty="0">
                <a:solidFill>
                  <a:srgbClr val="000000"/>
                </a:solidFill>
                <a:latin typeface="Verdana" panose="020B0604030504040204" pitchFamily="34" charset="0"/>
              </a:rPr>
            </a:br>
            <a:r>
              <a:rPr lang="es-AR" sz="2400" b="1" i="0" u="none" strike="noStrike" baseline="0" dirty="0">
                <a:solidFill>
                  <a:srgbClr val="000000"/>
                </a:solidFill>
                <a:latin typeface="Verdana" panose="020B0604030504040204" pitchFamily="34" charset="0"/>
              </a:rPr>
              <a:t>Resolución 61/2023 - BO 14/4/2023</a:t>
            </a:r>
            <a:br>
              <a:rPr lang="es-AR" sz="2400" b="1" i="0" u="none" strike="noStrike" baseline="0" dirty="0">
                <a:solidFill>
                  <a:srgbClr val="000000"/>
                </a:solidFill>
                <a:latin typeface="Verdana" panose="020B0604030504040204" pitchFamily="34" charset="0"/>
              </a:rPr>
            </a:br>
            <a:r>
              <a:rPr lang="es-MX" sz="2400" b="1" i="0" u="none" strike="noStrike" baseline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</a:rPr>
              <a:t>PROCEDIMIENTO DE SUPERVISIÓN BASADO EN RIESGO DE LA UNIDAD DE INFORMACIÓN FINANCIERA</a:t>
            </a:r>
            <a:endParaRPr lang="es-AR" sz="5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472026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Marcador de contenido 3">
            <a:extLst>
              <a:ext uri="{FF2B5EF4-FFF2-40B4-BE49-F238E27FC236}">
                <a16:creationId xmlns:a16="http://schemas.microsoft.com/office/drawing/2014/main" id="{1DEC661A-13AB-9E92-9CDB-B3F1E6DD8FA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25489318"/>
              </p:ext>
            </p:extLst>
          </p:nvPr>
        </p:nvGraphicFramePr>
        <p:xfrm>
          <a:off x="838199" y="1825625"/>
          <a:ext cx="11191043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" name="Imagen 9" descr="Imagen que contiene Texto&#10;&#10;Descripción generada automáticamente">
            <a:extLst>
              <a:ext uri="{FF2B5EF4-FFF2-40B4-BE49-F238E27FC236}">
                <a16:creationId xmlns:a16="http://schemas.microsoft.com/office/drawing/2014/main" id="{8DFC66A1-7F8A-E495-4A25-D875A2B32D71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6862" y="6354613"/>
            <a:ext cx="2900363" cy="425927"/>
          </a:xfrm>
          <a:prstGeom prst="rect">
            <a:avLst/>
          </a:prstGeom>
        </p:spPr>
      </p:pic>
      <p:sp>
        <p:nvSpPr>
          <p:cNvPr id="7" name="Título 1">
            <a:extLst>
              <a:ext uri="{FF2B5EF4-FFF2-40B4-BE49-F238E27FC236}">
                <a16:creationId xmlns:a16="http://schemas.microsoft.com/office/drawing/2014/main" id="{22450F07-A0AE-4B39-68B5-FD546A7009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638151"/>
          </a:xfrm>
        </p:spPr>
        <p:txBody>
          <a:bodyPr>
            <a:normAutofit/>
          </a:bodyPr>
          <a:lstStyle/>
          <a:p>
            <a:r>
              <a:rPr lang="es-AR" sz="2400" b="1" i="0" u="none" strike="noStrike" baseline="0" dirty="0">
                <a:solidFill>
                  <a:srgbClr val="000000"/>
                </a:solidFill>
                <a:latin typeface="Verdana" panose="020B0604030504040204" pitchFamily="34" charset="0"/>
              </a:rPr>
              <a:t>UNIDAD DE INFORMACIÓN FINANCIERA</a:t>
            </a:r>
            <a:br>
              <a:rPr lang="es-AR" sz="2400" b="1" i="0" u="none" strike="noStrike" baseline="0" dirty="0">
                <a:solidFill>
                  <a:srgbClr val="000000"/>
                </a:solidFill>
                <a:latin typeface="Verdana" panose="020B0604030504040204" pitchFamily="34" charset="0"/>
              </a:rPr>
            </a:br>
            <a:r>
              <a:rPr lang="es-AR" sz="2400" b="1" i="0" u="none" strike="noStrike" baseline="0" dirty="0">
                <a:solidFill>
                  <a:srgbClr val="000000"/>
                </a:solidFill>
                <a:latin typeface="Verdana" panose="020B0604030504040204" pitchFamily="34" charset="0"/>
              </a:rPr>
              <a:t>Resolución 61/2023 - BO 14/4/2023</a:t>
            </a:r>
            <a:br>
              <a:rPr lang="es-AR" sz="2400" b="1" i="0" u="none" strike="noStrike" baseline="0" dirty="0">
                <a:solidFill>
                  <a:srgbClr val="000000"/>
                </a:solidFill>
                <a:latin typeface="Verdana" panose="020B0604030504040204" pitchFamily="34" charset="0"/>
              </a:rPr>
            </a:br>
            <a:r>
              <a:rPr lang="es-MX" sz="2400" b="1" i="0" u="none" strike="noStrike" baseline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</a:rPr>
              <a:t>PROCEDIMIENTO DE SUPERVISIÓN BASADO EN RIESGO DE LA UNIDAD DE INFORMACIÓN FINANCIERA</a:t>
            </a:r>
            <a:endParaRPr lang="es-AR" sz="5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947423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Marcador de contenido 3">
            <a:extLst>
              <a:ext uri="{FF2B5EF4-FFF2-40B4-BE49-F238E27FC236}">
                <a16:creationId xmlns:a16="http://schemas.microsoft.com/office/drawing/2014/main" id="{1DEC661A-13AB-9E92-9CDB-B3F1E6DD8FA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5656916"/>
              </p:ext>
            </p:extLst>
          </p:nvPr>
        </p:nvGraphicFramePr>
        <p:xfrm>
          <a:off x="838199" y="1825625"/>
          <a:ext cx="11191043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" name="Imagen 9" descr="Imagen que contiene Texto&#10;&#10;Descripción generada automáticamente">
            <a:extLst>
              <a:ext uri="{FF2B5EF4-FFF2-40B4-BE49-F238E27FC236}">
                <a16:creationId xmlns:a16="http://schemas.microsoft.com/office/drawing/2014/main" id="{8DFC66A1-7F8A-E495-4A25-D875A2B32D71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6862" y="6354613"/>
            <a:ext cx="2900363" cy="425927"/>
          </a:xfrm>
          <a:prstGeom prst="rect">
            <a:avLst/>
          </a:prstGeom>
        </p:spPr>
      </p:pic>
      <p:sp>
        <p:nvSpPr>
          <p:cNvPr id="7" name="Título 1">
            <a:extLst>
              <a:ext uri="{FF2B5EF4-FFF2-40B4-BE49-F238E27FC236}">
                <a16:creationId xmlns:a16="http://schemas.microsoft.com/office/drawing/2014/main" id="{22450F07-A0AE-4B39-68B5-FD546A7009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638151"/>
          </a:xfrm>
        </p:spPr>
        <p:txBody>
          <a:bodyPr>
            <a:normAutofit/>
          </a:bodyPr>
          <a:lstStyle/>
          <a:p>
            <a:r>
              <a:rPr lang="es-AR" sz="2400" b="1" i="0" u="none" strike="noStrike" baseline="0" dirty="0">
                <a:solidFill>
                  <a:srgbClr val="000000"/>
                </a:solidFill>
                <a:latin typeface="Verdana" panose="020B0604030504040204" pitchFamily="34" charset="0"/>
              </a:rPr>
              <a:t>UNIDAD DE INFORMACIÓN FINANCIERA</a:t>
            </a:r>
            <a:br>
              <a:rPr lang="es-AR" sz="2400" b="1" i="0" u="none" strike="noStrike" baseline="0" dirty="0">
                <a:solidFill>
                  <a:srgbClr val="000000"/>
                </a:solidFill>
                <a:latin typeface="Verdana" panose="020B0604030504040204" pitchFamily="34" charset="0"/>
              </a:rPr>
            </a:br>
            <a:r>
              <a:rPr lang="es-AR" sz="2400" b="1" i="0" u="none" strike="noStrike" baseline="0" dirty="0">
                <a:solidFill>
                  <a:srgbClr val="000000"/>
                </a:solidFill>
                <a:latin typeface="Verdana" panose="020B0604030504040204" pitchFamily="34" charset="0"/>
              </a:rPr>
              <a:t>Resolución 61/2023 - BO 14/4/2023</a:t>
            </a:r>
            <a:br>
              <a:rPr lang="es-AR" sz="2400" b="1" i="0" u="none" strike="noStrike" baseline="0" dirty="0">
                <a:solidFill>
                  <a:srgbClr val="000000"/>
                </a:solidFill>
                <a:latin typeface="Verdana" panose="020B0604030504040204" pitchFamily="34" charset="0"/>
              </a:rPr>
            </a:br>
            <a:r>
              <a:rPr lang="es-MX" sz="2400" b="1" i="0" u="none" strike="noStrike" baseline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</a:rPr>
              <a:t>PROCEDIMIENTO DE SUPERVISIÓN BASADO EN RIESGO DE LA UNIDAD DE INFORMACIÓN FINANCIERA</a:t>
            </a:r>
            <a:endParaRPr lang="es-AR" sz="5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375886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D46D95F-4B3B-CB63-20D7-D6F08E2F5E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956915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es-MX" sz="2400" b="0" i="0" dirty="0">
                <a:solidFill>
                  <a:srgbClr val="2B2B2B"/>
                </a:solidFill>
                <a:effectLst/>
                <a:latin typeface="open sans" panose="020B0606030504020204" pitchFamily="34" charset="0"/>
              </a:rPr>
              <a:t>En MARZO 2024, Argentina transitará la Evaluación Mutua por parte del Grupo de Acción Financiera Internacional (</a:t>
            </a:r>
            <a:r>
              <a:rPr lang="es-MX" sz="2400" b="0" i="0" dirty="0" err="1">
                <a:solidFill>
                  <a:srgbClr val="2B2B2B"/>
                </a:solidFill>
                <a:effectLst/>
                <a:latin typeface="open sans" panose="020B0606030504020204" pitchFamily="34" charset="0"/>
              </a:rPr>
              <a:t>GAFI</a:t>
            </a:r>
            <a:r>
              <a:rPr lang="es-MX" sz="2400" b="0" i="0" dirty="0">
                <a:solidFill>
                  <a:srgbClr val="2B2B2B"/>
                </a:solidFill>
                <a:effectLst/>
                <a:latin typeface="open sans" panose="020B0606030504020204" pitchFamily="34" charset="0"/>
              </a:rPr>
              <a:t>). </a:t>
            </a:r>
          </a:p>
          <a:p>
            <a:pPr algn="just"/>
            <a:r>
              <a:rPr lang="es-MX" sz="2400" b="0" i="0" dirty="0">
                <a:solidFill>
                  <a:srgbClr val="2B2B2B"/>
                </a:solidFill>
                <a:effectLst/>
                <a:latin typeface="open sans" panose="020B0606030504020204" pitchFamily="34" charset="0"/>
              </a:rPr>
              <a:t>Se trata de un proceso de revisión de sistemas y mecanismos creados por el país miembro para la prevención y lucha contra el lavado de activos y el financiamiento del terrorismo. </a:t>
            </a:r>
          </a:p>
          <a:p>
            <a:pPr algn="just"/>
            <a:r>
              <a:rPr lang="es-MX" sz="2400" b="0" i="0" dirty="0">
                <a:solidFill>
                  <a:srgbClr val="2B2B2B"/>
                </a:solidFill>
                <a:effectLst/>
                <a:latin typeface="open sans" panose="020B0606030504020204" pitchFamily="34" charset="0"/>
              </a:rPr>
              <a:t>En el plenario del </a:t>
            </a:r>
            <a:r>
              <a:rPr lang="es-MX" sz="2400" b="0" i="0" dirty="0" err="1">
                <a:solidFill>
                  <a:srgbClr val="2B2B2B"/>
                </a:solidFill>
                <a:effectLst/>
                <a:latin typeface="open sans" panose="020B0606030504020204" pitchFamily="34" charset="0"/>
              </a:rPr>
              <a:t>GAFI</a:t>
            </a:r>
            <a:r>
              <a:rPr lang="es-MX" sz="2400" b="0" i="0" dirty="0">
                <a:solidFill>
                  <a:srgbClr val="2B2B2B"/>
                </a:solidFill>
                <a:effectLst/>
                <a:latin typeface="open sans" panose="020B0606030504020204" pitchFamily="34" charset="0"/>
              </a:rPr>
              <a:t> de este año se abordaron aspectos estratégicos de lo que será la Quinta Ronda de las Evaluaciones Mutuas que inicia en marzo de 2024 y culmina en 2030.</a:t>
            </a:r>
          </a:p>
          <a:p>
            <a:pPr algn="just"/>
            <a:r>
              <a:rPr lang="es-MX" sz="2400" b="0" i="0" dirty="0">
                <a:solidFill>
                  <a:srgbClr val="2B2B2B"/>
                </a:solidFill>
                <a:effectLst/>
                <a:latin typeface="open sans" panose="020B0606030504020204" pitchFamily="34" charset="0"/>
              </a:rPr>
              <a:t>La última evaluación realizada en Argentina data de 2010.</a:t>
            </a:r>
          </a:p>
          <a:p>
            <a:pPr algn="just"/>
            <a:r>
              <a:rPr lang="es-MX" sz="2400" b="0" i="0" dirty="0">
                <a:solidFill>
                  <a:srgbClr val="2B2B2B"/>
                </a:solidFill>
                <a:effectLst/>
                <a:latin typeface="open sans" panose="020B0606030504020204" pitchFamily="34" charset="0"/>
              </a:rPr>
              <a:t>El </a:t>
            </a:r>
            <a:r>
              <a:rPr lang="es-MX" sz="2400" b="0" i="0" dirty="0" err="1">
                <a:solidFill>
                  <a:srgbClr val="2B2B2B"/>
                </a:solidFill>
                <a:effectLst/>
                <a:latin typeface="open sans" panose="020B0606030504020204" pitchFamily="34" charset="0"/>
              </a:rPr>
              <a:t>GAFI</a:t>
            </a:r>
            <a:r>
              <a:rPr lang="es-MX" sz="2400" b="0" i="0" dirty="0">
                <a:solidFill>
                  <a:srgbClr val="2B2B2B"/>
                </a:solidFill>
                <a:effectLst/>
                <a:latin typeface="open sans" panose="020B0606030504020204" pitchFamily="34" charset="0"/>
              </a:rPr>
              <a:t> anunció en su plenario que tenía lista una guía para ayudar a los países a implementar la Recomendación 24 y que se preparaba para iniciar un trabajo similar sobre la Recomendación 25 de un total de 40. </a:t>
            </a:r>
          </a:p>
          <a:p>
            <a:pPr algn="just"/>
            <a:r>
              <a:rPr lang="es-MX" sz="2400" b="0" i="0" dirty="0">
                <a:solidFill>
                  <a:srgbClr val="2B2B2B"/>
                </a:solidFill>
                <a:effectLst/>
                <a:latin typeface="open sans" panose="020B0606030504020204" pitchFamily="34" charset="0"/>
              </a:rPr>
              <a:t>La primera se enfoca en atender la transparencia e información sobre los beneficiarios finales de personas jurídicas, mientras que la segunda es similar, solo que vinculada a estructuras jurídicas. </a:t>
            </a:r>
          </a:p>
        </p:txBody>
      </p:sp>
      <p:sp>
        <p:nvSpPr>
          <p:cNvPr id="4" name="Título 1">
            <a:extLst>
              <a:ext uri="{FF2B5EF4-FFF2-40B4-BE49-F238E27FC236}">
                <a16:creationId xmlns:a16="http://schemas.microsoft.com/office/drawing/2014/main" id="{47651093-A41D-6FCA-3E6A-B529B33FF3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s-MX" sz="3200" b="1" i="0" u="none" strike="noStrike" baseline="0" dirty="0">
                <a:solidFill>
                  <a:srgbClr val="000000"/>
                </a:solidFill>
                <a:latin typeface="Verdana" panose="020B0604030504040204" pitchFamily="34" charset="0"/>
              </a:rPr>
              <a:t>Los planes de Argentina para pasar la Evaluación Mutua del </a:t>
            </a:r>
            <a:r>
              <a:rPr lang="es-MX" sz="3200" b="1" i="0" u="none" strike="noStrike" baseline="0" dirty="0" err="1">
                <a:solidFill>
                  <a:srgbClr val="000000"/>
                </a:solidFill>
                <a:latin typeface="Verdana" panose="020B0604030504040204" pitchFamily="34" charset="0"/>
              </a:rPr>
              <a:t>GAFI</a:t>
            </a:r>
            <a:r>
              <a:rPr lang="es-MX" sz="3200" b="1" i="0" u="none" strike="noStrike" baseline="0" dirty="0">
                <a:solidFill>
                  <a:srgbClr val="000000"/>
                </a:solidFill>
                <a:latin typeface="Verdana" panose="020B0604030504040204" pitchFamily="34" charset="0"/>
              </a:rPr>
              <a:t> en 2024</a:t>
            </a:r>
          </a:p>
        </p:txBody>
      </p:sp>
      <p:pic>
        <p:nvPicPr>
          <p:cNvPr id="5" name="Imagen 4" descr="Imagen que contiene Texto&#10;&#10;Descripción generada automáticamente">
            <a:extLst>
              <a:ext uri="{FF2B5EF4-FFF2-40B4-BE49-F238E27FC236}">
                <a16:creationId xmlns:a16="http://schemas.microsoft.com/office/drawing/2014/main" id="{987E5EFF-C444-F432-2F69-A35A9DF82E4E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6862" y="6354613"/>
            <a:ext cx="2900363" cy="425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251419"/>
      </p:ext>
    </p:extLst>
  </p:cSld>
  <p:clrMapOvr>
    <a:masterClrMapping/>
  </p:clrMapOvr>
</p:sld>
</file>

<file path=ppt/theme/theme1.xml><?xml version="1.0" encoding="utf-8"?>
<a:theme xmlns:a="http://schemas.openxmlformats.org/drawingml/2006/main" name="GradientVTI">
  <a:themeElements>
    <a:clrScheme name="Office">
      <a:dk1>
        <a:srgbClr val="000000"/>
      </a:dk1>
      <a:lt1>
        <a:srgbClr val="FFFFFF"/>
      </a:lt1>
      <a:dk2>
        <a:srgbClr val="281B10"/>
      </a:dk2>
      <a:lt2>
        <a:srgbClr val="FFF9F5"/>
      </a:lt2>
      <a:accent1>
        <a:srgbClr val="EE7661"/>
      </a:accent1>
      <a:accent2>
        <a:srgbClr val="4E91F0"/>
      </a:accent2>
      <a:accent3>
        <a:srgbClr val="5B5260"/>
      </a:accent3>
      <a:accent4>
        <a:srgbClr val="2CC3B4"/>
      </a:accent4>
      <a:accent5>
        <a:srgbClr val="C097F8"/>
      </a:accent5>
      <a:accent6>
        <a:srgbClr val="FF9514"/>
      </a:accent6>
      <a:hlink>
        <a:srgbClr val="E50CBC"/>
      </a:hlink>
      <a:folHlink>
        <a:srgbClr val="6257FF"/>
      </a:folHlink>
    </a:clrScheme>
    <a:fontScheme name="Univers">
      <a:majorFont>
        <a:latin typeface="Univers"/>
        <a:ea typeface=""/>
        <a:cs typeface=""/>
      </a:majorFont>
      <a:minorFont>
        <a:latin typeface="Univer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radientVTI" id="{605F9078-86F9-4258-A3E1-F8EFF02AE8CC}" vid="{4848699B-BB01-41E3-9EC4-3D97DFE5292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</TotalTime>
  <Words>846</Words>
  <Application>Microsoft Office PowerPoint</Application>
  <PresentationFormat>Panorámica</PresentationFormat>
  <Paragraphs>32</Paragraphs>
  <Slides>7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7</vt:i4>
      </vt:variant>
    </vt:vector>
  </HeadingPairs>
  <TitlesOfParts>
    <vt:vector size="14" baseType="lpstr">
      <vt:lpstr>Arial</vt:lpstr>
      <vt:lpstr>Merriweather</vt:lpstr>
      <vt:lpstr>open sans</vt:lpstr>
      <vt:lpstr>open sans</vt:lpstr>
      <vt:lpstr>Univers</vt:lpstr>
      <vt:lpstr>Verdana</vt:lpstr>
      <vt:lpstr>GradientVTI</vt:lpstr>
      <vt:lpstr>Comisión de Prevención de Lavado de Dinero  </vt:lpstr>
      <vt:lpstr>UNIDAD DE INFORMACIÓN FINANCIERA Resolución 61/2023 - BO 14/4/2023 PROCEDIMIENTO DE SUPERVISIÓN BASADO EN RIESGO DE LA UNIDAD DE INFORMACIÓN FINANCIERA</vt:lpstr>
      <vt:lpstr>UNIDAD DE INFORMACIÓN FINANCIERA Resolución 61/2023 - BO 14/4/2023 PROCEDIMIENTO DE SUPERVISIÓN BASADO EN RIESGO DE LA UNIDAD DE INFORMACIÓN FINANCIERA</vt:lpstr>
      <vt:lpstr>UNIDAD DE INFORMACIÓN FINANCIERA Resolución 61/2023 - BO 14/4/2023 PROCEDIMIENTO DE SUPERVISIÓN BASADO EN RIESGO DE LA UNIDAD DE INFORMACIÓN FINANCIERA</vt:lpstr>
      <vt:lpstr>UNIDAD DE INFORMACIÓN FINANCIERA Resolución 61/2023 - BO 14/4/2023 PROCEDIMIENTO DE SUPERVISIÓN BASADO EN RIESGO DE LA UNIDAD DE INFORMACIÓN FINANCIERA</vt:lpstr>
      <vt:lpstr>UNIDAD DE INFORMACIÓN FINANCIERA Resolución 61/2023 - BO 14/4/2023 PROCEDIMIENTO DE SUPERVISIÓN BASADO EN RIESGO DE LA UNIDAD DE INFORMACIÓN FINANCIERA</vt:lpstr>
      <vt:lpstr>Los planes de Argentina para pasar la Evaluación Mutua del GAFI en 2024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Comisión de Prevención de Lavado de Dinero  </dc:title>
  <dc:creator>Federico Schweizer</dc:creator>
  <cp:lastModifiedBy>Federico Schweizer</cp:lastModifiedBy>
  <cp:revision>2</cp:revision>
  <dcterms:created xsi:type="dcterms:W3CDTF">2023-03-10T12:34:17Z</dcterms:created>
  <dcterms:modified xsi:type="dcterms:W3CDTF">2023-04-14T20:38:12Z</dcterms:modified>
</cp:coreProperties>
</file>