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69" r:id="rId3"/>
    <p:sldId id="273" r:id="rId4"/>
    <p:sldId id="274" r:id="rId5"/>
    <p:sldId id="267" r:id="rId6"/>
    <p:sldId id="271" r:id="rId7"/>
    <p:sldId id="272" r:id="rId8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55EEA5-81B2-4ADA-A99C-A815CA89A54E}" v="188" dt="2023-07-10T18:45:28.2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http://servicios.infoleg.gob.ar/infolegInternet/verNorma.do;jsessionid=DD27E5C6D7B118434A915E090B8A7FEF?id=379085" TargetMode="External"/><Relationship Id="rId3" Type="http://schemas.openxmlformats.org/officeDocument/2006/relationships/hyperlink" Target="http://servicios.infoleg.gob.ar/infolegInternet/verNorma.do?id=383462" TargetMode="External"/><Relationship Id="rId7" Type="http://schemas.openxmlformats.org/officeDocument/2006/relationships/hyperlink" Target="http://servicios.infoleg.gob.ar/infolegInternet/verNorma.do?id=380196" TargetMode="External"/><Relationship Id="rId2" Type="http://schemas.openxmlformats.org/officeDocument/2006/relationships/hyperlink" Target="http://servicios.infoleg.gob.ar/infolegInternet/verNorma.do;jsessionid=5C391DEE0A65B20267E494B216627FE6?id=384032" TargetMode="External"/><Relationship Id="rId1" Type="http://schemas.openxmlformats.org/officeDocument/2006/relationships/hyperlink" Target="https://www.boletinoficial.gob.ar/detalleAviso/primera/288505/20230616" TargetMode="External"/><Relationship Id="rId6" Type="http://schemas.openxmlformats.org/officeDocument/2006/relationships/hyperlink" Target="http://servicios.infoleg.gob.ar/infolegInternet/verNorma.do?id=382071" TargetMode="External"/><Relationship Id="rId5" Type="http://schemas.openxmlformats.org/officeDocument/2006/relationships/hyperlink" Target="http://servicios.infoleg.gob.ar/infolegInternet/verNorma.do?id=382262" TargetMode="External"/><Relationship Id="rId4" Type="http://schemas.openxmlformats.org/officeDocument/2006/relationships/hyperlink" Target="http://servicios.infoleg.gob.ar/infolegInternet/verNorma.do?id=383138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http://servicios.infoleg.gob.ar/infolegInternet/verNorma.do;jsessionid=DD27E5C6D7B118434A915E090B8A7FEF?id=379085" TargetMode="External"/><Relationship Id="rId3" Type="http://schemas.openxmlformats.org/officeDocument/2006/relationships/hyperlink" Target="http://servicios.infoleg.gob.ar/infolegInternet/verNorma.do?id=383462" TargetMode="External"/><Relationship Id="rId7" Type="http://schemas.openxmlformats.org/officeDocument/2006/relationships/hyperlink" Target="http://servicios.infoleg.gob.ar/infolegInternet/verNorma.do?id=380196" TargetMode="External"/><Relationship Id="rId2" Type="http://schemas.openxmlformats.org/officeDocument/2006/relationships/hyperlink" Target="http://servicios.infoleg.gob.ar/infolegInternet/verNorma.do;jsessionid=5C391DEE0A65B20267E494B216627FE6?id=384032" TargetMode="External"/><Relationship Id="rId1" Type="http://schemas.openxmlformats.org/officeDocument/2006/relationships/hyperlink" Target="https://www.boletinoficial.gob.ar/detalleAviso/primera/288505/20230616" TargetMode="External"/><Relationship Id="rId6" Type="http://schemas.openxmlformats.org/officeDocument/2006/relationships/hyperlink" Target="http://servicios.infoleg.gob.ar/infolegInternet/verNorma.do?id=382071" TargetMode="External"/><Relationship Id="rId5" Type="http://schemas.openxmlformats.org/officeDocument/2006/relationships/hyperlink" Target="http://servicios.infoleg.gob.ar/infolegInternet/verNorma.do?id=382262" TargetMode="External"/><Relationship Id="rId4" Type="http://schemas.openxmlformats.org/officeDocument/2006/relationships/hyperlink" Target="http://servicios.infoleg.gob.ar/infolegInternet/verNorma.do?id=38313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713A6-D9E4-4608-9416-29F11BEE72DC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C798E84F-66F9-4B09-A89E-A446E876956D}">
      <dgm:prSet phldrT="[Texto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 dirty="0"/>
            <a:t>Resolución UIF </a:t>
          </a:r>
          <a:r>
            <a:rPr lang="es-AR" b="0" i="0" dirty="0" err="1"/>
            <a:t>N°</a:t>
          </a:r>
          <a:r>
            <a:rPr lang="es-AR" b="0" i="0" dirty="0"/>
            <a:t> </a:t>
          </a:r>
          <a:r>
            <a:rPr lang="es-AR" b="0" i="0" dirty="0">
              <a:hlinkClick xmlns:r="http://schemas.openxmlformats.org/officeDocument/2006/relationships" r:id="rId1"/>
            </a:rPr>
            <a:t>99/2023</a:t>
          </a:r>
          <a:r>
            <a:rPr lang="es-AR" b="0" i="0" dirty="0"/>
            <a:t> - Nuevas obligaciones para gestionar los riesgos de Lavado de Activos y Financiación del Terrorismo (LA/FT) con un enfoque basado en riesgo. </a:t>
          </a:r>
          <a:r>
            <a:rPr lang="es-AR" b="1" i="0" dirty="0"/>
            <a:t>Entra en vigencia a partir del 1° de Agosto de 2023</a:t>
          </a:r>
          <a:endParaRPr lang="es-AR" dirty="0"/>
        </a:p>
      </dgm:t>
    </dgm:pt>
    <dgm:pt modelId="{88E9CF4D-96A5-4A60-9EEE-049CC6AE58B9}" type="parTrans" cxnId="{A86EC4B3-4D47-44C4-AA04-8C117CF8B2D8}">
      <dgm:prSet/>
      <dgm:spPr/>
      <dgm:t>
        <a:bodyPr/>
        <a:lstStyle/>
        <a:p>
          <a:endParaRPr lang="es-AR"/>
        </a:p>
      </dgm:t>
    </dgm:pt>
    <dgm:pt modelId="{DE526E14-0A55-4CFA-A6B1-1FB82D4BFAB8}" type="sibTrans" cxnId="{A86EC4B3-4D47-44C4-AA04-8C117CF8B2D8}">
      <dgm:prSet/>
      <dgm:spPr/>
      <dgm:t>
        <a:bodyPr/>
        <a:lstStyle/>
        <a:p>
          <a:endParaRPr lang="es-AR"/>
        </a:p>
      </dgm:t>
    </dgm:pt>
    <dgm:pt modelId="{C882CBFA-D9F3-4122-9903-11D903BDB538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2"/>
            </a:rPr>
            <a:t>84/2023</a:t>
          </a:r>
          <a:r>
            <a:rPr lang="es-AR" b="0" i="0"/>
            <a:t> - Actualiza los umbrales a partir de los cuales los sujetos obligados a informar deben llevar adelante medidas de debida diligencia de sus clientes y reportes sistemáticos de operaciones, tomando como parámetro el Salario Mínimo Vital y Móvil (SMVM).</a:t>
          </a:r>
        </a:p>
      </dgm:t>
    </dgm:pt>
    <dgm:pt modelId="{50CF0986-5770-47BA-A587-0C238D7C37D0}" type="parTrans" cxnId="{BF001936-850D-40E9-B05A-9EB16A389D85}">
      <dgm:prSet/>
      <dgm:spPr/>
      <dgm:t>
        <a:bodyPr/>
        <a:lstStyle/>
        <a:p>
          <a:endParaRPr lang="es-AR"/>
        </a:p>
      </dgm:t>
    </dgm:pt>
    <dgm:pt modelId="{FCE48448-8001-4103-A84B-BB7CFDEB7016}" type="sibTrans" cxnId="{BF001936-850D-40E9-B05A-9EB16A389D85}">
      <dgm:prSet/>
      <dgm:spPr/>
      <dgm:t>
        <a:bodyPr/>
        <a:lstStyle/>
        <a:p>
          <a:endParaRPr lang="es-AR"/>
        </a:p>
      </dgm:t>
    </dgm:pt>
    <dgm:pt modelId="{87280DF4-AF93-461C-B220-D272E40BFE4A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3"/>
            </a:rPr>
            <a:t>78/2023</a:t>
          </a:r>
          <a:r>
            <a:rPr lang="es-AR" b="0" i="0"/>
            <a:t> - Adecúa los requisitos mínimos que deberán cumplir los sujetos obligados que operan en el mercado de capitales para la "identificación, evaluación, monitoreo, administración y mitigación de los riesgos de lavado de activos y financiamiento del Terrorismo".</a:t>
          </a:r>
        </a:p>
      </dgm:t>
    </dgm:pt>
    <dgm:pt modelId="{02C75079-6B83-4552-B451-4DCE4A49B2ED}" type="parTrans" cxnId="{77430354-6910-4DB4-B40F-F4E23684144D}">
      <dgm:prSet/>
      <dgm:spPr/>
      <dgm:t>
        <a:bodyPr/>
        <a:lstStyle/>
        <a:p>
          <a:endParaRPr lang="es-AR"/>
        </a:p>
      </dgm:t>
    </dgm:pt>
    <dgm:pt modelId="{B216064A-F401-4B94-B874-57E1A428BE32}" type="sibTrans" cxnId="{77430354-6910-4DB4-B40F-F4E23684144D}">
      <dgm:prSet/>
      <dgm:spPr/>
      <dgm:t>
        <a:bodyPr/>
        <a:lstStyle/>
        <a:p>
          <a:endParaRPr lang="es-AR"/>
        </a:p>
      </dgm:t>
    </dgm:pt>
    <dgm:pt modelId="{EDEC7AF4-D9A4-40BB-A216-5A4CEBA78B5B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 dirty="0"/>
            <a:t>Resolución UIF </a:t>
          </a:r>
          <a:r>
            <a:rPr lang="es-AR" b="0" i="0" dirty="0" err="1"/>
            <a:t>N°</a:t>
          </a:r>
          <a:r>
            <a:rPr lang="es-AR" b="0" i="0" dirty="0"/>
            <a:t> </a:t>
          </a:r>
          <a:r>
            <a:rPr lang="es-AR" b="0" i="0" dirty="0">
              <a:hlinkClick xmlns:r="http://schemas.openxmlformats.org/officeDocument/2006/relationships" r:id="rId4"/>
            </a:rPr>
            <a:t>72/2023</a:t>
          </a:r>
          <a:r>
            <a:rPr lang="es-AR" b="0" i="0" dirty="0"/>
            <a:t> - Integra en una única normativa el deber de cooperación de los Organismos de Contralor Específicos (</a:t>
          </a:r>
          <a:r>
            <a:rPr lang="es-AR" b="0" i="0" dirty="0" err="1"/>
            <a:t>OCEs</a:t>
          </a:r>
          <a:r>
            <a:rPr lang="es-AR" b="0" i="0" dirty="0"/>
            <a:t>) para los procedimientos de supervisión.</a:t>
          </a:r>
        </a:p>
      </dgm:t>
    </dgm:pt>
    <dgm:pt modelId="{B685FD07-7945-4D10-A03C-C90ED63E47B1}" type="parTrans" cxnId="{ABF0FA27-AF94-43DC-98E7-D0EF14B7750D}">
      <dgm:prSet/>
      <dgm:spPr/>
      <dgm:t>
        <a:bodyPr/>
        <a:lstStyle/>
        <a:p>
          <a:endParaRPr lang="es-AR"/>
        </a:p>
      </dgm:t>
    </dgm:pt>
    <dgm:pt modelId="{CF267C92-0083-4FB5-98E5-A0EECE695E8C}" type="sibTrans" cxnId="{ABF0FA27-AF94-43DC-98E7-D0EF14B7750D}">
      <dgm:prSet/>
      <dgm:spPr/>
      <dgm:t>
        <a:bodyPr/>
        <a:lstStyle/>
        <a:p>
          <a:endParaRPr lang="es-AR"/>
        </a:p>
      </dgm:t>
    </dgm:pt>
    <dgm:pt modelId="{D476F886-CAE9-49D9-A9DF-9904AACB442F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5"/>
            </a:rPr>
            <a:t>66/2023</a:t>
          </a:r>
          <a:r>
            <a:rPr lang="es-AR" b="0" i="0"/>
            <a:t> - Optimiza los procesos de intercambio de información con unidades análogas extranjeras.</a:t>
          </a:r>
        </a:p>
      </dgm:t>
    </dgm:pt>
    <dgm:pt modelId="{08157A89-69C3-460A-8F8F-710856F0C4E3}" type="parTrans" cxnId="{B9C003AE-AAB3-4BED-B00E-410D1283C6FE}">
      <dgm:prSet/>
      <dgm:spPr/>
      <dgm:t>
        <a:bodyPr/>
        <a:lstStyle/>
        <a:p>
          <a:endParaRPr lang="es-AR"/>
        </a:p>
      </dgm:t>
    </dgm:pt>
    <dgm:pt modelId="{D55F389B-D364-4D4C-B04C-6232A60970FA}" type="sibTrans" cxnId="{B9C003AE-AAB3-4BED-B00E-410D1283C6FE}">
      <dgm:prSet/>
      <dgm:spPr/>
      <dgm:t>
        <a:bodyPr/>
        <a:lstStyle/>
        <a:p>
          <a:endParaRPr lang="es-AR"/>
        </a:p>
      </dgm:t>
    </dgm:pt>
    <dgm:pt modelId="{A48552C3-E1D1-4D65-9184-E0D2169AB03B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6"/>
            </a:rPr>
            <a:t>61/2023</a:t>
          </a:r>
          <a:r>
            <a:rPr lang="es-AR" b="0" i="0"/>
            <a:t> - Optimiza las supervisiones con enfoque basado en riesgos.</a:t>
          </a:r>
        </a:p>
      </dgm:t>
    </dgm:pt>
    <dgm:pt modelId="{D2CF3BE6-D71E-4780-BC7D-E383C7D7C0FD}" type="parTrans" cxnId="{E75A91CD-7AF4-4940-8A6C-A040DC70A2F7}">
      <dgm:prSet/>
      <dgm:spPr/>
      <dgm:t>
        <a:bodyPr/>
        <a:lstStyle/>
        <a:p>
          <a:endParaRPr lang="es-AR"/>
        </a:p>
      </dgm:t>
    </dgm:pt>
    <dgm:pt modelId="{BB57D812-D304-4AA7-8275-1A9574AD6231}" type="sibTrans" cxnId="{E75A91CD-7AF4-4940-8A6C-A040DC70A2F7}">
      <dgm:prSet/>
      <dgm:spPr/>
      <dgm:t>
        <a:bodyPr/>
        <a:lstStyle/>
        <a:p>
          <a:endParaRPr lang="es-AR"/>
        </a:p>
      </dgm:t>
    </dgm:pt>
    <dgm:pt modelId="{464DA577-C310-42C9-8BF2-4F0A443EDBC2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7"/>
            </a:rPr>
            <a:t>35/2023</a:t>
          </a:r>
          <a:r>
            <a:rPr lang="es-AR" b="0" i="0"/>
            <a:t> - Establece mejoras en la gestión de Riesgos de Lavado de Activos y Financiación del Terrorismo (LA/FT) en relación a clientes y beneficiarios finales que revisten el carácter de Personas Expuestas Políticamente (PEP).</a:t>
          </a:r>
        </a:p>
      </dgm:t>
    </dgm:pt>
    <dgm:pt modelId="{7B9EAD42-4219-4466-8BCF-E3D1472D107A}" type="parTrans" cxnId="{5615463C-650D-4772-932F-ABC7DFCF30C9}">
      <dgm:prSet/>
      <dgm:spPr/>
      <dgm:t>
        <a:bodyPr/>
        <a:lstStyle/>
        <a:p>
          <a:endParaRPr lang="es-AR"/>
        </a:p>
      </dgm:t>
    </dgm:pt>
    <dgm:pt modelId="{5F3936AF-B106-4DB6-B1AA-9EAA184982B8}" type="sibTrans" cxnId="{5615463C-650D-4772-932F-ABC7DFCF30C9}">
      <dgm:prSet/>
      <dgm:spPr/>
      <dgm:t>
        <a:bodyPr/>
        <a:lstStyle/>
        <a:p>
          <a:endParaRPr lang="es-AR"/>
        </a:p>
      </dgm:t>
    </dgm:pt>
    <dgm:pt modelId="{F8A1AA94-48E6-46C7-87BA-5354352C2D63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b="0" i="0"/>
            <a:t>Resolución UIF N° </a:t>
          </a:r>
          <a:r>
            <a:rPr lang="es-AR" b="0" i="0">
              <a:hlinkClick xmlns:r="http://schemas.openxmlformats.org/officeDocument/2006/relationships" r:id="rId8"/>
            </a:rPr>
            <a:t>14/2023</a:t>
          </a:r>
          <a:r>
            <a:rPr lang="es-AR" b="0" i="0"/>
            <a:t> - Establece los nuevos requisitos mínimos para la identificación, evaluación, monitoreo, administración y mitigación de los riesgos de lavado de activos y financiación del terrorismo (LA/FT) para entidades financieras y cambiarias.</a:t>
          </a:r>
        </a:p>
      </dgm:t>
    </dgm:pt>
    <dgm:pt modelId="{090DAD21-FB94-4A52-ADFB-FDB06E358D75}" type="parTrans" cxnId="{6D5E5C6B-F802-40F5-B1D2-1326C2E529EE}">
      <dgm:prSet/>
      <dgm:spPr/>
      <dgm:t>
        <a:bodyPr/>
        <a:lstStyle/>
        <a:p>
          <a:endParaRPr lang="es-AR"/>
        </a:p>
      </dgm:t>
    </dgm:pt>
    <dgm:pt modelId="{E3BF0A47-4C41-42B7-B6E2-3352C3F475D0}" type="sibTrans" cxnId="{6D5E5C6B-F802-40F5-B1D2-1326C2E529EE}">
      <dgm:prSet/>
      <dgm:spPr/>
      <dgm:t>
        <a:bodyPr/>
        <a:lstStyle/>
        <a:p>
          <a:endParaRPr lang="es-AR"/>
        </a:p>
      </dgm:t>
    </dgm:pt>
    <dgm:pt modelId="{DEA4FA69-915C-44E4-90B1-C4BF5FD2F17E}" type="pres">
      <dgm:prSet presAssocID="{109713A6-D9E4-4608-9416-29F11BEE72DC}" presName="diagram" presStyleCnt="0">
        <dgm:presLayoutVars>
          <dgm:dir/>
          <dgm:resizeHandles val="exact"/>
        </dgm:presLayoutVars>
      </dgm:prSet>
      <dgm:spPr/>
    </dgm:pt>
    <dgm:pt modelId="{8F032D3B-B847-4B42-9C0F-60BEFDECC36D}" type="pres">
      <dgm:prSet presAssocID="{C798E84F-66F9-4B09-A89E-A446E876956D}" presName="node" presStyleLbl="node1" presStyleIdx="0" presStyleCnt="8">
        <dgm:presLayoutVars>
          <dgm:bulletEnabled val="1"/>
        </dgm:presLayoutVars>
      </dgm:prSet>
      <dgm:spPr/>
    </dgm:pt>
    <dgm:pt modelId="{3A1B90E6-5B40-40EA-B657-5360AAA910A3}" type="pres">
      <dgm:prSet presAssocID="{DE526E14-0A55-4CFA-A6B1-1FB82D4BFAB8}" presName="sibTrans" presStyleCnt="0"/>
      <dgm:spPr/>
    </dgm:pt>
    <dgm:pt modelId="{556D88F4-0BB5-485E-AC91-D2C4BF18EE51}" type="pres">
      <dgm:prSet presAssocID="{C882CBFA-D9F3-4122-9903-11D903BDB538}" presName="node" presStyleLbl="node1" presStyleIdx="1" presStyleCnt="8">
        <dgm:presLayoutVars>
          <dgm:bulletEnabled val="1"/>
        </dgm:presLayoutVars>
      </dgm:prSet>
      <dgm:spPr/>
    </dgm:pt>
    <dgm:pt modelId="{C0A025BF-4E64-4785-832B-C7522B4324B8}" type="pres">
      <dgm:prSet presAssocID="{FCE48448-8001-4103-A84B-BB7CFDEB7016}" presName="sibTrans" presStyleCnt="0"/>
      <dgm:spPr/>
    </dgm:pt>
    <dgm:pt modelId="{94B64837-24BE-40F6-B6A9-BA223375F670}" type="pres">
      <dgm:prSet presAssocID="{87280DF4-AF93-461C-B220-D272E40BFE4A}" presName="node" presStyleLbl="node1" presStyleIdx="2" presStyleCnt="8">
        <dgm:presLayoutVars>
          <dgm:bulletEnabled val="1"/>
        </dgm:presLayoutVars>
      </dgm:prSet>
      <dgm:spPr/>
    </dgm:pt>
    <dgm:pt modelId="{CBF9A116-F9AF-4308-AAD3-76097DDDFE95}" type="pres">
      <dgm:prSet presAssocID="{B216064A-F401-4B94-B874-57E1A428BE32}" presName="sibTrans" presStyleCnt="0"/>
      <dgm:spPr/>
    </dgm:pt>
    <dgm:pt modelId="{CC4787EF-59E7-4AEE-9334-EF0F1D4D605C}" type="pres">
      <dgm:prSet presAssocID="{EDEC7AF4-D9A4-40BB-A216-5A4CEBA78B5B}" presName="node" presStyleLbl="node1" presStyleIdx="3" presStyleCnt="8">
        <dgm:presLayoutVars>
          <dgm:bulletEnabled val="1"/>
        </dgm:presLayoutVars>
      </dgm:prSet>
      <dgm:spPr/>
    </dgm:pt>
    <dgm:pt modelId="{EB824CE6-422E-423B-96AE-CE5BE2C7E7AB}" type="pres">
      <dgm:prSet presAssocID="{CF267C92-0083-4FB5-98E5-A0EECE695E8C}" presName="sibTrans" presStyleCnt="0"/>
      <dgm:spPr/>
    </dgm:pt>
    <dgm:pt modelId="{1F39636A-7B6C-48DB-A003-914629108F22}" type="pres">
      <dgm:prSet presAssocID="{D476F886-CAE9-49D9-A9DF-9904AACB442F}" presName="node" presStyleLbl="node1" presStyleIdx="4" presStyleCnt="8">
        <dgm:presLayoutVars>
          <dgm:bulletEnabled val="1"/>
        </dgm:presLayoutVars>
      </dgm:prSet>
      <dgm:spPr/>
    </dgm:pt>
    <dgm:pt modelId="{0CDBB5BD-5E8B-4F98-BAA3-8488BF32F518}" type="pres">
      <dgm:prSet presAssocID="{D55F389B-D364-4D4C-B04C-6232A60970FA}" presName="sibTrans" presStyleCnt="0"/>
      <dgm:spPr/>
    </dgm:pt>
    <dgm:pt modelId="{C786808C-0321-43BE-A4AB-D661781CCCFB}" type="pres">
      <dgm:prSet presAssocID="{A48552C3-E1D1-4D65-9184-E0D2169AB03B}" presName="node" presStyleLbl="node1" presStyleIdx="5" presStyleCnt="8">
        <dgm:presLayoutVars>
          <dgm:bulletEnabled val="1"/>
        </dgm:presLayoutVars>
      </dgm:prSet>
      <dgm:spPr/>
    </dgm:pt>
    <dgm:pt modelId="{7F37CC60-8B14-48E5-8634-A35DAEA78F96}" type="pres">
      <dgm:prSet presAssocID="{BB57D812-D304-4AA7-8275-1A9574AD6231}" presName="sibTrans" presStyleCnt="0"/>
      <dgm:spPr/>
    </dgm:pt>
    <dgm:pt modelId="{6CDDA9E1-080A-424C-962B-66F3DC15260A}" type="pres">
      <dgm:prSet presAssocID="{464DA577-C310-42C9-8BF2-4F0A443EDBC2}" presName="node" presStyleLbl="node1" presStyleIdx="6" presStyleCnt="8">
        <dgm:presLayoutVars>
          <dgm:bulletEnabled val="1"/>
        </dgm:presLayoutVars>
      </dgm:prSet>
      <dgm:spPr/>
    </dgm:pt>
    <dgm:pt modelId="{4D3618C6-0EEB-4C30-BBEC-AD4B21AF54A4}" type="pres">
      <dgm:prSet presAssocID="{5F3936AF-B106-4DB6-B1AA-9EAA184982B8}" presName="sibTrans" presStyleCnt="0"/>
      <dgm:spPr/>
    </dgm:pt>
    <dgm:pt modelId="{FCA11A73-1834-4210-A529-1B3F46CEB283}" type="pres">
      <dgm:prSet presAssocID="{F8A1AA94-48E6-46C7-87BA-5354352C2D63}" presName="node" presStyleLbl="node1" presStyleIdx="7" presStyleCnt="8">
        <dgm:presLayoutVars>
          <dgm:bulletEnabled val="1"/>
        </dgm:presLayoutVars>
      </dgm:prSet>
      <dgm:spPr/>
    </dgm:pt>
  </dgm:ptLst>
  <dgm:cxnLst>
    <dgm:cxn modelId="{41AB7B09-CA62-4796-8E97-17D2FE0517FB}" type="presOf" srcId="{D476F886-CAE9-49D9-A9DF-9904AACB442F}" destId="{1F39636A-7B6C-48DB-A003-914629108F22}" srcOrd="0" destOrd="0" presId="urn:microsoft.com/office/officeart/2005/8/layout/default"/>
    <dgm:cxn modelId="{11B8390D-44F4-421B-B978-45C5E796C5ED}" type="presOf" srcId="{87280DF4-AF93-461C-B220-D272E40BFE4A}" destId="{94B64837-24BE-40F6-B6A9-BA223375F670}" srcOrd="0" destOrd="0" presId="urn:microsoft.com/office/officeart/2005/8/layout/default"/>
    <dgm:cxn modelId="{ABF0FA27-AF94-43DC-98E7-D0EF14B7750D}" srcId="{109713A6-D9E4-4608-9416-29F11BEE72DC}" destId="{EDEC7AF4-D9A4-40BB-A216-5A4CEBA78B5B}" srcOrd="3" destOrd="0" parTransId="{B685FD07-7945-4D10-A03C-C90ED63E47B1}" sibTransId="{CF267C92-0083-4FB5-98E5-A0EECE695E8C}"/>
    <dgm:cxn modelId="{E9715831-FDC9-4816-BE43-523AA6A06E8A}" type="presOf" srcId="{EDEC7AF4-D9A4-40BB-A216-5A4CEBA78B5B}" destId="{CC4787EF-59E7-4AEE-9334-EF0F1D4D605C}" srcOrd="0" destOrd="0" presId="urn:microsoft.com/office/officeart/2005/8/layout/default"/>
    <dgm:cxn modelId="{BF001936-850D-40E9-B05A-9EB16A389D85}" srcId="{109713A6-D9E4-4608-9416-29F11BEE72DC}" destId="{C882CBFA-D9F3-4122-9903-11D903BDB538}" srcOrd="1" destOrd="0" parTransId="{50CF0986-5770-47BA-A587-0C238D7C37D0}" sibTransId="{FCE48448-8001-4103-A84B-BB7CFDEB7016}"/>
    <dgm:cxn modelId="{5615463C-650D-4772-932F-ABC7DFCF30C9}" srcId="{109713A6-D9E4-4608-9416-29F11BEE72DC}" destId="{464DA577-C310-42C9-8BF2-4F0A443EDBC2}" srcOrd="6" destOrd="0" parTransId="{7B9EAD42-4219-4466-8BCF-E3D1472D107A}" sibTransId="{5F3936AF-B106-4DB6-B1AA-9EAA184982B8}"/>
    <dgm:cxn modelId="{6D5E5C6B-F802-40F5-B1D2-1326C2E529EE}" srcId="{109713A6-D9E4-4608-9416-29F11BEE72DC}" destId="{F8A1AA94-48E6-46C7-87BA-5354352C2D63}" srcOrd="7" destOrd="0" parTransId="{090DAD21-FB94-4A52-ADFB-FDB06E358D75}" sibTransId="{E3BF0A47-4C41-42B7-B6E2-3352C3F475D0}"/>
    <dgm:cxn modelId="{77430354-6910-4DB4-B40F-F4E23684144D}" srcId="{109713A6-D9E4-4608-9416-29F11BEE72DC}" destId="{87280DF4-AF93-461C-B220-D272E40BFE4A}" srcOrd="2" destOrd="0" parTransId="{02C75079-6B83-4552-B451-4DCE4A49B2ED}" sibTransId="{B216064A-F401-4B94-B874-57E1A428BE32}"/>
    <dgm:cxn modelId="{13FE5B7F-0557-4A9F-BB74-F1451047A91D}" type="presOf" srcId="{A48552C3-E1D1-4D65-9184-E0D2169AB03B}" destId="{C786808C-0321-43BE-A4AB-D661781CCCFB}" srcOrd="0" destOrd="0" presId="urn:microsoft.com/office/officeart/2005/8/layout/default"/>
    <dgm:cxn modelId="{B9C003AE-AAB3-4BED-B00E-410D1283C6FE}" srcId="{109713A6-D9E4-4608-9416-29F11BEE72DC}" destId="{D476F886-CAE9-49D9-A9DF-9904AACB442F}" srcOrd="4" destOrd="0" parTransId="{08157A89-69C3-460A-8F8F-710856F0C4E3}" sibTransId="{D55F389B-D364-4D4C-B04C-6232A60970FA}"/>
    <dgm:cxn modelId="{2DED6FB1-1F07-43FD-B866-5AD2A7643AF8}" type="presOf" srcId="{C798E84F-66F9-4B09-A89E-A446E876956D}" destId="{8F032D3B-B847-4B42-9C0F-60BEFDECC36D}" srcOrd="0" destOrd="0" presId="urn:microsoft.com/office/officeart/2005/8/layout/default"/>
    <dgm:cxn modelId="{843802B2-4A18-415C-B720-1A299802D18E}" type="presOf" srcId="{C882CBFA-D9F3-4122-9903-11D903BDB538}" destId="{556D88F4-0BB5-485E-AC91-D2C4BF18EE51}" srcOrd="0" destOrd="0" presId="urn:microsoft.com/office/officeart/2005/8/layout/default"/>
    <dgm:cxn modelId="{A86EC4B3-4D47-44C4-AA04-8C117CF8B2D8}" srcId="{109713A6-D9E4-4608-9416-29F11BEE72DC}" destId="{C798E84F-66F9-4B09-A89E-A446E876956D}" srcOrd="0" destOrd="0" parTransId="{88E9CF4D-96A5-4A60-9EEE-049CC6AE58B9}" sibTransId="{DE526E14-0A55-4CFA-A6B1-1FB82D4BFAB8}"/>
    <dgm:cxn modelId="{AC7480B7-7F4E-4F58-ACB6-491BBDFD18F3}" type="presOf" srcId="{F8A1AA94-48E6-46C7-87BA-5354352C2D63}" destId="{FCA11A73-1834-4210-A529-1B3F46CEB283}" srcOrd="0" destOrd="0" presId="urn:microsoft.com/office/officeart/2005/8/layout/default"/>
    <dgm:cxn modelId="{E75A91CD-7AF4-4940-8A6C-A040DC70A2F7}" srcId="{109713A6-D9E4-4608-9416-29F11BEE72DC}" destId="{A48552C3-E1D1-4D65-9184-E0D2169AB03B}" srcOrd="5" destOrd="0" parTransId="{D2CF3BE6-D71E-4780-BC7D-E383C7D7C0FD}" sibTransId="{BB57D812-D304-4AA7-8275-1A9574AD6231}"/>
    <dgm:cxn modelId="{9BDE03F9-A204-47E1-8F7B-BB224F750AFE}" type="presOf" srcId="{109713A6-D9E4-4608-9416-29F11BEE72DC}" destId="{DEA4FA69-915C-44E4-90B1-C4BF5FD2F17E}" srcOrd="0" destOrd="0" presId="urn:microsoft.com/office/officeart/2005/8/layout/default"/>
    <dgm:cxn modelId="{87C64BFF-4C07-4CEF-AC59-67E122D448D6}" type="presOf" srcId="{464DA577-C310-42C9-8BF2-4F0A443EDBC2}" destId="{6CDDA9E1-080A-424C-962B-66F3DC15260A}" srcOrd="0" destOrd="0" presId="urn:microsoft.com/office/officeart/2005/8/layout/default"/>
    <dgm:cxn modelId="{59B1B93E-776E-4715-9266-14E2DAB61745}" type="presParOf" srcId="{DEA4FA69-915C-44E4-90B1-C4BF5FD2F17E}" destId="{8F032D3B-B847-4B42-9C0F-60BEFDECC36D}" srcOrd="0" destOrd="0" presId="urn:microsoft.com/office/officeart/2005/8/layout/default"/>
    <dgm:cxn modelId="{228255E5-1E21-4760-82C2-1F4AC1095D41}" type="presParOf" srcId="{DEA4FA69-915C-44E4-90B1-C4BF5FD2F17E}" destId="{3A1B90E6-5B40-40EA-B657-5360AAA910A3}" srcOrd="1" destOrd="0" presId="urn:microsoft.com/office/officeart/2005/8/layout/default"/>
    <dgm:cxn modelId="{F754BAF7-2267-44C5-AEE6-3163AC4EE730}" type="presParOf" srcId="{DEA4FA69-915C-44E4-90B1-C4BF5FD2F17E}" destId="{556D88F4-0BB5-485E-AC91-D2C4BF18EE51}" srcOrd="2" destOrd="0" presId="urn:microsoft.com/office/officeart/2005/8/layout/default"/>
    <dgm:cxn modelId="{C4F9CC6C-D17D-4B26-A3B7-098339952CCD}" type="presParOf" srcId="{DEA4FA69-915C-44E4-90B1-C4BF5FD2F17E}" destId="{C0A025BF-4E64-4785-832B-C7522B4324B8}" srcOrd="3" destOrd="0" presId="urn:microsoft.com/office/officeart/2005/8/layout/default"/>
    <dgm:cxn modelId="{2CA9A81B-37E2-48FA-A6C1-7242AC1B9940}" type="presParOf" srcId="{DEA4FA69-915C-44E4-90B1-C4BF5FD2F17E}" destId="{94B64837-24BE-40F6-B6A9-BA223375F670}" srcOrd="4" destOrd="0" presId="urn:microsoft.com/office/officeart/2005/8/layout/default"/>
    <dgm:cxn modelId="{8D21A87C-26AF-4655-9184-6FE9822CFCA1}" type="presParOf" srcId="{DEA4FA69-915C-44E4-90B1-C4BF5FD2F17E}" destId="{CBF9A116-F9AF-4308-AAD3-76097DDDFE95}" srcOrd="5" destOrd="0" presId="urn:microsoft.com/office/officeart/2005/8/layout/default"/>
    <dgm:cxn modelId="{93B33FB6-2B17-4BC8-AC14-3C570FDA4466}" type="presParOf" srcId="{DEA4FA69-915C-44E4-90B1-C4BF5FD2F17E}" destId="{CC4787EF-59E7-4AEE-9334-EF0F1D4D605C}" srcOrd="6" destOrd="0" presId="urn:microsoft.com/office/officeart/2005/8/layout/default"/>
    <dgm:cxn modelId="{C83FE263-DC33-4DE5-93C5-AC1A743DD3F8}" type="presParOf" srcId="{DEA4FA69-915C-44E4-90B1-C4BF5FD2F17E}" destId="{EB824CE6-422E-423B-96AE-CE5BE2C7E7AB}" srcOrd="7" destOrd="0" presId="urn:microsoft.com/office/officeart/2005/8/layout/default"/>
    <dgm:cxn modelId="{B869AF8A-EACA-4BB7-9681-E84840F72111}" type="presParOf" srcId="{DEA4FA69-915C-44E4-90B1-C4BF5FD2F17E}" destId="{1F39636A-7B6C-48DB-A003-914629108F22}" srcOrd="8" destOrd="0" presId="urn:microsoft.com/office/officeart/2005/8/layout/default"/>
    <dgm:cxn modelId="{6A7A4E64-6E3F-4214-8935-1EF735D947A2}" type="presParOf" srcId="{DEA4FA69-915C-44E4-90B1-C4BF5FD2F17E}" destId="{0CDBB5BD-5E8B-4F98-BAA3-8488BF32F518}" srcOrd="9" destOrd="0" presId="urn:microsoft.com/office/officeart/2005/8/layout/default"/>
    <dgm:cxn modelId="{931B885E-DE0E-49BC-A74C-4FCEBE18687B}" type="presParOf" srcId="{DEA4FA69-915C-44E4-90B1-C4BF5FD2F17E}" destId="{C786808C-0321-43BE-A4AB-D661781CCCFB}" srcOrd="10" destOrd="0" presId="urn:microsoft.com/office/officeart/2005/8/layout/default"/>
    <dgm:cxn modelId="{F971299E-D4AD-4AF8-9DB1-2D9BFBCAE945}" type="presParOf" srcId="{DEA4FA69-915C-44E4-90B1-C4BF5FD2F17E}" destId="{7F37CC60-8B14-48E5-8634-A35DAEA78F96}" srcOrd="11" destOrd="0" presId="urn:microsoft.com/office/officeart/2005/8/layout/default"/>
    <dgm:cxn modelId="{5CC4BA43-571A-4CF0-AC6D-2E406870EDD9}" type="presParOf" srcId="{DEA4FA69-915C-44E4-90B1-C4BF5FD2F17E}" destId="{6CDDA9E1-080A-424C-962B-66F3DC15260A}" srcOrd="12" destOrd="0" presId="urn:microsoft.com/office/officeart/2005/8/layout/default"/>
    <dgm:cxn modelId="{B0436EAE-ACC8-4EB4-BB9D-3C3507DAB772}" type="presParOf" srcId="{DEA4FA69-915C-44E4-90B1-C4BF5FD2F17E}" destId="{4D3618C6-0EEB-4C30-BBEC-AD4B21AF54A4}" srcOrd="13" destOrd="0" presId="urn:microsoft.com/office/officeart/2005/8/layout/default"/>
    <dgm:cxn modelId="{16D9481D-F994-4C9F-A007-461FA1373DF1}" type="presParOf" srcId="{DEA4FA69-915C-44E4-90B1-C4BF5FD2F17E}" destId="{FCA11A73-1834-4210-A529-1B3F46CEB283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478D1B59-DEEC-498F-B952-203771FB8F72}">
      <dgm:prSet phldrT="[Texto]" custT="1"/>
      <dgm:spPr/>
      <dgm:t>
        <a:bodyPr/>
        <a:lstStyle/>
        <a:p>
          <a:r>
            <a:rPr lang="es-AR" sz="1400" b="0" i="0" dirty="0"/>
            <a:t>Fija las obligaciones que los Sujetos (SO) de Cooperativas y Mutuales deberán cumplir para gestionar los riesgos de Lavado de Activos y Financiación del Terrorismo (LA/FT), en concordancia con los estándares, las buenas prácticas, guías y pautas internacionales actualmente vigentes del Grupo de Acción Financiera Internacional (GAFI).</a:t>
          </a:r>
          <a:endParaRPr lang="es-A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AED373-5A47-42B8-AD28-255A39E5B41E}" type="parTrans" cxnId="{B42C2C84-9EB6-4CD8-82C6-DB5A43C72350}">
      <dgm:prSet/>
      <dgm:spPr/>
      <dgm:t>
        <a:bodyPr/>
        <a:lstStyle/>
        <a:p>
          <a:endParaRPr lang="es-AR" sz="1400"/>
        </a:p>
      </dgm:t>
    </dgm:pt>
    <dgm:pt modelId="{D8FD7D85-79A3-4B9B-862C-B8D9CF17580D}" type="sibTrans" cxnId="{B42C2C84-9EB6-4CD8-82C6-DB5A43C72350}">
      <dgm:prSet/>
      <dgm:spPr/>
      <dgm:t>
        <a:bodyPr/>
        <a:lstStyle/>
        <a:p>
          <a:endParaRPr lang="es-AR" sz="1400"/>
        </a:p>
      </dgm:t>
    </dgm:pt>
    <dgm:pt modelId="{27D0FBA5-DC1F-416C-A318-B87D1B1DB504}">
      <dgm:prSet custT="1"/>
      <dgm:spPr/>
      <dgm:t>
        <a:bodyPr/>
        <a:lstStyle/>
        <a:p>
          <a:pPr algn="l"/>
          <a:r>
            <a:rPr lang="es-AR" sz="1400" b="0" i="0"/>
            <a:t>El proceso de redacción de la medida contó con la participación del Instituto Nacional de Asociativismo y Economía Social (INAES), en el marco de lo previsto en el artículo 14, inciso 10 de la Ley N° 25.246, realizándose además un intercambio con las federaciones y confederaciones que nuclean al sector.</a:t>
          </a:r>
          <a:endParaRPr lang="es-MX" sz="1400" b="1" i="0" dirty="0">
            <a:effectLst/>
            <a:latin typeface="open sans" panose="020B0606030504020204" pitchFamily="34" charset="0"/>
          </a:endParaRPr>
        </a:p>
      </dgm:t>
    </dgm:pt>
    <dgm:pt modelId="{0C83BD3A-5813-4D77-B8BE-39F506906EE6}" type="parTrans" cxnId="{8CD55757-37E4-4BB8-BDCA-5216E7D7D0CE}">
      <dgm:prSet/>
      <dgm:spPr/>
      <dgm:t>
        <a:bodyPr/>
        <a:lstStyle/>
        <a:p>
          <a:endParaRPr lang="es-AR" sz="1400"/>
        </a:p>
      </dgm:t>
    </dgm:pt>
    <dgm:pt modelId="{50F19F45-48F9-4D46-8A7F-CB108B728952}" type="sibTrans" cxnId="{8CD55757-37E4-4BB8-BDCA-5216E7D7D0CE}">
      <dgm:prSet/>
      <dgm:spPr/>
      <dgm:t>
        <a:bodyPr/>
        <a:lstStyle/>
        <a:p>
          <a:endParaRPr lang="es-AR" sz="1400"/>
        </a:p>
      </dgm:t>
    </dgm:pt>
    <dgm:pt modelId="{9174CBC3-5C7F-47A1-92D6-03EC9753C0D1}">
      <dgm:prSet custT="1"/>
      <dgm:spPr/>
      <dgm:t>
        <a:bodyPr/>
        <a:lstStyle/>
        <a:p>
          <a:r>
            <a:rPr lang="es-AR" sz="1400" b="0" i="0"/>
            <a:t>El principal objetivo de la reforma es la adopción del enfoque basado en riesgo, según el cual, los SO deben identificar, evaluar y entender sus riesgos desde donde adoptar medidas para administrarlos y mitigarlos, a fin de prevenir de manera más eficaz el LA/FT.</a:t>
          </a:r>
          <a:endParaRPr lang="es-AR" sz="1400"/>
        </a:p>
      </dgm:t>
    </dgm:pt>
    <dgm:pt modelId="{CA1CF13C-CD25-40FE-9E4F-9A740504D48E}" type="parTrans" cxnId="{DB3B8126-6E8F-4F28-93A8-2A0B8271F301}">
      <dgm:prSet/>
      <dgm:spPr/>
      <dgm:t>
        <a:bodyPr/>
        <a:lstStyle/>
        <a:p>
          <a:endParaRPr lang="es-AR" sz="1400"/>
        </a:p>
      </dgm:t>
    </dgm:pt>
    <dgm:pt modelId="{C091B8E5-6260-4DE1-9DDB-CE4B37EA5695}" type="sibTrans" cxnId="{DB3B8126-6E8F-4F28-93A8-2A0B8271F301}">
      <dgm:prSet/>
      <dgm:spPr/>
      <dgm:t>
        <a:bodyPr/>
        <a:lstStyle/>
        <a:p>
          <a:endParaRPr lang="es-AR" sz="1400"/>
        </a:p>
      </dgm:t>
    </dgm:pt>
    <dgm:pt modelId="{B9DFB55F-3ECF-49AB-85F8-FDE2DEE3D0AF}">
      <dgm:prSet custT="1"/>
      <dgm:spPr/>
      <dgm:t>
        <a:bodyPr/>
        <a:lstStyle/>
        <a:p>
          <a:r>
            <a:rPr lang="es-AR" sz="1400" b="0" i="0" dirty="0"/>
            <a:t>A raíz de esto, se incorporan una serie de definiciones importantes relacionadas con prevención como autoevaluación de riesgos, efectividad del sistema preventivo, políticas, procedimientos y controles, alertas orientativas que sirven de guía para los SO, así como también el establecimiento de reportes sistemáticos de cumplimiento mensual y anual, entre otras.</a:t>
          </a:r>
          <a:endParaRPr lang="es-AR" sz="1400" dirty="0"/>
        </a:p>
      </dgm:t>
    </dgm:pt>
    <dgm:pt modelId="{2BF902B7-BE21-441C-857E-50C8B3092B71}" type="parTrans" cxnId="{3FC2E8A5-4000-4DD3-A252-8E1229BD1C9A}">
      <dgm:prSet/>
      <dgm:spPr/>
      <dgm:t>
        <a:bodyPr/>
        <a:lstStyle/>
        <a:p>
          <a:endParaRPr lang="es-AR" sz="1400"/>
        </a:p>
      </dgm:t>
    </dgm:pt>
    <dgm:pt modelId="{1A909F2A-49B6-4086-95AC-2EBBCD96B9C6}" type="sibTrans" cxnId="{3FC2E8A5-4000-4DD3-A252-8E1229BD1C9A}">
      <dgm:prSet/>
      <dgm:spPr/>
      <dgm:t>
        <a:bodyPr/>
        <a:lstStyle/>
        <a:p>
          <a:endParaRPr lang="es-AR" sz="1400"/>
        </a:p>
      </dgm:t>
    </dgm:pt>
    <dgm:pt modelId="{42F37D30-C451-49ED-98C5-9BFBB75EE0FD}">
      <dgm:prSet custT="1"/>
      <dgm:spPr/>
      <dgm:t>
        <a:bodyPr/>
        <a:lstStyle/>
        <a:p>
          <a:r>
            <a:rPr lang="es-AR" sz="1400" b="0" i="0" dirty="0"/>
            <a:t>En función de la segmentación propuesta por el INAES, la normativa establece para los SO que realizan únicamente el servicio de gestión de préstamos o que otorgan préstamos personales mediante fondos provenientes de recursos propios y de cobro por deducción o recibo de haberes, la posibilidad de confeccionar el informe técnico de autoevaluación y su metodología, presentar la declaración de tolerancia al riesgo, el informe del revisor externo independiente y el reporte sistemático anual, cada dos años.</a:t>
          </a:r>
          <a:endParaRPr lang="es-AR" sz="1400" dirty="0"/>
        </a:p>
      </dgm:t>
    </dgm:pt>
    <dgm:pt modelId="{FE610804-6AFD-4264-AD60-FCBFB003E9D8}" type="parTrans" cxnId="{B21825B8-09B7-4A01-8AEE-69EB6D2D4401}">
      <dgm:prSet/>
      <dgm:spPr/>
      <dgm:t>
        <a:bodyPr/>
        <a:lstStyle/>
        <a:p>
          <a:endParaRPr lang="es-AR" sz="1400"/>
        </a:p>
      </dgm:t>
    </dgm:pt>
    <dgm:pt modelId="{05AD1D08-0463-4858-B7B4-2BB4EED57823}" type="sibTrans" cxnId="{B21825B8-09B7-4A01-8AEE-69EB6D2D4401}">
      <dgm:prSet/>
      <dgm:spPr/>
      <dgm:t>
        <a:bodyPr/>
        <a:lstStyle/>
        <a:p>
          <a:endParaRPr lang="es-AR" sz="1400"/>
        </a:p>
      </dgm:t>
    </dgm:pt>
    <dgm:pt modelId="{3CF5F3B8-242F-4240-9FF4-290FF9FC2E47}" type="pres">
      <dgm:prSet presAssocID="{AD9D81C0-9839-42DC-85EE-D83E733BAE8E}" presName="linear" presStyleCnt="0">
        <dgm:presLayoutVars>
          <dgm:animLvl val="lvl"/>
          <dgm:resizeHandles val="exact"/>
        </dgm:presLayoutVars>
      </dgm:prSet>
      <dgm:spPr/>
    </dgm:pt>
    <dgm:pt modelId="{028F2821-1CB4-4CAA-9AD4-BDE898E371E9}" type="pres">
      <dgm:prSet presAssocID="{478D1B59-DEEC-498F-B952-203771FB8F7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C5BCCA6-9679-4A22-92D4-1DE38CFAAE2D}" type="pres">
      <dgm:prSet presAssocID="{D8FD7D85-79A3-4B9B-862C-B8D9CF17580D}" presName="spacer" presStyleCnt="0"/>
      <dgm:spPr/>
    </dgm:pt>
    <dgm:pt modelId="{25944A07-8FCB-480F-A936-037CAFE695A3}" type="pres">
      <dgm:prSet presAssocID="{27D0FBA5-DC1F-416C-A318-B87D1B1DB50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A6A9CBA-B286-4405-B6DB-76FDAFDAF81C}" type="pres">
      <dgm:prSet presAssocID="{50F19F45-48F9-4D46-8A7F-CB108B728952}" presName="spacer" presStyleCnt="0"/>
      <dgm:spPr/>
    </dgm:pt>
    <dgm:pt modelId="{49308947-F675-448A-966F-BF95F56BDD5A}" type="pres">
      <dgm:prSet presAssocID="{9174CBC3-5C7F-47A1-92D6-03EC9753C0D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551BD37-06B5-4AE1-B12B-B882CE6B14CA}" type="pres">
      <dgm:prSet presAssocID="{C091B8E5-6260-4DE1-9DDB-CE4B37EA5695}" presName="spacer" presStyleCnt="0"/>
      <dgm:spPr/>
    </dgm:pt>
    <dgm:pt modelId="{8C96C393-3D3A-4912-BB02-9DCB46CE6D09}" type="pres">
      <dgm:prSet presAssocID="{B9DFB55F-3ECF-49AB-85F8-FDE2DEE3D0A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61EAD60-2BC0-43D3-90BD-C024F4E1776C}" type="pres">
      <dgm:prSet presAssocID="{1A909F2A-49B6-4086-95AC-2EBBCD96B9C6}" presName="spacer" presStyleCnt="0"/>
      <dgm:spPr/>
    </dgm:pt>
    <dgm:pt modelId="{5A92078C-C30B-4787-ACC2-E1ACE554B711}" type="pres">
      <dgm:prSet presAssocID="{42F37D30-C451-49ED-98C5-9BFBB75EE0F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25DB315-E83D-4417-9BC6-392EA43F44AD}" type="presOf" srcId="{9174CBC3-5C7F-47A1-92D6-03EC9753C0D1}" destId="{49308947-F675-448A-966F-BF95F56BDD5A}" srcOrd="0" destOrd="0" presId="urn:microsoft.com/office/officeart/2005/8/layout/vList2"/>
    <dgm:cxn modelId="{BCE5E91B-6463-49B0-BE9A-9624A7E8471E}" type="presOf" srcId="{42F37D30-C451-49ED-98C5-9BFBB75EE0FD}" destId="{5A92078C-C30B-4787-ACC2-E1ACE554B711}" srcOrd="0" destOrd="0" presId="urn:microsoft.com/office/officeart/2005/8/layout/vList2"/>
    <dgm:cxn modelId="{DB3B8126-6E8F-4F28-93A8-2A0B8271F301}" srcId="{AD9D81C0-9839-42DC-85EE-D83E733BAE8E}" destId="{9174CBC3-5C7F-47A1-92D6-03EC9753C0D1}" srcOrd="2" destOrd="0" parTransId="{CA1CF13C-CD25-40FE-9E4F-9A740504D48E}" sibTransId="{C091B8E5-6260-4DE1-9DDB-CE4B37EA5695}"/>
    <dgm:cxn modelId="{41592935-CFBA-4956-8596-CF5EB5889615}" type="presOf" srcId="{478D1B59-DEEC-498F-B952-203771FB8F72}" destId="{028F2821-1CB4-4CAA-9AD4-BDE898E371E9}" srcOrd="0" destOrd="0" presId="urn:microsoft.com/office/officeart/2005/8/layout/vList2"/>
    <dgm:cxn modelId="{5CD87550-8D10-4E6E-BF70-F7BC85C9C506}" type="presOf" srcId="{AD9D81C0-9839-42DC-85EE-D83E733BAE8E}" destId="{3CF5F3B8-242F-4240-9FF4-290FF9FC2E47}" srcOrd="0" destOrd="0" presId="urn:microsoft.com/office/officeart/2005/8/layout/vList2"/>
    <dgm:cxn modelId="{8CD55757-37E4-4BB8-BDCA-5216E7D7D0CE}" srcId="{AD9D81C0-9839-42DC-85EE-D83E733BAE8E}" destId="{27D0FBA5-DC1F-416C-A318-B87D1B1DB504}" srcOrd="1" destOrd="0" parTransId="{0C83BD3A-5813-4D77-B8BE-39F506906EE6}" sibTransId="{50F19F45-48F9-4D46-8A7F-CB108B728952}"/>
    <dgm:cxn modelId="{B42C2C84-9EB6-4CD8-82C6-DB5A43C72350}" srcId="{AD9D81C0-9839-42DC-85EE-D83E733BAE8E}" destId="{478D1B59-DEEC-498F-B952-203771FB8F72}" srcOrd="0" destOrd="0" parTransId="{8AAED373-5A47-42B8-AD28-255A39E5B41E}" sibTransId="{D8FD7D85-79A3-4B9B-862C-B8D9CF17580D}"/>
    <dgm:cxn modelId="{3FC2E8A5-4000-4DD3-A252-8E1229BD1C9A}" srcId="{AD9D81C0-9839-42DC-85EE-D83E733BAE8E}" destId="{B9DFB55F-3ECF-49AB-85F8-FDE2DEE3D0AF}" srcOrd="3" destOrd="0" parTransId="{2BF902B7-BE21-441C-857E-50C8B3092B71}" sibTransId="{1A909F2A-49B6-4086-95AC-2EBBCD96B9C6}"/>
    <dgm:cxn modelId="{552CB3B5-465E-4025-AF64-EF7E61F0157A}" type="presOf" srcId="{27D0FBA5-DC1F-416C-A318-B87D1B1DB504}" destId="{25944A07-8FCB-480F-A936-037CAFE695A3}" srcOrd="0" destOrd="0" presId="urn:microsoft.com/office/officeart/2005/8/layout/vList2"/>
    <dgm:cxn modelId="{B21825B8-09B7-4A01-8AEE-69EB6D2D4401}" srcId="{AD9D81C0-9839-42DC-85EE-D83E733BAE8E}" destId="{42F37D30-C451-49ED-98C5-9BFBB75EE0FD}" srcOrd="4" destOrd="0" parTransId="{FE610804-6AFD-4264-AD60-FCBFB003E9D8}" sibTransId="{05AD1D08-0463-4858-B7B4-2BB4EED57823}"/>
    <dgm:cxn modelId="{9D9696DF-631F-4527-B572-F28D383A616A}" type="presOf" srcId="{B9DFB55F-3ECF-49AB-85F8-FDE2DEE3D0AF}" destId="{8C96C393-3D3A-4912-BB02-9DCB46CE6D09}" srcOrd="0" destOrd="0" presId="urn:microsoft.com/office/officeart/2005/8/layout/vList2"/>
    <dgm:cxn modelId="{CCBB46C4-0472-4E53-9080-3D3CB3C9E751}" type="presParOf" srcId="{3CF5F3B8-242F-4240-9FF4-290FF9FC2E47}" destId="{028F2821-1CB4-4CAA-9AD4-BDE898E371E9}" srcOrd="0" destOrd="0" presId="urn:microsoft.com/office/officeart/2005/8/layout/vList2"/>
    <dgm:cxn modelId="{277C0FFB-FA52-4A5F-8681-D9B884FF4EC5}" type="presParOf" srcId="{3CF5F3B8-242F-4240-9FF4-290FF9FC2E47}" destId="{FC5BCCA6-9679-4A22-92D4-1DE38CFAAE2D}" srcOrd="1" destOrd="0" presId="urn:microsoft.com/office/officeart/2005/8/layout/vList2"/>
    <dgm:cxn modelId="{D389A84D-D8A2-4EA0-8133-BD7281BCC6C5}" type="presParOf" srcId="{3CF5F3B8-242F-4240-9FF4-290FF9FC2E47}" destId="{25944A07-8FCB-480F-A936-037CAFE695A3}" srcOrd="2" destOrd="0" presId="urn:microsoft.com/office/officeart/2005/8/layout/vList2"/>
    <dgm:cxn modelId="{E45AC744-C7F7-4D04-84FB-53C259143E07}" type="presParOf" srcId="{3CF5F3B8-242F-4240-9FF4-290FF9FC2E47}" destId="{8A6A9CBA-B286-4405-B6DB-76FDAFDAF81C}" srcOrd="3" destOrd="0" presId="urn:microsoft.com/office/officeart/2005/8/layout/vList2"/>
    <dgm:cxn modelId="{F676FB06-4EB1-4EB3-A7BE-7EE2B91A3ADC}" type="presParOf" srcId="{3CF5F3B8-242F-4240-9FF4-290FF9FC2E47}" destId="{49308947-F675-448A-966F-BF95F56BDD5A}" srcOrd="4" destOrd="0" presId="urn:microsoft.com/office/officeart/2005/8/layout/vList2"/>
    <dgm:cxn modelId="{390313E2-14A3-4A8F-BC1F-D4A12E1CA0AA}" type="presParOf" srcId="{3CF5F3B8-242F-4240-9FF4-290FF9FC2E47}" destId="{5551BD37-06B5-4AE1-B12B-B882CE6B14CA}" srcOrd="5" destOrd="0" presId="urn:microsoft.com/office/officeart/2005/8/layout/vList2"/>
    <dgm:cxn modelId="{D96D31CD-69D7-4E70-8FB0-3D92699831FF}" type="presParOf" srcId="{3CF5F3B8-242F-4240-9FF4-290FF9FC2E47}" destId="{8C96C393-3D3A-4912-BB02-9DCB46CE6D09}" srcOrd="6" destOrd="0" presId="urn:microsoft.com/office/officeart/2005/8/layout/vList2"/>
    <dgm:cxn modelId="{2180C46C-6CB2-4361-BFD4-D120D1FA9CA4}" type="presParOf" srcId="{3CF5F3B8-242F-4240-9FF4-290FF9FC2E47}" destId="{D61EAD60-2BC0-43D3-90BD-C024F4E1776C}" srcOrd="7" destOrd="0" presId="urn:microsoft.com/office/officeart/2005/8/layout/vList2"/>
    <dgm:cxn modelId="{4A65E38C-4323-4E96-A5C7-B091BE960816}" type="presParOf" srcId="{3CF5F3B8-242F-4240-9FF4-290FF9FC2E47}" destId="{5A92078C-C30B-4787-ACC2-E1ACE554B71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9D81C0-9839-42DC-85EE-D83E733BAE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30F6EE82-F2E4-4AA9-A36D-719427640AA5}">
      <dgm:prSet/>
      <dgm:spPr/>
      <dgm:t>
        <a:bodyPr/>
        <a:lstStyle/>
        <a:p>
          <a:r>
            <a:rPr lang="es-AR" dirty="0"/>
            <a:t>Resolución UIF N°131 – 27/03/2019</a:t>
          </a:r>
        </a:p>
      </dgm:t>
    </dgm:pt>
    <dgm:pt modelId="{BBE79995-478E-4B70-8567-0B7CE01D409A}" type="parTrans" cxnId="{2E4BEC7F-29D6-416D-9EE6-7BF02DF99211}">
      <dgm:prSet/>
      <dgm:spPr/>
      <dgm:t>
        <a:bodyPr/>
        <a:lstStyle/>
        <a:p>
          <a:endParaRPr lang="es-AR"/>
        </a:p>
      </dgm:t>
    </dgm:pt>
    <dgm:pt modelId="{FBA38DC3-AFA9-4DB5-B3AB-C01E4DE33279}" type="sibTrans" cxnId="{2E4BEC7F-29D6-416D-9EE6-7BF02DF99211}">
      <dgm:prSet/>
      <dgm:spPr/>
      <dgm:t>
        <a:bodyPr/>
        <a:lstStyle/>
        <a:p>
          <a:endParaRPr lang="es-AR"/>
        </a:p>
      </dgm:t>
    </dgm:pt>
    <dgm:pt modelId="{EEDA6A33-B2C9-44A4-9885-E51FF5430D84}">
      <dgm:prSet/>
      <dgm:spPr/>
      <dgm:t>
        <a:bodyPr/>
        <a:lstStyle/>
        <a:p>
          <a:r>
            <a:rPr lang="es-AR" dirty="0"/>
            <a:t>Resolución UIF N°78 – 30/07/2019</a:t>
          </a:r>
        </a:p>
      </dgm:t>
    </dgm:pt>
    <dgm:pt modelId="{4AD5D4C1-AAF2-4B05-99F0-975AFC4A23AD}" type="parTrans" cxnId="{A6271E33-1A84-4D46-945C-38B9FCC681DA}">
      <dgm:prSet/>
      <dgm:spPr/>
      <dgm:t>
        <a:bodyPr/>
        <a:lstStyle/>
        <a:p>
          <a:endParaRPr lang="es-AR"/>
        </a:p>
      </dgm:t>
    </dgm:pt>
    <dgm:pt modelId="{BFEF125E-8289-4910-9D8D-1F4A15DA5590}" type="sibTrans" cxnId="{A6271E33-1A84-4D46-945C-38B9FCC681DA}">
      <dgm:prSet/>
      <dgm:spPr/>
      <dgm:t>
        <a:bodyPr/>
        <a:lstStyle/>
        <a:p>
          <a:endParaRPr lang="es-AR"/>
        </a:p>
      </dgm:t>
    </dgm:pt>
    <dgm:pt modelId="{C151B8CB-EAD7-4A61-B20C-A0BFA3694235}">
      <dgm:prSet/>
      <dgm:spPr/>
      <dgm:t>
        <a:bodyPr/>
        <a:lstStyle/>
        <a:p>
          <a:r>
            <a:rPr lang="es-AR" dirty="0"/>
            <a:t>“RODRIGUEZ, Aldo Raúl s/recurso de casación” - CAMARA FEDERAL DE CASACION PENAL - SALA IV. 13/06/2023</a:t>
          </a:r>
        </a:p>
      </dgm:t>
    </dgm:pt>
    <dgm:pt modelId="{3FC825FC-8900-429B-B1E3-44DD9D8D9F6C}" type="parTrans" cxnId="{E01CBFD2-AEFE-428D-A2E5-39A8CB00C6AB}">
      <dgm:prSet/>
      <dgm:spPr/>
      <dgm:t>
        <a:bodyPr/>
        <a:lstStyle/>
        <a:p>
          <a:endParaRPr lang="es-AR"/>
        </a:p>
      </dgm:t>
    </dgm:pt>
    <dgm:pt modelId="{53B9946A-D51A-44FB-B8C4-496D5743F29E}" type="sibTrans" cxnId="{E01CBFD2-AEFE-428D-A2E5-39A8CB00C6AB}">
      <dgm:prSet/>
      <dgm:spPr/>
      <dgm:t>
        <a:bodyPr/>
        <a:lstStyle/>
        <a:p>
          <a:endParaRPr lang="es-AR"/>
        </a:p>
      </dgm:t>
    </dgm:pt>
    <dgm:pt modelId="{3CF5F3B8-242F-4240-9FF4-290FF9FC2E47}" type="pres">
      <dgm:prSet presAssocID="{AD9D81C0-9839-42DC-85EE-D83E733BAE8E}" presName="linear" presStyleCnt="0">
        <dgm:presLayoutVars>
          <dgm:animLvl val="lvl"/>
          <dgm:resizeHandles val="exact"/>
        </dgm:presLayoutVars>
      </dgm:prSet>
      <dgm:spPr/>
    </dgm:pt>
    <dgm:pt modelId="{FD7AE317-01DD-4CF3-BFDC-96E46D6A00FC}" type="pres">
      <dgm:prSet presAssocID="{C151B8CB-EAD7-4A61-B20C-A0BFA369423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570F90F-03A5-43D0-AA12-9AAA22BFC652}" type="pres">
      <dgm:prSet presAssocID="{53B9946A-D51A-44FB-B8C4-496D5743F29E}" presName="spacer" presStyleCnt="0"/>
      <dgm:spPr/>
    </dgm:pt>
    <dgm:pt modelId="{576C0319-9A2F-4489-A0F5-0AB29510CA20}" type="pres">
      <dgm:prSet presAssocID="{30F6EE82-F2E4-4AA9-A36D-719427640AA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49D48F6-471A-40A6-B2BF-B6383C803380}" type="pres">
      <dgm:prSet presAssocID="{FBA38DC3-AFA9-4DB5-B3AB-C01E4DE33279}" presName="spacer" presStyleCnt="0"/>
      <dgm:spPr/>
    </dgm:pt>
    <dgm:pt modelId="{98DA915E-8689-483F-9804-67E7E26C3192}" type="pres">
      <dgm:prSet presAssocID="{EEDA6A33-B2C9-44A4-9885-E51FF5430D8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6271E33-1A84-4D46-945C-38B9FCC681DA}" srcId="{AD9D81C0-9839-42DC-85EE-D83E733BAE8E}" destId="{EEDA6A33-B2C9-44A4-9885-E51FF5430D84}" srcOrd="2" destOrd="0" parTransId="{4AD5D4C1-AAF2-4B05-99F0-975AFC4A23AD}" sibTransId="{BFEF125E-8289-4910-9D8D-1F4A15DA5590}"/>
    <dgm:cxn modelId="{5CD87550-8D10-4E6E-BF70-F7BC85C9C506}" type="presOf" srcId="{AD9D81C0-9839-42DC-85EE-D83E733BAE8E}" destId="{3CF5F3B8-242F-4240-9FF4-290FF9FC2E47}" srcOrd="0" destOrd="0" presId="urn:microsoft.com/office/officeart/2005/8/layout/vList2"/>
    <dgm:cxn modelId="{2E4BEC7F-29D6-416D-9EE6-7BF02DF99211}" srcId="{AD9D81C0-9839-42DC-85EE-D83E733BAE8E}" destId="{30F6EE82-F2E4-4AA9-A36D-719427640AA5}" srcOrd="1" destOrd="0" parTransId="{BBE79995-478E-4B70-8567-0B7CE01D409A}" sibTransId="{FBA38DC3-AFA9-4DB5-B3AB-C01E4DE33279}"/>
    <dgm:cxn modelId="{4A124090-F2CA-4883-89D7-478D3427C92A}" type="presOf" srcId="{C151B8CB-EAD7-4A61-B20C-A0BFA3694235}" destId="{FD7AE317-01DD-4CF3-BFDC-96E46D6A00FC}" srcOrd="0" destOrd="0" presId="urn:microsoft.com/office/officeart/2005/8/layout/vList2"/>
    <dgm:cxn modelId="{0B3179C1-3084-40B9-AE05-BD294E0AFFF6}" type="presOf" srcId="{EEDA6A33-B2C9-44A4-9885-E51FF5430D84}" destId="{98DA915E-8689-483F-9804-67E7E26C3192}" srcOrd="0" destOrd="0" presId="urn:microsoft.com/office/officeart/2005/8/layout/vList2"/>
    <dgm:cxn modelId="{E01CBFD2-AEFE-428D-A2E5-39A8CB00C6AB}" srcId="{AD9D81C0-9839-42DC-85EE-D83E733BAE8E}" destId="{C151B8CB-EAD7-4A61-B20C-A0BFA3694235}" srcOrd="0" destOrd="0" parTransId="{3FC825FC-8900-429B-B1E3-44DD9D8D9F6C}" sibTransId="{53B9946A-D51A-44FB-B8C4-496D5743F29E}"/>
    <dgm:cxn modelId="{D2D614DA-FB58-4AC4-9949-8549884BCDA8}" type="presOf" srcId="{30F6EE82-F2E4-4AA9-A36D-719427640AA5}" destId="{576C0319-9A2F-4489-A0F5-0AB29510CA20}" srcOrd="0" destOrd="0" presId="urn:microsoft.com/office/officeart/2005/8/layout/vList2"/>
    <dgm:cxn modelId="{2764A7C5-C8A1-422D-A3C1-3DF9983BC436}" type="presParOf" srcId="{3CF5F3B8-242F-4240-9FF4-290FF9FC2E47}" destId="{FD7AE317-01DD-4CF3-BFDC-96E46D6A00FC}" srcOrd="0" destOrd="0" presId="urn:microsoft.com/office/officeart/2005/8/layout/vList2"/>
    <dgm:cxn modelId="{61C8DF14-2BB5-4F4A-B5B7-5B17D039136F}" type="presParOf" srcId="{3CF5F3B8-242F-4240-9FF4-290FF9FC2E47}" destId="{7570F90F-03A5-43D0-AA12-9AAA22BFC652}" srcOrd="1" destOrd="0" presId="urn:microsoft.com/office/officeart/2005/8/layout/vList2"/>
    <dgm:cxn modelId="{D7F20C3F-C743-4C97-A574-8E51DF0E04A0}" type="presParOf" srcId="{3CF5F3B8-242F-4240-9FF4-290FF9FC2E47}" destId="{576C0319-9A2F-4489-A0F5-0AB29510CA20}" srcOrd="2" destOrd="0" presId="urn:microsoft.com/office/officeart/2005/8/layout/vList2"/>
    <dgm:cxn modelId="{5B398D26-4CF7-4A2F-B6B4-421C34706F22}" type="presParOf" srcId="{3CF5F3B8-242F-4240-9FF4-290FF9FC2E47}" destId="{B49D48F6-471A-40A6-B2BF-B6383C803380}" srcOrd="3" destOrd="0" presId="urn:microsoft.com/office/officeart/2005/8/layout/vList2"/>
    <dgm:cxn modelId="{F13BD417-1EDA-4AA9-B8FA-924E3F8437BB}" type="presParOf" srcId="{3CF5F3B8-242F-4240-9FF4-290FF9FC2E47}" destId="{98DA915E-8689-483F-9804-67E7E26C31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32D3B-B847-4B42-9C0F-60BEFDECC36D}">
      <dsp:nvSpPr>
        <dsp:cNvPr id="0" name=""/>
        <dsp:cNvSpPr/>
      </dsp:nvSpPr>
      <dsp:spPr>
        <a:xfrm>
          <a:off x="3243" y="689805"/>
          <a:ext cx="2572928" cy="15437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 dirty="0"/>
            <a:t>Resolución UIF </a:t>
          </a:r>
          <a:r>
            <a:rPr lang="es-AR" sz="1100" b="0" i="0" kern="1200" dirty="0" err="1"/>
            <a:t>N°</a:t>
          </a:r>
          <a:r>
            <a:rPr lang="es-AR" sz="1100" b="0" i="0" kern="1200" dirty="0"/>
            <a:t> </a:t>
          </a:r>
          <a:r>
            <a:rPr lang="es-AR" sz="1100" b="0" i="0" kern="1200" dirty="0">
              <a:hlinkClick xmlns:r="http://schemas.openxmlformats.org/officeDocument/2006/relationships" r:id="rId1"/>
            </a:rPr>
            <a:t>99/2023</a:t>
          </a:r>
          <a:r>
            <a:rPr lang="es-AR" sz="1100" b="0" i="0" kern="1200" dirty="0"/>
            <a:t> - Nuevas obligaciones para gestionar los riesgos de Lavado de Activos y Financiación del Terrorismo (LA/FT) con un enfoque basado en riesgo. </a:t>
          </a:r>
          <a:r>
            <a:rPr lang="es-AR" sz="1100" b="1" i="0" kern="1200" dirty="0"/>
            <a:t>Entra en vigencia a partir del 1° de Agosto de 2023</a:t>
          </a:r>
          <a:endParaRPr lang="es-AR" sz="1100" kern="1200" dirty="0"/>
        </a:p>
      </dsp:txBody>
      <dsp:txXfrm>
        <a:off x="3243" y="689805"/>
        <a:ext cx="2572928" cy="1543756"/>
      </dsp:txXfrm>
    </dsp:sp>
    <dsp:sp modelId="{556D88F4-0BB5-485E-AC91-D2C4BF18EE51}">
      <dsp:nvSpPr>
        <dsp:cNvPr id="0" name=""/>
        <dsp:cNvSpPr/>
      </dsp:nvSpPr>
      <dsp:spPr>
        <a:xfrm>
          <a:off x="2833464" y="689805"/>
          <a:ext cx="2572928" cy="1543756"/>
        </a:xfrm>
        <a:prstGeom prst="rect">
          <a:avLst/>
        </a:prstGeom>
        <a:solidFill>
          <a:schemeClr val="accent3">
            <a:hueOff val="-896022"/>
            <a:satOff val="7902"/>
            <a:lumOff val="17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2"/>
            </a:rPr>
            <a:t>84/2023</a:t>
          </a:r>
          <a:r>
            <a:rPr lang="es-AR" sz="1100" b="0" i="0" kern="1200"/>
            <a:t> - Actualiza los umbrales a partir de los cuales los sujetos obligados a informar deben llevar adelante medidas de debida diligencia de sus clientes y reportes sistemáticos de operaciones, tomando como parámetro el Salario Mínimo Vital y Móvil (SMVM).</a:t>
          </a:r>
        </a:p>
      </dsp:txBody>
      <dsp:txXfrm>
        <a:off x="2833464" y="689805"/>
        <a:ext cx="2572928" cy="1543756"/>
      </dsp:txXfrm>
    </dsp:sp>
    <dsp:sp modelId="{94B64837-24BE-40F6-B6A9-BA223375F670}">
      <dsp:nvSpPr>
        <dsp:cNvPr id="0" name=""/>
        <dsp:cNvSpPr/>
      </dsp:nvSpPr>
      <dsp:spPr>
        <a:xfrm>
          <a:off x="5663684" y="689805"/>
          <a:ext cx="2572928" cy="1543756"/>
        </a:xfrm>
        <a:prstGeom prst="rect">
          <a:avLst/>
        </a:prstGeom>
        <a:solidFill>
          <a:schemeClr val="accent3">
            <a:hueOff val="-1792044"/>
            <a:satOff val="15804"/>
            <a:lumOff val="34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3"/>
            </a:rPr>
            <a:t>78/2023</a:t>
          </a:r>
          <a:r>
            <a:rPr lang="es-AR" sz="1100" b="0" i="0" kern="1200"/>
            <a:t> - Adecúa los requisitos mínimos que deberán cumplir los sujetos obligados que operan en el mercado de capitales para la "identificación, evaluación, monitoreo, administración y mitigación de los riesgos de lavado de activos y financiamiento del Terrorismo".</a:t>
          </a:r>
        </a:p>
      </dsp:txBody>
      <dsp:txXfrm>
        <a:off x="5663684" y="689805"/>
        <a:ext cx="2572928" cy="1543756"/>
      </dsp:txXfrm>
    </dsp:sp>
    <dsp:sp modelId="{CC4787EF-59E7-4AEE-9334-EF0F1D4D605C}">
      <dsp:nvSpPr>
        <dsp:cNvPr id="0" name=""/>
        <dsp:cNvSpPr/>
      </dsp:nvSpPr>
      <dsp:spPr>
        <a:xfrm>
          <a:off x="8493905" y="689805"/>
          <a:ext cx="2572928" cy="1543756"/>
        </a:xfrm>
        <a:prstGeom prst="rect">
          <a:avLst/>
        </a:prstGeom>
        <a:solidFill>
          <a:schemeClr val="accent3">
            <a:hueOff val="-2688067"/>
            <a:satOff val="23706"/>
            <a:lumOff val="51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 dirty="0"/>
            <a:t>Resolución UIF </a:t>
          </a:r>
          <a:r>
            <a:rPr lang="es-AR" sz="1100" b="0" i="0" kern="1200" dirty="0" err="1"/>
            <a:t>N°</a:t>
          </a:r>
          <a:r>
            <a:rPr lang="es-AR" sz="1100" b="0" i="0" kern="1200" dirty="0"/>
            <a:t> </a:t>
          </a:r>
          <a:r>
            <a:rPr lang="es-AR" sz="1100" b="0" i="0" kern="1200" dirty="0">
              <a:hlinkClick xmlns:r="http://schemas.openxmlformats.org/officeDocument/2006/relationships" r:id="rId4"/>
            </a:rPr>
            <a:t>72/2023</a:t>
          </a:r>
          <a:r>
            <a:rPr lang="es-AR" sz="1100" b="0" i="0" kern="1200" dirty="0"/>
            <a:t> - Integra en una única normativa el deber de cooperación de los Organismos de Contralor Específicos (</a:t>
          </a:r>
          <a:r>
            <a:rPr lang="es-AR" sz="1100" b="0" i="0" kern="1200" dirty="0" err="1"/>
            <a:t>OCEs</a:t>
          </a:r>
          <a:r>
            <a:rPr lang="es-AR" sz="1100" b="0" i="0" kern="1200" dirty="0"/>
            <a:t>) para los procedimientos de supervisión.</a:t>
          </a:r>
        </a:p>
      </dsp:txBody>
      <dsp:txXfrm>
        <a:off x="8493905" y="689805"/>
        <a:ext cx="2572928" cy="1543756"/>
      </dsp:txXfrm>
    </dsp:sp>
    <dsp:sp modelId="{1F39636A-7B6C-48DB-A003-914629108F22}">
      <dsp:nvSpPr>
        <dsp:cNvPr id="0" name=""/>
        <dsp:cNvSpPr/>
      </dsp:nvSpPr>
      <dsp:spPr>
        <a:xfrm>
          <a:off x="3243" y="2490855"/>
          <a:ext cx="2572928" cy="1543756"/>
        </a:xfrm>
        <a:prstGeom prst="rect">
          <a:avLst/>
        </a:prstGeom>
        <a:solidFill>
          <a:schemeClr val="accent3">
            <a:hueOff val="-3584089"/>
            <a:satOff val="31608"/>
            <a:lumOff val="68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5"/>
            </a:rPr>
            <a:t>66/2023</a:t>
          </a:r>
          <a:r>
            <a:rPr lang="es-AR" sz="1100" b="0" i="0" kern="1200"/>
            <a:t> - Optimiza los procesos de intercambio de información con unidades análogas extranjeras.</a:t>
          </a:r>
        </a:p>
      </dsp:txBody>
      <dsp:txXfrm>
        <a:off x="3243" y="2490855"/>
        <a:ext cx="2572928" cy="1543756"/>
      </dsp:txXfrm>
    </dsp:sp>
    <dsp:sp modelId="{C786808C-0321-43BE-A4AB-D661781CCCFB}">
      <dsp:nvSpPr>
        <dsp:cNvPr id="0" name=""/>
        <dsp:cNvSpPr/>
      </dsp:nvSpPr>
      <dsp:spPr>
        <a:xfrm>
          <a:off x="2833464" y="2490855"/>
          <a:ext cx="2572928" cy="1543756"/>
        </a:xfrm>
        <a:prstGeom prst="rect">
          <a:avLst/>
        </a:prstGeom>
        <a:solidFill>
          <a:schemeClr val="accent3">
            <a:hueOff val="-4480111"/>
            <a:satOff val="39510"/>
            <a:lumOff val="85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6"/>
            </a:rPr>
            <a:t>61/2023</a:t>
          </a:r>
          <a:r>
            <a:rPr lang="es-AR" sz="1100" b="0" i="0" kern="1200"/>
            <a:t> - Optimiza las supervisiones con enfoque basado en riesgos.</a:t>
          </a:r>
        </a:p>
      </dsp:txBody>
      <dsp:txXfrm>
        <a:off x="2833464" y="2490855"/>
        <a:ext cx="2572928" cy="1543756"/>
      </dsp:txXfrm>
    </dsp:sp>
    <dsp:sp modelId="{6CDDA9E1-080A-424C-962B-66F3DC15260A}">
      <dsp:nvSpPr>
        <dsp:cNvPr id="0" name=""/>
        <dsp:cNvSpPr/>
      </dsp:nvSpPr>
      <dsp:spPr>
        <a:xfrm>
          <a:off x="5663684" y="2490855"/>
          <a:ext cx="2572928" cy="1543756"/>
        </a:xfrm>
        <a:prstGeom prst="rect">
          <a:avLst/>
        </a:prstGeom>
        <a:solidFill>
          <a:schemeClr val="accent3">
            <a:hueOff val="-5376133"/>
            <a:satOff val="47412"/>
            <a:lumOff val="102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7"/>
            </a:rPr>
            <a:t>35/2023</a:t>
          </a:r>
          <a:r>
            <a:rPr lang="es-AR" sz="1100" b="0" i="0" kern="1200"/>
            <a:t> - Establece mejoras en la gestión de Riesgos de Lavado de Activos y Financiación del Terrorismo (LA/FT) en relación a clientes y beneficiarios finales que revisten el carácter de Personas Expuestas Políticamente (PEP).</a:t>
          </a:r>
        </a:p>
      </dsp:txBody>
      <dsp:txXfrm>
        <a:off x="5663684" y="2490855"/>
        <a:ext cx="2572928" cy="1543756"/>
      </dsp:txXfrm>
    </dsp:sp>
    <dsp:sp modelId="{FCA11A73-1834-4210-A529-1B3F46CEB283}">
      <dsp:nvSpPr>
        <dsp:cNvPr id="0" name=""/>
        <dsp:cNvSpPr/>
      </dsp:nvSpPr>
      <dsp:spPr>
        <a:xfrm>
          <a:off x="8493905" y="2490855"/>
          <a:ext cx="2572928" cy="1543756"/>
        </a:xfrm>
        <a:prstGeom prst="rect">
          <a:avLst/>
        </a:prstGeom>
        <a:solidFill>
          <a:schemeClr val="accent3">
            <a:hueOff val="-6272155"/>
            <a:satOff val="55314"/>
            <a:lumOff val="1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100" b="0" i="0" kern="1200"/>
            <a:t>Resolución UIF N° </a:t>
          </a:r>
          <a:r>
            <a:rPr lang="es-AR" sz="1100" b="0" i="0" kern="1200">
              <a:hlinkClick xmlns:r="http://schemas.openxmlformats.org/officeDocument/2006/relationships" r:id="rId8"/>
            </a:rPr>
            <a:t>14/2023</a:t>
          </a:r>
          <a:r>
            <a:rPr lang="es-AR" sz="1100" b="0" i="0" kern="1200"/>
            <a:t> - Establece los nuevos requisitos mínimos para la identificación, evaluación, monitoreo, administración y mitigación de los riesgos de lavado de activos y financiación del terrorismo (LA/FT) para entidades financieras y cambiarias.</a:t>
          </a:r>
        </a:p>
      </dsp:txBody>
      <dsp:txXfrm>
        <a:off x="8493905" y="2490855"/>
        <a:ext cx="2572928" cy="1543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F2821-1CB4-4CAA-9AD4-BDE898E371E9}">
      <dsp:nvSpPr>
        <dsp:cNvPr id="0" name=""/>
        <dsp:cNvSpPr/>
      </dsp:nvSpPr>
      <dsp:spPr>
        <a:xfrm>
          <a:off x="0" y="1369"/>
          <a:ext cx="11248995" cy="87787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 dirty="0"/>
            <a:t>Fija las obligaciones que los Sujetos (SO) de Cooperativas y Mutuales deberán cumplir para gestionar los riesgos de Lavado de Activos y Financiación del Terrorismo (LA/FT), en concordancia con los estándares, las buenas prácticas, guías y pautas internacionales actualmente vigentes del Grupo de Acción Financiera Internacional (GAFI).</a:t>
          </a:r>
          <a:endParaRPr lang="es-A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854" y="44223"/>
        <a:ext cx="11163287" cy="792167"/>
      </dsp:txXfrm>
    </dsp:sp>
    <dsp:sp modelId="{25944A07-8FCB-480F-A936-037CAFE695A3}">
      <dsp:nvSpPr>
        <dsp:cNvPr id="0" name=""/>
        <dsp:cNvSpPr/>
      </dsp:nvSpPr>
      <dsp:spPr>
        <a:xfrm>
          <a:off x="0" y="891887"/>
          <a:ext cx="11248995" cy="877875"/>
        </a:xfrm>
        <a:prstGeom prst="roundRect">
          <a:avLst/>
        </a:prstGeom>
        <a:solidFill>
          <a:schemeClr val="accent4">
            <a:hueOff val="1369820"/>
            <a:satOff val="6053"/>
            <a:lumOff val="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/>
            <a:t>El proceso de redacción de la medida contó con la participación del Instituto Nacional de Asociativismo y Economía Social (INAES), en el marco de lo previsto en el artículo 14, inciso 10 de la Ley N° 25.246, realizándose además un intercambio con las federaciones y confederaciones que nuclean al sector.</a:t>
          </a:r>
          <a:endParaRPr lang="es-MX" sz="1400" b="1" i="0" kern="1200" dirty="0">
            <a:effectLst/>
            <a:latin typeface="open sans" panose="020B0606030504020204" pitchFamily="34" charset="0"/>
          </a:endParaRPr>
        </a:p>
      </dsp:txBody>
      <dsp:txXfrm>
        <a:off x="42854" y="934741"/>
        <a:ext cx="11163287" cy="792167"/>
      </dsp:txXfrm>
    </dsp:sp>
    <dsp:sp modelId="{49308947-F675-448A-966F-BF95F56BDD5A}">
      <dsp:nvSpPr>
        <dsp:cNvPr id="0" name=""/>
        <dsp:cNvSpPr/>
      </dsp:nvSpPr>
      <dsp:spPr>
        <a:xfrm>
          <a:off x="0" y="1782405"/>
          <a:ext cx="11248995" cy="877875"/>
        </a:xfrm>
        <a:prstGeom prst="roundRect">
          <a:avLst/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/>
            <a:t>El principal objetivo de la reforma es la adopción del enfoque basado en riesgo, según el cual, los SO deben identificar, evaluar y entender sus riesgos desde donde adoptar medidas para administrarlos y mitigarlos, a fin de prevenir de manera más eficaz el LA/FT.</a:t>
          </a:r>
          <a:endParaRPr lang="es-AR" sz="1400" kern="1200"/>
        </a:p>
      </dsp:txBody>
      <dsp:txXfrm>
        <a:off x="42854" y="1825259"/>
        <a:ext cx="11163287" cy="792167"/>
      </dsp:txXfrm>
    </dsp:sp>
    <dsp:sp modelId="{8C96C393-3D3A-4912-BB02-9DCB46CE6D09}">
      <dsp:nvSpPr>
        <dsp:cNvPr id="0" name=""/>
        <dsp:cNvSpPr/>
      </dsp:nvSpPr>
      <dsp:spPr>
        <a:xfrm>
          <a:off x="0" y="2672923"/>
          <a:ext cx="11248995" cy="877875"/>
        </a:xfrm>
        <a:prstGeom prst="roundRect">
          <a:avLst/>
        </a:prstGeom>
        <a:solidFill>
          <a:schemeClr val="accent4">
            <a:hueOff val="4109459"/>
            <a:satOff val="18158"/>
            <a:lumOff val="2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 dirty="0"/>
            <a:t>A raíz de esto, se incorporan una serie de definiciones importantes relacionadas con prevención como autoevaluación de riesgos, efectividad del sistema preventivo, políticas, procedimientos y controles, alertas orientativas que sirven de guía para los SO, así como también el establecimiento de reportes sistemáticos de cumplimiento mensual y anual, entre otras.</a:t>
          </a:r>
          <a:endParaRPr lang="es-AR" sz="1400" kern="1200" dirty="0"/>
        </a:p>
      </dsp:txBody>
      <dsp:txXfrm>
        <a:off x="42854" y="2715777"/>
        <a:ext cx="11163287" cy="792167"/>
      </dsp:txXfrm>
    </dsp:sp>
    <dsp:sp modelId="{5A92078C-C30B-4787-ACC2-E1ACE554B711}">
      <dsp:nvSpPr>
        <dsp:cNvPr id="0" name=""/>
        <dsp:cNvSpPr/>
      </dsp:nvSpPr>
      <dsp:spPr>
        <a:xfrm>
          <a:off x="0" y="3563441"/>
          <a:ext cx="11248995" cy="877875"/>
        </a:xfrm>
        <a:prstGeom prst="roundRect">
          <a:avLst/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400" b="0" i="0" kern="1200" dirty="0"/>
            <a:t>En función de la segmentación propuesta por el INAES, la normativa establece para los SO que realizan únicamente el servicio de gestión de préstamos o que otorgan préstamos personales mediante fondos provenientes de recursos propios y de cobro por deducción o recibo de haberes, la posibilidad de confeccionar el informe técnico de autoevaluación y su metodología, presentar la declaración de tolerancia al riesgo, el informe del revisor externo independiente y el reporte sistemático anual, cada dos años.</a:t>
          </a:r>
          <a:endParaRPr lang="es-AR" sz="1400" kern="1200" dirty="0"/>
        </a:p>
      </dsp:txBody>
      <dsp:txXfrm>
        <a:off x="42854" y="3606295"/>
        <a:ext cx="11163287" cy="7921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AE317-01DD-4CF3-BFDC-96E46D6A00FC}">
      <dsp:nvSpPr>
        <dsp:cNvPr id="0" name=""/>
        <dsp:cNvSpPr/>
      </dsp:nvSpPr>
      <dsp:spPr>
        <a:xfrm>
          <a:off x="0" y="292192"/>
          <a:ext cx="11248995" cy="12285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kern="1200" dirty="0"/>
            <a:t>“RODRIGUEZ, Aldo Raúl s/recurso de casación” - CAMARA FEDERAL DE CASACION PENAL - SALA IV. 13/06/2023</a:t>
          </a:r>
        </a:p>
      </dsp:txBody>
      <dsp:txXfrm>
        <a:off x="59970" y="352162"/>
        <a:ext cx="11129055" cy="1108560"/>
      </dsp:txXfrm>
    </dsp:sp>
    <dsp:sp modelId="{576C0319-9A2F-4489-A0F5-0AB29510CA20}">
      <dsp:nvSpPr>
        <dsp:cNvPr id="0" name=""/>
        <dsp:cNvSpPr/>
      </dsp:nvSpPr>
      <dsp:spPr>
        <a:xfrm>
          <a:off x="0" y="1607092"/>
          <a:ext cx="11248995" cy="1228500"/>
        </a:xfrm>
        <a:prstGeom prst="roundRect">
          <a:avLst/>
        </a:prstGeom>
        <a:solidFill>
          <a:schemeClr val="accent4">
            <a:hueOff val="2739640"/>
            <a:satOff val="12105"/>
            <a:lumOff val="15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kern="1200" dirty="0"/>
            <a:t>Resolución UIF N°131 – 27/03/2019</a:t>
          </a:r>
        </a:p>
      </dsp:txBody>
      <dsp:txXfrm>
        <a:off x="59970" y="1667062"/>
        <a:ext cx="11129055" cy="1108560"/>
      </dsp:txXfrm>
    </dsp:sp>
    <dsp:sp modelId="{98DA915E-8689-483F-9804-67E7E26C3192}">
      <dsp:nvSpPr>
        <dsp:cNvPr id="0" name=""/>
        <dsp:cNvSpPr/>
      </dsp:nvSpPr>
      <dsp:spPr>
        <a:xfrm>
          <a:off x="0" y="2921993"/>
          <a:ext cx="11248995" cy="1228500"/>
        </a:xfrm>
        <a:prstGeom prst="roundRect">
          <a:avLst/>
        </a:prstGeom>
        <a:solidFill>
          <a:schemeClr val="accent4">
            <a:hueOff val="5479279"/>
            <a:satOff val="24210"/>
            <a:lumOff val="3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3000" kern="1200" dirty="0"/>
            <a:t>Resolución UIF N°78 – 30/07/2019</a:t>
          </a:r>
        </a:p>
      </dsp:txBody>
      <dsp:txXfrm>
        <a:off x="59970" y="2981963"/>
        <a:ext cx="11129055" cy="1108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68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30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442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3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9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02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8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6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18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86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‹Nº›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83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7/10/2023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6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6E37B132-9C54-4236-8910-3340177AD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Rectangle">
            <a:extLst>
              <a:ext uri="{FF2B5EF4-FFF2-40B4-BE49-F238E27FC236}">
                <a16:creationId xmlns:a16="http://schemas.microsoft.com/office/drawing/2014/main" id="{D472C551-D440-40DF-9260-BDB9AC4096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20" name="Picture 3" descr="Fondo abstracto triangular">
            <a:extLst>
              <a:ext uri="{FF2B5EF4-FFF2-40B4-BE49-F238E27FC236}">
                <a16:creationId xmlns:a16="http://schemas.microsoft.com/office/drawing/2014/main" id="{B620AF65-A00F-B6E3-4160-D06A8ED46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5669" r="1" b="1"/>
          <a:stretch/>
        </p:blipFill>
        <p:spPr>
          <a:xfrm>
            <a:off x="1" y="10"/>
            <a:ext cx="12183122" cy="68579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1F5EEA-A451-692D-1A89-8DA14CF0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255" y="1225788"/>
            <a:ext cx="6347918" cy="3670098"/>
          </a:xfrm>
        </p:spPr>
        <p:txBody>
          <a:bodyPr anchor="b">
            <a:normAutofit/>
          </a:bodyPr>
          <a:lstStyle/>
          <a:p>
            <a:pPr fontAlgn="base"/>
            <a:r>
              <a:rPr lang="es-AR" sz="44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  <a:t>Comisión de Prevención de Lavado de Dinero</a:t>
            </a:r>
            <a:br>
              <a:rPr lang="es-AR" sz="2800" b="1" i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</a:br>
            <a:br>
              <a:rPr lang="es-AR" sz="2800" b="0" i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</a:br>
            <a:endParaRPr lang="es-AR" sz="80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36AB6-C2A2-3917-EB70-237EFFF78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4496" y="3553004"/>
            <a:ext cx="8018627" cy="3126091"/>
          </a:xfrm>
        </p:spPr>
        <p:txBody>
          <a:bodyPr anchor="ctr">
            <a:normAutofit/>
          </a:bodyPr>
          <a:lstStyle/>
          <a:p>
            <a:r>
              <a:rPr lang="es-AR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TEMARIO:</a:t>
            </a:r>
            <a:endParaRPr lang="es-AR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AR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Debate – Normas - Jurisprudencia</a:t>
            </a:r>
          </a:p>
          <a:p>
            <a:r>
              <a:rPr lang="es-AR" sz="3600" dirty="0">
                <a:solidFill>
                  <a:srgbClr val="FFFFFF"/>
                </a:solidFill>
              </a:rPr>
              <a:t>Reunión - 12/7/2023</a:t>
            </a:r>
          </a:p>
          <a:p>
            <a:endParaRPr lang="es-AR" sz="3600" dirty="0">
              <a:solidFill>
                <a:srgbClr val="FFFFFF"/>
              </a:solidFill>
            </a:endParaRP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74340" y="1225788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4855" y="1685867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87962" y="2175690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BD29C707-AF5F-FD91-793E-1B9C4CDDF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0" y="140933"/>
            <a:ext cx="40862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09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F7AAE4-478E-6619-F2CA-9138ACB3D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600" b="1" dirty="0">
                <a:latin typeface="Verdana" panose="020B0604030504040204" pitchFamily="34" charset="0"/>
                <a:ea typeface="Verdana" panose="020B0604030504040204" pitchFamily="34" charset="0"/>
              </a:rPr>
              <a:t>TEMARIO – Reunión 12/7/2023.-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8E9A55-9A5D-F986-3CA8-F9CF68071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AR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DEBATE</a:t>
            </a:r>
            <a:r>
              <a:rPr lang="es-A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0" indent="0">
              <a:buNone/>
            </a:pPr>
            <a:r>
              <a:rPr lang="es-AR" dirty="0">
                <a:latin typeface="Verdana" panose="020B0604030504040204" pitchFamily="34" charset="0"/>
                <a:ea typeface="Verdana" panose="020B0604030504040204" pitchFamily="34" charset="0"/>
              </a:rPr>
              <a:t>“EL CRIMINAL COMPLIANCE ¿PREVIENE EL DELITO DE LAVADO DE ACTIVOS?”</a:t>
            </a:r>
          </a:p>
          <a:p>
            <a:pPr marL="0" indent="0">
              <a:buNone/>
            </a:pPr>
            <a:endParaRPr lang="es-A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s-AR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Invitados:</a:t>
            </a:r>
          </a:p>
          <a:p>
            <a:r>
              <a:rPr lang="es-AR" dirty="0">
                <a:latin typeface="Verdana" panose="020B0604030504040204" pitchFamily="34" charset="0"/>
                <a:ea typeface="Verdana" panose="020B0604030504040204" pitchFamily="34" charset="0"/>
              </a:rPr>
              <a:t>Pablo Sanabria (Abogado)</a:t>
            </a:r>
          </a:p>
          <a:p>
            <a:r>
              <a:rPr lang="es-AR" dirty="0">
                <a:latin typeface="Verdana" panose="020B0604030504040204" pitchFamily="34" charset="0"/>
                <a:ea typeface="Verdana" panose="020B0604030504040204" pitchFamily="34" charset="0"/>
              </a:rPr>
              <a:t>Emilio Cornejo Costas (Abogado)</a:t>
            </a:r>
          </a:p>
          <a:p>
            <a:pPr marL="0" indent="0">
              <a:buNone/>
            </a:pPr>
            <a:endParaRPr lang="es-AR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s-AR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n 3" descr="Imagen que contiene Texto&#10;&#10;Descripción generada automáticamente">
            <a:extLst>
              <a:ext uri="{FF2B5EF4-FFF2-40B4-BE49-F238E27FC236}">
                <a16:creationId xmlns:a16="http://schemas.microsoft.com/office/drawing/2014/main" id="{04A02601-63B7-41D0-A987-B4E321B97E1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Fondo abstracto triangular">
            <a:extLst>
              <a:ext uri="{FF2B5EF4-FFF2-40B4-BE49-F238E27FC236}">
                <a16:creationId xmlns:a16="http://schemas.microsoft.com/office/drawing/2014/main" id="{B620AF65-A00F-B6E3-4160-D06A8ED46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5669" r="1" b="1"/>
          <a:stretch/>
        </p:blipFill>
        <p:spPr>
          <a:xfrm>
            <a:off x="1" y="10"/>
            <a:ext cx="12183122" cy="68579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1F5EEA-A451-692D-1A89-8DA14CF0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626" y="1225788"/>
            <a:ext cx="6347918" cy="3670098"/>
          </a:xfrm>
        </p:spPr>
        <p:txBody>
          <a:bodyPr anchor="b">
            <a:normAutofit/>
          </a:bodyPr>
          <a:lstStyle/>
          <a:p>
            <a:pPr fontAlgn="base"/>
            <a:r>
              <a:rPr lang="es-AR" sz="4400" b="1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  <a:t>Comisión de Prevención de Lavado de Dinero</a:t>
            </a:r>
            <a:br>
              <a:rPr lang="es-AR" sz="2800" b="1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</a:br>
            <a:br>
              <a:rPr lang="es-AR" sz="2800" b="0" i="0" dirty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</a:br>
            <a:endParaRPr lang="es-AR" sz="8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36AB6-C2A2-3917-EB70-237EFFF78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0426" y="3864765"/>
            <a:ext cx="5214104" cy="2397488"/>
          </a:xfrm>
        </p:spPr>
        <p:txBody>
          <a:bodyPr anchor="ctr">
            <a:normAutofit/>
          </a:bodyPr>
          <a:lstStyle/>
          <a:p>
            <a:r>
              <a:rPr lang="es-AR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NORMAS</a:t>
            </a:r>
            <a:endParaRPr lang="es-AR" sz="2000" dirty="0">
              <a:solidFill>
                <a:srgbClr val="FFFFFF"/>
              </a:solidFill>
            </a:endParaRPr>
          </a:p>
          <a:p>
            <a:endParaRPr lang="es-AR" sz="2000" dirty="0">
              <a:solidFill>
                <a:srgbClr val="FFFFFF"/>
              </a:solidFill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BD29C707-AF5F-FD91-793E-1B9C4CDDF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0" y="140933"/>
            <a:ext cx="40862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0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45043-D290-6EA5-C06E-E2E3C1795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4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Resoluciones UIF - 2023</a:t>
            </a:r>
            <a:endParaRPr lang="es-AR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2451418-A37F-C211-34A1-3CFD1DEA10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9689137"/>
              </p:ext>
            </p:extLst>
          </p:nvPr>
        </p:nvGraphicFramePr>
        <p:xfrm>
          <a:off x="924128" y="1536971"/>
          <a:ext cx="11070077" cy="4724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45656946-8062-D4B0-9CB5-EE51FF2126A4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21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857"/>
            <a:ext cx="10515600" cy="1638151"/>
          </a:xfrm>
        </p:spPr>
        <p:txBody>
          <a:bodyPr>
            <a:normAutofit/>
          </a:bodyPr>
          <a:lstStyle/>
          <a:p>
            <a: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Resolución UIF 99/2023 - BO 16/6/2023</a:t>
            </a:r>
            <a:br>
              <a:rPr lang="es-AR" sz="24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s-A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Tras once años, la UIF actualizó la normativa de Cooperativas y Mutuales</a:t>
            </a:r>
            <a:r>
              <a:rPr lang="es-MX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</a:t>
            </a:r>
            <a:br>
              <a:rPr lang="es-MX" sz="2400" b="1" i="0" u="none" strike="noStrike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</a:br>
            <a:r>
              <a:rPr lang="es-AR" sz="16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Comenzará a regir a partir del 1 de agosto de 2023, fecha en la cual quedará derogada la Resolución UIF </a:t>
            </a:r>
            <a:r>
              <a:rPr lang="es-AR" sz="1600" i="1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N°</a:t>
            </a:r>
            <a:r>
              <a:rPr lang="es-AR" sz="16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 11/2012</a:t>
            </a:r>
            <a:endParaRPr lang="es-AR" sz="5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11892"/>
              </p:ext>
            </p:extLst>
          </p:nvPr>
        </p:nvGraphicFramePr>
        <p:xfrm>
          <a:off x="817818" y="1921866"/>
          <a:ext cx="11248995" cy="4442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9668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Fondo abstracto triangular">
            <a:extLst>
              <a:ext uri="{FF2B5EF4-FFF2-40B4-BE49-F238E27FC236}">
                <a16:creationId xmlns:a16="http://schemas.microsoft.com/office/drawing/2014/main" id="{B620AF65-A00F-B6E3-4160-D06A8ED46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5669" r="1" b="1"/>
          <a:stretch/>
        </p:blipFill>
        <p:spPr>
          <a:xfrm>
            <a:off x="1" y="10"/>
            <a:ext cx="12183122" cy="68579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1F5EEA-A451-692D-1A89-8DA14CF06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626" y="1225788"/>
            <a:ext cx="6347918" cy="3670098"/>
          </a:xfrm>
        </p:spPr>
        <p:txBody>
          <a:bodyPr anchor="b">
            <a:normAutofit/>
          </a:bodyPr>
          <a:lstStyle/>
          <a:p>
            <a:pPr fontAlgn="base"/>
            <a:r>
              <a:rPr lang="es-AR" sz="4400" b="1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  <a:t>Comisión de Prevención de Lavado de Dinero</a:t>
            </a:r>
            <a:br>
              <a:rPr lang="es-AR" sz="2800" b="1" i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 panose="00000500000000000000" pitchFamily="2" charset="0"/>
              </a:rPr>
            </a:br>
            <a:br>
              <a:rPr lang="es-AR" sz="2800" b="0" i="0" dirty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</a:br>
            <a:endParaRPr lang="es-AR" sz="8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236AB6-C2A2-3917-EB70-237EFFF78D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0426" y="3864765"/>
            <a:ext cx="5214104" cy="2397488"/>
          </a:xfrm>
        </p:spPr>
        <p:txBody>
          <a:bodyPr anchor="ctr">
            <a:normAutofit/>
          </a:bodyPr>
          <a:lstStyle/>
          <a:p>
            <a:r>
              <a:rPr lang="es-AR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JURISPRUDENCIA</a:t>
            </a:r>
            <a:endParaRPr lang="es-AR" sz="2000" dirty="0">
              <a:solidFill>
                <a:srgbClr val="FFFFFF"/>
              </a:solidFill>
            </a:endParaRPr>
          </a:p>
          <a:p>
            <a:endParaRPr lang="es-AR" sz="2000" dirty="0">
              <a:solidFill>
                <a:srgbClr val="FFFFFF"/>
              </a:solidFill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BD29C707-AF5F-FD91-793E-1B9C4CDDF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0" y="140933"/>
            <a:ext cx="40862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3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37F0D-4D49-5387-16AA-A0E7FFCD6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309"/>
            <a:ext cx="10515600" cy="1638151"/>
          </a:xfrm>
        </p:spPr>
        <p:txBody>
          <a:bodyPr>
            <a:normAutofit/>
          </a:bodyPr>
          <a:lstStyle/>
          <a:p>
            <a:r>
              <a:rPr lang="es-AR" sz="4000" b="1" i="0" u="none" strike="noStrike" baseline="0" dirty="0">
                <a:solidFill>
                  <a:srgbClr val="000000"/>
                </a:solidFill>
                <a:latin typeface="Verdana" panose="020B0604030504040204" pitchFamily="34" charset="0"/>
              </a:rPr>
              <a:t>JURISPRUDENCIA</a:t>
            </a:r>
            <a:endParaRPr lang="es-AR" sz="80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53279263-933F-5130-E9F1-452A38E5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862" y="6354613"/>
            <a:ext cx="2900363" cy="425927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17C7FA2-F81E-9F2A-B5B6-9C198324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3211383"/>
              </p:ext>
            </p:extLst>
          </p:nvPr>
        </p:nvGraphicFramePr>
        <p:xfrm>
          <a:off x="838200" y="1386845"/>
          <a:ext cx="11248995" cy="4442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1979151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241</TotalTime>
  <Words>752</Words>
  <Application>Microsoft Office PowerPoint</Application>
  <PresentationFormat>Panorámica</PresentationFormat>
  <Paragraphs>34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Merriweather</vt:lpstr>
      <vt:lpstr>Open Sans</vt:lpstr>
      <vt:lpstr>Open Sans</vt:lpstr>
      <vt:lpstr>Univers</vt:lpstr>
      <vt:lpstr>Verdana</vt:lpstr>
      <vt:lpstr>GradientVTI</vt:lpstr>
      <vt:lpstr>Comisión de Prevención de Lavado de Dinero  </vt:lpstr>
      <vt:lpstr>TEMARIO – Reunión 12/7/2023.-</vt:lpstr>
      <vt:lpstr>Comisión de Prevención de Lavado de Dinero  </vt:lpstr>
      <vt:lpstr>Resoluciones UIF - 2023</vt:lpstr>
      <vt:lpstr>Resolución UIF 99/2023 - BO 16/6/2023 Tras once años, la UIF actualizó la normativa de Cooperativas y Mutuales  Comenzará a regir a partir del 1 de agosto de 2023, fecha en la cual quedará derogada la Resolución UIF N° 11/2012</vt:lpstr>
      <vt:lpstr>Comisión de Prevención de Lavado de Dinero  </vt:lpstr>
      <vt:lpstr>JURISPRUDENCIA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Prevención de Lavado de Dinero</dc:title>
  <dc:creator>Federico Schweizer</dc:creator>
  <cp:lastModifiedBy>Estudio Teresa Gomez - Carlos Quian &amp; Asoc.</cp:lastModifiedBy>
  <cp:revision>5</cp:revision>
  <dcterms:created xsi:type="dcterms:W3CDTF">2023-03-10T12:34:17Z</dcterms:created>
  <dcterms:modified xsi:type="dcterms:W3CDTF">2023-07-10T18:57:04Z</dcterms:modified>
</cp:coreProperties>
</file>