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8"/>
    <p:restoredTop sz="94681"/>
  </p:normalViewPr>
  <p:slideViewPr>
    <p:cSldViewPr snapToGrid="0" snapToObjects="1">
      <p:cViewPr varScale="1">
        <p:scale>
          <a:sx n="99" d="100"/>
          <a:sy n="99" d="100"/>
        </p:scale>
        <p:origin x="832" y="-8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1955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Bienvenida. Tesis: los tribunales aceptan el fin del intercambio automatico, pero el estandar de privacidad se endurece, y C-804/25 puede redefinir todo el modelo FATCA/CRS europeo.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La clave es la palabra sistematico: condena lo automatico y sin ponderacion. Analogia evidente con el intercambio automatico.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Dos caras de 2015: G.S.B. valida la entrega; San Marino condena la falta de recurso efectivo. Las garantias procesales son el talon de Aquiles.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Litigio estrategico: la APD belga aplico SIA SS y Schrems a FATCA. Tras la anulacion formal, la segunda decision es mas moderada, pero la Corte de Apelacion eleva el fondo al TJUE.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Es el Schrems fiscal en potencia: si el TJUE exige adecuacion o garantias del Cap. V para FATCA, el razonamiento alcanza a cualquier transferencia automatica hacia terceros paises sin nivel equivalente.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Contraste: los jueces nacionales validan por interes publico; las autoridades de proteccion de datos son mas exigentes. Esa divergencia es la que resuelve C-804/25.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Fuente: Isaac Gonzalo Arias Esteban, CIATBlog, 23.06.2026. Conecta con la charla: la cooperacion no solo plantea problemas de privacidad sino tambien de seguridad juridica. Sin reglas claras de computo de plazos, la cooperacion pierde eficacia recaudatoria y el contribuyente pierde certeza.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Cierre del bloque CIAT: las figuras de suspension e interrupcion equilibran la demora burocratica de la cooperacion, pero necesitan topes para no eternizar el control. Buen puente hacia los fallos estructurales.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Sintesis critica: cuatro deficits estructurales, cada uno documentado en al menos un fallo. Nucleo argumental para el debate.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Para la practica: revisar clausulas de transferencia, informacion a clientes con nexo EE. UU. y estrategias de impugnacion mientras el caso este pendiente.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Cierre: la pregunta ya no es si se puede intercambiar, sino cuanto, de quien y con que garantias. Abrir preguntas.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Cuatro bloques: regimen, estandar de derechos, casos resueltos y el caso pendiente.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Diapositiva de referencia para quien quiera profundizar.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Clave: no es asistencia a peticion (Berlioz), es flujo masivo, anual y automatico: sin sospecha ni control caso a caso. CARF/DAC8: la transposicion nacional vencio el 31.12.2025; los proveedores de servicios cripto recolectan datos desde el 01.01.2026, con primeros reportes entre enero y septiembre de 2027 y el primer intercambio entre administraciones ese mismo ano. Es la extension del modelo CRS a los criptoactivos, con los mismos interrogantes de privacidad.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Tres fuentes, un mismo test. Los casos se deciden casi siempre en proporcionalidad y tutela judicial.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Este choque es el hilo conductor: un regimen disenado para lo masivo frente a un estandar disenado para lo individual.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Panorama antes de entrar caso por caso. Notar el desplazamiento: 2015 deferencia; desde 2022 proporcionalidad real.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Caso puente: no es AEOI en sentido estricto, pero fija que el fisco no esta por encima del RGPD.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El TJUE anulo una pieza del sistema DAC: el intercambio automatico no es intocable.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Contrapunto del caso anterior: el TJUE distingue entre el diseno general (valido) y piezas concretas desproporcionadas (invalidas).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8/11/26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8/11/26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8/11/26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Oval 2"/>
          <p:cNvSpPr/>
          <p:nvPr/>
        </p:nvSpPr>
        <p:spPr>
          <a:xfrm>
            <a:off x="8595360" y="-1920240"/>
            <a:ext cx="6583680" cy="6583680"/>
          </a:xfrm>
          <a:prstGeom prst="ellipse">
            <a:avLst/>
          </a:prstGeom>
          <a:solidFill>
            <a:srgbClr val="2B3A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Oval 3"/>
          <p:cNvSpPr/>
          <p:nvPr/>
        </p:nvSpPr>
        <p:spPr>
          <a:xfrm>
            <a:off x="9875520" y="4572000"/>
            <a:ext cx="4023360" cy="4023360"/>
          </a:xfrm>
          <a:prstGeom prst="ellipse">
            <a:avLst/>
          </a:prstGeom>
          <a:solidFill>
            <a:srgbClr val="2B3A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685800" y="731520"/>
            <a:ext cx="914400" cy="914400"/>
          </a:xfrm>
          <a:prstGeom prst="ellipse">
            <a:avLst/>
          </a:prstGeom>
          <a:solidFill>
            <a:srgbClr val="CAD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256" y="950976"/>
            <a:ext cx="475488" cy="4754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5800" y="1920240"/>
            <a:ext cx="10424160" cy="124771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lang="en-US" sz="4000" b="1" i="0">
                <a:solidFill>
                  <a:srgbClr val="FFFFFF"/>
                </a:solidFill>
                <a:latin typeface="Cambria"/>
              </a:rPr>
              <a:t>COOPERACIÓN TRIBUTARIA INTERNACIONAL</a:t>
            </a:r>
            <a:endParaRPr sz="4000" b="1" i="0">
              <a:solidFill>
                <a:srgbClr val="FFFFFF"/>
              </a:solidFill>
              <a:latin typeface="Cambri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3676" y="3863341"/>
            <a:ext cx="9601200" cy="2923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lang="en-US" sz="1900">
                <a:solidFill>
                  <a:srgbClr val="CADCFC"/>
                </a:solidFill>
                <a:latin typeface="Calibri"/>
              </a:rPr>
              <a:t>Computo de plazos y desafíos para la cooperación entre administraciones tributarias</a:t>
            </a:r>
            <a:endParaRPr sz="1900" b="0" i="0">
              <a:solidFill>
                <a:srgbClr val="CADCFC"/>
              </a:solidFill>
              <a:latin typeface="Calibri"/>
            </a:endParaRPr>
          </a:p>
        </p:txBody>
      </p:sp>
      <p:cxnSp>
        <p:nvCxnSpPr>
          <p:cNvPr id="9" name="Connector 8"/>
          <p:cNvCxnSpPr/>
          <p:nvPr/>
        </p:nvCxnSpPr>
        <p:spPr>
          <a:xfrm>
            <a:off x="713232" y="4754880"/>
            <a:ext cx="2926080" cy="0"/>
          </a:xfrm>
          <a:prstGeom prst="line">
            <a:avLst/>
          </a:prstGeom>
          <a:ln w="15875">
            <a:solidFill>
              <a:srgbClr val="CADCF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73676" y="4892039"/>
            <a:ext cx="7315200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lang="en-US" sz="1400" b="0" i="0">
                <a:solidFill>
                  <a:srgbClr val="CADCFC"/>
                </a:solidFill>
                <a:latin typeface="Calibri"/>
              </a:rPr>
              <a:t>Comisión de  Procedimiento Tributario AAEF</a:t>
            </a:r>
            <a:r>
              <a:rPr sz="1400" b="0" i="0">
                <a:solidFill>
                  <a:srgbClr val="CADCFC"/>
                </a:solidFill>
                <a:latin typeface="Calibri"/>
              </a:rPr>
              <a:t>·  Agosto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74320"/>
            <a:ext cx="7315200" cy="3200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00" b="1" i="0">
                <a:solidFill>
                  <a:srgbClr val="5A6480"/>
                </a:solidFill>
                <a:latin typeface="Calibri"/>
              </a:rPr>
              <a:t>TEDH (Gran Sala)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48640"/>
            <a:ext cx="8778240" cy="5669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2500" b="1" i="0">
                <a:solidFill>
                  <a:srgbClr val="1E2761"/>
                </a:solidFill>
                <a:latin typeface="Cambria"/>
              </a:rPr>
              <a:t>L.B. c. Hungría — n.º 36345/16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33856"/>
            <a:ext cx="7315200" cy="3200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00" b="0" i="1">
                <a:solidFill>
                  <a:srgbClr val="5A6480"/>
                </a:solidFill>
                <a:latin typeface="Calibri"/>
              </a:rPr>
              <a:t>Sentencia de 9 de marzo de 2023 (15 votos a 2)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9555480" y="502920"/>
            <a:ext cx="2103120" cy="502920"/>
          </a:xfrm>
          <a:prstGeom prst="roundRect">
            <a:avLst>
              <a:gd name="adj" fmla="val 50000"/>
            </a:avLst>
          </a:prstGeom>
          <a:solidFill>
            <a:srgbClr val="B23A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9555480" y="502920"/>
            <a:ext cx="2103120" cy="5029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  <a:latin typeface="Calibri"/>
              </a:rPr>
              <a:t>VIOLACIÓN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691640"/>
            <a:ext cx="5440680" cy="306324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822960" y="1874519"/>
            <a:ext cx="484632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500" b="1" i="0">
                <a:solidFill>
                  <a:srgbClr val="1E2761"/>
                </a:solidFill>
                <a:latin typeface="Cambria"/>
              </a:rPr>
              <a:t>El caso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2286000"/>
            <a:ext cx="4892040" cy="23317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10000"/>
              </a:lnSpc>
            </a:pPr>
            <a:r>
              <a:rPr sz="1250" b="0" i="0">
                <a:solidFill>
                  <a:srgbClr val="1A1F36"/>
                </a:solidFill>
                <a:latin typeface="Calibri"/>
              </a:rPr>
              <a:t>Hungría publicaba sistemáticamente en internet nombre y domicilio de todo deudor fiscal por encima de un umbral, sin ponderación individual alguna. El demandante apareció en la lista de “grandes deudores”.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217920" y="1691640"/>
            <a:ext cx="5440680" cy="3063240"/>
          </a:xfrm>
          <a:prstGeom prst="roundRect">
            <a:avLst>
              <a:gd name="adj" fmla="val 8000"/>
            </a:avLst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6492240" y="1874519"/>
            <a:ext cx="484632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500" b="1" i="0">
                <a:solidFill>
                  <a:srgbClr val="CADCFC"/>
                </a:solidFill>
                <a:latin typeface="Cambria"/>
              </a:rPr>
              <a:t>La doctrina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92240" y="2286000"/>
            <a:ext cx="4892040" cy="23317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10000"/>
              </a:lnSpc>
            </a:pPr>
            <a:r>
              <a:rPr sz="1250" b="0" i="0">
                <a:solidFill>
                  <a:srgbClr val="FFFFFF"/>
                </a:solidFill>
                <a:latin typeface="Calibri"/>
              </a:rPr>
              <a:t>Violación del art. 8 CEDH: aunque el fin (cumplimiento fiscal) es legítimo, el legislador no acreditó haber ponderado los intereses en juego ni evaluado la proporcionalidad de un tratamiento sistemático e indiscriminado de datos fiscales.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4983480"/>
            <a:ext cx="11109960" cy="123444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1E276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822960" y="5303520"/>
            <a:ext cx="566928" cy="566928"/>
          </a:xfrm>
          <a:prstGeom prst="ellipse">
            <a:avLst/>
          </a:prstGeom>
          <a:solidFill>
            <a:srgbClr val="B23A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022" y="5439582"/>
            <a:ext cx="294802" cy="29480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600200" y="5138928"/>
            <a:ext cx="9875520" cy="9601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0000"/>
              </a:lnSpc>
            </a:pPr>
            <a:r>
              <a:rPr sz="1300" b="1" i="0">
                <a:solidFill>
                  <a:srgbClr val="1E2761"/>
                </a:solidFill>
                <a:latin typeface="Calibri"/>
              </a:rPr>
              <a:t>Por qué importa para el AEOI:  </a:t>
            </a:r>
            <a:r>
              <a:rPr sz="1300" b="0" i="0">
                <a:solidFill>
                  <a:srgbClr val="1A1F36"/>
                </a:solidFill>
                <a:latin typeface="Calibri"/>
              </a:rPr>
              <a:t>El estándar TEDH para tratamientos fiscales masivos: los regímenes automáticos y sin evaluación individual exigen una justificación legislativa reforzada. Argumento directamente trasladable al AEOI.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612880" y="6473952"/>
            <a:ext cx="45720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000" b="0" i="0">
                <a:solidFill>
                  <a:srgbClr val="5A6480"/>
                </a:solidFill>
                <a:latin typeface="Calibri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106424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TEDH: los antecedentes de 2015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60120"/>
            <a:ext cx="110642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400" b="0" i="1">
                <a:solidFill>
                  <a:srgbClr val="5A6480"/>
                </a:solidFill>
                <a:latin typeface="Calibri"/>
              </a:rPr>
              <a:t>La primera generación de casos sobre datos financieros y cooperación fiscal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691640"/>
            <a:ext cx="5440680" cy="434340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822959" y="1883664"/>
            <a:ext cx="4892040" cy="62179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500" b="1" i="0">
                <a:solidFill>
                  <a:srgbClr val="1E2761"/>
                </a:solidFill>
                <a:latin typeface="Cambria"/>
              </a:rPr>
              <a:t>G.S.B. c. Suiza — n.º 28601/11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59" y="2523744"/>
            <a:ext cx="2926080" cy="3200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200" b="0" i="1">
                <a:solidFill>
                  <a:srgbClr val="5A6480"/>
                </a:solidFill>
                <a:latin typeface="Calibri"/>
              </a:rPr>
              <a:t>22.12.2015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343400" y="2468880"/>
            <a:ext cx="1417320" cy="402336"/>
          </a:xfrm>
          <a:prstGeom prst="roundRect">
            <a:avLst>
              <a:gd name="adj" fmla="val 50000"/>
            </a:avLst>
          </a:prstGeom>
          <a:solidFill>
            <a:srgbClr val="2C7A4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4343400" y="2468880"/>
            <a:ext cx="1417320" cy="40233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Calibri"/>
              </a:rPr>
              <a:t>VALIDADA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59" y="2999232"/>
            <a:ext cx="4892040" cy="12344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1" i="0">
                <a:solidFill>
                  <a:srgbClr val="1E2761"/>
                </a:solidFill>
                <a:latin typeface="Calibri"/>
              </a:rPr>
              <a:t>Hechos: </a:t>
            </a:r>
            <a:r>
              <a:rPr sz="1250" b="0" i="0">
                <a:solidFill>
                  <a:srgbClr val="1A1F36"/>
                </a:solidFill>
                <a:latin typeface="Calibri"/>
              </a:rPr>
              <a:t>Entrega de datos bancarios de un cliente de UBS al IRS bajo el acuerdo Suiza-EE. UU.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59" y="4206240"/>
            <a:ext cx="4892040" cy="17373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1" i="0">
                <a:solidFill>
                  <a:srgbClr val="1E2761"/>
                </a:solidFill>
                <a:latin typeface="Calibri"/>
              </a:rPr>
              <a:t>Doctrina: </a:t>
            </a:r>
            <a:r>
              <a:rPr sz="1250" b="0" i="0">
                <a:solidFill>
                  <a:srgbClr val="1A1F36"/>
                </a:solidFill>
                <a:latin typeface="Calibri"/>
              </a:rPr>
              <a:t>No hubo violación del art. 8: la injerencia era legal, previsible y proporcionada; los datos eran puramente financieros y el interés estatal, sustancial. Amplio margen de apreciación en materia fiscal.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17920" y="1691640"/>
            <a:ext cx="5440680" cy="434340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6492240" y="1883664"/>
            <a:ext cx="4892040" cy="62179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500" b="1" i="0">
                <a:solidFill>
                  <a:srgbClr val="1E2761"/>
                </a:solidFill>
                <a:latin typeface="Cambria"/>
              </a:rPr>
              <a:t>M.N. y otros c. San Marino — n.º 28005/12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92240" y="2523744"/>
            <a:ext cx="2926080" cy="3200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200" b="0" i="1">
                <a:solidFill>
                  <a:srgbClr val="5A6480"/>
                </a:solidFill>
                <a:latin typeface="Calibri"/>
              </a:rPr>
              <a:t>07.07.2015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10012680" y="2468880"/>
            <a:ext cx="1417320" cy="402336"/>
          </a:xfrm>
          <a:prstGeom prst="roundRect">
            <a:avLst>
              <a:gd name="adj" fmla="val 50000"/>
            </a:avLst>
          </a:prstGeom>
          <a:solidFill>
            <a:srgbClr val="B23A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10012680" y="2468880"/>
            <a:ext cx="1417320" cy="40233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Calibri"/>
              </a:rPr>
              <a:t>VIOLACIÓN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92240" y="2999232"/>
            <a:ext cx="4892040" cy="12344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1" i="0">
                <a:solidFill>
                  <a:srgbClr val="1E2761"/>
                </a:solidFill>
                <a:latin typeface="Calibri"/>
              </a:rPr>
              <a:t>Hechos: </a:t>
            </a:r>
            <a:r>
              <a:rPr sz="1250" b="0" i="0">
                <a:solidFill>
                  <a:srgbClr val="1A1F36"/>
                </a:solidFill>
                <a:latin typeface="Calibri"/>
              </a:rPr>
              <a:t>Registro e incautación masiva de documentación bancaria en cooperación penal-fiscal, alcanzando a terceros no investigados.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92240" y="4206240"/>
            <a:ext cx="4892040" cy="17373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1" i="0">
                <a:solidFill>
                  <a:srgbClr val="1E2761"/>
                </a:solidFill>
                <a:latin typeface="Calibri"/>
              </a:rPr>
              <a:t>Doctrina: </a:t>
            </a:r>
            <a:r>
              <a:rPr sz="1250" b="0" i="0">
                <a:solidFill>
                  <a:srgbClr val="1A1F36"/>
                </a:solidFill>
                <a:latin typeface="Calibri"/>
              </a:rPr>
              <a:t>Violación: los terceros afectados carecían de recurso efectivo para impugnar el tratamiento de sus datos. La tutela judicial es parte del estándar del art. 8.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8640" y="6172200"/>
            <a:ext cx="110642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sz="1400" b="0" i="1">
                <a:solidFill>
                  <a:srgbClr val="1E2761"/>
                </a:solidFill>
                <a:latin typeface="Calibri"/>
              </a:rPr>
              <a:t>Lección temprana: el fondo se tolera; la falta de garantías procesales, no.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612880" y="6473952"/>
            <a:ext cx="45720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000" b="0" i="0">
                <a:solidFill>
                  <a:srgbClr val="5A6480"/>
                </a:solidFill>
                <a:latin typeface="Calibri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106424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La saga belga: FATCA frente al RGPD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60120"/>
            <a:ext cx="110642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400" b="0" i="1">
                <a:solidFill>
                  <a:srgbClr val="5A6480"/>
                </a:solidFill>
                <a:latin typeface="Calibri"/>
              </a:rPr>
              <a:t>Los “americanos accidentales” contra las transferencias automáticas al IRS</a:t>
            </a:r>
          </a:p>
        </p:txBody>
      </p:sp>
      <p:sp>
        <p:nvSpPr>
          <p:cNvPr id="5" name="Oval 4"/>
          <p:cNvSpPr/>
          <p:nvPr/>
        </p:nvSpPr>
        <p:spPr>
          <a:xfrm>
            <a:off x="2395728" y="2048255"/>
            <a:ext cx="237744" cy="237744"/>
          </a:xfrm>
          <a:prstGeom prst="ellipse">
            <a:avLst/>
          </a:prstGeom>
          <a:solidFill>
            <a:srgbClr val="B23A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6" name="Connector 5"/>
          <p:cNvCxnSpPr/>
          <p:nvPr/>
        </p:nvCxnSpPr>
        <p:spPr>
          <a:xfrm>
            <a:off x="2514600" y="2304288"/>
            <a:ext cx="0" cy="914400"/>
          </a:xfrm>
          <a:prstGeom prst="line">
            <a:avLst/>
          </a:prstGeom>
          <a:ln w="19050">
            <a:solidFill>
              <a:srgbClr val="B9C4D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48640" y="1984248"/>
            <a:ext cx="16916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300" b="1" i="0">
                <a:solidFill>
                  <a:srgbClr val="B23A48"/>
                </a:solidFill>
                <a:latin typeface="Calibri"/>
              </a:rPr>
              <a:t>24.05.2023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80360" y="1737360"/>
            <a:ext cx="859536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550" b="1" i="0">
                <a:solidFill>
                  <a:srgbClr val="1E2761"/>
                </a:solidFill>
                <a:latin typeface="Cambria"/>
              </a:rPr>
              <a:t>APD — Decisión 61/2023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80360" y="2139696"/>
            <a:ext cx="873252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50" b="0" i="0">
                <a:solidFill>
                  <a:srgbClr val="1A1F36"/>
                </a:solidFill>
                <a:latin typeface="Calibri"/>
              </a:rPr>
              <a:t>La Cámara de Litigios declara ilícitas las transferencias FATCA al IRS (proporcionalidad, minimización, Cap. V RGPD) y prohíbe el tratamiento.</a:t>
            </a:r>
          </a:p>
        </p:txBody>
      </p:sp>
      <p:sp>
        <p:nvSpPr>
          <p:cNvPr id="10" name="Oval 9"/>
          <p:cNvSpPr/>
          <p:nvPr/>
        </p:nvSpPr>
        <p:spPr>
          <a:xfrm>
            <a:off x="2395728" y="3182111"/>
            <a:ext cx="237744" cy="237744"/>
          </a:xfrm>
          <a:prstGeom prst="ellipse">
            <a:avLst/>
          </a:prstGeom>
          <a:solidFill>
            <a:srgbClr val="C98A1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1" name="Connector 10"/>
          <p:cNvCxnSpPr/>
          <p:nvPr/>
        </p:nvCxnSpPr>
        <p:spPr>
          <a:xfrm>
            <a:off x="2514600" y="3438144"/>
            <a:ext cx="0" cy="914400"/>
          </a:xfrm>
          <a:prstGeom prst="line">
            <a:avLst/>
          </a:prstGeom>
          <a:ln w="19050">
            <a:solidFill>
              <a:srgbClr val="B9C4D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48640" y="3118103"/>
            <a:ext cx="16916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300" b="1" i="0">
                <a:solidFill>
                  <a:srgbClr val="C98A12"/>
                </a:solidFill>
                <a:latin typeface="Calibri"/>
              </a:rPr>
              <a:t>20.12.2023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80360" y="2871215"/>
            <a:ext cx="859536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550" b="1" i="0">
                <a:solidFill>
                  <a:srgbClr val="1E2761"/>
                </a:solidFill>
                <a:latin typeface="Cambria"/>
              </a:rPr>
              <a:t>Corte de Apelación de Bruselas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80360" y="3273551"/>
            <a:ext cx="873252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50" b="0" i="0">
                <a:solidFill>
                  <a:srgbClr val="1A1F36"/>
                </a:solidFill>
                <a:latin typeface="Calibri"/>
              </a:rPr>
              <a:t>Anula la decisión por motivación insuficiente y devuelve el asunto a la Cámara con otra composición.</a:t>
            </a:r>
          </a:p>
        </p:txBody>
      </p:sp>
      <p:sp>
        <p:nvSpPr>
          <p:cNvPr id="15" name="Oval 14"/>
          <p:cNvSpPr/>
          <p:nvPr/>
        </p:nvSpPr>
        <p:spPr>
          <a:xfrm>
            <a:off x="2395728" y="4315968"/>
            <a:ext cx="237744" cy="237744"/>
          </a:xfrm>
          <a:prstGeom prst="ellipse">
            <a:avLst/>
          </a:prstGeom>
          <a:solidFill>
            <a:srgbClr val="C98A1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6" name="Connector 15"/>
          <p:cNvCxnSpPr/>
          <p:nvPr/>
        </p:nvCxnSpPr>
        <p:spPr>
          <a:xfrm>
            <a:off x="2514600" y="4572000"/>
            <a:ext cx="0" cy="914400"/>
          </a:xfrm>
          <a:prstGeom prst="line">
            <a:avLst/>
          </a:prstGeom>
          <a:ln w="19050">
            <a:solidFill>
              <a:srgbClr val="B9C4D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48640" y="4251960"/>
            <a:ext cx="16916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300" b="1" i="0">
                <a:solidFill>
                  <a:srgbClr val="C98A12"/>
                </a:solidFill>
                <a:latin typeface="Calibri"/>
              </a:rPr>
              <a:t>24.04.2025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80360" y="4005072"/>
            <a:ext cx="859536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550" b="1" i="0">
                <a:solidFill>
                  <a:srgbClr val="1E2761"/>
                </a:solidFill>
                <a:latin typeface="Cambria"/>
              </a:rPr>
              <a:t>APD — Segunda decisión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80360" y="4407408"/>
            <a:ext cx="873252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50" b="0" i="0">
                <a:solidFill>
                  <a:srgbClr val="1A1F36"/>
                </a:solidFill>
                <a:latin typeface="Calibri"/>
              </a:rPr>
              <a:t>Orden de conformidad: un año para adecuar las transferencias FATCA a la proporcionalidad y al Capítulo V del RGPD.</a:t>
            </a:r>
          </a:p>
        </p:txBody>
      </p:sp>
      <p:sp>
        <p:nvSpPr>
          <p:cNvPr id="20" name="Oval 19"/>
          <p:cNvSpPr/>
          <p:nvPr/>
        </p:nvSpPr>
        <p:spPr>
          <a:xfrm>
            <a:off x="2395728" y="5449823"/>
            <a:ext cx="237744" cy="237744"/>
          </a:xfrm>
          <a:prstGeom prst="ellipse">
            <a:avLst/>
          </a:prstGeom>
          <a:solidFill>
            <a:srgbClr val="3B6F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548640" y="5385815"/>
            <a:ext cx="16916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300" b="1" i="0">
                <a:solidFill>
                  <a:srgbClr val="3B6FD4"/>
                </a:solidFill>
                <a:latin typeface="Calibri"/>
              </a:rPr>
              <a:t>26.11.2025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80360" y="5138927"/>
            <a:ext cx="859536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550" b="1" i="0">
                <a:solidFill>
                  <a:srgbClr val="1E2761"/>
                </a:solidFill>
                <a:latin typeface="Cambria"/>
              </a:rPr>
              <a:t>Remisión al TJUE — C-804/25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880360" y="5541264"/>
            <a:ext cx="873252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50" b="0" i="0">
                <a:solidFill>
                  <a:srgbClr val="1A1F36"/>
                </a:solidFill>
                <a:latin typeface="Calibri"/>
              </a:rPr>
              <a:t>La Corte de Apelación plantea 13 cuestiones prejudiciales sobre la compatibilidad del acuerdo FATCA Bélgica-EE. UU. con el RGPD.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612880" y="6473952"/>
            <a:ext cx="45720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000" b="0" i="0">
                <a:solidFill>
                  <a:srgbClr val="5A6480"/>
                </a:solidFill>
                <a:latin typeface="Calibri"/>
              </a:rPr>
              <a:t>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365760"/>
            <a:ext cx="11064240" cy="6400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Cambria"/>
              </a:rPr>
              <a:t>C-804/25: lo que decidirá el TJUE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110642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400" b="0" i="1">
                <a:solidFill>
                  <a:srgbClr val="CADCFC"/>
                </a:solidFill>
                <a:latin typeface="Calibri"/>
              </a:rPr>
              <a:t>13 cuestiones prejudiciales, cuatro frentes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645920"/>
            <a:ext cx="5349240" cy="1783080"/>
          </a:xfrm>
          <a:prstGeom prst="roundRect">
            <a:avLst>
              <a:gd name="adj" fmla="val 8000"/>
            </a:avLst>
          </a:prstGeom>
          <a:solidFill>
            <a:srgbClr val="2B3A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804672" y="1920240"/>
            <a:ext cx="566928" cy="566928"/>
          </a:xfrm>
          <a:prstGeom prst="ellipse">
            <a:avLst/>
          </a:prstGeom>
          <a:solidFill>
            <a:srgbClr val="CAD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734" y="2056302"/>
            <a:ext cx="294802" cy="2948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54480" y="1865376"/>
            <a:ext cx="42062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550" b="1" i="0">
                <a:solidFill>
                  <a:srgbClr val="CADCFC"/>
                </a:solidFill>
                <a:latin typeface="Cambria"/>
              </a:rPr>
              <a:t>Base jurídica y Capítulo V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54480" y="2286000"/>
            <a:ext cx="4206240" cy="10515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0" i="0">
                <a:solidFill>
                  <a:srgbClr val="FFFFFF"/>
                </a:solidFill>
                <a:latin typeface="Calibri"/>
              </a:rPr>
              <a:t>¿Puede un acuerdo internacional previo al RGPD (IGA 2014) sostener transferencias sin decisión de adecuación ni garantías equivalentes?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63640" y="1645920"/>
            <a:ext cx="5349240" cy="1783080"/>
          </a:xfrm>
          <a:prstGeom prst="roundRect">
            <a:avLst>
              <a:gd name="adj" fmla="val 8000"/>
            </a:avLst>
          </a:prstGeom>
          <a:solidFill>
            <a:srgbClr val="2B3A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6519672" y="1920240"/>
            <a:ext cx="566928" cy="566928"/>
          </a:xfrm>
          <a:prstGeom prst="ellipse">
            <a:avLst/>
          </a:prstGeom>
          <a:solidFill>
            <a:srgbClr val="CAD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5734" y="2056302"/>
            <a:ext cx="294802" cy="2948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269479" y="1865376"/>
            <a:ext cx="42062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550" b="1" i="0">
                <a:solidFill>
                  <a:srgbClr val="CADCFC"/>
                </a:solidFill>
                <a:latin typeface="Cambria"/>
              </a:rPr>
              <a:t>Proporcionalidad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269479" y="2286000"/>
            <a:ext cx="4206240" cy="10515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0" i="0">
                <a:solidFill>
                  <a:srgbClr val="FFFFFF"/>
                </a:solidFill>
                <a:latin typeface="Calibri"/>
              </a:rPr>
              <a:t>¿Es proporcionado transferir datos de todos los residentes con nacionalidad de EE. UU., sin umbral, sospecha ni evaluación individual?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48640" y="3657600"/>
            <a:ext cx="5349240" cy="1783080"/>
          </a:xfrm>
          <a:prstGeom prst="roundRect">
            <a:avLst>
              <a:gd name="adj" fmla="val 8000"/>
            </a:avLst>
          </a:prstGeom>
          <a:solidFill>
            <a:srgbClr val="2B3A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Oval 15"/>
          <p:cNvSpPr/>
          <p:nvPr/>
        </p:nvSpPr>
        <p:spPr>
          <a:xfrm>
            <a:off x="804672" y="3931920"/>
            <a:ext cx="566928" cy="566928"/>
          </a:xfrm>
          <a:prstGeom prst="ellipse">
            <a:avLst/>
          </a:prstGeom>
          <a:solidFill>
            <a:srgbClr val="CAD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7" name="Picture 16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734" y="4067982"/>
            <a:ext cx="294802" cy="29480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554480" y="3877056"/>
            <a:ext cx="42062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550" b="1" i="0">
                <a:solidFill>
                  <a:srgbClr val="CADCFC"/>
                </a:solidFill>
                <a:latin typeface="Cambria"/>
              </a:rPr>
              <a:t>Derechos del interesado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54480" y="4297680"/>
            <a:ext cx="4206240" cy="10515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0" i="0">
                <a:solidFill>
                  <a:srgbClr val="FFFFFF"/>
                </a:solidFill>
                <a:latin typeface="Calibri"/>
              </a:rPr>
              <a:t>Información, acceso y control de los afectados — incluidos “americanos accidentales” sin vínculo real con EE. UU.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3657600"/>
            <a:ext cx="5349240" cy="1783080"/>
          </a:xfrm>
          <a:prstGeom prst="roundRect">
            <a:avLst>
              <a:gd name="adj" fmla="val 8000"/>
            </a:avLst>
          </a:prstGeom>
          <a:solidFill>
            <a:srgbClr val="2B3A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6519672" y="3931920"/>
            <a:ext cx="566928" cy="566928"/>
          </a:xfrm>
          <a:prstGeom prst="ellipse">
            <a:avLst/>
          </a:prstGeom>
          <a:solidFill>
            <a:srgbClr val="CAD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2" name="Picture 21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5734" y="4067982"/>
            <a:ext cx="294802" cy="29480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7269479" y="3877056"/>
            <a:ext cx="42062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550" b="1" i="0">
                <a:solidFill>
                  <a:srgbClr val="CADCFC"/>
                </a:solidFill>
                <a:latin typeface="Cambria"/>
              </a:rPr>
              <a:t>Efectos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269479" y="4297680"/>
            <a:ext cx="4206240" cy="10515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0" i="0">
                <a:solidFill>
                  <a:srgbClr val="FFFFFF"/>
                </a:solidFill>
                <a:latin typeface="Calibri"/>
              </a:rPr>
              <a:t>Si hay incompatibilidad, ¿qué pasa con los datos ya transferidos y con la continuidad del acuerdo?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8640" y="5897880"/>
            <a:ext cx="11064240" cy="64008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600" b="1" i="1">
                <a:solidFill>
                  <a:srgbClr val="CADCFC"/>
                </a:solidFill>
                <a:latin typeface="Calibri"/>
              </a:rPr>
              <a:t>En juego: el modelo jurídico de todo el intercambio automático europeo — FATCA hoy, CRS y DAC mañana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1612880" y="6473952"/>
            <a:ext cx="45720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000" b="0" i="0">
                <a:solidFill>
                  <a:srgbClr val="5A6480"/>
                </a:solidFill>
                <a:latin typeface="Calibri"/>
              </a:rPr>
              <a:t>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106424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Mientras tanto, los tribunales nacionales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60120"/>
            <a:ext cx="110642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400" b="0" i="1">
                <a:solidFill>
                  <a:srgbClr val="5A6480"/>
                </a:solidFill>
                <a:latin typeface="Calibri"/>
              </a:rPr>
              <a:t>Impugnaciones de FATCA por privacidad: resultados divergentes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" y="1737360"/>
          <a:ext cx="11109960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75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04672">
                <a:tc>
                  <a:txBody>
                    <a:bodyPr/>
                    <a:lstStyle/>
                    <a:p>
                      <a:r>
                        <a:rPr sz="1250" b="1">
                          <a:solidFill>
                            <a:srgbClr val="FFFFFF"/>
                          </a:solidFill>
                          <a:latin typeface="Calibri"/>
                        </a:rPr>
                        <a:t>Foro</a:t>
                      </a:r>
                    </a:p>
                  </a:txBody>
                  <a:tcPr marL="109728" anchor="ctr"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50" b="1">
                          <a:solidFill>
                            <a:srgbClr val="FFFFFF"/>
                          </a:solidFill>
                          <a:latin typeface="Calibri"/>
                        </a:rPr>
                        <a:t>Caso</a:t>
                      </a:r>
                    </a:p>
                  </a:txBody>
                  <a:tcPr marL="109728" anchor="ctr"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50" b="1">
                          <a:solidFill>
                            <a:srgbClr val="FFFFFF"/>
                          </a:solidFill>
                          <a:latin typeface="Calibri"/>
                        </a:rPr>
                        <a:t>Resultado</a:t>
                      </a:r>
                    </a:p>
                  </a:txBody>
                  <a:tcPr marL="109728" anchor="ctr"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4672">
                <a:tc>
                  <a:txBody>
                    <a:bodyPr/>
                    <a:lstStyle/>
                    <a:p>
                      <a:r>
                        <a:rPr sz="1250" b="1">
                          <a:solidFill>
                            <a:srgbClr val="1E2761"/>
                          </a:solidFill>
                          <a:latin typeface="Calibri"/>
                        </a:rPr>
                        <a:t>Reino Unido</a:t>
                      </a:r>
                    </a:p>
                  </a:txBody>
                  <a:tcPr marL="109728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50" b="0">
                          <a:solidFill>
                            <a:srgbClr val="1A1F36"/>
                          </a:solidFill>
                          <a:latin typeface="Calibri"/>
                        </a:rPr>
                        <a:t>R (Webster) c. HMRC — RGPD británico y art. 8 CEDH; la presión llevó al ICO a retirar su decisión inicial</a:t>
                      </a:r>
                    </a:p>
                  </a:txBody>
                  <a:tcPr marL="109728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50" b="0">
                          <a:solidFill>
                            <a:srgbClr val="1A1F36"/>
                          </a:solidFill>
                          <a:latin typeface="Calibri"/>
                        </a:rPr>
                        <a:t>Desestimada; vía administrativa reabierta</a:t>
                      </a:r>
                    </a:p>
                  </a:txBody>
                  <a:tcPr marL="109728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4672">
                <a:tc>
                  <a:txBody>
                    <a:bodyPr/>
                    <a:lstStyle/>
                    <a:p>
                      <a:r>
                        <a:rPr sz="1250" b="1">
                          <a:solidFill>
                            <a:srgbClr val="1E2761"/>
                          </a:solidFill>
                          <a:latin typeface="Calibri"/>
                        </a:rPr>
                        <a:t>Francia</a:t>
                      </a:r>
                    </a:p>
                  </a:txBody>
                  <a:tcPr marL="109728" anchor="ctr">
                    <a:solidFill>
                      <a:srgbClr val="EEF3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50" b="0">
                          <a:solidFill>
                            <a:srgbClr val="1A1F36"/>
                          </a:solidFill>
                          <a:latin typeface="Calibri"/>
                        </a:rPr>
                        <a:t>Conseil d'État, n.º 466115 — transferencias FATCA frente a los arts. 5 y 46 RGPD</a:t>
                      </a:r>
                    </a:p>
                  </a:txBody>
                  <a:tcPr marL="109728" anchor="ctr">
                    <a:solidFill>
                      <a:srgbClr val="EEF3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50" b="0">
                          <a:solidFill>
                            <a:srgbClr val="1A1F36"/>
                          </a:solidFill>
                          <a:latin typeface="Calibri"/>
                        </a:rPr>
                        <a:t>Validadas por interés público</a:t>
                      </a:r>
                    </a:p>
                  </a:txBody>
                  <a:tcPr marL="109728" anchor="ctr">
                    <a:solidFill>
                      <a:srgbClr val="EE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4672">
                <a:tc>
                  <a:txBody>
                    <a:bodyPr/>
                    <a:lstStyle/>
                    <a:p>
                      <a:r>
                        <a:rPr sz="1250" b="1">
                          <a:solidFill>
                            <a:srgbClr val="1E2761"/>
                          </a:solidFill>
                          <a:latin typeface="Calibri"/>
                        </a:rPr>
                        <a:t>Países Bajos</a:t>
                      </a:r>
                    </a:p>
                  </a:txBody>
                  <a:tcPr marL="109728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50" b="0">
                          <a:solidFill>
                            <a:srgbClr val="1A1F36"/>
                          </a:solidFill>
                          <a:latin typeface="Calibri"/>
                        </a:rPr>
                        <a:t>Litigios de “americanos accidentales” por cierres de cuentas y transferencias</a:t>
                      </a:r>
                    </a:p>
                  </a:txBody>
                  <a:tcPr marL="109728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50" b="0">
                          <a:solidFill>
                            <a:srgbClr val="1A1F36"/>
                          </a:solidFill>
                          <a:latin typeface="Calibri"/>
                        </a:rPr>
                        <a:t>Validadas; misma lógica de interés público</a:t>
                      </a:r>
                    </a:p>
                  </a:txBody>
                  <a:tcPr marL="109728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4672">
                <a:tc>
                  <a:txBody>
                    <a:bodyPr/>
                    <a:lstStyle/>
                    <a:p>
                      <a:r>
                        <a:rPr sz="1250" b="1">
                          <a:solidFill>
                            <a:srgbClr val="1E2761"/>
                          </a:solidFill>
                          <a:latin typeface="Calibri"/>
                        </a:rPr>
                        <a:t>Bélgica</a:t>
                      </a:r>
                    </a:p>
                  </a:txBody>
                  <a:tcPr marL="109728" anchor="ctr">
                    <a:solidFill>
                      <a:srgbClr val="EEF3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50" b="0">
                          <a:solidFill>
                            <a:srgbClr val="1A1F36"/>
                          </a:solidFill>
                          <a:latin typeface="Calibri"/>
                        </a:rPr>
                        <a:t>APD 61/2023 → Corte de Apelación de Bruselas → remisión al TJUE</a:t>
                      </a:r>
                    </a:p>
                  </a:txBody>
                  <a:tcPr marL="109728" anchor="ctr">
                    <a:solidFill>
                      <a:srgbClr val="EEF3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50" b="0">
                          <a:solidFill>
                            <a:srgbClr val="1A1F36"/>
                          </a:solidFill>
                          <a:latin typeface="Calibri"/>
                        </a:rPr>
                        <a:t>Pendiente: C-804/25</a:t>
                      </a:r>
                    </a:p>
                  </a:txBody>
                  <a:tcPr marL="109728" anchor="ctr">
                    <a:solidFill>
                      <a:srgbClr val="EE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8640" y="6035040"/>
            <a:ext cx="11064240" cy="4114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sz="1400" b="0" i="1">
                <a:solidFill>
                  <a:srgbClr val="1E2761"/>
                </a:solidFill>
                <a:latin typeface="Calibri"/>
              </a:rPr>
              <a:t>Sin el TJUE, la deferencia nacional prevalece; con la remisión belga, la cuestión se centraliza en Luxemburgo.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612880" y="6473952"/>
            <a:ext cx="45720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000" b="0" i="0">
                <a:solidFill>
                  <a:srgbClr val="5A6480"/>
                </a:solidFill>
                <a:latin typeface="Calibri"/>
              </a:rPr>
              <a:t>14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106424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La perspectiva CIAT: plazos, prescripción y seguridad jurídica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60120"/>
            <a:ext cx="110642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400" b="0" i="1">
                <a:solidFill>
                  <a:srgbClr val="5A6480"/>
                </a:solidFill>
                <a:latin typeface="Calibri"/>
              </a:rPr>
              <a:t>Arias Esteban, CIATBlog (jun. 2026): el cómputo de plazos como condición de eficacia — y de garantía</a:t>
            </a:r>
          </a:p>
        </p:txBody>
      </p:sp>
      <p:sp>
        <p:nvSpPr>
          <p:cNvPr id="5" name="Oval 4"/>
          <p:cNvSpPr/>
          <p:nvPr/>
        </p:nvSpPr>
        <p:spPr>
          <a:xfrm>
            <a:off x="548640" y="1792224"/>
            <a:ext cx="603504" cy="603504"/>
          </a:xfrm>
          <a:prstGeom prst="ellipse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80" y="1937064"/>
            <a:ext cx="313822" cy="31382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71600" y="1737360"/>
            <a:ext cx="60350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550" b="1" i="0">
                <a:solidFill>
                  <a:srgbClr val="1E2761"/>
                </a:solidFill>
                <a:latin typeface="Cambria"/>
              </a:rPr>
              <a:t>Asimetrías en los plazos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71600" y="2121408"/>
            <a:ext cx="6126480" cy="9601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0" i="0">
                <a:solidFill>
                  <a:srgbClr val="1A1F36"/>
                </a:solidFill>
                <a:latin typeface="Calibri"/>
              </a:rPr>
              <a:t>El estándar exige conservar información 5 años, pero los plazos de prescripción y caducidad varían enormemente entre países (y dentro de ellos: regímenes especiales, años fiscales distintos).</a:t>
            </a:r>
          </a:p>
        </p:txBody>
      </p:sp>
      <p:sp>
        <p:nvSpPr>
          <p:cNvPr id="9" name="Oval 8"/>
          <p:cNvSpPr/>
          <p:nvPr/>
        </p:nvSpPr>
        <p:spPr>
          <a:xfrm>
            <a:off x="548640" y="3209544"/>
            <a:ext cx="603504" cy="603504"/>
          </a:xfrm>
          <a:prstGeom prst="ellipse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80" y="3354384"/>
            <a:ext cx="313822" cy="31382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71600" y="3154680"/>
            <a:ext cx="60350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550" b="1" i="0">
                <a:solidFill>
                  <a:srgbClr val="1E2761"/>
                </a:solidFill>
                <a:latin typeface="Cambria"/>
              </a:rPr>
              <a:t>El riesgo práctico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71600" y="3538728"/>
            <a:ext cx="6126480" cy="9601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0" i="0">
                <a:solidFill>
                  <a:srgbClr val="1A1F36"/>
                </a:solidFill>
                <a:latin typeface="Calibri"/>
              </a:rPr>
              <a:t>Si la información del exterior llega cuando el período ya prescribió, el contribuyente impugna la liquidación por prescripción — sin discutir siquiera la veracidad de los datos.</a:t>
            </a:r>
          </a:p>
        </p:txBody>
      </p:sp>
      <p:sp>
        <p:nvSpPr>
          <p:cNvPr id="13" name="Oval 12"/>
          <p:cNvSpPr/>
          <p:nvPr/>
        </p:nvSpPr>
        <p:spPr>
          <a:xfrm>
            <a:off x="548640" y="4626864"/>
            <a:ext cx="603504" cy="603504"/>
          </a:xfrm>
          <a:prstGeom prst="ellipse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4" name="Picture 13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80" y="4771704"/>
            <a:ext cx="313822" cy="31382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71600" y="4572000"/>
            <a:ext cx="60350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550" b="1" i="0">
                <a:solidFill>
                  <a:srgbClr val="1E2761"/>
                </a:solidFill>
                <a:latin typeface="Cambria"/>
              </a:rPr>
              <a:t>La respuesta técnica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71600" y="4956048"/>
            <a:ext cx="6126480" cy="9601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0" i="0">
                <a:solidFill>
                  <a:srgbClr val="1A1F36"/>
                </a:solidFill>
                <a:latin typeface="Calibri"/>
              </a:rPr>
              <a:t>Suspensión o interrupción de los plazos durante la cooperación internacional (ej.: en Francia la solicitud de información suspende automáticamente la prescripción).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909560" y="1737360"/>
            <a:ext cx="3749039" cy="1828800"/>
          </a:xfrm>
          <a:prstGeom prst="roundRect">
            <a:avLst>
              <a:gd name="adj" fmla="val 8000"/>
            </a:avLst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8138160" y="1874519"/>
            <a:ext cx="3383280" cy="5669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000" b="1" i="0">
                <a:solidFill>
                  <a:srgbClr val="CADCFC"/>
                </a:solidFill>
                <a:latin typeface="Cambria"/>
              </a:rPr>
              <a:t>578 M €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38160" y="2514600"/>
            <a:ext cx="3383280" cy="9144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150" b="0" i="0">
                <a:solidFill>
                  <a:srgbClr val="FFFFFF"/>
                </a:solidFill>
                <a:latin typeface="Calibri"/>
              </a:rPr>
              <a:t>recaudados en 2025 por la Iniciativa Latinoamericana del Foro Global gracias al EOIR y al CRS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7909560" y="3749039"/>
            <a:ext cx="3749039" cy="228600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138160" y="3913632"/>
            <a:ext cx="338328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400" b="1" i="0">
                <a:solidFill>
                  <a:srgbClr val="1E2761"/>
                </a:solidFill>
                <a:latin typeface="Cambria"/>
              </a:rPr>
              <a:t>Art. 14.2 MAC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138160" y="4297680"/>
            <a:ext cx="3383280" cy="16459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150" b="0" i="0">
                <a:solidFill>
                  <a:srgbClr val="1A1F36"/>
                </a:solidFill>
                <a:latin typeface="Calibri"/>
              </a:rPr>
              <a:t>En asistencia en cobranza, los actos del Estado requerido suspenden o interrumpen la prescripción también en el Estado requirente. El art. 27 del Modelo de Convenio, en cambio, no lo prevé.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8640" y="6144768"/>
            <a:ext cx="110642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sz="1400" b="0" i="1">
                <a:solidFill>
                  <a:srgbClr val="1E2761"/>
                </a:solidFill>
                <a:latin typeface="Calibri"/>
              </a:rPr>
              <a:t>El mismo equilibrio que exige la jurisprudencia: transparencia, pero con seguridad jurídica y derechos de defensa.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612880" y="6473952"/>
            <a:ext cx="45720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000" b="0" i="0">
                <a:solidFill>
                  <a:srgbClr val="5A6480"/>
                </a:solidFill>
                <a:latin typeface="Calibri"/>
              </a:rPr>
              <a:t>15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106424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Recomendaciones del CIAT sobre el cómputo de plazos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60120"/>
            <a:ext cx="110642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400" b="0" i="1">
                <a:solidFill>
                  <a:srgbClr val="5A6480"/>
                </a:solidFill>
                <a:latin typeface="Calibri"/>
              </a:rPr>
              <a:t>Cómo articular suspensión e interrupción sin sacrificar la seguridad jurídica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645920"/>
            <a:ext cx="3657600" cy="306324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822959" y="1901952"/>
            <a:ext cx="603504" cy="603504"/>
          </a:xfrm>
          <a:prstGeom prst="ellipse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800" y="2046792"/>
            <a:ext cx="313822" cy="3138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2959" y="2651760"/>
            <a:ext cx="3154680" cy="3840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600" b="1" i="0">
                <a:solidFill>
                  <a:srgbClr val="1E2761"/>
                </a:solidFill>
                <a:latin typeface="Cambria"/>
              </a:rPr>
              <a:t>Estado requirente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59" y="3063240"/>
            <a:ext cx="3154680" cy="15544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8000"/>
              </a:lnSpc>
            </a:pPr>
            <a:r>
              <a:rPr sz="1200" b="0" i="0">
                <a:solidFill>
                  <a:srgbClr val="1A1F36"/>
                </a:solidFill>
                <a:latin typeface="Calibri"/>
              </a:rPr>
              <a:t>Suspender el plazo al formular la solicitud: no puede concluir su control sin la información pedida. La suspensión expira al recibir respuesta o al vencer su término.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462272" y="1645920"/>
            <a:ext cx="3657600" cy="306324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4736592" y="1901952"/>
            <a:ext cx="603504" cy="603504"/>
          </a:xfrm>
          <a:prstGeom prst="ellipse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1432" y="2046792"/>
            <a:ext cx="313822" cy="31382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736592" y="2651760"/>
            <a:ext cx="3154680" cy="3840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600" b="1" i="0">
                <a:solidFill>
                  <a:srgbClr val="1E2761"/>
                </a:solidFill>
                <a:latin typeface="Cambria"/>
              </a:rPr>
              <a:t>Estado requerido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36592" y="3063240"/>
            <a:ext cx="3154680" cy="15544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8000"/>
              </a:lnSpc>
            </a:pPr>
            <a:r>
              <a:rPr sz="1200" b="0" i="0">
                <a:solidFill>
                  <a:srgbClr val="1A1F36"/>
                </a:solidFill>
                <a:latin typeface="Calibri"/>
              </a:rPr>
              <a:t>Si debe ejercer facultades de fiscalización para obtener la información (tiempo que no controla), conviene interrumpir o suspender sus propios plazos.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375904" y="1645920"/>
            <a:ext cx="3657600" cy="306324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Oval 15"/>
          <p:cNvSpPr/>
          <p:nvPr/>
        </p:nvSpPr>
        <p:spPr>
          <a:xfrm>
            <a:off x="8650224" y="1901952"/>
            <a:ext cx="603504" cy="603504"/>
          </a:xfrm>
          <a:prstGeom prst="ellipse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7" name="Picture 16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5064" y="2046792"/>
            <a:ext cx="313822" cy="31382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650224" y="2651760"/>
            <a:ext cx="3154680" cy="3840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600" b="1" i="0">
                <a:solidFill>
                  <a:srgbClr val="1E2761"/>
                </a:solidFill>
                <a:latin typeface="Cambria"/>
              </a:rPr>
              <a:t>Intercambio automático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650224" y="3063240"/>
            <a:ext cx="3154680" cy="15544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8000"/>
              </a:lnSpc>
            </a:pPr>
            <a:r>
              <a:rPr sz="1200" b="0" i="0">
                <a:solidFill>
                  <a:srgbClr val="1A1F36"/>
                </a:solidFill>
                <a:latin typeface="Calibri"/>
              </a:rPr>
              <a:t>Sin suspensión automática — no hay solicitud. Pero la recepción de datos (CRS, FATCA, CARF) puede interrumpir plazos si revela riesgos y desencadena una actuación de control.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4937760"/>
            <a:ext cx="11109960" cy="13716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1E276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822960" y="5230368"/>
            <a:ext cx="566928" cy="566928"/>
          </a:xfrm>
          <a:prstGeom prst="ellipse">
            <a:avLst/>
          </a:prstGeom>
          <a:solidFill>
            <a:srgbClr val="C98A1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2" name="Picture 21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9022" y="5366430"/>
            <a:ext cx="294802" cy="29480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600200" y="5074920"/>
            <a:ext cx="9921240" cy="11430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0000"/>
              </a:lnSpc>
            </a:pPr>
            <a:r>
              <a:rPr sz="1250" b="1" i="0">
                <a:solidFill>
                  <a:srgbClr val="1E2761"/>
                </a:solidFill>
                <a:latin typeface="Calibri"/>
              </a:rPr>
              <a:t>Límites en garantía del contribuyente:  </a:t>
            </a:r>
            <a:r>
              <a:rPr sz="1250" b="0" i="0">
                <a:solidFill>
                  <a:srgbClr val="1A1F36"/>
                </a:solidFill>
                <a:latin typeface="Calibri"/>
              </a:rPr>
              <a:t>plazo máximo de prescripción aun con suspensiones · la suspensión decae si el trámite supera un período razonable (ej.: 2 años) · en EE. UU. y Reino Unido, si los activos en el exterior no se declaran, la prescripción no corre hasta que se presente la información.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612880" y="6473952"/>
            <a:ext cx="45720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000" b="0" i="0">
                <a:solidFill>
                  <a:srgbClr val="5A6480"/>
                </a:solidFill>
                <a:latin typeface="Calibri"/>
              </a:rPr>
              <a:t>16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106424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Los fallos estructurales que la jurisprudencia deja al descubierto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600200"/>
            <a:ext cx="5349240" cy="210312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804672" y="1874519"/>
            <a:ext cx="603504" cy="603504"/>
          </a:xfrm>
          <a:prstGeom prst="ellipse">
            <a:avLst/>
          </a:prstGeom>
          <a:solidFill>
            <a:srgbClr val="B23A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512" y="2019360"/>
            <a:ext cx="313822" cy="31382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00200" y="1837943"/>
            <a:ext cx="4160520" cy="5669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550" b="1" i="0">
                <a:solidFill>
                  <a:srgbClr val="1E2761"/>
                </a:solidFill>
                <a:latin typeface="Cambria"/>
              </a:rPr>
              <a:t>Sin sospecha individualizada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00200" y="2441448"/>
            <a:ext cx="4160520" cy="11887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150" b="0" i="0">
                <a:solidFill>
                  <a:srgbClr val="1A1F36"/>
                </a:solidFill>
                <a:latin typeface="Calibri"/>
              </a:rPr>
              <a:t>El AEOI trata a todo titular de cuenta como sujeto de interés fiscal. Tras L.B. c. Hungría y SIA “SS”, lo sistemático sin ponderación individual está bajo sospecha.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63640" y="1600200"/>
            <a:ext cx="5349240" cy="210312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6519672" y="1874519"/>
            <a:ext cx="603504" cy="603504"/>
          </a:xfrm>
          <a:prstGeom prst="ellipse">
            <a:avLst/>
          </a:prstGeom>
          <a:solidFill>
            <a:srgbClr val="B23A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4512" y="2019360"/>
            <a:ext cx="313822" cy="31382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315200" y="1837943"/>
            <a:ext cx="4160520" cy="5669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550" b="1" i="0">
                <a:solidFill>
                  <a:srgbClr val="1E2761"/>
                </a:solidFill>
                <a:latin typeface="Cambria"/>
              </a:rPr>
              <a:t>EE. UU.: ni adecuación ni reciprocidad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0" y="2441448"/>
            <a:ext cx="4160520" cy="11887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150" b="0" i="0">
                <a:solidFill>
                  <a:srgbClr val="1A1F36"/>
                </a:solidFill>
                <a:latin typeface="Calibri"/>
              </a:rPr>
              <a:t>No hay decisión de adecuación para el IRS y EE. UU. no aplica el CRS: el flujo es esencialmente unidireccional. Punto débil central en C-804/25.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3931920"/>
            <a:ext cx="5349240" cy="210312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804672" y="4206240"/>
            <a:ext cx="603504" cy="603504"/>
          </a:xfrm>
          <a:prstGeom prst="ellipse">
            <a:avLst/>
          </a:prstGeom>
          <a:solidFill>
            <a:srgbClr val="B23A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9512" y="4351080"/>
            <a:ext cx="313822" cy="31382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600200" y="4169663"/>
            <a:ext cx="4160520" cy="5669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550" b="1" i="0">
                <a:solidFill>
                  <a:srgbClr val="1E2761"/>
                </a:solidFill>
                <a:latin typeface="Cambria"/>
              </a:rPr>
              <a:t>Proporcionalidad sin examen de fondo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00200" y="4773168"/>
            <a:ext cx="4160520" cy="11887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150" b="0" i="0">
                <a:solidFill>
                  <a:srgbClr val="1A1F36"/>
                </a:solidFill>
                <a:latin typeface="Calibri"/>
              </a:rPr>
              <a:t>Los tribunales nacionales validan por “interés público” sin test estricto de necesidad; las APD, aplicando el RGPD, llegan al resultado contrario.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263640" y="3931920"/>
            <a:ext cx="5349240" cy="210312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6519672" y="4206240"/>
            <a:ext cx="603504" cy="603504"/>
          </a:xfrm>
          <a:prstGeom prst="ellipse">
            <a:avLst/>
          </a:prstGeom>
          <a:solidFill>
            <a:srgbClr val="B23A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1" name="Picture 20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4512" y="4351080"/>
            <a:ext cx="313822" cy="31382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315200" y="4169663"/>
            <a:ext cx="4160520" cy="5669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550" b="1" i="0">
                <a:solidFill>
                  <a:srgbClr val="1E2761"/>
                </a:solidFill>
                <a:latin typeface="Cambria"/>
              </a:rPr>
              <a:t>Tutela judicial fragmentada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0" y="4773168"/>
            <a:ext cx="4160520" cy="11887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150" b="0" i="0">
                <a:solidFill>
                  <a:srgbClr val="1A1F36"/>
                </a:solidFill>
                <a:latin typeface="Calibri"/>
              </a:rPr>
              <a:t>El afectado rara vez sabe qué se transmitió ni puede impugnarlo antes del envío — el déficit señalado desde M.N. c. San Marino.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612880" y="6473952"/>
            <a:ext cx="45720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000" b="0" i="0">
                <a:solidFill>
                  <a:srgbClr val="5A6480"/>
                </a:solidFill>
                <a:latin typeface="Calibri"/>
              </a:rPr>
              <a:t>17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106424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Escenarios tras C-804/25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60120"/>
            <a:ext cx="110642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400" b="0" i="1">
                <a:solidFill>
                  <a:srgbClr val="5A6480"/>
                </a:solidFill>
                <a:latin typeface="Calibri"/>
              </a:rPr>
              <a:t>Qué puede pasar y qué haría falta hacer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645920"/>
            <a:ext cx="3657600" cy="420624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822959" y="1920240"/>
            <a:ext cx="640080" cy="640080"/>
          </a:xfrm>
          <a:prstGeom prst="ellipse">
            <a:avLst/>
          </a:prstGeom>
          <a:solidFill>
            <a:srgbClr val="2C7A4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579" y="2073859"/>
            <a:ext cx="332841" cy="33284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2959" y="2697480"/>
            <a:ext cx="3154680" cy="4114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700" b="1" i="0">
                <a:solidFill>
                  <a:srgbClr val="1E2761"/>
                </a:solidFill>
                <a:latin typeface="Cambria"/>
              </a:rPr>
              <a:t>Validación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59" y="3154680"/>
            <a:ext cx="3154680" cy="10972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i="0">
                <a:solidFill>
                  <a:srgbClr val="1A1F36"/>
                </a:solidFill>
                <a:latin typeface="Calibri"/>
              </a:rPr>
              <a:t>El TJUE acepta el interés público y el marco del IGA.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59" y="4315968"/>
            <a:ext cx="3154680" cy="1417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1" i="0">
                <a:solidFill>
                  <a:srgbClr val="1E2761"/>
                </a:solidFill>
                <a:latin typeface="Calibri"/>
              </a:rPr>
              <a:t>Consecuencia: </a:t>
            </a:r>
            <a:r>
              <a:rPr sz="1250" b="0" i="0">
                <a:solidFill>
                  <a:srgbClr val="1A1F36"/>
                </a:solidFill>
                <a:latin typeface="Calibri"/>
              </a:rPr>
              <a:t>Statu quo, pero con presión para reforzar información y derechos de los interesados.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62272" y="1645920"/>
            <a:ext cx="3657600" cy="420624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Oval 11"/>
          <p:cNvSpPr/>
          <p:nvPr/>
        </p:nvSpPr>
        <p:spPr>
          <a:xfrm>
            <a:off x="4736592" y="1920240"/>
            <a:ext cx="640080" cy="640080"/>
          </a:xfrm>
          <a:prstGeom prst="ellipse">
            <a:avLst/>
          </a:prstGeom>
          <a:solidFill>
            <a:srgbClr val="C98A1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3" name="Picture 12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0211" y="2073859"/>
            <a:ext cx="332841" cy="33284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36592" y="2697480"/>
            <a:ext cx="3154680" cy="4114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700" b="1" i="0">
                <a:solidFill>
                  <a:srgbClr val="1E2761"/>
                </a:solidFill>
                <a:latin typeface="Cambria"/>
              </a:rPr>
              <a:t>Validación condicionada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36592" y="3154680"/>
            <a:ext cx="3154680" cy="10972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i="0">
                <a:solidFill>
                  <a:srgbClr val="1A1F36"/>
                </a:solidFill>
                <a:latin typeface="Calibri"/>
              </a:rPr>
              <a:t>Compatible solo con salvaguardas adicionales (minimización, umbrales, transparencia).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36592" y="4315968"/>
            <a:ext cx="3154680" cy="1417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1" i="0">
                <a:solidFill>
                  <a:srgbClr val="1E2761"/>
                </a:solidFill>
                <a:latin typeface="Calibri"/>
              </a:rPr>
              <a:t>Consecuencia: </a:t>
            </a:r>
            <a:r>
              <a:rPr sz="1250" b="0" i="0">
                <a:solidFill>
                  <a:srgbClr val="1A1F36"/>
                </a:solidFill>
                <a:latin typeface="Calibri"/>
              </a:rPr>
              <a:t>Renegociación de los IGA y ajustes en la implementación nacional de FATCA/CRS.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375904" y="1645920"/>
            <a:ext cx="3657600" cy="420624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Oval 17"/>
          <p:cNvSpPr/>
          <p:nvPr/>
        </p:nvSpPr>
        <p:spPr>
          <a:xfrm>
            <a:off x="8650224" y="1920240"/>
            <a:ext cx="640080" cy="640080"/>
          </a:xfrm>
          <a:prstGeom prst="ellipse">
            <a:avLst/>
          </a:prstGeom>
          <a:solidFill>
            <a:srgbClr val="B23A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9" name="Picture 18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3843" y="2073859"/>
            <a:ext cx="332841" cy="332841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8650224" y="2697480"/>
            <a:ext cx="3154680" cy="4114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700" b="1" i="0">
                <a:solidFill>
                  <a:srgbClr val="1E2761"/>
                </a:solidFill>
                <a:latin typeface="Cambria"/>
              </a:rPr>
              <a:t>Invalidación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650224" y="3154680"/>
            <a:ext cx="3154680" cy="10972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i="0">
                <a:solidFill>
                  <a:srgbClr val="1A1F36"/>
                </a:solidFill>
                <a:latin typeface="Calibri"/>
              </a:rPr>
              <a:t>Transferencias incompatibles con el Cap. V RGPD sin adecuación de EE. UU.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650224" y="4315968"/>
            <a:ext cx="3154680" cy="1417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1" i="0">
                <a:solidFill>
                  <a:srgbClr val="1E2761"/>
                </a:solidFill>
                <a:latin typeface="Calibri"/>
              </a:rPr>
              <a:t>Consecuencia: </a:t>
            </a:r>
            <a:r>
              <a:rPr sz="1250" b="0" i="0">
                <a:solidFill>
                  <a:srgbClr val="1A1F36"/>
                </a:solidFill>
                <a:latin typeface="Calibri"/>
              </a:rPr>
              <a:t>Efecto “Schrems fiscal”: renegociación global y contagio al CRS con terceros países sin nivel equivalente.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612880" y="6473952"/>
            <a:ext cx="45720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000" b="0" i="0">
                <a:solidFill>
                  <a:srgbClr val="5A6480"/>
                </a:solidFill>
                <a:latin typeface="Calibri"/>
              </a:rPr>
              <a:t>18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Oval 2"/>
          <p:cNvSpPr/>
          <p:nvPr/>
        </p:nvSpPr>
        <p:spPr>
          <a:xfrm>
            <a:off x="9509760" y="-1645920"/>
            <a:ext cx="5303520" cy="5303520"/>
          </a:xfrm>
          <a:prstGeom prst="ellipse">
            <a:avLst/>
          </a:prstGeom>
          <a:solidFill>
            <a:srgbClr val="2B3A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85800" y="457200"/>
            <a:ext cx="9144000" cy="7315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400" b="1" i="0">
                <a:solidFill>
                  <a:srgbClr val="FFFFFF"/>
                </a:solidFill>
                <a:latin typeface="Cambria"/>
              </a:rPr>
              <a:t>Conclusiones</a:t>
            </a:r>
          </a:p>
        </p:txBody>
      </p:sp>
      <p:sp>
        <p:nvSpPr>
          <p:cNvPr id="5" name="Oval 4"/>
          <p:cNvSpPr/>
          <p:nvPr/>
        </p:nvSpPr>
        <p:spPr>
          <a:xfrm>
            <a:off x="713232" y="1536192"/>
            <a:ext cx="329184" cy="329184"/>
          </a:xfrm>
          <a:prstGeom prst="ellipse">
            <a:avLst/>
          </a:prstGeom>
          <a:solidFill>
            <a:srgbClr val="CAD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713232" y="1536192"/>
            <a:ext cx="329184" cy="32918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300" b="1" i="0">
                <a:solidFill>
                  <a:srgbClr val="1E2761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34440" y="1481328"/>
            <a:ext cx="10332720" cy="10515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12000"/>
              </a:lnSpc>
            </a:pPr>
            <a:r>
              <a:rPr sz="1450" b="1" i="0">
                <a:solidFill>
                  <a:srgbClr val="CADCFC"/>
                </a:solidFill>
                <a:latin typeface="Calibri"/>
              </a:rPr>
              <a:t>El fin ya no basta.  </a:t>
            </a:r>
            <a:r>
              <a:rPr sz="1450" b="0" i="0">
                <a:solidFill>
                  <a:srgbClr val="FFFFFF"/>
                </a:solidFill>
                <a:latin typeface="Calibri"/>
              </a:rPr>
              <a:t>Ningún tribunal niega la legitimidad de la lucha contra la evasión; lo que se examina ahora es el cómo: proporcionalidad, minimización y garantías.</a:t>
            </a:r>
          </a:p>
        </p:txBody>
      </p:sp>
      <p:sp>
        <p:nvSpPr>
          <p:cNvPr id="8" name="Oval 7"/>
          <p:cNvSpPr/>
          <p:nvPr/>
        </p:nvSpPr>
        <p:spPr>
          <a:xfrm>
            <a:off x="713232" y="2743200"/>
            <a:ext cx="329184" cy="329184"/>
          </a:xfrm>
          <a:prstGeom prst="ellipse">
            <a:avLst/>
          </a:prstGeom>
          <a:solidFill>
            <a:srgbClr val="CAD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13232" y="2743200"/>
            <a:ext cx="329184" cy="32918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300" b="1" i="0">
                <a:solidFill>
                  <a:srgbClr val="1E2761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34440" y="2688336"/>
            <a:ext cx="10332720" cy="10515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12000"/>
              </a:lnSpc>
            </a:pPr>
            <a:r>
              <a:rPr sz="1450" b="1" i="0">
                <a:solidFill>
                  <a:srgbClr val="CADCFC"/>
                </a:solidFill>
                <a:latin typeface="Calibri"/>
              </a:rPr>
              <a:t>Lo automático es el problema.  </a:t>
            </a:r>
            <a:r>
              <a:rPr sz="1450" b="0" i="0">
                <a:solidFill>
                  <a:srgbClr val="FFFFFF"/>
                </a:solidFill>
                <a:latin typeface="Calibri"/>
              </a:rPr>
              <a:t>L.B. c. Hungría y SIA “SS” convergen: los tratamientos sistemáticos sin evaluación individual exigen una justificación reforzada que el AEOI aún no ha superado.</a:t>
            </a:r>
          </a:p>
        </p:txBody>
      </p:sp>
      <p:sp>
        <p:nvSpPr>
          <p:cNvPr id="11" name="Oval 10"/>
          <p:cNvSpPr/>
          <p:nvPr/>
        </p:nvSpPr>
        <p:spPr>
          <a:xfrm>
            <a:off x="713232" y="3950207"/>
            <a:ext cx="329184" cy="329184"/>
          </a:xfrm>
          <a:prstGeom prst="ellipse">
            <a:avLst/>
          </a:prstGeom>
          <a:solidFill>
            <a:srgbClr val="CAD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713232" y="3950207"/>
            <a:ext cx="329184" cy="32918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300" b="1" i="0">
                <a:solidFill>
                  <a:srgbClr val="1E2761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34440" y="3895344"/>
            <a:ext cx="10332720" cy="10515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12000"/>
              </a:lnSpc>
            </a:pPr>
            <a:r>
              <a:rPr sz="1450" b="1" i="0">
                <a:solidFill>
                  <a:srgbClr val="CADCFC"/>
                </a:solidFill>
                <a:latin typeface="Calibri"/>
              </a:rPr>
              <a:t>El secreto profesional resiste.  </a:t>
            </a:r>
            <a:r>
              <a:rPr sz="1450" b="0" i="0">
                <a:solidFill>
                  <a:srgbClr val="FFFFFF"/>
                </a:solidFill>
                <a:latin typeface="Calibri"/>
              </a:rPr>
              <a:t>C-694/20 y C-432/23 demuestran que el TJUE está dispuesto a anular piezas del sistema cuando chocan con el art. 7 de la Carta.</a:t>
            </a:r>
          </a:p>
        </p:txBody>
      </p:sp>
      <p:sp>
        <p:nvSpPr>
          <p:cNvPr id="14" name="Oval 13"/>
          <p:cNvSpPr/>
          <p:nvPr/>
        </p:nvSpPr>
        <p:spPr>
          <a:xfrm>
            <a:off x="713232" y="5157216"/>
            <a:ext cx="329184" cy="329184"/>
          </a:xfrm>
          <a:prstGeom prst="ellipse">
            <a:avLst/>
          </a:prstGeom>
          <a:solidFill>
            <a:srgbClr val="CAD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713232" y="5157216"/>
            <a:ext cx="329184" cy="32918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300" b="1" i="0">
                <a:solidFill>
                  <a:srgbClr val="1E2761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34440" y="5102352"/>
            <a:ext cx="10332720" cy="10515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12000"/>
              </a:lnSpc>
            </a:pPr>
            <a:r>
              <a:rPr sz="1450" b="1" i="0">
                <a:solidFill>
                  <a:srgbClr val="CADCFC"/>
                </a:solidFill>
                <a:latin typeface="Calibri"/>
              </a:rPr>
              <a:t>C-804/25 es la cita decisiva.  </a:t>
            </a:r>
            <a:r>
              <a:rPr sz="1450" b="0" i="0">
                <a:solidFill>
                  <a:srgbClr val="FFFFFF"/>
                </a:solidFill>
                <a:latin typeface="Calibri"/>
              </a:rPr>
              <a:t>Por primera vez el TJUE examinará el fondo del intercambio automático con EE. UU. bajo el RGPD. Su respuesta definirá el estándar para FATCA, CRS y DAC.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85800" y="6327648"/>
            <a:ext cx="731520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500" b="0" i="1">
                <a:solidFill>
                  <a:srgbClr val="CADCFC"/>
                </a:solidFill>
                <a:latin typeface="Calibri"/>
              </a:rPr>
              <a:t>Muchas gracias — ¿preguntas?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612880" y="6473952"/>
            <a:ext cx="45720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000" b="0" i="0">
                <a:solidFill>
                  <a:srgbClr val="5A6480"/>
                </a:solidFill>
                <a:latin typeface="Calibri"/>
              </a:rPr>
              <a:t>19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106424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Hoja de ruta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600200"/>
            <a:ext cx="5349240" cy="205740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822959" y="1892807"/>
            <a:ext cx="658368" cy="658368"/>
          </a:xfrm>
          <a:prstGeom prst="ellipse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968" y="2050816"/>
            <a:ext cx="342351" cy="34235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91640" y="1874519"/>
            <a:ext cx="4023360" cy="4114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700" b="1" i="0">
                <a:solidFill>
                  <a:srgbClr val="1E2761"/>
                </a:solidFill>
                <a:latin typeface="Cambria"/>
              </a:rPr>
              <a:t>1 · El régimen AEOI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91640" y="2331720"/>
            <a:ext cx="3977639" cy="11887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10000"/>
              </a:lnSpc>
            </a:pPr>
            <a:r>
              <a:rPr sz="1350" b="0" i="0">
                <a:solidFill>
                  <a:srgbClr val="1A1F36"/>
                </a:solidFill>
                <a:latin typeface="Calibri"/>
              </a:rPr>
              <a:t>FATCA, CRS y las directivas DAC: qué se intercambia, con quién y a qué escala.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63640" y="1600200"/>
            <a:ext cx="5349240" cy="205740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6537959" y="1892807"/>
            <a:ext cx="658368" cy="658368"/>
          </a:xfrm>
          <a:prstGeom prst="ellipse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5968" y="2050816"/>
            <a:ext cx="342351" cy="34235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406640" y="1874519"/>
            <a:ext cx="4023360" cy="4114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700" b="1" i="0">
                <a:solidFill>
                  <a:srgbClr val="1E2761"/>
                </a:solidFill>
                <a:latin typeface="Cambria"/>
              </a:rPr>
              <a:t>2 · El marco de derechos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06640" y="2331720"/>
            <a:ext cx="3977639" cy="11887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10000"/>
              </a:lnSpc>
            </a:pPr>
            <a:r>
              <a:rPr sz="1350" b="0" i="0">
                <a:solidFill>
                  <a:srgbClr val="1A1F36"/>
                </a:solidFill>
                <a:latin typeface="Calibri"/>
              </a:rPr>
              <a:t>Art. 8 CEDH, arts. 7 y 8 de la Carta UE y RGPD: legalidad, necesidad y proporcionalidad.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3977639"/>
            <a:ext cx="5349240" cy="205740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822959" y="4270248"/>
            <a:ext cx="658368" cy="658368"/>
          </a:xfrm>
          <a:prstGeom prst="ellipse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68" y="4428256"/>
            <a:ext cx="342351" cy="34235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691640" y="4251959"/>
            <a:ext cx="4023360" cy="4114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700" b="1" i="0">
                <a:solidFill>
                  <a:srgbClr val="1E2761"/>
                </a:solidFill>
                <a:latin typeface="Cambria"/>
              </a:rPr>
              <a:t>3 · La jurisprudencia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91640" y="4709159"/>
            <a:ext cx="3977639" cy="11887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10000"/>
              </a:lnSpc>
            </a:pPr>
            <a:r>
              <a:rPr sz="1350" b="0" i="0">
                <a:solidFill>
                  <a:srgbClr val="1A1F36"/>
                </a:solidFill>
                <a:latin typeface="Calibri"/>
              </a:rPr>
              <a:t>TJUE, TEDH y tribunales nacionales: qué se validó, qué se limitó y qué se anuló.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263640" y="3977639"/>
            <a:ext cx="5349240" cy="205740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6537959" y="4270248"/>
            <a:ext cx="658368" cy="658368"/>
          </a:xfrm>
          <a:prstGeom prst="ellipse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1" name="Picture 20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5968" y="4428256"/>
            <a:ext cx="342351" cy="342351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406640" y="4251959"/>
            <a:ext cx="4023360" cy="4114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700" b="1" i="0">
                <a:solidFill>
                  <a:srgbClr val="1E2761"/>
                </a:solidFill>
                <a:latin typeface="Cambria"/>
              </a:rPr>
              <a:t>4 · El punto de inflexión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406640" y="4709159"/>
            <a:ext cx="3977639" cy="11887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10000"/>
              </a:lnSpc>
            </a:pPr>
            <a:r>
              <a:rPr sz="1350" b="0" i="0">
                <a:solidFill>
                  <a:srgbClr val="1A1F36"/>
                </a:solidFill>
                <a:latin typeface="Calibri"/>
              </a:rPr>
              <a:t>La saga belga de FATCA y las 13 cuestiones prejudiciales del asunto C-804/25.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612880" y="6473952"/>
            <a:ext cx="45720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000" b="0" i="0">
                <a:solidFill>
                  <a:srgbClr val="5A6480"/>
                </a:solidFill>
                <a:latin typeface="Calibri"/>
              </a:rPr>
              <a:t>2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106424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Fuentes y referencias principales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645920"/>
            <a:ext cx="539496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600" b="1" i="0">
                <a:solidFill>
                  <a:srgbClr val="1E2761"/>
                </a:solidFill>
                <a:latin typeface="Cambria"/>
              </a:rPr>
              <a:t>Unión Europea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103120"/>
            <a:ext cx="5440680" cy="35661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8000"/>
              </a:lnSpc>
              <a:spcAft>
                <a:spcPts val="1000"/>
              </a:spcAft>
            </a:pPr>
            <a:r>
              <a:rPr sz="1250" b="0" i="0">
                <a:solidFill>
                  <a:srgbClr val="1A1F36"/>
                </a:solidFill>
                <a:latin typeface="Calibri"/>
              </a:rPr>
              <a:t>•  TJUE, C-175/20, SIA “SS” c. Valsts ieņēmumu dienests, 24.02.2022</a:t>
            </a:r>
          </a:p>
          <a:p>
            <a:pPr algn="l">
              <a:lnSpc>
                <a:spcPct val="108000"/>
              </a:lnSpc>
              <a:spcAft>
                <a:spcPts val="1000"/>
              </a:spcAft>
            </a:pPr>
            <a:r>
              <a:rPr sz="1250" b="0" i="0">
                <a:solidFill>
                  <a:srgbClr val="1A1F36"/>
                </a:solidFill>
                <a:latin typeface="Calibri"/>
              </a:rPr>
              <a:t>•  TJUE, C-694/20, Orde van Vlaamse Balies, 08.12.2022</a:t>
            </a:r>
          </a:p>
          <a:p>
            <a:pPr algn="l">
              <a:lnSpc>
                <a:spcPct val="108000"/>
              </a:lnSpc>
              <a:spcAft>
                <a:spcPts val="1000"/>
              </a:spcAft>
            </a:pPr>
            <a:r>
              <a:rPr sz="1250" b="0" i="0">
                <a:solidFill>
                  <a:srgbClr val="1A1F36"/>
                </a:solidFill>
                <a:latin typeface="Calibri"/>
              </a:rPr>
              <a:t>•  TJUE, C-623/22, Belgian Association of Tax Lawyers, 29.07.2024</a:t>
            </a:r>
          </a:p>
          <a:p>
            <a:pPr algn="l">
              <a:lnSpc>
                <a:spcPct val="108000"/>
              </a:lnSpc>
              <a:spcAft>
                <a:spcPts val="1000"/>
              </a:spcAft>
            </a:pPr>
            <a:r>
              <a:rPr sz="1250" b="0" i="0">
                <a:solidFill>
                  <a:srgbClr val="1A1F36"/>
                </a:solidFill>
                <a:latin typeface="Calibri"/>
              </a:rPr>
              <a:t>•  TJUE, C-432/23, Ordre des Avocats du Barreau de Luxembourg, 26.09.2024</a:t>
            </a:r>
          </a:p>
          <a:p>
            <a:pPr algn="l">
              <a:lnSpc>
                <a:spcPct val="108000"/>
              </a:lnSpc>
              <a:spcAft>
                <a:spcPts val="1000"/>
              </a:spcAft>
            </a:pPr>
            <a:r>
              <a:rPr sz="1250" b="0" i="0">
                <a:solidFill>
                  <a:srgbClr val="1A1F36"/>
                </a:solidFill>
                <a:latin typeface="Calibri"/>
              </a:rPr>
              <a:t>•  TJUE, C-804/25, remisión de la Corte de Apelación de Bruselas, 26.11.2025 (pendiente)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63640" y="1645920"/>
            <a:ext cx="539496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600" b="1" i="0">
                <a:solidFill>
                  <a:srgbClr val="1E2761"/>
                </a:solidFill>
                <a:latin typeface="Cambria"/>
              </a:rPr>
              <a:t>TEDH, foros nacionales y doctrina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63640" y="2103120"/>
            <a:ext cx="5440680" cy="38404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8000"/>
              </a:lnSpc>
              <a:spcAft>
                <a:spcPts val="1000"/>
              </a:spcAft>
            </a:pPr>
            <a:r>
              <a:rPr sz="1250" b="0" i="0">
                <a:solidFill>
                  <a:srgbClr val="1A1F36"/>
                </a:solidFill>
                <a:latin typeface="Calibri"/>
              </a:rPr>
              <a:t>•  TEDH (GS), L.B. c. Hungría, n.º 36345/16, 09.03.2023</a:t>
            </a:r>
          </a:p>
          <a:p>
            <a:pPr algn="l">
              <a:lnSpc>
                <a:spcPct val="108000"/>
              </a:lnSpc>
              <a:spcAft>
                <a:spcPts val="1000"/>
              </a:spcAft>
            </a:pPr>
            <a:r>
              <a:rPr sz="1250" b="0" i="0">
                <a:solidFill>
                  <a:srgbClr val="1A1F36"/>
                </a:solidFill>
                <a:latin typeface="Calibri"/>
              </a:rPr>
              <a:t>•  TEDH, G.S.B. c. Suiza, n.º 28601/11, 22.12.2015</a:t>
            </a:r>
          </a:p>
          <a:p>
            <a:pPr algn="l">
              <a:lnSpc>
                <a:spcPct val="108000"/>
              </a:lnSpc>
              <a:spcAft>
                <a:spcPts val="1000"/>
              </a:spcAft>
            </a:pPr>
            <a:r>
              <a:rPr sz="1250" b="0" i="0">
                <a:solidFill>
                  <a:srgbClr val="1A1F36"/>
                </a:solidFill>
                <a:latin typeface="Calibri"/>
              </a:rPr>
              <a:t>•  TEDH, M.N. y otros c. San Marino, n.º 28005/12, 07.07.2015</a:t>
            </a:r>
          </a:p>
          <a:p>
            <a:pPr algn="l">
              <a:lnSpc>
                <a:spcPct val="108000"/>
              </a:lnSpc>
              <a:spcAft>
                <a:spcPts val="1000"/>
              </a:spcAft>
            </a:pPr>
            <a:r>
              <a:rPr sz="1250" b="0" i="0">
                <a:solidFill>
                  <a:srgbClr val="1A1F36"/>
                </a:solidFill>
                <a:latin typeface="Calibri"/>
              </a:rPr>
              <a:t>•  APD belga, Decisión 61/2023 (24.05.2023) y decisión de 24.04.2025</a:t>
            </a:r>
          </a:p>
          <a:p>
            <a:pPr algn="l">
              <a:lnSpc>
                <a:spcPct val="108000"/>
              </a:lnSpc>
              <a:spcAft>
                <a:spcPts val="1000"/>
              </a:spcAft>
            </a:pPr>
            <a:r>
              <a:rPr sz="1250" b="0" i="0">
                <a:solidFill>
                  <a:srgbClr val="1A1F36"/>
                </a:solidFill>
                <a:latin typeface="Calibri"/>
              </a:rPr>
              <a:t>•  Conseil d'État (FR), n.º 466115 · R (Webster) c. HMRC (UK)</a:t>
            </a:r>
          </a:p>
          <a:p>
            <a:pPr algn="l">
              <a:lnSpc>
                <a:spcPct val="108000"/>
              </a:lnSpc>
              <a:spcAft>
                <a:spcPts val="1000"/>
              </a:spcAft>
            </a:pPr>
            <a:r>
              <a:rPr sz="1250" b="0" i="0">
                <a:solidFill>
                  <a:srgbClr val="1A1F36"/>
                </a:solidFill>
                <a:latin typeface="Calibri"/>
              </a:rPr>
              <a:t>•  Arias Esteban, I. G., «Breves reflexiones sobre los efectos del cómputo de plazos en el marco de la cooperación tributaria internacional», CIATBlog, 23.06.2026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6126480"/>
            <a:ext cx="110642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100" b="0" i="1">
                <a:solidFill>
                  <a:srgbClr val="5A6480"/>
                </a:solidFill>
                <a:latin typeface="Calibri"/>
              </a:rPr>
              <a:t>Cifras del AEOI: OCDE, Peer Review of the Automatic Exchange of Financial Account Information (2023).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612880" y="6473952"/>
            <a:ext cx="45720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000" b="0" i="0">
                <a:solidFill>
                  <a:srgbClr val="5A6480"/>
                </a:solidFill>
                <a:latin typeface="Calibri"/>
              </a:rPr>
              <a:t>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106424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El intercambio automático (AEOI): tres pilares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60120"/>
            <a:ext cx="110642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400" b="0" i="1">
                <a:solidFill>
                  <a:srgbClr val="5A6480"/>
                </a:solidFill>
                <a:latin typeface="Calibri"/>
              </a:rPr>
              <a:t>Transmisión periódica y masiva de datos financieros, sin solicitud previa ni sospecha individual</a:t>
            </a:r>
          </a:p>
        </p:txBody>
      </p:sp>
      <p:sp>
        <p:nvSpPr>
          <p:cNvPr id="5" name="Oval 4"/>
          <p:cNvSpPr/>
          <p:nvPr/>
        </p:nvSpPr>
        <p:spPr>
          <a:xfrm>
            <a:off x="548640" y="1764792"/>
            <a:ext cx="640080" cy="640080"/>
          </a:xfrm>
          <a:prstGeom prst="ellipse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259" y="1918411"/>
            <a:ext cx="332841" cy="33284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17320" y="1691640"/>
            <a:ext cx="58064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600" b="1" i="0">
                <a:solidFill>
                  <a:srgbClr val="1E2761"/>
                </a:solidFill>
                <a:latin typeface="Cambria"/>
              </a:rPr>
              <a:t>FATCA (2010)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17320" y="2093976"/>
            <a:ext cx="5943600" cy="10058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i="0">
                <a:solidFill>
                  <a:srgbClr val="1A1F36"/>
                </a:solidFill>
                <a:latin typeface="Calibri"/>
              </a:rPr>
              <a:t>Ley de EE. UU. aplicada vía acuerdos bilaterales (IGA). Los bancos reportan cuentas de “US persons” — incluidos los “americanos accidentales”.</a:t>
            </a:r>
          </a:p>
        </p:txBody>
      </p:sp>
      <p:sp>
        <p:nvSpPr>
          <p:cNvPr id="9" name="Oval 8"/>
          <p:cNvSpPr/>
          <p:nvPr/>
        </p:nvSpPr>
        <p:spPr>
          <a:xfrm>
            <a:off x="548640" y="3246120"/>
            <a:ext cx="640080" cy="640080"/>
          </a:xfrm>
          <a:prstGeom prst="ellipse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259" y="3399739"/>
            <a:ext cx="332841" cy="33284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17320" y="3172968"/>
            <a:ext cx="58064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600" b="1" i="0">
                <a:solidFill>
                  <a:srgbClr val="1E2761"/>
                </a:solidFill>
                <a:latin typeface="Cambria"/>
              </a:rPr>
              <a:t>CRS (OCDE, 2014)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17320" y="3575304"/>
            <a:ext cx="5943600" cy="10058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i="0">
                <a:solidFill>
                  <a:srgbClr val="1A1F36"/>
                </a:solidFill>
                <a:latin typeface="Calibri"/>
              </a:rPr>
              <a:t>Estándar común de reporte multilateral: saldos, intereses, dividendos y titulares reales, intercambiados cada año entre administraciones.</a:t>
            </a:r>
          </a:p>
        </p:txBody>
      </p:sp>
      <p:sp>
        <p:nvSpPr>
          <p:cNvPr id="13" name="Oval 12"/>
          <p:cNvSpPr/>
          <p:nvPr/>
        </p:nvSpPr>
        <p:spPr>
          <a:xfrm>
            <a:off x="548640" y="4727448"/>
            <a:ext cx="640080" cy="640080"/>
          </a:xfrm>
          <a:prstGeom prst="ellipse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4" name="Picture 13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259" y="4881067"/>
            <a:ext cx="332841" cy="33284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417320" y="4654296"/>
            <a:ext cx="58064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600" b="1" i="0">
                <a:solidFill>
                  <a:srgbClr val="1E2761"/>
                </a:solidFill>
                <a:latin typeface="Cambria"/>
              </a:rPr>
              <a:t>DAC (UE)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17320" y="5056632"/>
            <a:ext cx="5943600" cy="10058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i="0">
                <a:solidFill>
                  <a:srgbClr val="1A1F36"/>
                </a:solidFill>
                <a:latin typeface="Calibri"/>
              </a:rPr>
              <a:t>De DAC1 a DAC8: cuentas financieras (DAC2), rulings, país por país, mecanismos agresivos (DAC6), plataformas y criptoactivos.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818120" y="1691640"/>
            <a:ext cx="3840480" cy="1188720"/>
          </a:xfrm>
          <a:prstGeom prst="roundRect">
            <a:avLst>
              <a:gd name="adj" fmla="val 8000"/>
            </a:avLst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8046720" y="1801368"/>
            <a:ext cx="3474720" cy="5669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2900" b="1" i="0">
                <a:solidFill>
                  <a:srgbClr val="CADCFC"/>
                </a:solidFill>
                <a:latin typeface="Cambria"/>
              </a:rPr>
              <a:t>120+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046720" y="2423160"/>
            <a:ext cx="3474720" cy="4572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jurisdicciones comprometidas con el CRS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7818120" y="3172968"/>
            <a:ext cx="3840480" cy="1188720"/>
          </a:xfrm>
          <a:prstGeom prst="roundRect">
            <a:avLst>
              <a:gd name="adj" fmla="val 8000"/>
            </a:avLst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046720" y="3282696"/>
            <a:ext cx="3474720" cy="5669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2900" b="1" i="0">
                <a:solidFill>
                  <a:srgbClr val="CADCFC"/>
                </a:solidFill>
                <a:latin typeface="Cambria"/>
              </a:rPr>
              <a:t>≈123 M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046720" y="3904488"/>
            <a:ext cx="3474720" cy="4572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cuentas financieras intercambiadas por año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7818120" y="4654296"/>
            <a:ext cx="3840480" cy="1188720"/>
          </a:xfrm>
          <a:prstGeom prst="roundRect">
            <a:avLst>
              <a:gd name="adj" fmla="val 8000"/>
            </a:avLst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8046720" y="4764024"/>
            <a:ext cx="3474720" cy="5669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2900" b="1" i="0">
                <a:solidFill>
                  <a:srgbClr val="CADCFC"/>
                </a:solidFill>
                <a:latin typeface="Cambria"/>
              </a:rPr>
              <a:t>≈12 bill. €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046720" y="5385816"/>
            <a:ext cx="3474720" cy="4572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en activos cubiertos (OCDE, 2023)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48640" y="5870448"/>
            <a:ext cx="11109960" cy="841248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777240" y="6118146"/>
            <a:ext cx="10698480" cy="36413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05000"/>
              </a:lnSpc>
            </a:pPr>
            <a:r>
              <a:rPr sz="1150" b="1" i="0">
                <a:solidFill>
                  <a:srgbClr val="1E2761"/>
                </a:solidFill>
                <a:latin typeface="Calibri"/>
              </a:rPr>
              <a:t>Nuevo — criptoactivos (CARF / DAC8):  </a:t>
            </a:r>
            <a:r>
              <a:rPr sz="1150" b="0" i="0">
                <a:solidFill>
                  <a:srgbClr val="1A1F36"/>
                </a:solidFill>
                <a:latin typeface="Calibri"/>
              </a:rPr>
              <a:t>en vigor desde el 01.01.2026 (UE); primeros reportes e intercambios en 2027. Suiza, Singapur y EAU: 2028 · EE. UU.: 2029.</a:t>
            </a:r>
          </a:p>
          <a:p>
            <a:pPr algn="l">
              <a:lnSpc>
                <a:spcPct val="105000"/>
              </a:lnSpc>
            </a:pPr>
            <a:r>
              <a:rPr sz="1150" b="1" i="0">
                <a:solidFill>
                  <a:srgbClr val="1E2761"/>
                </a:solidFill>
                <a:latin typeface="Calibri"/>
              </a:rPr>
              <a:t>Argentina:  </a:t>
            </a:r>
            <a:r>
              <a:rPr sz="1150" b="0" i="0">
                <a:solidFill>
                  <a:srgbClr val="1A1F36"/>
                </a:solidFill>
                <a:latin typeface="Calibri"/>
              </a:rPr>
              <a:t>sin fecha CARF comprometida aún; vía CRS 2.0 (vigente desde 2026</a:t>
            </a:r>
            <a:r>
              <a:rPr lang="en-US" sz="1150" b="0" i="0">
                <a:solidFill>
                  <a:srgbClr val="1A1F36"/>
                </a:solidFill>
                <a:latin typeface="Calibri"/>
              </a:rPr>
              <a:t>.</a:t>
            </a:r>
            <a:endParaRPr sz="1150" b="0" i="0">
              <a:solidFill>
                <a:srgbClr val="1A1F36"/>
              </a:solidFill>
              <a:latin typeface="Calibri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612880" y="6473952"/>
            <a:ext cx="45720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000" b="0" i="0">
                <a:solidFill>
                  <a:srgbClr val="5A6480"/>
                </a:solidFill>
                <a:latin typeface="Calibri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106424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El estándar de derechos aplicable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645920"/>
            <a:ext cx="3657600" cy="416052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841247" y="1938528"/>
            <a:ext cx="713232" cy="713232"/>
          </a:xfrm>
          <a:prstGeom prst="ellipse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423" y="2109703"/>
            <a:ext cx="370880" cy="37088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41247" y="2834640"/>
            <a:ext cx="3108960" cy="4572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800" b="1" i="0">
                <a:solidFill>
                  <a:srgbClr val="1E2761"/>
                </a:solidFill>
                <a:latin typeface="Cambria"/>
              </a:rPr>
              <a:t>Art. 8 CEDH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41247" y="3337560"/>
            <a:ext cx="3154680" cy="23317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12000"/>
              </a:lnSpc>
            </a:pPr>
            <a:r>
              <a:rPr sz="1300" b="0" i="0">
                <a:solidFill>
                  <a:srgbClr val="1A1F36"/>
                </a:solidFill>
                <a:latin typeface="Calibri"/>
              </a:rPr>
              <a:t>Vida privada y datos personales. Toda injerencia exige base legal accesible y previsible, fin legítimo y necesidad en una sociedad democrática (TEDH).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462272" y="1645920"/>
            <a:ext cx="3657600" cy="416052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4754880" y="1938528"/>
            <a:ext cx="713232" cy="713232"/>
          </a:xfrm>
          <a:prstGeom prst="ellipse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6055" y="2109703"/>
            <a:ext cx="370880" cy="37088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754880" y="2834640"/>
            <a:ext cx="3108960" cy="4572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800" b="1" i="0">
                <a:solidFill>
                  <a:srgbClr val="1E2761"/>
                </a:solidFill>
                <a:latin typeface="Cambria"/>
              </a:rPr>
              <a:t>Arts. 7 y 8 Carta UE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54880" y="3337560"/>
            <a:ext cx="3154680" cy="23317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12000"/>
              </a:lnSpc>
            </a:pPr>
            <a:r>
              <a:rPr sz="1300" b="0" i="0">
                <a:solidFill>
                  <a:srgbClr val="1A1F36"/>
                </a:solidFill>
                <a:latin typeface="Calibri"/>
              </a:rPr>
              <a:t>Vida privada y protección de datos como derechos autónomos. Limitaciones solo por ley, respetando el contenido esencial y la proporcionalidad (art. 52.1).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375904" y="1645920"/>
            <a:ext cx="3657600" cy="416052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8668512" y="1938528"/>
            <a:ext cx="713232" cy="713232"/>
          </a:xfrm>
          <a:prstGeom prst="ellipse">
            <a:avLst/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9687" y="2109703"/>
            <a:ext cx="370880" cy="37088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8668512" y="2834640"/>
            <a:ext cx="3108960" cy="4572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800" b="1" i="0">
                <a:solidFill>
                  <a:srgbClr val="1E2761"/>
                </a:solidFill>
                <a:latin typeface="Cambria"/>
              </a:rPr>
              <a:t>RGPD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668512" y="3337560"/>
            <a:ext cx="3154680" cy="23317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12000"/>
              </a:lnSpc>
            </a:pPr>
            <a:r>
              <a:rPr sz="1300" b="0" i="0">
                <a:solidFill>
                  <a:srgbClr val="1A1F36"/>
                </a:solidFill>
                <a:latin typeface="Calibri"/>
              </a:rPr>
              <a:t>Licitud, minimización, limitación de finalidad y de conservación (art. 5). Transferencias a terceros países: adecuación o garantías del Capítulo V.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8640" y="6053328"/>
            <a:ext cx="11064240" cy="4114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sz="1500" b="1" i="1">
                <a:solidFill>
                  <a:srgbClr val="1E2761"/>
                </a:solidFill>
                <a:latin typeface="Calibri"/>
              </a:rPr>
              <a:t>El test común: legalidad · necesidad · proporcionalidad · tutela judicial efectiva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612880" y="6473952"/>
            <a:ext cx="45720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000" b="0" i="0">
                <a:solidFill>
                  <a:srgbClr val="5A6480"/>
                </a:solidFill>
                <a:latin typeface="Calibri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106424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La tensión estructural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60120"/>
            <a:ext cx="110642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400" b="0" i="1">
                <a:solidFill>
                  <a:srgbClr val="5A6480"/>
                </a:solidFill>
                <a:latin typeface="Calibri"/>
              </a:rPr>
              <a:t>Dos lógicas difíciles de conciliar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645920"/>
            <a:ext cx="5440680" cy="4480560"/>
          </a:xfrm>
          <a:prstGeom prst="roundRect">
            <a:avLst>
              <a:gd name="adj" fmla="val 8000"/>
            </a:avLst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868680" y="1874519"/>
            <a:ext cx="4754880" cy="4572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900" b="1" i="0">
                <a:solidFill>
                  <a:srgbClr val="FFFFFF"/>
                </a:solidFill>
                <a:latin typeface="Cambria"/>
              </a:rPr>
              <a:t>Lógica del AEOI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8680" y="2487168"/>
            <a:ext cx="4846320" cy="34747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12000"/>
              </a:lnSpc>
              <a:spcAft>
                <a:spcPts val="1200"/>
              </a:spcAft>
            </a:pPr>
            <a:r>
              <a:rPr sz="1450" b="0" i="0">
                <a:solidFill>
                  <a:srgbClr val="CADCFC"/>
                </a:solidFill>
                <a:latin typeface="Calibri"/>
              </a:rPr>
              <a:t>•  Recolección masiva de todos los titulares de cuentas</a:t>
            </a:r>
          </a:p>
          <a:p>
            <a:pPr algn="l">
              <a:lnSpc>
                <a:spcPct val="112000"/>
              </a:lnSpc>
              <a:spcAft>
                <a:spcPts val="1200"/>
              </a:spcAft>
            </a:pPr>
            <a:r>
              <a:rPr sz="1450" b="0" i="0">
                <a:solidFill>
                  <a:srgbClr val="CADCFC"/>
                </a:solidFill>
                <a:latin typeface="Calibri"/>
              </a:rPr>
              <a:t>•  Preventiva: sin sospecha ni investigación abierta</a:t>
            </a:r>
          </a:p>
          <a:p>
            <a:pPr algn="l">
              <a:lnSpc>
                <a:spcPct val="112000"/>
              </a:lnSpc>
              <a:spcAft>
                <a:spcPts val="1200"/>
              </a:spcAft>
            </a:pPr>
            <a:r>
              <a:rPr sz="1450" b="0" i="0">
                <a:solidFill>
                  <a:srgbClr val="CADCFC"/>
                </a:solidFill>
                <a:latin typeface="Calibri"/>
              </a:rPr>
              <a:t>•  Transferencia global, incluso a países sin nivel equivalente de protección</a:t>
            </a:r>
          </a:p>
          <a:p>
            <a:pPr algn="l">
              <a:lnSpc>
                <a:spcPct val="112000"/>
              </a:lnSpc>
              <a:spcAft>
                <a:spcPts val="1200"/>
              </a:spcAft>
            </a:pPr>
            <a:r>
              <a:rPr sz="1450" b="0" i="0">
                <a:solidFill>
                  <a:srgbClr val="CADCFC"/>
                </a:solidFill>
                <a:latin typeface="Calibri"/>
              </a:rPr>
              <a:t>•  Conservación prolongada “por si acaso”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217920" y="1645920"/>
            <a:ext cx="5440680" cy="448056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6537960" y="1874519"/>
            <a:ext cx="4754880" cy="4572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900" b="1" i="0">
                <a:solidFill>
                  <a:srgbClr val="1E2761"/>
                </a:solidFill>
                <a:latin typeface="Cambria"/>
              </a:rPr>
              <a:t>Lógica de la privacidad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37960" y="2487168"/>
            <a:ext cx="4846320" cy="34747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12000"/>
              </a:lnSpc>
              <a:spcAft>
                <a:spcPts val="1200"/>
              </a:spcAft>
            </a:pPr>
            <a:r>
              <a:rPr sz="1450" b="0" i="0">
                <a:solidFill>
                  <a:srgbClr val="1A1F36"/>
                </a:solidFill>
                <a:latin typeface="Calibri"/>
              </a:rPr>
              <a:t>•  Minimización: solo los datos estrictamente necesarios</a:t>
            </a:r>
          </a:p>
          <a:p>
            <a:pPr algn="l">
              <a:lnSpc>
                <a:spcPct val="112000"/>
              </a:lnSpc>
              <a:spcAft>
                <a:spcPts val="1200"/>
              </a:spcAft>
            </a:pPr>
            <a:r>
              <a:rPr sz="1450" b="0" i="0">
                <a:solidFill>
                  <a:srgbClr val="1A1F36"/>
                </a:solidFill>
                <a:latin typeface="Calibri"/>
              </a:rPr>
              <a:t>•  Necesidad: injerencias vinculadas a un fin concreto y acreditado</a:t>
            </a:r>
          </a:p>
          <a:p>
            <a:pPr algn="l">
              <a:lnSpc>
                <a:spcPct val="112000"/>
              </a:lnSpc>
              <a:spcAft>
                <a:spcPts val="1200"/>
              </a:spcAft>
            </a:pPr>
            <a:r>
              <a:rPr sz="1450" b="0" i="0">
                <a:solidFill>
                  <a:srgbClr val="1A1F36"/>
                </a:solidFill>
                <a:latin typeface="Calibri"/>
              </a:rPr>
              <a:t>•  Transferencias solo con adecuación o garantías (Cap. V RGPD)</a:t>
            </a:r>
          </a:p>
          <a:p>
            <a:pPr algn="l">
              <a:lnSpc>
                <a:spcPct val="112000"/>
              </a:lnSpc>
              <a:spcAft>
                <a:spcPts val="1200"/>
              </a:spcAft>
            </a:pPr>
            <a:r>
              <a:rPr sz="1450" b="0" i="0">
                <a:solidFill>
                  <a:srgbClr val="1A1F36"/>
                </a:solidFill>
                <a:latin typeface="Calibri"/>
              </a:rPr>
              <a:t>•  Limitación temporal y tutela judicial efectiva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612880" y="6473952"/>
            <a:ext cx="45720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000" b="0" i="0">
                <a:solidFill>
                  <a:srgbClr val="5A6480"/>
                </a:solidFill>
                <a:latin typeface="Calibri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106424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000" b="1" i="0">
                <a:solidFill>
                  <a:srgbClr val="1E2761"/>
                </a:solidFill>
                <a:latin typeface="Cambria"/>
              </a:rPr>
              <a:t>Una década de jurisprudencia: el mapa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60120"/>
            <a:ext cx="110642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400" b="0" i="1">
                <a:solidFill>
                  <a:srgbClr val="5A6480"/>
                </a:solidFill>
                <a:latin typeface="Calibri"/>
              </a:rPr>
              <a:t>Verde: régimen validado · Ámbar: validado con límites · Rojo: violación o anulación · Azul: pendiente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1280160" y="3840480"/>
            <a:ext cx="9921240" cy="0"/>
          </a:xfrm>
          <a:prstGeom prst="line">
            <a:avLst/>
          </a:prstGeom>
          <a:ln w="19050">
            <a:solidFill>
              <a:srgbClr val="5A648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1179575" y="3739896"/>
            <a:ext cx="201168" cy="201168"/>
          </a:xfrm>
          <a:prstGeom prst="ellipse">
            <a:avLst/>
          </a:prstGeom>
          <a:solidFill>
            <a:srgbClr val="2C7A4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457199" y="1874520"/>
            <a:ext cx="164592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sz="1100" b="1" i="0">
                <a:solidFill>
                  <a:srgbClr val="2C7A4B"/>
                </a:solidFill>
                <a:latin typeface="Calibri"/>
              </a:rPr>
              <a:t>2015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1479" y="2194560"/>
            <a:ext cx="173736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sz="1050" b="1" i="0">
                <a:solidFill>
                  <a:srgbClr val="1E2761"/>
                </a:solidFill>
                <a:latin typeface="Calibri"/>
              </a:rPr>
              <a:t>TEDH · G.S.B.</a:t>
            </a:r>
          </a:p>
          <a:p>
            <a:pPr algn="ctr">
              <a:lnSpc>
                <a:spcPct val="95000"/>
              </a:lnSpc>
            </a:pPr>
            <a:r>
              <a:rPr sz="1050" b="1" i="0">
                <a:solidFill>
                  <a:srgbClr val="1E2761"/>
                </a:solidFill>
                <a:latin typeface="Calibri"/>
              </a:rPr>
              <a:t>c. Suiza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479" y="2926080"/>
            <a:ext cx="1737360" cy="5486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sz="950" b="0" i="0">
                <a:solidFill>
                  <a:srgbClr val="5A6480"/>
                </a:solidFill>
                <a:latin typeface="Calibri"/>
              </a:rPr>
              <a:t>Entrega al IRS</a:t>
            </a:r>
          </a:p>
          <a:p>
            <a:pPr algn="ctr">
              <a:lnSpc>
                <a:spcPct val="95000"/>
              </a:lnSpc>
            </a:pPr>
            <a:r>
              <a:rPr sz="950" b="0" i="0">
                <a:solidFill>
                  <a:srgbClr val="5A6480"/>
                </a:solidFill>
                <a:latin typeface="Calibri"/>
              </a:rPr>
              <a:t>validada</a:t>
            </a:r>
          </a:p>
        </p:txBody>
      </p:sp>
      <p:sp>
        <p:nvSpPr>
          <p:cNvPr id="10" name="Oval 9"/>
          <p:cNvSpPr/>
          <p:nvPr/>
        </p:nvSpPr>
        <p:spPr>
          <a:xfrm>
            <a:off x="2596896" y="3739896"/>
            <a:ext cx="201168" cy="201168"/>
          </a:xfrm>
          <a:prstGeom prst="ellipse">
            <a:avLst/>
          </a:prstGeom>
          <a:solidFill>
            <a:srgbClr val="B23A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828800" y="4133088"/>
            <a:ext cx="173736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sz="1050" b="1" i="0">
                <a:solidFill>
                  <a:srgbClr val="1E2761"/>
                </a:solidFill>
                <a:latin typeface="Calibri"/>
              </a:rPr>
              <a:t>TEDH · M.N.</a:t>
            </a:r>
          </a:p>
          <a:p>
            <a:pPr algn="ctr">
              <a:lnSpc>
                <a:spcPct val="95000"/>
              </a:lnSpc>
            </a:pPr>
            <a:r>
              <a:rPr sz="1050" b="1" i="0">
                <a:solidFill>
                  <a:srgbClr val="1E2761"/>
                </a:solidFill>
                <a:latin typeface="Calibri"/>
              </a:rPr>
              <a:t>c. San Marino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28800" y="4864608"/>
            <a:ext cx="1737360" cy="5486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sz="950" b="0" i="0">
                <a:solidFill>
                  <a:srgbClr val="5A6480"/>
                </a:solidFill>
                <a:latin typeface="Calibri"/>
              </a:rPr>
              <a:t>Violación art. 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74520" y="5468112"/>
            <a:ext cx="164592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sz="1100" b="1" i="0">
                <a:solidFill>
                  <a:srgbClr val="B23A48"/>
                </a:solidFill>
                <a:latin typeface="Calibri"/>
              </a:rPr>
              <a:t>2015</a:t>
            </a:r>
          </a:p>
        </p:txBody>
      </p:sp>
      <p:sp>
        <p:nvSpPr>
          <p:cNvPr id="14" name="Oval 13"/>
          <p:cNvSpPr/>
          <p:nvPr/>
        </p:nvSpPr>
        <p:spPr>
          <a:xfrm>
            <a:off x="4014215" y="3739896"/>
            <a:ext cx="201168" cy="201168"/>
          </a:xfrm>
          <a:prstGeom prst="ellipse">
            <a:avLst/>
          </a:prstGeom>
          <a:solidFill>
            <a:srgbClr val="C98A1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3291840" y="1874520"/>
            <a:ext cx="164592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sz="1100" b="1" i="0">
                <a:solidFill>
                  <a:srgbClr val="C98A12"/>
                </a:solidFill>
                <a:latin typeface="Calibri"/>
              </a:rPr>
              <a:t>2022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46120" y="2194560"/>
            <a:ext cx="173736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sz="1050" b="1" i="0">
                <a:solidFill>
                  <a:srgbClr val="1E2761"/>
                </a:solidFill>
                <a:latin typeface="Calibri"/>
              </a:rPr>
              <a:t>TJUE · C-175/20</a:t>
            </a:r>
          </a:p>
          <a:p>
            <a:pPr algn="ctr">
              <a:lnSpc>
                <a:spcPct val="95000"/>
              </a:lnSpc>
            </a:pPr>
            <a:r>
              <a:rPr sz="1050" b="1" i="0">
                <a:solidFill>
                  <a:srgbClr val="1E2761"/>
                </a:solidFill>
                <a:latin typeface="Calibri"/>
              </a:rPr>
              <a:t>SIA “SS”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46120" y="2926080"/>
            <a:ext cx="1737360" cy="5486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sz="950" b="0" i="0">
                <a:solidFill>
                  <a:srgbClr val="5A6480"/>
                </a:solidFill>
                <a:latin typeface="Calibri"/>
              </a:rPr>
              <a:t>RGPD limita</a:t>
            </a:r>
          </a:p>
          <a:p>
            <a:pPr algn="ctr">
              <a:lnSpc>
                <a:spcPct val="95000"/>
              </a:lnSpc>
            </a:pPr>
            <a:r>
              <a:rPr sz="950" b="0" i="0">
                <a:solidFill>
                  <a:srgbClr val="5A6480"/>
                </a:solidFill>
                <a:latin typeface="Calibri"/>
              </a:rPr>
              <a:t>al fisco</a:t>
            </a:r>
          </a:p>
        </p:txBody>
      </p:sp>
      <p:sp>
        <p:nvSpPr>
          <p:cNvPr id="18" name="Oval 17"/>
          <p:cNvSpPr/>
          <p:nvPr/>
        </p:nvSpPr>
        <p:spPr>
          <a:xfrm>
            <a:off x="5431536" y="3739896"/>
            <a:ext cx="201168" cy="201168"/>
          </a:xfrm>
          <a:prstGeom prst="ellipse">
            <a:avLst/>
          </a:prstGeom>
          <a:solidFill>
            <a:srgbClr val="B23A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4663440" y="4133088"/>
            <a:ext cx="173736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sz="1050" b="1" i="0">
                <a:solidFill>
                  <a:srgbClr val="1E2761"/>
                </a:solidFill>
                <a:latin typeface="Calibri"/>
              </a:rPr>
              <a:t>TJUE · C-694/20</a:t>
            </a:r>
          </a:p>
          <a:p>
            <a:pPr algn="ctr">
              <a:lnSpc>
                <a:spcPct val="95000"/>
              </a:lnSpc>
            </a:pPr>
            <a:r>
              <a:rPr sz="1050" b="1" i="0">
                <a:solidFill>
                  <a:srgbClr val="1E2761"/>
                </a:solidFill>
                <a:latin typeface="Calibri"/>
              </a:rPr>
              <a:t>OVB (DAC6)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63440" y="4864608"/>
            <a:ext cx="1737360" cy="5486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sz="950" b="0" i="0">
                <a:solidFill>
                  <a:srgbClr val="5A6480"/>
                </a:solidFill>
                <a:latin typeface="Calibri"/>
              </a:rPr>
              <a:t>Anula deber</a:t>
            </a:r>
          </a:p>
          <a:p>
            <a:pPr algn="ctr">
              <a:lnSpc>
                <a:spcPct val="95000"/>
              </a:lnSpc>
            </a:pPr>
            <a:r>
              <a:rPr sz="950" b="0" i="0">
                <a:solidFill>
                  <a:srgbClr val="5A6480"/>
                </a:solidFill>
                <a:latin typeface="Calibri"/>
              </a:rPr>
              <a:t>de notificar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09160" y="5468112"/>
            <a:ext cx="164592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sz="1100" b="1" i="0">
                <a:solidFill>
                  <a:srgbClr val="B23A48"/>
                </a:solidFill>
                <a:latin typeface="Calibri"/>
              </a:rPr>
              <a:t>2022</a:t>
            </a:r>
          </a:p>
        </p:txBody>
      </p:sp>
      <p:sp>
        <p:nvSpPr>
          <p:cNvPr id="22" name="Oval 21"/>
          <p:cNvSpPr/>
          <p:nvPr/>
        </p:nvSpPr>
        <p:spPr>
          <a:xfrm>
            <a:off x="6848855" y="3739896"/>
            <a:ext cx="201168" cy="201168"/>
          </a:xfrm>
          <a:prstGeom prst="ellipse">
            <a:avLst/>
          </a:prstGeom>
          <a:solidFill>
            <a:srgbClr val="B23A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6126479" y="1874520"/>
            <a:ext cx="164592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sz="1100" b="1" i="0">
                <a:solidFill>
                  <a:srgbClr val="B23A48"/>
                </a:solidFill>
                <a:latin typeface="Calibri"/>
              </a:rPr>
              <a:t>2023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80759" y="2194560"/>
            <a:ext cx="173736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sz="1050" b="1" i="0">
                <a:solidFill>
                  <a:srgbClr val="1E2761"/>
                </a:solidFill>
                <a:latin typeface="Calibri"/>
              </a:rPr>
              <a:t>TEDH · L.B.</a:t>
            </a:r>
          </a:p>
          <a:p>
            <a:pPr algn="ctr">
              <a:lnSpc>
                <a:spcPct val="95000"/>
              </a:lnSpc>
            </a:pPr>
            <a:r>
              <a:rPr sz="1050" b="1" i="0">
                <a:solidFill>
                  <a:srgbClr val="1E2761"/>
                </a:solidFill>
                <a:latin typeface="Calibri"/>
              </a:rPr>
              <a:t>c. Hungría (GS)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080759" y="2926080"/>
            <a:ext cx="1737360" cy="5486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sz="950" b="0" i="0">
                <a:solidFill>
                  <a:srgbClr val="5A6480"/>
                </a:solidFill>
                <a:latin typeface="Calibri"/>
              </a:rPr>
              <a:t>Violación art. 8</a:t>
            </a:r>
          </a:p>
        </p:txBody>
      </p:sp>
      <p:sp>
        <p:nvSpPr>
          <p:cNvPr id="26" name="Oval 25"/>
          <p:cNvSpPr/>
          <p:nvPr/>
        </p:nvSpPr>
        <p:spPr>
          <a:xfrm>
            <a:off x="8266176" y="3739896"/>
            <a:ext cx="201168" cy="201168"/>
          </a:xfrm>
          <a:prstGeom prst="ellipse">
            <a:avLst/>
          </a:prstGeom>
          <a:solidFill>
            <a:srgbClr val="B23A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7498080" y="4133088"/>
            <a:ext cx="173736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sz="1050" b="1" i="0">
                <a:solidFill>
                  <a:srgbClr val="1E2761"/>
                </a:solidFill>
                <a:latin typeface="Calibri"/>
              </a:rPr>
              <a:t>APD belga</a:t>
            </a:r>
          </a:p>
          <a:p>
            <a:pPr algn="ctr">
              <a:lnSpc>
                <a:spcPct val="95000"/>
              </a:lnSpc>
            </a:pPr>
            <a:r>
              <a:rPr sz="1050" b="1" i="0">
                <a:solidFill>
                  <a:srgbClr val="1E2761"/>
                </a:solidFill>
                <a:latin typeface="Calibri"/>
              </a:rPr>
              <a:t>Dec. 61/2023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498080" y="4864608"/>
            <a:ext cx="1737360" cy="5486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sz="950" b="0" i="0">
                <a:solidFill>
                  <a:srgbClr val="5A6480"/>
                </a:solidFill>
                <a:latin typeface="Calibri"/>
              </a:rPr>
              <a:t>FATCA</a:t>
            </a:r>
          </a:p>
          <a:p>
            <a:pPr algn="ctr">
              <a:lnSpc>
                <a:spcPct val="95000"/>
              </a:lnSpc>
            </a:pPr>
            <a:r>
              <a:rPr sz="950" b="0" i="0">
                <a:solidFill>
                  <a:srgbClr val="5A6480"/>
                </a:solidFill>
                <a:latin typeface="Calibri"/>
              </a:rPr>
              <a:t>vs. RGPD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543800" y="5468112"/>
            <a:ext cx="164592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sz="1100" b="1" i="0">
                <a:solidFill>
                  <a:srgbClr val="B23A48"/>
                </a:solidFill>
                <a:latin typeface="Calibri"/>
              </a:rPr>
              <a:t>2023-25</a:t>
            </a:r>
          </a:p>
        </p:txBody>
      </p:sp>
      <p:sp>
        <p:nvSpPr>
          <p:cNvPr id="30" name="Oval 29"/>
          <p:cNvSpPr/>
          <p:nvPr/>
        </p:nvSpPr>
        <p:spPr>
          <a:xfrm>
            <a:off x="9683496" y="3739896"/>
            <a:ext cx="201168" cy="201168"/>
          </a:xfrm>
          <a:prstGeom prst="ellipse">
            <a:avLst/>
          </a:prstGeom>
          <a:solidFill>
            <a:srgbClr val="2C7A4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8961120" y="1874520"/>
            <a:ext cx="164592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sz="1100" b="1" i="0">
                <a:solidFill>
                  <a:srgbClr val="2C7A4B"/>
                </a:solidFill>
                <a:latin typeface="Calibri"/>
              </a:rPr>
              <a:t>2024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915400" y="2194560"/>
            <a:ext cx="173736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sz="1050" b="1" i="0">
                <a:solidFill>
                  <a:srgbClr val="1E2761"/>
                </a:solidFill>
                <a:latin typeface="Calibri"/>
              </a:rPr>
              <a:t>TJUE · C-623/22</a:t>
            </a:r>
          </a:p>
          <a:p>
            <a:pPr algn="ctr">
              <a:lnSpc>
                <a:spcPct val="95000"/>
              </a:lnSpc>
            </a:pPr>
            <a:r>
              <a:rPr sz="1050" b="1" i="0">
                <a:solidFill>
                  <a:srgbClr val="1E2761"/>
                </a:solidFill>
                <a:latin typeface="Calibri"/>
              </a:rPr>
              <a:t>BATL (DAC6)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915400" y="2926080"/>
            <a:ext cx="1737360" cy="5486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sz="950" b="0" i="0">
                <a:solidFill>
                  <a:srgbClr val="5A6480"/>
                </a:solidFill>
                <a:latin typeface="Calibri"/>
              </a:rPr>
              <a:t>Directiva</a:t>
            </a:r>
          </a:p>
          <a:p>
            <a:pPr algn="ctr">
              <a:lnSpc>
                <a:spcPct val="95000"/>
              </a:lnSpc>
            </a:pPr>
            <a:r>
              <a:rPr sz="950" b="0" i="0">
                <a:solidFill>
                  <a:srgbClr val="5A6480"/>
                </a:solidFill>
                <a:latin typeface="Calibri"/>
              </a:rPr>
              <a:t>válida</a:t>
            </a:r>
          </a:p>
        </p:txBody>
      </p:sp>
      <p:sp>
        <p:nvSpPr>
          <p:cNvPr id="34" name="Oval 33"/>
          <p:cNvSpPr/>
          <p:nvPr/>
        </p:nvSpPr>
        <p:spPr>
          <a:xfrm>
            <a:off x="11100816" y="3739896"/>
            <a:ext cx="201168" cy="201168"/>
          </a:xfrm>
          <a:prstGeom prst="ellipse">
            <a:avLst/>
          </a:prstGeom>
          <a:solidFill>
            <a:srgbClr val="3B6F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10332720" y="4133088"/>
            <a:ext cx="1737360" cy="6858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sz="1050" b="1" i="0">
                <a:solidFill>
                  <a:srgbClr val="1E2761"/>
                </a:solidFill>
                <a:latin typeface="Calibri"/>
              </a:rPr>
              <a:t>TJUE</a:t>
            </a:r>
          </a:p>
          <a:p>
            <a:pPr algn="ctr">
              <a:lnSpc>
                <a:spcPct val="95000"/>
              </a:lnSpc>
            </a:pPr>
            <a:r>
              <a:rPr sz="1050" b="1" i="0">
                <a:solidFill>
                  <a:srgbClr val="1E2761"/>
                </a:solidFill>
                <a:latin typeface="Calibri"/>
              </a:rPr>
              <a:t>C-804/25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332720" y="4864608"/>
            <a:ext cx="1737360" cy="5486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sz="950" b="0" i="0">
                <a:solidFill>
                  <a:srgbClr val="5A6480"/>
                </a:solidFill>
                <a:latin typeface="Calibri"/>
              </a:rPr>
              <a:t>13 cuestiones</a:t>
            </a:r>
          </a:p>
          <a:p>
            <a:pPr algn="ctr">
              <a:lnSpc>
                <a:spcPct val="95000"/>
              </a:lnSpc>
            </a:pPr>
            <a:r>
              <a:rPr sz="950" b="0" i="0">
                <a:solidFill>
                  <a:srgbClr val="5A6480"/>
                </a:solidFill>
                <a:latin typeface="Calibri"/>
              </a:rPr>
              <a:t>prejudiciales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0378440" y="5468112"/>
            <a:ext cx="164592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sz="1100" b="1" i="0">
                <a:solidFill>
                  <a:srgbClr val="3B6FD4"/>
                </a:solidFill>
                <a:latin typeface="Calibri"/>
              </a:rPr>
              <a:t>2025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48640" y="6144768"/>
            <a:ext cx="1106424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sz="1400" b="0" i="1">
                <a:solidFill>
                  <a:srgbClr val="1E2761"/>
                </a:solidFill>
                <a:latin typeface="Calibri"/>
              </a:rPr>
              <a:t>Tendencia: de la deferencia casi total (2015) al escrutinio estricto de proporcionalidad (2022-2026)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1612880" y="6473952"/>
            <a:ext cx="45720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000" b="0" i="0">
                <a:solidFill>
                  <a:srgbClr val="5A6480"/>
                </a:solidFill>
                <a:latin typeface="Calibri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74320"/>
            <a:ext cx="7315200" cy="3200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00" b="1" i="0">
                <a:solidFill>
                  <a:srgbClr val="5A6480"/>
                </a:solidFill>
                <a:latin typeface="Calibri"/>
              </a:rPr>
              <a:t>TJUE (Sala Quinta)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48640"/>
            <a:ext cx="8778240" cy="5669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2500" b="1" i="0">
                <a:solidFill>
                  <a:srgbClr val="1E2761"/>
                </a:solidFill>
                <a:latin typeface="Cambria"/>
              </a:rPr>
              <a:t>SIA “SS” c. Valsts ieņēmumu dienests — C-175/20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33856"/>
            <a:ext cx="7315200" cy="3200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00" b="0" i="1">
                <a:solidFill>
                  <a:srgbClr val="5A6480"/>
                </a:solidFill>
                <a:latin typeface="Calibri"/>
              </a:rPr>
              <a:t>Sentencia de 24 de febrero de 2022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9555480" y="502920"/>
            <a:ext cx="2103120" cy="502920"/>
          </a:xfrm>
          <a:prstGeom prst="roundRect">
            <a:avLst>
              <a:gd name="adj" fmla="val 50000"/>
            </a:avLst>
          </a:prstGeom>
          <a:solidFill>
            <a:srgbClr val="C98A1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9555480" y="502920"/>
            <a:ext cx="2103120" cy="5029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  <a:latin typeface="Calibri"/>
              </a:rPr>
              <a:t>LÍMITES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691640"/>
            <a:ext cx="5440680" cy="306324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822960" y="1874519"/>
            <a:ext cx="484632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500" b="1" i="0">
                <a:solidFill>
                  <a:srgbClr val="1E2761"/>
                </a:solidFill>
                <a:latin typeface="Cambria"/>
              </a:rPr>
              <a:t>El caso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2286000"/>
            <a:ext cx="4892040" cy="23317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10000"/>
              </a:lnSpc>
            </a:pPr>
            <a:r>
              <a:rPr sz="1250" b="0" i="0">
                <a:solidFill>
                  <a:srgbClr val="1A1F36"/>
                </a:solidFill>
                <a:latin typeface="Calibri"/>
              </a:rPr>
              <a:t>El fisco letón exigió a un portal de anuncios acceso continuo y masivo a datos de vendedores (anuncios, números de chasis, teléfonos), sin límite temporal ni justificación específica.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217920" y="1691640"/>
            <a:ext cx="5440680" cy="3063240"/>
          </a:xfrm>
          <a:prstGeom prst="roundRect">
            <a:avLst>
              <a:gd name="adj" fmla="val 8000"/>
            </a:avLst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6492240" y="1874519"/>
            <a:ext cx="484632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500" b="1" i="0">
                <a:solidFill>
                  <a:srgbClr val="CADCFC"/>
                </a:solidFill>
                <a:latin typeface="Cambria"/>
              </a:rPr>
              <a:t>La doctrina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92240" y="2286000"/>
            <a:ext cx="4892040" cy="23317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10000"/>
              </a:lnSpc>
            </a:pPr>
            <a:r>
              <a:rPr sz="1250" b="0" i="0">
                <a:solidFill>
                  <a:srgbClr val="FFFFFF"/>
                </a:solidFill>
                <a:latin typeface="Calibri"/>
              </a:rPr>
              <a:t>Las administraciones tributarias están plenamente sujetas al art. 5 RGPD: limitación de finalidad, minimización y limitación temporal. No caben recolecciones indefinidas “por si acaso” sin habilitación legal expresa (art. 23 RGPD).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4983480"/>
            <a:ext cx="11109960" cy="123444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1E276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822960" y="5303520"/>
            <a:ext cx="566928" cy="566928"/>
          </a:xfrm>
          <a:prstGeom prst="ellipse">
            <a:avLst/>
          </a:prstGeom>
          <a:solidFill>
            <a:srgbClr val="C98A1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022" y="5439582"/>
            <a:ext cx="294802" cy="29480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600200" y="5138928"/>
            <a:ext cx="9875520" cy="9601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0000"/>
              </a:lnSpc>
            </a:pPr>
            <a:r>
              <a:rPr sz="1300" b="1" i="0">
                <a:solidFill>
                  <a:srgbClr val="1E2761"/>
                </a:solidFill>
                <a:latin typeface="Calibri"/>
              </a:rPr>
              <a:t>Por qué importa para el AEOI:  </a:t>
            </a:r>
            <a:r>
              <a:rPr sz="1300" b="0" i="0">
                <a:solidFill>
                  <a:srgbClr val="1A1F36"/>
                </a:solidFill>
                <a:latin typeface="Calibri"/>
              </a:rPr>
              <a:t>Primer freno claro del TJUE a la recolección fiscal masiva: el interés recaudatorio no exime del test de proporcionalidad del RGPD. Es el estándar que la APD belga aplicó luego a FATCA.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612880" y="6473952"/>
            <a:ext cx="45720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000" b="0" i="0">
                <a:solidFill>
                  <a:srgbClr val="5A6480"/>
                </a:solidFill>
                <a:latin typeface="Calibri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74320"/>
            <a:ext cx="7315200" cy="3200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00" b="1" i="0">
                <a:solidFill>
                  <a:srgbClr val="5A6480"/>
                </a:solidFill>
                <a:latin typeface="Calibri"/>
              </a:rPr>
              <a:t>TJUE (Gran Sala)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48640"/>
            <a:ext cx="8778240" cy="5669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2500" b="1" i="0">
                <a:solidFill>
                  <a:srgbClr val="1E2761"/>
                </a:solidFill>
                <a:latin typeface="Cambria"/>
              </a:rPr>
              <a:t>Orde van Vlaamse Balies — C-694/20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33856"/>
            <a:ext cx="7315200" cy="3200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00" b="0" i="1">
                <a:solidFill>
                  <a:srgbClr val="5A6480"/>
                </a:solidFill>
                <a:latin typeface="Calibri"/>
              </a:rPr>
              <a:t>Sentencia de 8 de diciembre de 2022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9555480" y="502920"/>
            <a:ext cx="2103120" cy="502920"/>
          </a:xfrm>
          <a:prstGeom prst="roundRect">
            <a:avLst>
              <a:gd name="adj" fmla="val 50000"/>
            </a:avLst>
          </a:prstGeom>
          <a:solidFill>
            <a:srgbClr val="B23A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9555480" y="502920"/>
            <a:ext cx="2103120" cy="5029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  <a:latin typeface="Calibri"/>
              </a:rPr>
              <a:t>ANULACIÓN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691640"/>
            <a:ext cx="5440680" cy="306324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822960" y="1874519"/>
            <a:ext cx="484632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500" b="1" i="0">
                <a:solidFill>
                  <a:srgbClr val="1E2761"/>
                </a:solidFill>
                <a:latin typeface="Cambria"/>
              </a:rPr>
              <a:t>El caso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2286000"/>
            <a:ext cx="4892040" cy="23317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10000"/>
              </a:lnSpc>
            </a:pPr>
            <a:r>
              <a:rPr sz="1250" b="0" i="0">
                <a:solidFill>
                  <a:srgbClr val="1A1F36"/>
                </a:solidFill>
                <a:latin typeface="Calibri"/>
              </a:rPr>
              <a:t>DAC6 obliga a reportar mecanismos transfronterizos potencialmente agresivos, que luego se intercambian automáticamente. Los colegios de abogados flamencos impugnaron el deber del abogado amparado por secreto de notificar a otros intermediarios.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217920" y="1691640"/>
            <a:ext cx="5440680" cy="3063240"/>
          </a:xfrm>
          <a:prstGeom prst="roundRect">
            <a:avLst>
              <a:gd name="adj" fmla="val 8000"/>
            </a:avLst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6492240" y="1874519"/>
            <a:ext cx="484632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500" b="1" i="0">
                <a:solidFill>
                  <a:srgbClr val="CADCFC"/>
                </a:solidFill>
                <a:latin typeface="Cambria"/>
              </a:rPr>
              <a:t>La doctrina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92240" y="2286000"/>
            <a:ext cx="4892040" cy="23317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10000"/>
              </a:lnSpc>
            </a:pPr>
            <a:r>
              <a:rPr sz="1250" b="0" i="0">
                <a:solidFill>
                  <a:srgbClr val="FFFFFF"/>
                </a:solidFill>
                <a:latin typeface="Calibri"/>
              </a:rPr>
              <a:t>El deber de notificación viola el art. 7 de la Carta: el secreto profesional cubre el asesoramiento jurídico incluso fuera de litigio, tanto en su contenido como en su existencia. La disposición es inválida respecto de los abogados.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4983480"/>
            <a:ext cx="11109960" cy="123444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1E276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822960" y="5303520"/>
            <a:ext cx="566928" cy="566928"/>
          </a:xfrm>
          <a:prstGeom prst="ellipse">
            <a:avLst/>
          </a:prstGeom>
          <a:solidFill>
            <a:srgbClr val="B23A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022" y="5439582"/>
            <a:ext cx="294802" cy="29480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600200" y="5138928"/>
            <a:ext cx="9875520" cy="9601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0000"/>
              </a:lnSpc>
            </a:pPr>
            <a:r>
              <a:rPr sz="1300" b="1" i="0">
                <a:solidFill>
                  <a:srgbClr val="1E2761"/>
                </a:solidFill>
                <a:latin typeface="Calibri"/>
              </a:rPr>
              <a:t>Por qué importa para el AEOI:  </a:t>
            </a:r>
            <a:r>
              <a:rPr sz="1300" b="0" i="0">
                <a:solidFill>
                  <a:srgbClr val="1A1F36"/>
                </a:solidFill>
                <a:latin typeface="Calibri"/>
              </a:rPr>
              <a:t>Primera anulación parcial de un instrumento de intercambio automático por razones de confidencialidad. Confirmada y ampliada por C-432/23 (2024) para solicitudes de información a despachos.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612880" y="6473952"/>
            <a:ext cx="45720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000" b="0" i="0">
                <a:solidFill>
                  <a:srgbClr val="5A6480"/>
                </a:solidFill>
                <a:latin typeface="Calibri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74320"/>
            <a:ext cx="7315200" cy="3200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00" b="1" i="0">
                <a:solidFill>
                  <a:srgbClr val="5A6480"/>
                </a:solidFill>
                <a:latin typeface="Calibri"/>
              </a:rPr>
              <a:t>TJUE (Sala Segunda)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48640"/>
            <a:ext cx="8778240" cy="5669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2500" b="1" i="0">
                <a:solidFill>
                  <a:srgbClr val="1E2761"/>
                </a:solidFill>
                <a:latin typeface="Cambria"/>
              </a:rPr>
              <a:t>Belgian Association of Tax Lawyers — C-623/22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33856"/>
            <a:ext cx="7315200" cy="3200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00" b="0" i="1">
                <a:solidFill>
                  <a:srgbClr val="5A6480"/>
                </a:solidFill>
                <a:latin typeface="Calibri"/>
              </a:rPr>
              <a:t>Sentencia de 29 de julio de 2024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9555480" y="502920"/>
            <a:ext cx="2103120" cy="502920"/>
          </a:xfrm>
          <a:prstGeom prst="roundRect">
            <a:avLst>
              <a:gd name="adj" fmla="val 50000"/>
            </a:avLst>
          </a:prstGeom>
          <a:solidFill>
            <a:srgbClr val="2C7A4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9555480" y="502920"/>
            <a:ext cx="2103120" cy="5029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  <a:latin typeface="Calibri"/>
              </a:rPr>
              <a:t>VALIDADA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691640"/>
            <a:ext cx="5440680" cy="3063240"/>
          </a:xfrm>
          <a:prstGeom prst="roundRect">
            <a:avLst>
              <a:gd name="adj" fmla="val 8000"/>
            </a:avLst>
          </a:prstGeom>
          <a:solidFill>
            <a:srgbClr val="EEF3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822960" y="1874519"/>
            <a:ext cx="484632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500" b="1" i="0">
                <a:solidFill>
                  <a:srgbClr val="1E2761"/>
                </a:solidFill>
                <a:latin typeface="Cambria"/>
              </a:rPr>
              <a:t>El caso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2286000"/>
            <a:ext cx="4892040" cy="23317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10000"/>
              </a:lnSpc>
            </a:pPr>
            <a:r>
              <a:rPr sz="1250" b="0" i="0">
                <a:solidFill>
                  <a:srgbClr val="1A1F36"/>
                </a:solidFill>
                <a:latin typeface="Calibri"/>
              </a:rPr>
              <a:t>Remisión de la Corte Constitucional belga: ¿son los conceptos de DAC6 (“mecanismo”, “señas distintivas”) tan vagos que violan legalidad, igualdad y el art. 7 de la Carta, dado el reporte y el intercambio automático que desencadenan?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217920" y="1691640"/>
            <a:ext cx="5440680" cy="3063240"/>
          </a:xfrm>
          <a:prstGeom prst="roundRect">
            <a:avLst>
              <a:gd name="adj" fmla="val 8000"/>
            </a:avLst>
          </a:prstGeom>
          <a:solidFill>
            <a:srgbClr val="1E27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6492240" y="1874519"/>
            <a:ext cx="4846320" cy="365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500" b="1" i="0">
                <a:solidFill>
                  <a:srgbClr val="CADCFC"/>
                </a:solidFill>
                <a:latin typeface="Cambria"/>
              </a:rPr>
              <a:t>La doctrina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92240" y="2286000"/>
            <a:ext cx="4892040" cy="23317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10000"/>
              </a:lnSpc>
            </a:pPr>
            <a:r>
              <a:rPr sz="1250" b="0" i="0">
                <a:solidFill>
                  <a:srgbClr val="FFFFFF"/>
                </a:solidFill>
                <a:latin typeface="Calibri"/>
              </a:rPr>
              <a:t>DAC6 es válida: la injerencia en la vida privada está definida con precisión suficiente, persigue un fin legítimo (lucha contra la planificación fiscal agresiva) y es proporcionada. La obligación de reporte no vulnera la Carta.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4983480"/>
            <a:ext cx="11109960" cy="123444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2700">
            <a:solidFill>
              <a:srgbClr val="1E276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822960" y="5303520"/>
            <a:ext cx="566928" cy="566928"/>
          </a:xfrm>
          <a:prstGeom prst="ellipse">
            <a:avLst/>
          </a:prstGeom>
          <a:solidFill>
            <a:srgbClr val="2C7A4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022" y="5439582"/>
            <a:ext cx="294802" cy="29480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600200" y="5138928"/>
            <a:ext cx="9875520" cy="9601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10000"/>
              </a:lnSpc>
            </a:pPr>
            <a:r>
              <a:rPr sz="1300" b="1" i="0">
                <a:solidFill>
                  <a:srgbClr val="1E2761"/>
                </a:solidFill>
                <a:latin typeface="Calibri"/>
              </a:rPr>
              <a:t>Por qué importa para el AEOI:  </a:t>
            </a:r>
            <a:r>
              <a:rPr sz="1300" b="0" i="0">
                <a:solidFill>
                  <a:srgbClr val="1A1F36"/>
                </a:solidFill>
                <a:latin typeface="Calibri"/>
              </a:rPr>
              <a:t>Marca el límite de la ofensiva contra DAC6: el TJUE tolera el intercambio automático de datos si el marco es preciso y proporcionado. Validación condicionada, no un cheque en blanco.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612880" y="6473952"/>
            <a:ext cx="457200" cy="2743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sz="1000" b="0" i="0">
                <a:solidFill>
                  <a:srgbClr val="5A6480"/>
                </a:solidFill>
                <a:latin typeface="Calibri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3398</Words>
  <Application>Microsoft Macintosh PowerPoint</Application>
  <PresentationFormat>Panorámica</PresentationFormat>
  <Paragraphs>287</Paragraphs>
  <Slides>20</Slides>
  <Notes>20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4" baseType="lpstr">
      <vt:lpstr>Arial</vt:lpstr>
      <vt:lpstr>Calibri</vt:lpstr>
      <vt:lpstr>Cambria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Lucas Martin Rebecchi</cp:lastModifiedBy>
  <cp:revision>2</cp:revision>
  <dcterms:created xsi:type="dcterms:W3CDTF">2013-01-27T09:14:16Z</dcterms:created>
  <dcterms:modified xsi:type="dcterms:W3CDTF">2026-08-11T23:00:33Z</dcterms:modified>
  <cp:category/>
</cp:coreProperties>
</file>