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4"/>
  </p:notesMasterIdLst>
  <p:sldIdLst>
    <p:sldId id="256" r:id="rId2"/>
    <p:sldId id="260" r:id="rId3"/>
    <p:sldId id="261" r:id="rId4"/>
    <p:sldId id="262" r:id="rId5"/>
    <p:sldId id="263" r:id="rId6"/>
    <p:sldId id="264" r:id="rId7"/>
    <p:sldId id="265" r:id="rId8"/>
    <p:sldId id="266" r:id="rId9"/>
    <p:sldId id="267" r:id="rId10"/>
    <p:sldId id="268" r:id="rId11"/>
    <p:sldId id="269" r:id="rId12"/>
    <p:sldId id="270" r:id="rId13"/>
  </p:sldIdLst>
  <p:sldSz cx="12192000" cy="6858000"/>
  <p:notesSz cx="6858000" cy="9144000"/>
  <p:embeddedFontLst>
    <p:embeddedFont>
      <p:font typeface="Arial Narrow" panose="020B0604020202020204" pitchFamily="34" charset="0"/>
      <p:regular r:id="rId15"/>
      <p:bold r:id="rId16"/>
      <p:italic r:id="rId17"/>
      <p:boldItalic r:id="rId18"/>
    </p:embeddedFont>
    <p:embeddedFont>
      <p:font typeface="Calibri" panose="020F0502020204030204" pitchFamily="34" charset="0"/>
      <p:regular r:id="rId19"/>
      <p:bold r:id="rId20"/>
      <p:italic r:id="rId21"/>
      <p:boldItalic r:id="rId22"/>
    </p:embeddedFont>
    <p:embeddedFont>
      <p:font typeface="Lato" panose="020F0502020204030203" pitchFamily="34" charset="0"/>
      <p:regular r:id="rId23"/>
      <p:bold r:id="rId24"/>
      <p:italic r:id="rId25"/>
      <p:boldItalic r:id="rId26"/>
    </p:embeddedFont>
    <p:embeddedFont>
      <p:font typeface="Lato Light" panose="020F0502020204030203" pitchFamily="34" charset="0"/>
      <p:regular r:id="rId27"/>
      <p:bold r:id="rId28"/>
      <p:italic r:id="rId29"/>
      <p:boldItalic r:id="rId30"/>
    </p:embeddedFont>
    <p:embeddedFont>
      <p:font typeface="Proxima Nova" panose="020B060402020202020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9" roundtripDataSignature="AMtx7mgmG7Mn/AqJIfGuOZMXdyUD1eq+u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2"/>
  </p:normalViewPr>
  <p:slideViewPr>
    <p:cSldViewPr snapToGrid="0">
      <p:cViewPr varScale="1">
        <p:scale>
          <a:sx n="106" d="100"/>
          <a:sy n="106" d="100"/>
        </p:scale>
        <p:origin x="69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4.fntdata"/><Relationship Id="rId26" Type="http://schemas.openxmlformats.org/officeDocument/2006/relationships/font" Target="fonts/font12.fntdata"/><Relationship Id="rId39" Type="http://customschemas.google.com/relationships/presentationmetadata" Target="metadata"/><Relationship Id="rId21" Type="http://schemas.openxmlformats.org/officeDocument/2006/relationships/font" Target="fonts/font7.fntdata"/><Relationship Id="rId34" Type="http://schemas.openxmlformats.org/officeDocument/2006/relationships/font" Target="fonts/font20.fntdata"/><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font" Target="fonts/font19.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0.fntdata"/><Relationship Id="rId32" Type="http://schemas.openxmlformats.org/officeDocument/2006/relationships/font" Target="fonts/font18.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font" Target="fonts/font5.fntdata"/><Relationship Id="rId31" Type="http://schemas.openxmlformats.org/officeDocument/2006/relationships/font" Target="fonts/font1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s-AR" sz="1200" b="0" i="0" u="none" strike="noStrike" cap="none">
                <a:solidFill>
                  <a:schemeClr val="dk1"/>
                </a:solidFill>
                <a:latin typeface="Calibri"/>
                <a:ea typeface="Calibri"/>
                <a:cs typeface="Calibri"/>
                <a:sym typeface="Calibri"/>
              </a:rPr>
              <a:t>‹Nº›</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4" name="Google Shape;30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1" name="Google Shape;311;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9" name="Google Shape;319;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7" name="Google Shape;24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4" name="Google Shape;25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1" name="Google Shape;26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8" name="Google Shape;26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5" name="Google Shape;27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2" name="Google Shape;282;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9" name="Google Shape;289;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6" name="Google Shape;296;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13"/>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8_Title Slide">
  <p:cSld name="8_Title Slide">
    <p:spTree>
      <p:nvGrpSpPr>
        <p:cNvPr id="1" name="Shape 71"/>
        <p:cNvGrpSpPr/>
        <p:nvPr/>
      </p:nvGrpSpPr>
      <p:grpSpPr>
        <a:xfrm>
          <a:off x="0" y="0"/>
          <a:ext cx="0" cy="0"/>
          <a:chOff x="0" y="0"/>
          <a:chExt cx="0" cy="0"/>
        </a:xfrm>
      </p:grpSpPr>
      <p:sp>
        <p:nvSpPr>
          <p:cNvPr id="72" name="Google Shape;72;p29"/>
          <p:cNvSpPr>
            <a:spLocks noGrp="1"/>
          </p:cNvSpPr>
          <p:nvPr>
            <p:ph type="pic" idx="2"/>
          </p:nvPr>
        </p:nvSpPr>
        <p:spPr>
          <a:xfrm>
            <a:off x="923826" y="2215894"/>
            <a:ext cx="1673352" cy="1673352"/>
          </a:xfrm>
          <a:prstGeom prst="rect">
            <a:avLst/>
          </a:prstGeom>
          <a:solidFill>
            <a:srgbClr val="F2F2F2"/>
          </a:solidFill>
          <a:ln>
            <a:noFill/>
          </a:ln>
        </p:spPr>
      </p:sp>
      <p:sp>
        <p:nvSpPr>
          <p:cNvPr id="73" name="Google Shape;73;p29"/>
          <p:cNvSpPr>
            <a:spLocks noGrp="1"/>
          </p:cNvSpPr>
          <p:nvPr>
            <p:ph type="pic" idx="3"/>
          </p:nvPr>
        </p:nvSpPr>
        <p:spPr>
          <a:xfrm>
            <a:off x="923826" y="3991354"/>
            <a:ext cx="1673352" cy="1673352"/>
          </a:xfrm>
          <a:prstGeom prst="rect">
            <a:avLst/>
          </a:prstGeom>
          <a:solidFill>
            <a:srgbClr val="F2F2F2"/>
          </a:solidFill>
          <a:ln>
            <a:noFill/>
          </a:ln>
        </p:spPr>
      </p:sp>
      <p:sp>
        <p:nvSpPr>
          <p:cNvPr id="74" name="Google Shape;74;p29"/>
          <p:cNvSpPr>
            <a:spLocks noGrp="1"/>
          </p:cNvSpPr>
          <p:nvPr>
            <p:ph type="pic" idx="4"/>
          </p:nvPr>
        </p:nvSpPr>
        <p:spPr>
          <a:xfrm>
            <a:off x="6036846" y="2215894"/>
            <a:ext cx="1673352" cy="1673352"/>
          </a:xfrm>
          <a:prstGeom prst="rect">
            <a:avLst/>
          </a:prstGeom>
          <a:solidFill>
            <a:srgbClr val="F2F2F2"/>
          </a:solidFill>
          <a:ln>
            <a:noFill/>
          </a:ln>
        </p:spPr>
      </p:sp>
      <p:sp>
        <p:nvSpPr>
          <p:cNvPr id="75" name="Google Shape;75;p29"/>
          <p:cNvSpPr>
            <a:spLocks noGrp="1"/>
          </p:cNvSpPr>
          <p:nvPr>
            <p:ph type="pic" idx="5"/>
          </p:nvPr>
        </p:nvSpPr>
        <p:spPr>
          <a:xfrm>
            <a:off x="6036846" y="3991354"/>
            <a:ext cx="1673352" cy="1673352"/>
          </a:xfrm>
          <a:prstGeom prst="rect">
            <a:avLst/>
          </a:prstGeom>
          <a:solidFill>
            <a:srgbClr val="F2F2F2"/>
          </a:solidFill>
          <a:ln>
            <a:noFill/>
          </a:ln>
        </p:spPr>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Our Team">
  <p:cSld name="Our Team">
    <p:spTree>
      <p:nvGrpSpPr>
        <p:cNvPr id="1" name="Shape 76"/>
        <p:cNvGrpSpPr/>
        <p:nvPr/>
      </p:nvGrpSpPr>
      <p:grpSpPr>
        <a:xfrm>
          <a:off x="0" y="0"/>
          <a:ext cx="0" cy="0"/>
          <a:chOff x="0" y="0"/>
          <a:chExt cx="0" cy="0"/>
        </a:xfrm>
      </p:grpSpPr>
      <p:sp>
        <p:nvSpPr>
          <p:cNvPr id="77" name="Google Shape;77;p30"/>
          <p:cNvSpPr/>
          <p:nvPr/>
        </p:nvSpPr>
        <p:spPr>
          <a:xfrm>
            <a:off x="0" y="0"/>
            <a:ext cx="12192000" cy="685614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chemeClr val="lt1"/>
              </a:solidFill>
              <a:latin typeface="Lato Light"/>
              <a:ea typeface="Lato Light"/>
              <a:cs typeface="Lato Light"/>
              <a:sym typeface="Lato Light"/>
            </a:endParaRPr>
          </a:p>
        </p:txBody>
      </p:sp>
      <p:sp>
        <p:nvSpPr>
          <p:cNvPr id="78" name="Google Shape;78;p30"/>
          <p:cNvSpPr>
            <a:spLocks noGrp="1"/>
          </p:cNvSpPr>
          <p:nvPr>
            <p:ph type="pic" idx="2"/>
          </p:nvPr>
        </p:nvSpPr>
        <p:spPr>
          <a:xfrm>
            <a:off x="0" y="0"/>
            <a:ext cx="1673352" cy="1673352"/>
          </a:xfrm>
          <a:prstGeom prst="rect">
            <a:avLst/>
          </a:prstGeom>
          <a:solidFill>
            <a:srgbClr val="F2F2F2"/>
          </a:solidFill>
          <a:ln>
            <a:noFill/>
          </a:ln>
        </p:spPr>
      </p:sp>
      <p:sp>
        <p:nvSpPr>
          <p:cNvPr id="79" name="Google Shape;79;p30"/>
          <p:cNvSpPr>
            <a:spLocks noGrp="1"/>
          </p:cNvSpPr>
          <p:nvPr>
            <p:ph type="pic" idx="3"/>
          </p:nvPr>
        </p:nvSpPr>
        <p:spPr>
          <a:xfrm>
            <a:off x="0" y="5182788"/>
            <a:ext cx="1673352" cy="1673352"/>
          </a:xfrm>
          <a:prstGeom prst="rect">
            <a:avLst/>
          </a:prstGeom>
          <a:solidFill>
            <a:srgbClr val="F2F2F2"/>
          </a:solidFill>
          <a:ln>
            <a:noFill/>
          </a:ln>
        </p:spPr>
      </p:sp>
      <p:sp>
        <p:nvSpPr>
          <p:cNvPr id="80" name="Google Shape;80;p30"/>
          <p:cNvSpPr>
            <a:spLocks noGrp="1"/>
          </p:cNvSpPr>
          <p:nvPr>
            <p:ph type="pic" idx="4"/>
          </p:nvPr>
        </p:nvSpPr>
        <p:spPr>
          <a:xfrm>
            <a:off x="0" y="3455192"/>
            <a:ext cx="1673352" cy="1673352"/>
          </a:xfrm>
          <a:prstGeom prst="rect">
            <a:avLst/>
          </a:prstGeom>
          <a:solidFill>
            <a:srgbClr val="F2F2F2"/>
          </a:solidFill>
          <a:ln>
            <a:noFill/>
          </a:ln>
        </p:spPr>
      </p:sp>
      <p:sp>
        <p:nvSpPr>
          <p:cNvPr id="81" name="Google Shape;81;p30"/>
          <p:cNvSpPr>
            <a:spLocks noGrp="1"/>
          </p:cNvSpPr>
          <p:nvPr>
            <p:ph type="pic" idx="5"/>
          </p:nvPr>
        </p:nvSpPr>
        <p:spPr>
          <a:xfrm>
            <a:off x="1733614" y="0"/>
            <a:ext cx="1673352" cy="1673352"/>
          </a:xfrm>
          <a:prstGeom prst="rect">
            <a:avLst/>
          </a:prstGeom>
          <a:solidFill>
            <a:srgbClr val="F2F2F2"/>
          </a:solidFill>
          <a:ln>
            <a:noFill/>
          </a:ln>
        </p:spPr>
      </p:sp>
      <p:sp>
        <p:nvSpPr>
          <p:cNvPr id="82" name="Google Shape;82;p30"/>
          <p:cNvSpPr>
            <a:spLocks noGrp="1"/>
          </p:cNvSpPr>
          <p:nvPr>
            <p:ph type="pic" idx="6"/>
          </p:nvPr>
        </p:nvSpPr>
        <p:spPr>
          <a:xfrm>
            <a:off x="0" y="1727596"/>
            <a:ext cx="1673352" cy="1673352"/>
          </a:xfrm>
          <a:prstGeom prst="rect">
            <a:avLst/>
          </a:prstGeom>
          <a:solidFill>
            <a:srgbClr val="F2F2F2"/>
          </a:solidFill>
          <a:ln>
            <a:noFill/>
          </a:ln>
        </p:spPr>
      </p:sp>
      <p:sp>
        <p:nvSpPr>
          <p:cNvPr id="83" name="Google Shape;83;p30"/>
          <p:cNvSpPr>
            <a:spLocks noGrp="1"/>
          </p:cNvSpPr>
          <p:nvPr>
            <p:ph type="pic" idx="7"/>
          </p:nvPr>
        </p:nvSpPr>
        <p:spPr>
          <a:xfrm>
            <a:off x="1733614" y="1727596"/>
            <a:ext cx="1673352" cy="1673352"/>
          </a:xfrm>
          <a:prstGeom prst="rect">
            <a:avLst/>
          </a:prstGeom>
          <a:solidFill>
            <a:srgbClr val="F2F2F2"/>
          </a:solidFill>
          <a:ln>
            <a:noFill/>
          </a:ln>
        </p:spPr>
      </p:sp>
      <p:sp>
        <p:nvSpPr>
          <p:cNvPr id="84" name="Google Shape;84;p30"/>
          <p:cNvSpPr>
            <a:spLocks noGrp="1"/>
          </p:cNvSpPr>
          <p:nvPr>
            <p:ph type="pic" idx="8"/>
          </p:nvPr>
        </p:nvSpPr>
        <p:spPr>
          <a:xfrm>
            <a:off x="1733614" y="3455192"/>
            <a:ext cx="1673352" cy="1673352"/>
          </a:xfrm>
          <a:prstGeom prst="rect">
            <a:avLst/>
          </a:prstGeom>
          <a:solidFill>
            <a:srgbClr val="F2F2F2"/>
          </a:solidFill>
          <a:ln>
            <a:noFill/>
          </a:ln>
        </p:spPr>
      </p:sp>
      <p:sp>
        <p:nvSpPr>
          <p:cNvPr id="85" name="Google Shape;85;p30"/>
          <p:cNvSpPr>
            <a:spLocks noGrp="1"/>
          </p:cNvSpPr>
          <p:nvPr>
            <p:ph type="pic" idx="9"/>
          </p:nvPr>
        </p:nvSpPr>
        <p:spPr>
          <a:xfrm>
            <a:off x="3467228" y="0"/>
            <a:ext cx="1673352" cy="1673352"/>
          </a:xfrm>
          <a:prstGeom prst="rect">
            <a:avLst/>
          </a:prstGeom>
          <a:solidFill>
            <a:srgbClr val="F2F2F2"/>
          </a:solidFill>
          <a:ln>
            <a:noFill/>
          </a:ln>
        </p:spPr>
      </p:sp>
      <p:sp>
        <p:nvSpPr>
          <p:cNvPr id="86" name="Google Shape;86;p30"/>
          <p:cNvSpPr>
            <a:spLocks noGrp="1"/>
          </p:cNvSpPr>
          <p:nvPr>
            <p:ph type="pic" idx="13"/>
          </p:nvPr>
        </p:nvSpPr>
        <p:spPr>
          <a:xfrm>
            <a:off x="3467228" y="1727596"/>
            <a:ext cx="1673352" cy="1673352"/>
          </a:xfrm>
          <a:prstGeom prst="rect">
            <a:avLst/>
          </a:prstGeom>
          <a:solidFill>
            <a:srgbClr val="F2F2F2"/>
          </a:solidFill>
          <a:ln>
            <a:noFill/>
          </a:ln>
        </p:spPr>
      </p:sp>
      <p:sp>
        <p:nvSpPr>
          <p:cNvPr id="87" name="Google Shape;87;p30"/>
          <p:cNvSpPr>
            <a:spLocks noGrp="1"/>
          </p:cNvSpPr>
          <p:nvPr>
            <p:ph type="pic" idx="14"/>
          </p:nvPr>
        </p:nvSpPr>
        <p:spPr>
          <a:xfrm>
            <a:off x="5200842" y="0"/>
            <a:ext cx="1673352" cy="1673352"/>
          </a:xfrm>
          <a:prstGeom prst="rect">
            <a:avLst/>
          </a:prstGeom>
          <a:solidFill>
            <a:srgbClr val="F2F2F2"/>
          </a:solidFill>
          <a:ln>
            <a:noFill/>
          </a:ln>
        </p:spPr>
      </p:sp>
      <p:sp>
        <p:nvSpPr>
          <p:cNvPr id="88" name="Google Shape;88;p30"/>
          <p:cNvSpPr>
            <a:spLocks noGrp="1"/>
          </p:cNvSpPr>
          <p:nvPr>
            <p:ph type="pic" idx="15"/>
          </p:nvPr>
        </p:nvSpPr>
        <p:spPr>
          <a:xfrm>
            <a:off x="3467228" y="5184648"/>
            <a:ext cx="1673352" cy="1673352"/>
          </a:xfrm>
          <a:prstGeom prst="rect">
            <a:avLst/>
          </a:prstGeom>
          <a:solidFill>
            <a:srgbClr val="F2F2F2"/>
          </a:solidFill>
          <a:ln>
            <a:noFill/>
          </a:ln>
        </p:spPr>
      </p:sp>
      <p:sp>
        <p:nvSpPr>
          <p:cNvPr id="89" name="Google Shape;89;p30"/>
          <p:cNvSpPr>
            <a:spLocks noGrp="1"/>
          </p:cNvSpPr>
          <p:nvPr>
            <p:ph type="pic" idx="16"/>
          </p:nvPr>
        </p:nvSpPr>
        <p:spPr>
          <a:xfrm>
            <a:off x="5200842" y="1729456"/>
            <a:ext cx="1673352" cy="1673352"/>
          </a:xfrm>
          <a:prstGeom prst="rect">
            <a:avLst/>
          </a:prstGeom>
          <a:solidFill>
            <a:srgbClr val="F2F2F2"/>
          </a:solidFill>
          <a:ln>
            <a:noFill/>
          </a:ln>
        </p:spPr>
      </p:sp>
      <p:sp>
        <p:nvSpPr>
          <p:cNvPr id="90" name="Google Shape;90;p30"/>
          <p:cNvSpPr>
            <a:spLocks noGrp="1"/>
          </p:cNvSpPr>
          <p:nvPr>
            <p:ph type="pic" idx="17"/>
          </p:nvPr>
        </p:nvSpPr>
        <p:spPr>
          <a:xfrm>
            <a:off x="5200842" y="3457052"/>
            <a:ext cx="1673352" cy="1673352"/>
          </a:xfrm>
          <a:prstGeom prst="rect">
            <a:avLst/>
          </a:prstGeom>
          <a:solidFill>
            <a:srgbClr val="F2F2F2"/>
          </a:solidFill>
          <a:ln>
            <a:noFill/>
          </a:ln>
        </p:spPr>
      </p:sp>
      <p:sp>
        <p:nvSpPr>
          <p:cNvPr id="91" name="Google Shape;91;p30"/>
          <p:cNvSpPr>
            <a:spLocks noGrp="1"/>
          </p:cNvSpPr>
          <p:nvPr>
            <p:ph type="pic" idx="18"/>
          </p:nvPr>
        </p:nvSpPr>
        <p:spPr>
          <a:xfrm>
            <a:off x="3467228" y="3455192"/>
            <a:ext cx="1673352" cy="1673352"/>
          </a:xfrm>
          <a:prstGeom prst="rect">
            <a:avLst/>
          </a:prstGeom>
          <a:solidFill>
            <a:srgbClr val="F2F2F2"/>
          </a:solidFill>
          <a:ln>
            <a:noFill/>
          </a:ln>
        </p:spPr>
      </p:sp>
      <p:sp>
        <p:nvSpPr>
          <p:cNvPr id="92" name="Google Shape;92;p30"/>
          <p:cNvSpPr>
            <a:spLocks noGrp="1"/>
          </p:cNvSpPr>
          <p:nvPr>
            <p:ph type="pic" idx="19"/>
          </p:nvPr>
        </p:nvSpPr>
        <p:spPr>
          <a:xfrm>
            <a:off x="1733614" y="5182788"/>
            <a:ext cx="1673352" cy="1673352"/>
          </a:xfrm>
          <a:prstGeom prst="rect">
            <a:avLst/>
          </a:prstGeom>
          <a:solidFill>
            <a:srgbClr val="F2F2F2"/>
          </a:solidFill>
          <a:ln>
            <a:noFill/>
          </a:ln>
        </p:spPr>
      </p:sp>
      <p:sp>
        <p:nvSpPr>
          <p:cNvPr id="93" name="Google Shape;93;p30"/>
          <p:cNvSpPr>
            <a:spLocks noGrp="1"/>
          </p:cNvSpPr>
          <p:nvPr>
            <p:ph type="pic" idx="20"/>
          </p:nvPr>
        </p:nvSpPr>
        <p:spPr>
          <a:xfrm>
            <a:off x="5200842" y="5182788"/>
            <a:ext cx="1673352" cy="1673352"/>
          </a:xfrm>
          <a:prstGeom prst="rect">
            <a:avLst/>
          </a:prstGeom>
          <a:solidFill>
            <a:srgbClr val="F2F2F2"/>
          </a:solid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arisson">
  <p:cSld name="Comparisson">
    <p:spTree>
      <p:nvGrpSpPr>
        <p:cNvPr id="1" name="Shape 94"/>
        <p:cNvGrpSpPr/>
        <p:nvPr/>
      </p:nvGrpSpPr>
      <p:grpSpPr>
        <a:xfrm>
          <a:off x="0" y="0"/>
          <a:ext cx="0" cy="0"/>
          <a:chOff x="0" y="0"/>
          <a:chExt cx="0" cy="0"/>
        </a:xfrm>
      </p:grpSpPr>
      <p:sp>
        <p:nvSpPr>
          <p:cNvPr id="95" name="Google Shape;95;p31"/>
          <p:cNvSpPr>
            <a:spLocks noGrp="1"/>
          </p:cNvSpPr>
          <p:nvPr>
            <p:ph type="pic" idx="2"/>
          </p:nvPr>
        </p:nvSpPr>
        <p:spPr>
          <a:xfrm>
            <a:off x="3499716" y="1393204"/>
            <a:ext cx="631100" cy="630936"/>
          </a:xfrm>
          <a:prstGeom prst="rect">
            <a:avLst/>
          </a:prstGeom>
          <a:noFill/>
          <a:ln>
            <a:noFill/>
          </a:ln>
        </p:spPr>
      </p:sp>
      <p:sp>
        <p:nvSpPr>
          <p:cNvPr id="96" name="Google Shape;96;p31"/>
          <p:cNvSpPr>
            <a:spLocks noGrp="1"/>
          </p:cNvSpPr>
          <p:nvPr>
            <p:ph type="pic" idx="3"/>
          </p:nvPr>
        </p:nvSpPr>
        <p:spPr>
          <a:xfrm>
            <a:off x="5294137" y="1390901"/>
            <a:ext cx="631100" cy="630936"/>
          </a:xfrm>
          <a:prstGeom prst="rect">
            <a:avLst/>
          </a:prstGeom>
          <a:noFill/>
          <a:ln>
            <a:noFill/>
          </a:ln>
        </p:spPr>
      </p:sp>
      <p:sp>
        <p:nvSpPr>
          <p:cNvPr id="97" name="Google Shape;97;p31"/>
          <p:cNvSpPr>
            <a:spLocks noGrp="1"/>
          </p:cNvSpPr>
          <p:nvPr>
            <p:ph type="pic" idx="4"/>
          </p:nvPr>
        </p:nvSpPr>
        <p:spPr>
          <a:xfrm>
            <a:off x="6890925" y="1393204"/>
            <a:ext cx="631100" cy="630936"/>
          </a:xfrm>
          <a:prstGeom prst="rect">
            <a:avLst/>
          </a:prstGeom>
          <a:noFill/>
          <a:ln>
            <a:noFill/>
          </a:ln>
        </p:spPr>
      </p:sp>
      <p:sp>
        <p:nvSpPr>
          <p:cNvPr id="98" name="Google Shape;98;p31"/>
          <p:cNvSpPr>
            <a:spLocks noGrp="1"/>
          </p:cNvSpPr>
          <p:nvPr>
            <p:ph type="pic" idx="5"/>
          </p:nvPr>
        </p:nvSpPr>
        <p:spPr>
          <a:xfrm>
            <a:off x="8446508" y="1390901"/>
            <a:ext cx="631100" cy="630936"/>
          </a:xfrm>
          <a:prstGeom prst="rect">
            <a:avLst/>
          </a:prstGeom>
          <a:noFill/>
          <a:ln>
            <a:noFill/>
          </a:ln>
        </p:spPr>
      </p:sp>
      <p:sp>
        <p:nvSpPr>
          <p:cNvPr id="99" name="Google Shape;99;p31"/>
          <p:cNvSpPr>
            <a:spLocks noGrp="1"/>
          </p:cNvSpPr>
          <p:nvPr>
            <p:ph type="pic" idx="6"/>
          </p:nvPr>
        </p:nvSpPr>
        <p:spPr>
          <a:xfrm>
            <a:off x="9899557" y="1393204"/>
            <a:ext cx="631100" cy="630936"/>
          </a:xfrm>
          <a:prstGeom prst="rect">
            <a:avLst/>
          </a:prstGeom>
          <a:no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Big_Picture_place-holder">
  <p:cSld name="1_Big_Picture_place-holder">
    <p:spTree>
      <p:nvGrpSpPr>
        <p:cNvPr id="1" name="Shape 100"/>
        <p:cNvGrpSpPr/>
        <p:nvPr/>
      </p:nvGrpSpPr>
      <p:grpSpPr>
        <a:xfrm>
          <a:off x="0" y="0"/>
          <a:ext cx="0" cy="0"/>
          <a:chOff x="0" y="0"/>
          <a:chExt cx="0" cy="0"/>
        </a:xfrm>
      </p:grpSpPr>
      <p:sp>
        <p:nvSpPr>
          <p:cNvPr id="101" name="Google Shape;101;p32"/>
          <p:cNvSpPr>
            <a:spLocks noGrp="1"/>
          </p:cNvSpPr>
          <p:nvPr>
            <p:ph type="pic" idx="2"/>
          </p:nvPr>
        </p:nvSpPr>
        <p:spPr>
          <a:xfrm>
            <a:off x="0" y="-1"/>
            <a:ext cx="12203143" cy="6858001"/>
          </a:xfrm>
          <a:prstGeom prst="rect">
            <a:avLst/>
          </a:prstGeom>
          <a:no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7_Title Slide">
  <p:cSld name="7_Title Slide">
    <p:spTree>
      <p:nvGrpSpPr>
        <p:cNvPr id="1" name="Shape 102"/>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4_Big Image Placeholder">
  <p:cSld name="4_Big Image Placeholder">
    <p:spTree>
      <p:nvGrpSpPr>
        <p:cNvPr id="1" name="Shape 103"/>
        <p:cNvGrpSpPr/>
        <p:nvPr/>
      </p:nvGrpSpPr>
      <p:grpSpPr>
        <a:xfrm>
          <a:off x="0" y="0"/>
          <a:ext cx="0" cy="0"/>
          <a:chOff x="0" y="0"/>
          <a:chExt cx="0" cy="0"/>
        </a:xfrm>
      </p:grpSpPr>
      <p:sp>
        <p:nvSpPr>
          <p:cNvPr id="104" name="Google Shape;104;p34"/>
          <p:cNvSpPr>
            <a:spLocks noGrp="1"/>
          </p:cNvSpPr>
          <p:nvPr>
            <p:ph type="pic" idx="2"/>
          </p:nvPr>
        </p:nvSpPr>
        <p:spPr>
          <a:xfrm>
            <a:off x="874539" y="1524000"/>
            <a:ext cx="3356022" cy="4035778"/>
          </a:xfrm>
          <a:prstGeom prst="rect">
            <a:avLst/>
          </a:prstGeom>
          <a:noFill/>
          <a:ln>
            <a:noFill/>
          </a:ln>
        </p:spPr>
      </p:sp>
      <p:sp>
        <p:nvSpPr>
          <p:cNvPr id="105" name="Google Shape;105;p34"/>
          <p:cNvSpPr>
            <a:spLocks noGrp="1"/>
          </p:cNvSpPr>
          <p:nvPr>
            <p:ph type="pic" idx="3"/>
          </p:nvPr>
        </p:nvSpPr>
        <p:spPr>
          <a:xfrm>
            <a:off x="4467876" y="1524000"/>
            <a:ext cx="3356022" cy="4035778"/>
          </a:xfrm>
          <a:prstGeom prst="rect">
            <a:avLst/>
          </a:prstGeom>
          <a:noFill/>
          <a:ln>
            <a:noFill/>
          </a:ln>
        </p:spPr>
      </p:sp>
      <p:sp>
        <p:nvSpPr>
          <p:cNvPr id="106" name="Google Shape;106;p34"/>
          <p:cNvSpPr>
            <a:spLocks noGrp="1"/>
          </p:cNvSpPr>
          <p:nvPr>
            <p:ph type="pic" idx="4"/>
          </p:nvPr>
        </p:nvSpPr>
        <p:spPr>
          <a:xfrm>
            <a:off x="8059715" y="1524000"/>
            <a:ext cx="3356022" cy="4035778"/>
          </a:xfrm>
          <a:prstGeom prst="rect">
            <a:avLst/>
          </a:prstGeom>
          <a:noFill/>
          <a:ln>
            <a:noFill/>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5_Big Image Placeholder">
  <p:cSld name="5_Big Image Placeholder">
    <p:spTree>
      <p:nvGrpSpPr>
        <p:cNvPr id="1" name="Shape 107"/>
        <p:cNvGrpSpPr/>
        <p:nvPr/>
      </p:nvGrpSpPr>
      <p:grpSpPr>
        <a:xfrm>
          <a:off x="0" y="0"/>
          <a:ext cx="0" cy="0"/>
          <a:chOff x="0" y="0"/>
          <a:chExt cx="0" cy="0"/>
        </a:xfrm>
      </p:grpSpPr>
      <p:sp>
        <p:nvSpPr>
          <p:cNvPr id="108" name="Google Shape;108;p35"/>
          <p:cNvSpPr>
            <a:spLocks noGrp="1"/>
          </p:cNvSpPr>
          <p:nvPr>
            <p:ph type="pic" idx="2"/>
          </p:nvPr>
        </p:nvSpPr>
        <p:spPr>
          <a:xfrm>
            <a:off x="770932" y="1498600"/>
            <a:ext cx="2586934" cy="4292600"/>
          </a:xfrm>
          <a:prstGeom prst="rect">
            <a:avLst/>
          </a:prstGeom>
          <a:noFill/>
          <a:ln>
            <a:noFill/>
          </a:ln>
        </p:spPr>
      </p:sp>
      <p:sp>
        <p:nvSpPr>
          <p:cNvPr id="109" name="Google Shape;109;p35"/>
          <p:cNvSpPr>
            <a:spLocks noGrp="1"/>
          </p:cNvSpPr>
          <p:nvPr>
            <p:ph type="pic" idx="3"/>
          </p:nvPr>
        </p:nvSpPr>
        <p:spPr>
          <a:xfrm>
            <a:off x="3460511" y="1498600"/>
            <a:ext cx="2586934" cy="4292600"/>
          </a:xfrm>
          <a:prstGeom prst="rect">
            <a:avLst/>
          </a:prstGeom>
          <a:noFill/>
          <a:ln>
            <a:noFill/>
          </a:ln>
        </p:spPr>
      </p:sp>
      <p:sp>
        <p:nvSpPr>
          <p:cNvPr id="110" name="Google Shape;110;p35"/>
          <p:cNvSpPr>
            <a:spLocks noGrp="1"/>
          </p:cNvSpPr>
          <p:nvPr>
            <p:ph type="pic" idx="4"/>
          </p:nvPr>
        </p:nvSpPr>
        <p:spPr>
          <a:xfrm>
            <a:off x="6152495" y="1498600"/>
            <a:ext cx="2586934" cy="4292600"/>
          </a:xfrm>
          <a:prstGeom prst="rect">
            <a:avLst/>
          </a:prstGeom>
          <a:noFill/>
          <a:ln>
            <a:noFill/>
          </a:ln>
        </p:spPr>
      </p:sp>
      <p:sp>
        <p:nvSpPr>
          <p:cNvPr id="111" name="Google Shape;111;p35"/>
          <p:cNvSpPr>
            <a:spLocks noGrp="1"/>
          </p:cNvSpPr>
          <p:nvPr>
            <p:ph type="pic" idx="5"/>
          </p:nvPr>
        </p:nvSpPr>
        <p:spPr>
          <a:xfrm>
            <a:off x="8842074" y="1498600"/>
            <a:ext cx="2586934" cy="4292600"/>
          </a:xfrm>
          <a:prstGeom prst="rect">
            <a:avLst/>
          </a:prstGeom>
          <a:noFill/>
          <a:ln>
            <a:noFill/>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_Portfolio One">
  <p:cSld name="1_Portfolio One">
    <p:spTree>
      <p:nvGrpSpPr>
        <p:cNvPr id="1" name="Shape 112"/>
        <p:cNvGrpSpPr/>
        <p:nvPr/>
      </p:nvGrpSpPr>
      <p:grpSpPr>
        <a:xfrm>
          <a:off x="0" y="0"/>
          <a:ext cx="0" cy="0"/>
          <a:chOff x="0" y="0"/>
          <a:chExt cx="0" cy="0"/>
        </a:xfrm>
      </p:grpSpPr>
      <p:sp>
        <p:nvSpPr>
          <p:cNvPr id="113" name="Google Shape;113;p36"/>
          <p:cNvSpPr>
            <a:spLocks noGrp="1"/>
          </p:cNvSpPr>
          <p:nvPr>
            <p:ph type="pic" idx="2"/>
          </p:nvPr>
        </p:nvSpPr>
        <p:spPr>
          <a:xfrm>
            <a:off x="969418" y="1607458"/>
            <a:ext cx="1582823" cy="1581377"/>
          </a:xfrm>
          <a:prstGeom prst="rect">
            <a:avLst/>
          </a:prstGeom>
          <a:noFill/>
          <a:ln>
            <a:noFill/>
          </a:ln>
        </p:spPr>
      </p:sp>
      <p:sp>
        <p:nvSpPr>
          <p:cNvPr id="114" name="Google Shape;114;p36"/>
          <p:cNvSpPr>
            <a:spLocks noGrp="1"/>
          </p:cNvSpPr>
          <p:nvPr>
            <p:ph type="pic" idx="3"/>
          </p:nvPr>
        </p:nvSpPr>
        <p:spPr>
          <a:xfrm>
            <a:off x="2709513" y="1607458"/>
            <a:ext cx="1582823" cy="1581377"/>
          </a:xfrm>
          <a:prstGeom prst="rect">
            <a:avLst/>
          </a:prstGeom>
          <a:noFill/>
          <a:ln>
            <a:noFill/>
          </a:ln>
        </p:spPr>
      </p:sp>
      <p:sp>
        <p:nvSpPr>
          <p:cNvPr id="115" name="Google Shape;115;p36"/>
          <p:cNvSpPr>
            <a:spLocks noGrp="1"/>
          </p:cNvSpPr>
          <p:nvPr>
            <p:ph type="pic" idx="4"/>
          </p:nvPr>
        </p:nvSpPr>
        <p:spPr>
          <a:xfrm>
            <a:off x="969418" y="3335803"/>
            <a:ext cx="1582823" cy="1581377"/>
          </a:xfrm>
          <a:prstGeom prst="rect">
            <a:avLst/>
          </a:prstGeom>
          <a:noFill/>
          <a:ln>
            <a:noFill/>
          </a:ln>
        </p:spPr>
      </p:sp>
      <p:sp>
        <p:nvSpPr>
          <p:cNvPr id="116" name="Google Shape;116;p36"/>
          <p:cNvSpPr>
            <a:spLocks noGrp="1"/>
          </p:cNvSpPr>
          <p:nvPr>
            <p:ph type="pic" idx="5"/>
          </p:nvPr>
        </p:nvSpPr>
        <p:spPr>
          <a:xfrm>
            <a:off x="2709513" y="3335803"/>
            <a:ext cx="1582823" cy="1581377"/>
          </a:xfrm>
          <a:prstGeom prst="rect">
            <a:avLst/>
          </a:prstGeom>
          <a:noFill/>
          <a:ln>
            <a:noFill/>
          </a:ln>
        </p:spPr>
      </p:sp>
      <p:sp>
        <p:nvSpPr>
          <p:cNvPr id="117" name="Google Shape;117;p36"/>
          <p:cNvSpPr>
            <a:spLocks noGrp="1"/>
          </p:cNvSpPr>
          <p:nvPr>
            <p:ph type="pic" idx="6"/>
          </p:nvPr>
        </p:nvSpPr>
        <p:spPr>
          <a:xfrm>
            <a:off x="7947300" y="1607458"/>
            <a:ext cx="1582823" cy="1581377"/>
          </a:xfrm>
          <a:prstGeom prst="rect">
            <a:avLst/>
          </a:prstGeom>
          <a:noFill/>
          <a:ln>
            <a:noFill/>
          </a:ln>
        </p:spPr>
      </p:sp>
      <p:sp>
        <p:nvSpPr>
          <p:cNvPr id="118" name="Google Shape;118;p36"/>
          <p:cNvSpPr>
            <a:spLocks noGrp="1"/>
          </p:cNvSpPr>
          <p:nvPr>
            <p:ph type="pic" idx="7"/>
          </p:nvPr>
        </p:nvSpPr>
        <p:spPr>
          <a:xfrm>
            <a:off x="9700628" y="1607458"/>
            <a:ext cx="1582823" cy="1581377"/>
          </a:xfrm>
          <a:prstGeom prst="rect">
            <a:avLst/>
          </a:prstGeom>
          <a:noFill/>
          <a:ln>
            <a:noFill/>
          </a:ln>
        </p:spPr>
      </p:sp>
      <p:sp>
        <p:nvSpPr>
          <p:cNvPr id="119" name="Google Shape;119;p36"/>
          <p:cNvSpPr>
            <a:spLocks noGrp="1"/>
          </p:cNvSpPr>
          <p:nvPr>
            <p:ph type="pic" idx="8"/>
          </p:nvPr>
        </p:nvSpPr>
        <p:spPr>
          <a:xfrm>
            <a:off x="7947300" y="3335803"/>
            <a:ext cx="1582823" cy="1581377"/>
          </a:xfrm>
          <a:prstGeom prst="rect">
            <a:avLst/>
          </a:prstGeom>
          <a:noFill/>
          <a:ln>
            <a:noFill/>
          </a:ln>
        </p:spPr>
      </p:sp>
      <p:sp>
        <p:nvSpPr>
          <p:cNvPr id="120" name="Google Shape;120;p36"/>
          <p:cNvSpPr>
            <a:spLocks noGrp="1"/>
          </p:cNvSpPr>
          <p:nvPr>
            <p:ph type="pic" idx="9"/>
          </p:nvPr>
        </p:nvSpPr>
        <p:spPr>
          <a:xfrm>
            <a:off x="9700628" y="3335803"/>
            <a:ext cx="1582823" cy="1581377"/>
          </a:xfrm>
          <a:prstGeom prst="rect">
            <a:avLst/>
          </a:prstGeom>
          <a:noFill/>
          <a:ln>
            <a:noFill/>
          </a:ln>
        </p:spPr>
      </p:sp>
      <p:sp>
        <p:nvSpPr>
          <p:cNvPr id="121" name="Google Shape;121;p36"/>
          <p:cNvSpPr>
            <a:spLocks noGrp="1"/>
          </p:cNvSpPr>
          <p:nvPr>
            <p:ph type="pic" idx="13"/>
          </p:nvPr>
        </p:nvSpPr>
        <p:spPr>
          <a:xfrm>
            <a:off x="4453947" y="1607458"/>
            <a:ext cx="1582823" cy="1581377"/>
          </a:xfrm>
          <a:prstGeom prst="rect">
            <a:avLst/>
          </a:prstGeom>
          <a:noFill/>
          <a:ln>
            <a:noFill/>
          </a:ln>
        </p:spPr>
      </p:sp>
      <p:sp>
        <p:nvSpPr>
          <p:cNvPr id="122" name="Google Shape;122;p36"/>
          <p:cNvSpPr>
            <a:spLocks noGrp="1"/>
          </p:cNvSpPr>
          <p:nvPr>
            <p:ph type="pic" idx="14"/>
          </p:nvPr>
        </p:nvSpPr>
        <p:spPr>
          <a:xfrm>
            <a:off x="6207275" y="1607458"/>
            <a:ext cx="1582823" cy="1581377"/>
          </a:xfrm>
          <a:prstGeom prst="rect">
            <a:avLst/>
          </a:prstGeom>
          <a:noFill/>
          <a:ln>
            <a:noFill/>
          </a:ln>
        </p:spPr>
      </p:sp>
      <p:sp>
        <p:nvSpPr>
          <p:cNvPr id="123" name="Google Shape;123;p36"/>
          <p:cNvSpPr>
            <a:spLocks noGrp="1"/>
          </p:cNvSpPr>
          <p:nvPr>
            <p:ph type="pic" idx="15"/>
          </p:nvPr>
        </p:nvSpPr>
        <p:spPr>
          <a:xfrm>
            <a:off x="4453947" y="3335803"/>
            <a:ext cx="1582823" cy="1581377"/>
          </a:xfrm>
          <a:prstGeom prst="rect">
            <a:avLst/>
          </a:prstGeom>
          <a:noFill/>
          <a:ln>
            <a:noFill/>
          </a:ln>
        </p:spPr>
      </p:sp>
      <p:sp>
        <p:nvSpPr>
          <p:cNvPr id="124" name="Google Shape;124;p36"/>
          <p:cNvSpPr>
            <a:spLocks noGrp="1"/>
          </p:cNvSpPr>
          <p:nvPr>
            <p:ph type="pic" idx="16"/>
          </p:nvPr>
        </p:nvSpPr>
        <p:spPr>
          <a:xfrm>
            <a:off x="6207275" y="3335803"/>
            <a:ext cx="1582823" cy="1581377"/>
          </a:xfrm>
          <a:prstGeom prst="rect">
            <a:avLst/>
          </a:prstGeom>
          <a:no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125"/>
        <p:cNvGrpSpPr/>
        <p:nvPr/>
      </p:nvGrpSpPr>
      <p:grpSpPr>
        <a:xfrm>
          <a:off x="0" y="0"/>
          <a:ext cx="0" cy="0"/>
          <a:chOff x="0" y="0"/>
          <a:chExt cx="0" cy="0"/>
        </a:xfrm>
      </p:grpSpPr>
      <p:sp>
        <p:nvSpPr>
          <p:cNvPr id="126" name="Google Shape;126;p37"/>
          <p:cNvSpPr txBox="1">
            <a:spLocks noGrp="1"/>
          </p:cNvSpPr>
          <p:nvPr>
            <p:ph type="title"/>
          </p:nvPr>
        </p:nvSpPr>
        <p:spPr>
          <a:xfrm>
            <a:off x="755355" y="322871"/>
            <a:ext cx="10515600" cy="995916"/>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3000"/>
              <a:buFont typeface="Lato"/>
              <a:buNone/>
              <a:defRPr sz="3000" b="1" i="0" u="none" strike="noStrike" cap="none">
                <a:solidFill>
                  <a:schemeClr val="dk1"/>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7" name="Google Shape;127;p37"/>
          <p:cNvSpPr txBox="1">
            <a:spLocks noGrp="1"/>
          </p:cNvSpPr>
          <p:nvPr>
            <p:ph type="body" idx="1"/>
          </p:nvPr>
        </p:nvSpPr>
        <p:spPr>
          <a:xfrm>
            <a:off x="838201" y="1825625"/>
            <a:ext cx="10515600" cy="435133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Lato Light"/>
                <a:ea typeface="Lato Light"/>
                <a:cs typeface="Lato Light"/>
                <a:sym typeface="Lato Light"/>
              </a:defRPr>
            </a:lvl1pPr>
            <a:lvl2pPr marL="914400" marR="0" lvl="1" indent="-228600"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Lato Light"/>
                <a:ea typeface="Lato Light"/>
                <a:cs typeface="Lato Light"/>
                <a:sym typeface="Lato Light"/>
              </a:defRPr>
            </a:lvl2pPr>
            <a:lvl3pPr marL="1371600" marR="0" lvl="2" indent="-228600" algn="l"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Lato Light"/>
                <a:ea typeface="Lato Light"/>
                <a:cs typeface="Lato Light"/>
                <a:sym typeface="Lato Light"/>
              </a:defRPr>
            </a:lvl3pPr>
            <a:lvl4pPr marL="1828800" marR="0" lvl="3" indent="-228600" algn="l"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Light"/>
                <a:ea typeface="Lato Light"/>
                <a:cs typeface="Lato Light"/>
                <a:sym typeface="Lato Light"/>
              </a:defRPr>
            </a:lvl4pPr>
            <a:lvl5pPr marL="2286000" marR="0" lvl="4" indent="-228600" algn="l"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Light"/>
                <a:ea typeface="Lato Light"/>
                <a:cs typeface="Lato Light"/>
                <a:sym typeface="Lato Ligh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Light"/>
                <a:ea typeface="Lato Light"/>
                <a:cs typeface="Lato Light"/>
                <a:sym typeface="Lato Light"/>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Light"/>
                <a:ea typeface="Lato Light"/>
                <a:cs typeface="Lato Light"/>
                <a:sym typeface="Lato Light"/>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Light"/>
                <a:ea typeface="Lato Light"/>
                <a:cs typeface="Lato Light"/>
                <a:sym typeface="Lato Light"/>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Lato Light"/>
                <a:ea typeface="Lato Light"/>
                <a:cs typeface="Lato Light"/>
                <a:sym typeface="Lato Light"/>
              </a:defRPr>
            </a:lvl9pPr>
          </a:lstStyle>
          <a:p>
            <a:endParaRPr/>
          </a:p>
        </p:txBody>
      </p:sp>
      <p:sp>
        <p:nvSpPr>
          <p:cNvPr id="128" name="Google Shape;128;p37"/>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9pPr>
          </a:lstStyle>
          <a:p>
            <a:endParaRPr/>
          </a:p>
        </p:txBody>
      </p:sp>
      <p:sp>
        <p:nvSpPr>
          <p:cNvPr id="129" name="Google Shape;129;p37"/>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9pPr>
          </a:lstStyle>
          <a:p>
            <a:endParaRPr/>
          </a:p>
        </p:txBody>
      </p:sp>
      <p:sp>
        <p:nvSpPr>
          <p:cNvPr id="130" name="Google Shape;130;p37"/>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9pPr>
          </a:lstStyle>
          <a:p>
            <a:pPr marL="0" lvl="0" indent="0" algn="l" rtl="0">
              <a:spcBef>
                <a:spcPts val="0"/>
              </a:spcBef>
              <a:spcAft>
                <a:spcPts val="0"/>
              </a:spcAft>
              <a:buNone/>
            </a:pPr>
            <a:fld id="{00000000-1234-1234-1234-123412341234}" type="slidenum">
              <a:rPr lang="es-AR"/>
              <a:t>‹Nº›</a:t>
            </a:fld>
            <a:endParaRPr/>
          </a:p>
        </p:txBody>
      </p:sp>
      <p:grpSp>
        <p:nvGrpSpPr>
          <p:cNvPr id="131" name="Google Shape;131;p37"/>
          <p:cNvGrpSpPr/>
          <p:nvPr/>
        </p:nvGrpSpPr>
        <p:grpSpPr>
          <a:xfrm>
            <a:off x="406400" y="0"/>
            <a:ext cx="558800" cy="6858000"/>
            <a:chOff x="435536" y="0"/>
            <a:chExt cx="558800" cy="6858000"/>
          </a:xfrm>
        </p:grpSpPr>
        <p:pic>
          <p:nvPicPr>
            <p:cNvPr id="132" name="Google Shape;132;p37"/>
            <p:cNvPicPr preferRelativeResize="0"/>
            <p:nvPr/>
          </p:nvPicPr>
          <p:blipFill rotWithShape="1">
            <a:blip r:embed="rId2">
              <a:alphaModFix/>
            </a:blip>
            <a:srcRect l="27556" t="2471" r="17046"/>
            <a:stretch/>
          </p:blipFill>
          <p:spPr>
            <a:xfrm>
              <a:off x="648456" y="0"/>
              <a:ext cx="324216" cy="838200"/>
            </a:xfrm>
            <a:prstGeom prst="rect">
              <a:avLst/>
            </a:prstGeom>
            <a:noFill/>
            <a:ln>
              <a:noFill/>
            </a:ln>
          </p:spPr>
        </p:pic>
        <p:pic>
          <p:nvPicPr>
            <p:cNvPr id="133" name="Google Shape;133;p37"/>
            <p:cNvPicPr preferRelativeResize="0"/>
            <p:nvPr/>
          </p:nvPicPr>
          <p:blipFill rotWithShape="1">
            <a:blip r:embed="rId3">
              <a:alphaModFix/>
            </a:blip>
            <a:srcRect/>
            <a:stretch/>
          </p:blipFill>
          <p:spPr>
            <a:xfrm>
              <a:off x="435536" y="5905500"/>
              <a:ext cx="558800" cy="952500"/>
            </a:xfrm>
            <a:prstGeom prst="rect">
              <a:avLst/>
            </a:prstGeom>
            <a:noFill/>
            <a:ln>
              <a:noFill/>
            </a:ln>
          </p:spPr>
        </p:pic>
      </p:grpSp>
      <p:pic>
        <p:nvPicPr>
          <p:cNvPr id="134" name="Google Shape;134;p37"/>
          <p:cNvPicPr preferRelativeResize="0"/>
          <p:nvPr/>
        </p:nvPicPr>
        <p:blipFill rotWithShape="1">
          <a:blip r:embed="rId4">
            <a:alphaModFix/>
          </a:blip>
          <a:srcRect/>
          <a:stretch/>
        </p:blipFill>
        <p:spPr>
          <a:xfrm>
            <a:off x="10528300" y="6154066"/>
            <a:ext cx="1054100" cy="404567"/>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35"/>
        <p:cNvGrpSpPr/>
        <p:nvPr/>
      </p:nvGrpSpPr>
      <p:grpSpPr>
        <a:xfrm>
          <a:off x="0" y="0"/>
          <a:ext cx="0" cy="0"/>
          <a:chOff x="0" y="0"/>
          <a:chExt cx="0" cy="0"/>
        </a:xfrm>
      </p:grpSpPr>
      <p:sp>
        <p:nvSpPr>
          <p:cNvPr id="136" name="Google Shape;136;p38"/>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marR="0" lvl="0" algn="ctr" rtl="0">
              <a:lnSpc>
                <a:spcPct val="90000"/>
              </a:lnSpc>
              <a:spcBef>
                <a:spcPts val="0"/>
              </a:spcBef>
              <a:spcAft>
                <a:spcPts val="0"/>
              </a:spcAft>
              <a:buClr>
                <a:schemeClr val="dk1"/>
              </a:buClr>
              <a:buSzPts val="6000"/>
              <a:buFont typeface="Lato"/>
              <a:buNone/>
              <a:defRPr sz="6000" b="1" i="0" u="none" strike="noStrike" cap="none">
                <a:solidFill>
                  <a:schemeClr val="dk1"/>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37" name="Google Shape;137;p38"/>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marR="0" lvl="0" algn="ctr" rtl="0">
              <a:lnSpc>
                <a:spcPct val="90000"/>
              </a:lnSpc>
              <a:spcBef>
                <a:spcPts val="1000"/>
              </a:spcBef>
              <a:spcAft>
                <a:spcPts val="0"/>
              </a:spcAft>
              <a:buClr>
                <a:schemeClr val="dk1"/>
              </a:buClr>
              <a:buSzPts val="2400"/>
              <a:buFont typeface="Arial"/>
              <a:buNone/>
              <a:defRPr sz="2400" b="0" i="0" u="none" strike="noStrike" cap="none">
                <a:solidFill>
                  <a:schemeClr val="dk1"/>
                </a:solidFill>
                <a:latin typeface="Lato Light"/>
                <a:ea typeface="Lato Light"/>
                <a:cs typeface="Lato Light"/>
                <a:sym typeface="Lato Light"/>
              </a:defRPr>
            </a:lvl1pPr>
            <a:lvl2pPr marR="0" lvl="1" algn="ctr"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Lato Light"/>
                <a:ea typeface="Lato Light"/>
                <a:cs typeface="Lato Light"/>
                <a:sym typeface="Lato Light"/>
              </a:defRPr>
            </a:lvl2pPr>
            <a:lvl3pPr marR="0" lvl="2" algn="ctr" rtl="0">
              <a:lnSpc>
                <a:spcPct val="90000"/>
              </a:lnSpc>
              <a:spcBef>
                <a:spcPts val="500"/>
              </a:spcBef>
              <a:spcAft>
                <a:spcPts val="0"/>
              </a:spcAft>
              <a:buClr>
                <a:schemeClr val="dk1"/>
              </a:buClr>
              <a:buSzPts val="1800"/>
              <a:buFont typeface="Arial"/>
              <a:buNone/>
              <a:defRPr sz="1800" b="0" i="0" u="none" strike="noStrike" cap="none">
                <a:solidFill>
                  <a:schemeClr val="dk1"/>
                </a:solidFill>
                <a:latin typeface="Lato Light"/>
                <a:ea typeface="Lato Light"/>
                <a:cs typeface="Lato Light"/>
                <a:sym typeface="Lato Light"/>
              </a:defRPr>
            </a:lvl3pPr>
            <a:lvl4pPr marR="0" lvl="3"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Light"/>
                <a:ea typeface="Lato Light"/>
                <a:cs typeface="Lato Light"/>
                <a:sym typeface="Lato Light"/>
              </a:defRPr>
            </a:lvl4pPr>
            <a:lvl5pPr marR="0" lvl="4"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Light"/>
                <a:ea typeface="Lato Light"/>
                <a:cs typeface="Lato Light"/>
                <a:sym typeface="Lato Light"/>
              </a:defRPr>
            </a:lvl5pPr>
            <a:lvl6pPr marR="0" lvl="5"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Light"/>
                <a:ea typeface="Lato Light"/>
                <a:cs typeface="Lato Light"/>
                <a:sym typeface="Lato Light"/>
              </a:defRPr>
            </a:lvl6pPr>
            <a:lvl7pPr marR="0" lvl="6"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Light"/>
                <a:ea typeface="Lato Light"/>
                <a:cs typeface="Lato Light"/>
                <a:sym typeface="Lato Light"/>
              </a:defRPr>
            </a:lvl7pPr>
            <a:lvl8pPr marR="0" lvl="7"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Light"/>
                <a:ea typeface="Lato Light"/>
                <a:cs typeface="Lato Light"/>
                <a:sym typeface="Lato Light"/>
              </a:defRPr>
            </a:lvl8pPr>
            <a:lvl9pPr marR="0" lvl="8" algn="ctr" rtl="0">
              <a:lnSpc>
                <a:spcPct val="90000"/>
              </a:lnSpc>
              <a:spcBef>
                <a:spcPts val="500"/>
              </a:spcBef>
              <a:spcAft>
                <a:spcPts val="0"/>
              </a:spcAft>
              <a:buClr>
                <a:schemeClr val="dk1"/>
              </a:buClr>
              <a:buSzPts val="1600"/>
              <a:buFont typeface="Arial"/>
              <a:buNone/>
              <a:defRPr sz="1600" b="0" i="0" u="none" strike="noStrike" cap="none">
                <a:solidFill>
                  <a:schemeClr val="dk1"/>
                </a:solidFill>
                <a:latin typeface="Lato Light"/>
                <a:ea typeface="Lato Light"/>
                <a:cs typeface="Lato Light"/>
                <a:sym typeface="Lato Light"/>
              </a:defRPr>
            </a:lvl9pPr>
          </a:lstStyle>
          <a:p>
            <a:endParaRPr/>
          </a:p>
        </p:txBody>
      </p:sp>
      <p:sp>
        <p:nvSpPr>
          <p:cNvPr id="138" name="Google Shape;138;p38"/>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9pPr>
          </a:lstStyle>
          <a:p>
            <a:endParaRPr/>
          </a:p>
        </p:txBody>
      </p:sp>
      <p:sp>
        <p:nvSpPr>
          <p:cNvPr id="139" name="Google Shape;139;p38"/>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ato Light"/>
                <a:ea typeface="Lato Light"/>
                <a:cs typeface="Lato Light"/>
                <a:sym typeface="Lato Light"/>
              </a:defRPr>
            </a:lvl9pPr>
          </a:lstStyle>
          <a:p>
            <a:endParaRPr/>
          </a:p>
        </p:txBody>
      </p:sp>
      <p:sp>
        <p:nvSpPr>
          <p:cNvPr id="140" name="Google Shape;140;p38"/>
          <p:cNvSpPr txBox="1">
            <a:spLocks noGrp="1"/>
          </p:cNvSpPr>
          <p:nvPr>
            <p:ph type="sldNum" idx="12"/>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Lato Light"/>
                <a:ea typeface="Lato Light"/>
                <a:cs typeface="Lato Light"/>
                <a:sym typeface="Lato Light"/>
              </a:defRPr>
            </a:lvl9pPr>
          </a:lstStyle>
          <a:p>
            <a:pPr marL="0" lvl="0" indent="0" algn="l" rtl="0">
              <a:spcBef>
                <a:spcPts val="0"/>
              </a:spcBef>
              <a:spcAft>
                <a:spcPts val="0"/>
              </a:spcAft>
              <a:buNone/>
            </a:pPr>
            <a:fld id="{00000000-1234-1234-1234-123412341234}" type="slidenum">
              <a:rPr lang="es-AR"/>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Blank">
  <p:cSld name="1_Blank">
    <p:spTree>
      <p:nvGrpSpPr>
        <p:cNvPr id="1" name="Shape 14"/>
        <p:cNvGrpSpPr/>
        <p:nvPr/>
      </p:nvGrpSpPr>
      <p:grpSpPr>
        <a:xfrm>
          <a:off x="0" y="0"/>
          <a:ext cx="0" cy="0"/>
          <a:chOff x="0" y="0"/>
          <a:chExt cx="0" cy="0"/>
        </a:xfrm>
      </p:grpSpPr>
      <p:sp>
        <p:nvSpPr>
          <p:cNvPr id="15" name="Google Shape;15;p21"/>
          <p:cNvSpPr/>
          <p:nvPr/>
        </p:nvSpPr>
        <p:spPr>
          <a:xfrm>
            <a:off x="0" y="0"/>
            <a:ext cx="12192000" cy="685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chemeClr val="lt1"/>
              </a:solidFill>
              <a:latin typeface="Lato Light"/>
              <a:ea typeface="Lato Light"/>
              <a:cs typeface="Lato Light"/>
              <a:sym typeface="Lato Light"/>
            </a:endParaRPr>
          </a:p>
        </p:txBody>
      </p:sp>
      <p:grpSp>
        <p:nvGrpSpPr>
          <p:cNvPr id="16" name="Google Shape;16;p21"/>
          <p:cNvGrpSpPr/>
          <p:nvPr/>
        </p:nvGrpSpPr>
        <p:grpSpPr>
          <a:xfrm>
            <a:off x="406400" y="0"/>
            <a:ext cx="558800" cy="6858000"/>
            <a:chOff x="435536" y="0"/>
            <a:chExt cx="558800" cy="6858000"/>
          </a:xfrm>
        </p:grpSpPr>
        <p:pic>
          <p:nvPicPr>
            <p:cNvPr id="17" name="Google Shape;17;p21"/>
            <p:cNvPicPr preferRelativeResize="0"/>
            <p:nvPr/>
          </p:nvPicPr>
          <p:blipFill rotWithShape="1">
            <a:blip r:embed="rId2">
              <a:alphaModFix/>
            </a:blip>
            <a:srcRect l="27556" t="2471" r="17046"/>
            <a:stretch/>
          </p:blipFill>
          <p:spPr>
            <a:xfrm>
              <a:off x="648456" y="0"/>
              <a:ext cx="324216" cy="838200"/>
            </a:xfrm>
            <a:prstGeom prst="rect">
              <a:avLst/>
            </a:prstGeom>
            <a:noFill/>
            <a:ln>
              <a:noFill/>
            </a:ln>
          </p:spPr>
        </p:pic>
        <p:pic>
          <p:nvPicPr>
            <p:cNvPr id="18" name="Google Shape;18;p21"/>
            <p:cNvPicPr preferRelativeResize="0"/>
            <p:nvPr/>
          </p:nvPicPr>
          <p:blipFill rotWithShape="1">
            <a:blip r:embed="rId3">
              <a:alphaModFix/>
            </a:blip>
            <a:srcRect/>
            <a:stretch/>
          </p:blipFill>
          <p:spPr>
            <a:xfrm>
              <a:off x="435536" y="5905500"/>
              <a:ext cx="558800" cy="952500"/>
            </a:xfrm>
            <a:prstGeom prst="rect">
              <a:avLst/>
            </a:prstGeom>
            <a:noFill/>
            <a:ln>
              <a:noFill/>
            </a:ln>
          </p:spPr>
        </p:pic>
      </p:grpSp>
      <p:pic>
        <p:nvPicPr>
          <p:cNvPr id="19" name="Google Shape;19;p21"/>
          <p:cNvPicPr preferRelativeResize="0"/>
          <p:nvPr/>
        </p:nvPicPr>
        <p:blipFill rotWithShape="1">
          <a:blip r:embed="rId4">
            <a:alphaModFix/>
          </a:blip>
          <a:srcRect/>
          <a:stretch/>
        </p:blipFill>
        <p:spPr>
          <a:xfrm>
            <a:off x="10528300" y="6154066"/>
            <a:ext cx="1054100" cy="404567"/>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iseño personalizado">
  <p:cSld name="Diseño personalizado">
    <p:spTree>
      <p:nvGrpSpPr>
        <p:cNvPr id="1" name="Shape 20"/>
        <p:cNvGrpSpPr/>
        <p:nvPr/>
      </p:nvGrpSpPr>
      <p:grpSpPr>
        <a:xfrm>
          <a:off x="0" y="0"/>
          <a:ext cx="0" cy="0"/>
          <a:chOff x="0" y="0"/>
          <a:chExt cx="0" cy="0"/>
        </a:xfrm>
      </p:grpSpPr>
      <p:sp>
        <p:nvSpPr>
          <p:cNvPr id="21" name="Google Shape;21;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3000"/>
              <a:buFont typeface="Lato"/>
              <a:buNone/>
              <a:defRPr sz="3000" b="1" i="0" u="none" strike="noStrike" cap="none">
                <a:solidFill>
                  <a:schemeClr val="dk1"/>
                </a:solidFill>
                <a:latin typeface="Lato"/>
                <a:ea typeface="Lato"/>
                <a:cs typeface="Lato"/>
                <a:sym typeface="Lat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Full Image">
  <p:cSld name="Full Image">
    <p:spTree>
      <p:nvGrpSpPr>
        <p:cNvPr id="1" name="Shape 22"/>
        <p:cNvGrpSpPr/>
        <p:nvPr/>
      </p:nvGrpSpPr>
      <p:grpSpPr>
        <a:xfrm>
          <a:off x="0" y="0"/>
          <a:ext cx="0" cy="0"/>
          <a:chOff x="0" y="0"/>
          <a:chExt cx="0" cy="0"/>
        </a:xfrm>
      </p:grpSpPr>
      <p:sp>
        <p:nvSpPr>
          <p:cNvPr id="23" name="Google Shape;23;p23"/>
          <p:cNvSpPr/>
          <p:nvPr/>
        </p:nvSpPr>
        <p:spPr>
          <a:xfrm>
            <a:off x="0" y="0"/>
            <a:ext cx="12192000" cy="685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chemeClr val="lt1"/>
              </a:solidFill>
              <a:latin typeface="Lato Light"/>
              <a:ea typeface="Lato Light"/>
              <a:cs typeface="Lato Light"/>
              <a:sym typeface="Lato Light"/>
            </a:endParaRPr>
          </a:p>
        </p:txBody>
      </p:sp>
      <p:sp>
        <p:nvSpPr>
          <p:cNvPr id="24" name="Google Shape;24;p23"/>
          <p:cNvSpPr>
            <a:spLocks noGrp="1"/>
          </p:cNvSpPr>
          <p:nvPr>
            <p:ph type="pic" idx="2"/>
          </p:nvPr>
        </p:nvSpPr>
        <p:spPr>
          <a:xfrm>
            <a:off x="0" y="0"/>
            <a:ext cx="12214865" cy="6858000"/>
          </a:xfrm>
          <a:prstGeom prst="rect">
            <a:avLst/>
          </a:prstGeom>
          <a:noFill/>
          <a:ln>
            <a:noFill/>
          </a:ln>
        </p:spPr>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6_Big Image Placeholder">
  <p:cSld name="6_Big Image Placeholder">
    <p:spTree>
      <p:nvGrpSpPr>
        <p:cNvPr id="1" name="Shape 25"/>
        <p:cNvGrpSpPr/>
        <p:nvPr/>
      </p:nvGrpSpPr>
      <p:grpSpPr>
        <a:xfrm>
          <a:off x="0" y="0"/>
          <a:ext cx="0" cy="0"/>
          <a:chOff x="0" y="0"/>
          <a:chExt cx="0" cy="0"/>
        </a:xfrm>
      </p:grpSpPr>
      <p:sp>
        <p:nvSpPr>
          <p:cNvPr id="26" name="Google Shape;26;p24"/>
          <p:cNvSpPr/>
          <p:nvPr/>
        </p:nvSpPr>
        <p:spPr>
          <a:xfrm>
            <a:off x="0" y="0"/>
            <a:ext cx="12192000" cy="6858000"/>
          </a:xfrm>
          <a:prstGeom prst="rect">
            <a:avLst/>
          </a:prstGeom>
          <a:solidFill>
            <a:schemeClr val="l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chemeClr val="lt1"/>
              </a:solidFill>
              <a:latin typeface="Lato Light"/>
              <a:ea typeface="Lato Light"/>
              <a:cs typeface="Lato Light"/>
              <a:sym typeface="Lato Light"/>
            </a:endParaRPr>
          </a:p>
        </p:txBody>
      </p:sp>
      <p:sp>
        <p:nvSpPr>
          <p:cNvPr id="27" name="Google Shape;27;p24"/>
          <p:cNvSpPr>
            <a:spLocks noGrp="1"/>
          </p:cNvSpPr>
          <p:nvPr>
            <p:ph type="pic" idx="2"/>
          </p:nvPr>
        </p:nvSpPr>
        <p:spPr>
          <a:xfrm>
            <a:off x="1" y="0"/>
            <a:ext cx="6784407" cy="6858000"/>
          </a:xfrm>
          <a:prstGeom prst="rect">
            <a:avLst/>
          </a:prstGeom>
          <a:no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ur Clients Rectangle">
  <p:cSld name="Our Clients Rectangle">
    <p:spTree>
      <p:nvGrpSpPr>
        <p:cNvPr id="1" name="Shape 28"/>
        <p:cNvGrpSpPr/>
        <p:nvPr/>
      </p:nvGrpSpPr>
      <p:grpSpPr>
        <a:xfrm>
          <a:off x="0" y="0"/>
          <a:ext cx="0" cy="0"/>
          <a:chOff x="0" y="0"/>
          <a:chExt cx="0" cy="0"/>
        </a:xfrm>
      </p:grpSpPr>
      <p:sp>
        <p:nvSpPr>
          <p:cNvPr id="29" name="Google Shape;29;p25"/>
          <p:cNvSpPr>
            <a:spLocks noGrp="1"/>
          </p:cNvSpPr>
          <p:nvPr>
            <p:ph type="pic" idx="2"/>
          </p:nvPr>
        </p:nvSpPr>
        <p:spPr>
          <a:xfrm>
            <a:off x="833641" y="1682008"/>
            <a:ext cx="2315670" cy="1045155"/>
          </a:xfrm>
          <a:prstGeom prst="rect">
            <a:avLst/>
          </a:prstGeom>
          <a:solidFill>
            <a:srgbClr val="F2F2F2"/>
          </a:solidFill>
          <a:ln>
            <a:noFill/>
          </a:ln>
        </p:spPr>
      </p:sp>
      <p:sp>
        <p:nvSpPr>
          <p:cNvPr id="30" name="Google Shape;30;p25"/>
          <p:cNvSpPr>
            <a:spLocks noGrp="1"/>
          </p:cNvSpPr>
          <p:nvPr>
            <p:ph type="pic" idx="3"/>
          </p:nvPr>
        </p:nvSpPr>
        <p:spPr>
          <a:xfrm>
            <a:off x="3699083" y="1682008"/>
            <a:ext cx="2315670" cy="1045155"/>
          </a:xfrm>
          <a:prstGeom prst="rect">
            <a:avLst/>
          </a:prstGeom>
          <a:solidFill>
            <a:srgbClr val="F2F2F2"/>
          </a:solidFill>
          <a:ln>
            <a:noFill/>
          </a:ln>
        </p:spPr>
      </p:sp>
      <p:sp>
        <p:nvSpPr>
          <p:cNvPr id="31" name="Google Shape;31;p25"/>
          <p:cNvSpPr>
            <a:spLocks noGrp="1"/>
          </p:cNvSpPr>
          <p:nvPr>
            <p:ph type="pic" idx="4"/>
          </p:nvPr>
        </p:nvSpPr>
        <p:spPr>
          <a:xfrm>
            <a:off x="6382093" y="1682008"/>
            <a:ext cx="2315670" cy="1045155"/>
          </a:xfrm>
          <a:prstGeom prst="rect">
            <a:avLst/>
          </a:prstGeom>
          <a:solidFill>
            <a:srgbClr val="F2F2F2"/>
          </a:solidFill>
          <a:ln>
            <a:noFill/>
          </a:ln>
        </p:spPr>
      </p:sp>
      <p:sp>
        <p:nvSpPr>
          <p:cNvPr id="32" name="Google Shape;32;p25"/>
          <p:cNvSpPr>
            <a:spLocks noGrp="1"/>
          </p:cNvSpPr>
          <p:nvPr>
            <p:ph type="pic" idx="5"/>
          </p:nvPr>
        </p:nvSpPr>
        <p:spPr>
          <a:xfrm>
            <a:off x="9044794" y="1682008"/>
            <a:ext cx="2315670" cy="1045155"/>
          </a:xfrm>
          <a:prstGeom prst="rect">
            <a:avLst/>
          </a:prstGeom>
          <a:solidFill>
            <a:srgbClr val="F2F2F2"/>
          </a:solidFill>
          <a:ln>
            <a:noFill/>
          </a:ln>
        </p:spPr>
      </p:sp>
      <p:sp>
        <p:nvSpPr>
          <p:cNvPr id="33" name="Google Shape;33;p25"/>
          <p:cNvSpPr>
            <a:spLocks noGrp="1"/>
          </p:cNvSpPr>
          <p:nvPr>
            <p:ph type="pic" idx="6"/>
          </p:nvPr>
        </p:nvSpPr>
        <p:spPr>
          <a:xfrm>
            <a:off x="833641" y="2978528"/>
            <a:ext cx="2315670" cy="1045155"/>
          </a:xfrm>
          <a:prstGeom prst="rect">
            <a:avLst/>
          </a:prstGeom>
          <a:solidFill>
            <a:srgbClr val="F2F2F2"/>
          </a:solidFill>
          <a:ln>
            <a:noFill/>
          </a:ln>
        </p:spPr>
      </p:sp>
      <p:sp>
        <p:nvSpPr>
          <p:cNvPr id="34" name="Google Shape;34;p25"/>
          <p:cNvSpPr>
            <a:spLocks noGrp="1"/>
          </p:cNvSpPr>
          <p:nvPr>
            <p:ph type="pic" idx="7"/>
          </p:nvPr>
        </p:nvSpPr>
        <p:spPr>
          <a:xfrm>
            <a:off x="3699083" y="2978528"/>
            <a:ext cx="2315670" cy="1045155"/>
          </a:xfrm>
          <a:prstGeom prst="rect">
            <a:avLst/>
          </a:prstGeom>
          <a:solidFill>
            <a:srgbClr val="F2F2F2"/>
          </a:solidFill>
          <a:ln>
            <a:noFill/>
          </a:ln>
        </p:spPr>
      </p:sp>
      <p:sp>
        <p:nvSpPr>
          <p:cNvPr id="35" name="Google Shape;35;p25"/>
          <p:cNvSpPr>
            <a:spLocks noGrp="1"/>
          </p:cNvSpPr>
          <p:nvPr>
            <p:ph type="pic" idx="8"/>
          </p:nvPr>
        </p:nvSpPr>
        <p:spPr>
          <a:xfrm>
            <a:off x="6382093" y="2978528"/>
            <a:ext cx="2315670" cy="1045155"/>
          </a:xfrm>
          <a:prstGeom prst="rect">
            <a:avLst/>
          </a:prstGeom>
          <a:solidFill>
            <a:srgbClr val="F2F2F2"/>
          </a:solidFill>
          <a:ln>
            <a:noFill/>
          </a:ln>
        </p:spPr>
      </p:sp>
      <p:sp>
        <p:nvSpPr>
          <p:cNvPr id="36" name="Google Shape;36;p25"/>
          <p:cNvSpPr>
            <a:spLocks noGrp="1"/>
          </p:cNvSpPr>
          <p:nvPr>
            <p:ph type="pic" idx="9"/>
          </p:nvPr>
        </p:nvSpPr>
        <p:spPr>
          <a:xfrm>
            <a:off x="9044794" y="2978528"/>
            <a:ext cx="2315670" cy="1045155"/>
          </a:xfrm>
          <a:prstGeom prst="rect">
            <a:avLst/>
          </a:prstGeom>
          <a:solidFill>
            <a:srgbClr val="F2F2F2"/>
          </a:solidFill>
          <a:ln>
            <a:noFill/>
          </a:ln>
        </p:spPr>
      </p:sp>
      <p:sp>
        <p:nvSpPr>
          <p:cNvPr id="37" name="Google Shape;37;p25"/>
          <p:cNvSpPr>
            <a:spLocks noGrp="1"/>
          </p:cNvSpPr>
          <p:nvPr>
            <p:ph type="pic" idx="13"/>
          </p:nvPr>
        </p:nvSpPr>
        <p:spPr>
          <a:xfrm>
            <a:off x="833641" y="4288280"/>
            <a:ext cx="2315670" cy="1045155"/>
          </a:xfrm>
          <a:prstGeom prst="rect">
            <a:avLst/>
          </a:prstGeom>
          <a:solidFill>
            <a:srgbClr val="F2F2F2"/>
          </a:solidFill>
          <a:ln>
            <a:noFill/>
          </a:ln>
        </p:spPr>
      </p:sp>
      <p:sp>
        <p:nvSpPr>
          <p:cNvPr id="38" name="Google Shape;38;p25"/>
          <p:cNvSpPr>
            <a:spLocks noGrp="1"/>
          </p:cNvSpPr>
          <p:nvPr>
            <p:ph type="pic" idx="14"/>
          </p:nvPr>
        </p:nvSpPr>
        <p:spPr>
          <a:xfrm>
            <a:off x="3699083" y="4288280"/>
            <a:ext cx="2315670" cy="1045155"/>
          </a:xfrm>
          <a:prstGeom prst="rect">
            <a:avLst/>
          </a:prstGeom>
          <a:solidFill>
            <a:srgbClr val="F2F2F2"/>
          </a:solidFill>
          <a:ln>
            <a:noFill/>
          </a:ln>
        </p:spPr>
      </p:sp>
      <p:sp>
        <p:nvSpPr>
          <p:cNvPr id="39" name="Google Shape;39;p25"/>
          <p:cNvSpPr>
            <a:spLocks noGrp="1"/>
          </p:cNvSpPr>
          <p:nvPr>
            <p:ph type="pic" idx="15"/>
          </p:nvPr>
        </p:nvSpPr>
        <p:spPr>
          <a:xfrm>
            <a:off x="6382093" y="4288280"/>
            <a:ext cx="2315670" cy="1045155"/>
          </a:xfrm>
          <a:prstGeom prst="rect">
            <a:avLst/>
          </a:prstGeom>
          <a:solidFill>
            <a:srgbClr val="F2F2F2"/>
          </a:solidFill>
          <a:ln>
            <a:noFill/>
          </a:ln>
        </p:spPr>
      </p:sp>
      <p:sp>
        <p:nvSpPr>
          <p:cNvPr id="40" name="Google Shape;40;p25"/>
          <p:cNvSpPr>
            <a:spLocks noGrp="1"/>
          </p:cNvSpPr>
          <p:nvPr>
            <p:ph type="pic" idx="16"/>
          </p:nvPr>
        </p:nvSpPr>
        <p:spPr>
          <a:xfrm>
            <a:off x="9044794" y="4288280"/>
            <a:ext cx="2315670" cy="1045155"/>
          </a:xfrm>
          <a:prstGeom prst="rect">
            <a:avLst/>
          </a:prstGeom>
          <a:solidFill>
            <a:srgbClr val="F2F2F2"/>
          </a:solidFill>
          <a:ln>
            <a:noFill/>
          </a:ln>
        </p:spPr>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Our Clients Square">
  <p:cSld name="Our Clients Square">
    <p:spTree>
      <p:nvGrpSpPr>
        <p:cNvPr id="1" name="Shape 41"/>
        <p:cNvGrpSpPr/>
        <p:nvPr/>
      </p:nvGrpSpPr>
      <p:grpSpPr>
        <a:xfrm>
          <a:off x="0" y="0"/>
          <a:ext cx="0" cy="0"/>
          <a:chOff x="0" y="0"/>
          <a:chExt cx="0" cy="0"/>
        </a:xfrm>
      </p:grpSpPr>
      <p:sp>
        <p:nvSpPr>
          <p:cNvPr id="42" name="Google Shape;42;p26"/>
          <p:cNvSpPr>
            <a:spLocks noGrp="1"/>
          </p:cNvSpPr>
          <p:nvPr>
            <p:ph type="pic" idx="2"/>
          </p:nvPr>
        </p:nvSpPr>
        <p:spPr>
          <a:xfrm>
            <a:off x="1551061" y="1520469"/>
            <a:ext cx="1411776" cy="1411408"/>
          </a:xfrm>
          <a:prstGeom prst="rect">
            <a:avLst/>
          </a:prstGeom>
          <a:solidFill>
            <a:srgbClr val="F2F2F2"/>
          </a:solidFill>
          <a:ln>
            <a:noFill/>
          </a:ln>
        </p:spPr>
      </p:sp>
      <p:sp>
        <p:nvSpPr>
          <p:cNvPr id="43" name="Google Shape;43;p26"/>
          <p:cNvSpPr>
            <a:spLocks noGrp="1"/>
          </p:cNvSpPr>
          <p:nvPr>
            <p:ph type="pic" idx="3"/>
          </p:nvPr>
        </p:nvSpPr>
        <p:spPr>
          <a:xfrm>
            <a:off x="3080648" y="1520469"/>
            <a:ext cx="1411776" cy="1411408"/>
          </a:xfrm>
          <a:prstGeom prst="rect">
            <a:avLst/>
          </a:prstGeom>
          <a:solidFill>
            <a:srgbClr val="F2F2F2"/>
          </a:solidFill>
          <a:ln>
            <a:noFill/>
          </a:ln>
        </p:spPr>
      </p:sp>
      <p:sp>
        <p:nvSpPr>
          <p:cNvPr id="44" name="Google Shape;44;p26"/>
          <p:cNvSpPr>
            <a:spLocks noGrp="1"/>
          </p:cNvSpPr>
          <p:nvPr>
            <p:ph type="pic" idx="4"/>
          </p:nvPr>
        </p:nvSpPr>
        <p:spPr>
          <a:xfrm>
            <a:off x="4610234" y="1520469"/>
            <a:ext cx="1411776" cy="1411408"/>
          </a:xfrm>
          <a:prstGeom prst="rect">
            <a:avLst/>
          </a:prstGeom>
          <a:solidFill>
            <a:srgbClr val="F2F2F2"/>
          </a:solidFill>
          <a:ln>
            <a:noFill/>
          </a:ln>
        </p:spPr>
      </p:sp>
      <p:sp>
        <p:nvSpPr>
          <p:cNvPr id="45" name="Google Shape;45;p26"/>
          <p:cNvSpPr>
            <a:spLocks noGrp="1"/>
          </p:cNvSpPr>
          <p:nvPr>
            <p:ph type="pic" idx="5"/>
          </p:nvPr>
        </p:nvSpPr>
        <p:spPr>
          <a:xfrm>
            <a:off x="6139821" y="1520469"/>
            <a:ext cx="1411776" cy="1411408"/>
          </a:xfrm>
          <a:prstGeom prst="rect">
            <a:avLst/>
          </a:prstGeom>
          <a:solidFill>
            <a:srgbClr val="F2F2F2"/>
          </a:solidFill>
          <a:ln>
            <a:noFill/>
          </a:ln>
        </p:spPr>
      </p:sp>
      <p:sp>
        <p:nvSpPr>
          <p:cNvPr id="46" name="Google Shape;46;p26"/>
          <p:cNvSpPr>
            <a:spLocks noGrp="1"/>
          </p:cNvSpPr>
          <p:nvPr>
            <p:ph type="pic" idx="6"/>
          </p:nvPr>
        </p:nvSpPr>
        <p:spPr>
          <a:xfrm>
            <a:off x="7669408" y="1520469"/>
            <a:ext cx="1411776" cy="1411408"/>
          </a:xfrm>
          <a:prstGeom prst="rect">
            <a:avLst/>
          </a:prstGeom>
          <a:solidFill>
            <a:srgbClr val="F2F2F2"/>
          </a:solidFill>
          <a:ln>
            <a:noFill/>
          </a:ln>
        </p:spPr>
      </p:sp>
      <p:sp>
        <p:nvSpPr>
          <p:cNvPr id="47" name="Google Shape;47;p26"/>
          <p:cNvSpPr>
            <a:spLocks noGrp="1"/>
          </p:cNvSpPr>
          <p:nvPr>
            <p:ph type="pic" idx="7"/>
          </p:nvPr>
        </p:nvSpPr>
        <p:spPr>
          <a:xfrm>
            <a:off x="9198994" y="1520469"/>
            <a:ext cx="1411776" cy="1411408"/>
          </a:xfrm>
          <a:prstGeom prst="rect">
            <a:avLst/>
          </a:prstGeom>
          <a:solidFill>
            <a:srgbClr val="F2F2F2"/>
          </a:solidFill>
          <a:ln>
            <a:noFill/>
          </a:ln>
        </p:spPr>
      </p:sp>
      <p:sp>
        <p:nvSpPr>
          <p:cNvPr id="48" name="Google Shape;48;p26"/>
          <p:cNvSpPr>
            <a:spLocks noGrp="1"/>
          </p:cNvSpPr>
          <p:nvPr>
            <p:ph type="pic" idx="8"/>
          </p:nvPr>
        </p:nvSpPr>
        <p:spPr>
          <a:xfrm>
            <a:off x="1551061" y="3053648"/>
            <a:ext cx="1411776" cy="1411408"/>
          </a:xfrm>
          <a:prstGeom prst="rect">
            <a:avLst/>
          </a:prstGeom>
          <a:solidFill>
            <a:srgbClr val="F2F2F2"/>
          </a:solidFill>
          <a:ln>
            <a:noFill/>
          </a:ln>
        </p:spPr>
      </p:sp>
      <p:sp>
        <p:nvSpPr>
          <p:cNvPr id="49" name="Google Shape;49;p26"/>
          <p:cNvSpPr>
            <a:spLocks noGrp="1"/>
          </p:cNvSpPr>
          <p:nvPr>
            <p:ph type="pic" idx="9"/>
          </p:nvPr>
        </p:nvSpPr>
        <p:spPr>
          <a:xfrm>
            <a:off x="3080648" y="3053648"/>
            <a:ext cx="1411776" cy="1411408"/>
          </a:xfrm>
          <a:prstGeom prst="rect">
            <a:avLst/>
          </a:prstGeom>
          <a:solidFill>
            <a:srgbClr val="F2F2F2"/>
          </a:solidFill>
          <a:ln>
            <a:noFill/>
          </a:ln>
        </p:spPr>
      </p:sp>
      <p:sp>
        <p:nvSpPr>
          <p:cNvPr id="50" name="Google Shape;50;p26"/>
          <p:cNvSpPr>
            <a:spLocks noGrp="1"/>
          </p:cNvSpPr>
          <p:nvPr>
            <p:ph type="pic" idx="13"/>
          </p:nvPr>
        </p:nvSpPr>
        <p:spPr>
          <a:xfrm>
            <a:off x="4610234" y="3053648"/>
            <a:ext cx="1411776" cy="1411408"/>
          </a:xfrm>
          <a:prstGeom prst="rect">
            <a:avLst/>
          </a:prstGeom>
          <a:solidFill>
            <a:srgbClr val="F2F2F2"/>
          </a:solidFill>
          <a:ln>
            <a:noFill/>
          </a:ln>
        </p:spPr>
      </p:sp>
      <p:sp>
        <p:nvSpPr>
          <p:cNvPr id="51" name="Google Shape;51;p26"/>
          <p:cNvSpPr>
            <a:spLocks noGrp="1"/>
          </p:cNvSpPr>
          <p:nvPr>
            <p:ph type="pic" idx="14"/>
          </p:nvPr>
        </p:nvSpPr>
        <p:spPr>
          <a:xfrm>
            <a:off x="6139821" y="3053648"/>
            <a:ext cx="1411776" cy="1411408"/>
          </a:xfrm>
          <a:prstGeom prst="rect">
            <a:avLst/>
          </a:prstGeom>
          <a:solidFill>
            <a:srgbClr val="F2F2F2"/>
          </a:solidFill>
          <a:ln>
            <a:noFill/>
          </a:ln>
        </p:spPr>
      </p:sp>
      <p:sp>
        <p:nvSpPr>
          <p:cNvPr id="52" name="Google Shape;52;p26"/>
          <p:cNvSpPr>
            <a:spLocks noGrp="1"/>
          </p:cNvSpPr>
          <p:nvPr>
            <p:ph type="pic" idx="15"/>
          </p:nvPr>
        </p:nvSpPr>
        <p:spPr>
          <a:xfrm>
            <a:off x="7669408" y="3053648"/>
            <a:ext cx="1411776" cy="1411408"/>
          </a:xfrm>
          <a:prstGeom prst="rect">
            <a:avLst/>
          </a:prstGeom>
          <a:solidFill>
            <a:srgbClr val="F2F2F2"/>
          </a:solidFill>
          <a:ln>
            <a:noFill/>
          </a:ln>
        </p:spPr>
      </p:sp>
      <p:sp>
        <p:nvSpPr>
          <p:cNvPr id="53" name="Google Shape;53;p26"/>
          <p:cNvSpPr>
            <a:spLocks noGrp="1"/>
          </p:cNvSpPr>
          <p:nvPr>
            <p:ph type="pic" idx="16"/>
          </p:nvPr>
        </p:nvSpPr>
        <p:spPr>
          <a:xfrm>
            <a:off x="9198994" y="3053648"/>
            <a:ext cx="1411776" cy="1411408"/>
          </a:xfrm>
          <a:prstGeom prst="rect">
            <a:avLst/>
          </a:prstGeom>
          <a:solidFill>
            <a:srgbClr val="F2F2F2"/>
          </a:solidFill>
          <a:ln>
            <a:noFill/>
          </a:ln>
        </p:spPr>
      </p:sp>
      <p:sp>
        <p:nvSpPr>
          <p:cNvPr id="54" name="Google Shape;54;p26"/>
          <p:cNvSpPr>
            <a:spLocks noGrp="1"/>
          </p:cNvSpPr>
          <p:nvPr>
            <p:ph type="pic" idx="17"/>
          </p:nvPr>
        </p:nvSpPr>
        <p:spPr>
          <a:xfrm>
            <a:off x="1551061" y="4623288"/>
            <a:ext cx="1411776" cy="1411408"/>
          </a:xfrm>
          <a:prstGeom prst="rect">
            <a:avLst/>
          </a:prstGeom>
          <a:solidFill>
            <a:srgbClr val="F2F2F2"/>
          </a:solidFill>
          <a:ln>
            <a:noFill/>
          </a:ln>
        </p:spPr>
      </p:sp>
      <p:sp>
        <p:nvSpPr>
          <p:cNvPr id="55" name="Google Shape;55;p26"/>
          <p:cNvSpPr>
            <a:spLocks noGrp="1"/>
          </p:cNvSpPr>
          <p:nvPr>
            <p:ph type="pic" idx="18"/>
          </p:nvPr>
        </p:nvSpPr>
        <p:spPr>
          <a:xfrm>
            <a:off x="3080648" y="4623288"/>
            <a:ext cx="1411776" cy="1411408"/>
          </a:xfrm>
          <a:prstGeom prst="rect">
            <a:avLst/>
          </a:prstGeom>
          <a:solidFill>
            <a:srgbClr val="F2F2F2"/>
          </a:solidFill>
          <a:ln>
            <a:noFill/>
          </a:ln>
        </p:spPr>
      </p:sp>
      <p:sp>
        <p:nvSpPr>
          <p:cNvPr id="56" name="Google Shape;56;p26"/>
          <p:cNvSpPr>
            <a:spLocks noGrp="1"/>
          </p:cNvSpPr>
          <p:nvPr>
            <p:ph type="pic" idx="19"/>
          </p:nvPr>
        </p:nvSpPr>
        <p:spPr>
          <a:xfrm>
            <a:off x="4610234" y="4623288"/>
            <a:ext cx="1411776" cy="1411408"/>
          </a:xfrm>
          <a:prstGeom prst="rect">
            <a:avLst/>
          </a:prstGeom>
          <a:solidFill>
            <a:srgbClr val="F2F2F2"/>
          </a:solidFill>
          <a:ln>
            <a:noFill/>
          </a:ln>
        </p:spPr>
      </p:sp>
      <p:sp>
        <p:nvSpPr>
          <p:cNvPr id="57" name="Google Shape;57;p26"/>
          <p:cNvSpPr>
            <a:spLocks noGrp="1"/>
          </p:cNvSpPr>
          <p:nvPr>
            <p:ph type="pic" idx="20"/>
          </p:nvPr>
        </p:nvSpPr>
        <p:spPr>
          <a:xfrm>
            <a:off x="6139821" y="4623288"/>
            <a:ext cx="1411776" cy="1411408"/>
          </a:xfrm>
          <a:prstGeom prst="rect">
            <a:avLst/>
          </a:prstGeom>
          <a:solidFill>
            <a:srgbClr val="F2F2F2"/>
          </a:solidFill>
          <a:ln>
            <a:noFill/>
          </a:ln>
        </p:spPr>
      </p:sp>
      <p:sp>
        <p:nvSpPr>
          <p:cNvPr id="58" name="Google Shape;58;p26"/>
          <p:cNvSpPr>
            <a:spLocks noGrp="1"/>
          </p:cNvSpPr>
          <p:nvPr>
            <p:ph type="pic" idx="21"/>
          </p:nvPr>
        </p:nvSpPr>
        <p:spPr>
          <a:xfrm>
            <a:off x="7669408" y="4623288"/>
            <a:ext cx="1411776" cy="1411408"/>
          </a:xfrm>
          <a:prstGeom prst="rect">
            <a:avLst/>
          </a:prstGeom>
          <a:solidFill>
            <a:srgbClr val="F2F2F2"/>
          </a:solidFill>
          <a:ln>
            <a:noFill/>
          </a:ln>
        </p:spPr>
      </p:sp>
      <p:sp>
        <p:nvSpPr>
          <p:cNvPr id="59" name="Google Shape;59;p26"/>
          <p:cNvSpPr>
            <a:spLocks noGrp="1"/>
          </p:cNvSpPr>
          <p:nvPr>
            <p:ph type="pic" idx="22"/>
          </p:nvPr>
        </p:nvSpPr>
        <p:spPr>
          <a:xfrm>
            <a:off x="9198994" y="4623288"/>
            <a:ext cx="1411776" cy="1411408"/>
          </a:xfrm>
          <a:prstGeom prst="rect">
            <a:avLst/>
          </a:prstGeom>
          <a:solidFill>
            <a:srgbClr val="F2F2F2"/>
          </a:solid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ortfolio One">
  <p:cSld name="Portfolio One">
    <p:spTree>
      <p:nvGrpSpPr>
        <p:cNvPr id="1" name="Shape 60"/>
        <p:cNvGrpSpPr/>
        <p:nvPr/>
      </p:nvGrpSpPr>
      <p:grpSpPr>
        <a:xfrm>
          <a:off x="0" y="0"/>
          <a:ext cx="0" cy="0"/>
          <a:chOff x="0" y="0"/>
          <a:chExt cx="0" cy="0"/>
        </a:xfrm>
      </p:grpSpPr>
      <p:sp>
        <p:nvSpPr>
          <p:cNvPr id="61" name="Google Shape;61;p27"/>
          <p:cNvSpPr>
            <a:spLocks noGrp="1"/>
          </p:cNvSpPr>
          <p:nvPr>
            <p:ph type="pic" idx="2"/>
          </p:nvPr>
        </p:nvSpPr>
        <p:spPr>
          <a:xfrm>
            <a:off x="1288298" y="1428687"/>
            <a:ext cx="2317411" cy="2315294"/>
          </a:xfrm>
          <a:prstGeom prst="rect">
            <a:avLst/>
          </a:prstGeom>
          <a:noFill/>
          <a:ln>
            <a:noFill/>
          </a:ln>
        </p:spPr>
      </p:sp>
      <p:sp>
        <p:nvSpPr>
          <p:cNvPr id="62" name="Google Shape;62;p27"/>
          <p:cNvSpPr>
            <a:spLocks noGrp="1"/>
          </p:cNvSpPr>
          <p:nvPr>
            <p:ph type="pic" idx="3"/>
          </p:nvPr>
        </p:nvSpPr>
        <p:spPr>
          <a:xfrm>
            <a:off x="6064226" y="1433855"/>
            <a:ext cx="2317411" cy="2315294"/>
          </a:xfrm>
          <a:prstGeom prst="rect">
            <a:avLst/>
          </a:prstGeom>
          <a:noFill/>
          <a:ln>
            <a:noFill/>
          </a:ln>
        </p:spPr>
      </p:sp>
      <p:sp>
        <p:nvSpPr>
          <p:cNvPr id="63" name="Google Shape;63;p27"/>
          <p:cNvSpPr>
            <a:spLocks noGrp="1"/>
          </p:cNvSpPr>
          <p:nvPr>
            <p:ph type="pic" idx="4"/>
          </p:nvPr>
        </p:nvSpPr>
        <p:spPr>
          <a:xfrm>
            <a:off x="8452190" y="1438950"/>
            <a:ext cx="2317411" cy="2315294"/>
          </a:xfrm>
          <a:prstGeom prst="rect">
            <a:avLst/>
          </a:prstGeom>
          <a:noFill/>
          <a:ln>
            <a:noFill/>
          </a:ln>
        </p:spPr>
      </p:sp>
      <p:sp>
        <p:nvSpPr>
          <p:cNvPr id="64" name="Google Shape;64;p27"/>
          <p:cNvSpPr>
            <a:spLocks noGrp="1"/>
          </p:cNvSpPr>
          <p:nvPr>
            <p:ph type="pic" idx="5"/>
          </p:nvPr>
        </p:nvSpPr>
        <p:spPr>
          <a:xfrm>
            <a:off x="1288298" y="3838907"/>
            <a:ext cx="2317411" cy="2315294"/>
          </a:xfrm>
          <a:prstGeom prst="rect">
            <a:avLst/>
          </a:prstGeom>
          <a:noFill/>
          <a:ln>
            <a:noFill/>
          </a:ln>
        </p:spPr>
      </p:sp>
      <p:sp>
        <p:nvSpPr>
          <p:cNvPr id="65" name="Google Shape;65;p27"/>
          <p:cNvSpPr>
            <a:spLocks noGrp="1"/>
          </p:cNvSpPr>
          <p:nvPr>
            <p:ph type="pic" idx="6"/>
          </p:nvPr>
        </p:nvSpPr>
        <p:spPr>
          <a:xfrm>
            <a:off x="3676262" y="3838907"/>
            <a:ext cx="2317411" cy="2315294"/>
          </a:xfrm>
          <a:prstGeom prst="rect">
            <a:avLst/>
          </a:prstGeom>
          <a:noFill/>
          <a:ln>
            <a:noFill/>
          </a:ln>
        </p:spPr>
      </p:sp>
      <p:sp>
        <p:nvSpPr>
          <p:cNvPr id="66" name="Google Shape;66;p27"/>
          <p:cNvSpPr>
            <a:spLocks noGrp="1"/>
          </p:cNvSpPr>
          <p:nvPr>
            <p:ph type="pic" idx="7"/>
          </p:nvPr>
        </p:nvSpPr>
        <p:spPr>
          <a:xfrm>
            <a:off x="6064226" y="3828644"/>
            <a:ext cx="2317411" cy="2315294"/>
          </a:xfrm>
          <a:prstGeom prst="rect">
            <a:avLst/>
          </a:prstGeom>
          <a:noFill/>
          <a:ln>
            <a:noFill/>
          </a:ln>
        </p:spPr>
      </p:sp>
      <p:sp>
        <p:nvSpPr>
          <p:cNvPr id="67" name="Google Shape;67;p27"/>
          <p:cNvSpPr>
            <a:spLocks noGrp="1"/>
          </p:cNvSpPr>
          <p:nvPr>
            <p:ph type="pic" idx="8"/>
          </p:nvPr>
        </p:nvSpPr>
        <p:spPr>
          <a:xfrm>
            <a:off x="8452190" y="3828644"/>
            <a:ext cx="2317411" cy="2315294"/>
          </a:xfrm>
          <a:prstGeom prst="rect">
            <a:avLst/>
          </a:prstGeom>
          <a:noFill/>
          <a:ln>
            <a:noFill/>
          </a:ln>
        </p:spPr>
      </p:sp>
      <p:sp>
        <p:nvSpPr>
          <p:cNvPr id="68" name="Google Shape;68;p27"/>
          <p:cNvSpPr>
            <a:spLocks noGrp="1"/>
          </p:cNvSpPr>
          <p:nvPr>
            <p:ph type="pic" idx="9"/>
          </p:nvPr>
        </p:nvSpPr>
        <p:spPr>
          <a:xfrm>
            <a:off x="3676262" y="1428687"/>
            <a:ext cx="2317411" cy="2315294"/>
          </a:xfrm>
          <a:prstGeom prst="rect">
            <a:avLst/>
          </a:prstGeom>
          <a:noFill/>
          <a:ln>
            <a:noFill/>
          </a:ln>
        </p:spPr>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69"/>
        <p:cNvGrpSpPr/>
        <p:nvPr/>
      </p:nvGrpSpPr>
      <p:grpSpPr>
        <a:xfrm>
          <a:off x="0" y="0"/>
          <a:ext cx="0" cy="0"/>
          <a:chOff x="0" y="0"/>
          <a:chExt cx="0" cy="0"/>
        </a:xfrm>
      </p:grpSpPr>
      <p:sp>
        <p:nvSpPr>
          <p:cNvPr id="70" name="Google Shape;70;p28"/>
          <p:cNvSpPr>
            <a:spLocks noGrp="1"/>
          </p:cNvSpPr>
          <p:nvPr>
            <p:ph type="pic" idx="2"/>
          </p:nvPr>
        </p:nvSpPr>
        <p:spPr>
          <a:xfrm>
            <a:off x="1" y="0"/>
            <a:ext cx="7799959" cy="6858000"/>
          </a:xfrm>
          <a:prstGeom prst="rect">
            <a:avLst/>
          </a:prstGeom>
          <a:no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2"/>
        </a:solidFill>
        <a:effectLst/>
      </p:bgPr>
    </p:bg>
    <p:spTree>
      <p:nvGrpSpPr>
        <p:cNvPr id="1" name="Shape 9"/>
        <p:cNvGrpSpPr/>
        <p:nvPr/>
      </p:nvGrpSpPr>
      <p:grpSpPr>
        <a:xfrm>
          <a:off x="0" y="0"/>
          <a:ext cx="0" cy="0"/>
          <a:chOff x="0" y="0"/>
          <a:chExt cx="0" cy="0"/>
        </a:xfrm>
      </p:grpSpPr>
      <p:pic>
        <p:nvPicPr>
          <p:cNvPr id="10" name="Google Shape;10;p17" descr="Imagen en blanco y negro&#10;&#10;Descripción generada automáticamente con confianza media"/>
          <p:cNvPicPr preferRelativeResize="0"/>
          <p:nvPr/>
        </p:nvPicPr>
        <p:blipFill rotWithShape="1">
          <a:blip r:embed="rId21">
            <a:alphaModFix/>
          </a:blip>
          <a:srcRect/>
          <a:stretch/>
        </p:blipFill>
        <p:spPr>
          <a:xfrm>
            <a:off x="-1" y="0"/>
            <a:ext cx="12192001" cy="6858000"/>
          </a:xfrm>
          <a:prstGeom prst="rect">
            <a:avLst/>
          </a:prstGeom>
          <a:noFill/>
          <a:ln>
            <a:noFill/>
          </a:ln>
        </p:spPr>
      </p:pic>
      <p:cxnSp>
        <p:nvCxnSpPr>
          <p:cNvPr id="11" name="Google Shape;11;p17"/>
          <p:cNvCxnSpPr/>
          <p:nvPr/>
        </p:nvCxnSpPr>
        <p:spPr>
          <a:xfrm>
            <a:off x="88510" y="616224"/>
            <a:ext cx="11957716" cy="0"/>
          </a:xfrm>
          <a:prstGeom prst="straightConnector1">
            <a:avLst/>
          </a:prstGeom>
          <a:noFill/>
          <a:ln w="9525" cap="flat" cmpd="sng">
            <a:solidFill>
              <a:srgbClr val="333333"/>
            </a:solidFill>
            <a:prstDash val="solid"/>
            <a:miter lim="800000"/>
            <a:headEnd type="none" w="sm" len="sm"/>
            <a:tailEnd type="none" w="sm" len="sm"/>
          </a:ln>
        </p:spPr>
      </p:cxnSp>
      <p:cxnSp>
        <p:nvCxnSpPr>
          <p:cNvPr id="12" name="Google Shape;12;p17"/>
          <p:cNvCxnSpPr/>
          <p:nvPr/>
        </p:nvCxnSpPr>
        <p:spPr>
          <a:xfrm>
            <a:off x="88510" y="6750324"/>
            <a:ext cx="11957716" cy="0"/>
          </a:xfrm>
          <a:prstGeom prst="straightConnector1">
            <a:avLst/>
          </a:prstGeom>
          <a:noFill/>
          <a:ln w="9525" cap="flat" cmpd="sng">
            <a:solidFill>
              <a:srgbClr val="333333"/>
            </a:solidFill>
            <a:prstDash val="solid"/>
            <a:miter lim="800000"/>
            <a:headEnd type="none" w="sm" len="sm"/>
            <a:tailEnd type="none" w="sm" len="sm"/>
          </a:ln>
        </p:spPr>
      </p:cxn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500"/>
                                        <p:tgtEl>
                                          <p:spTgt spid="12"/>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
          <p:cNvSpPr txBox="1"/>
          <p:nvPr/>
        </p:nvSpPr>
        <p:spPr>
          <a:xfrm>
            <a:off x="3075475" y="2749316"/>
            <a:ext cx="8604900" cy="1903200"/>
          </a:xfrm>
          <a:prstGeom prst="rect">
            <a:avLst/>
          </a:prstGeom>
          <a:solidFill>
            <a:srgbClr val="138DCF"/>
          </a:solid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000000"/>
              </a:buClr>
              <a:buSzPts val="2000"/>
              <a:buFont typeface="Arial"/>
              <a:buNone/>
            </a:pPr>
            <a:r>
              <a:rPr lang="es-AR" sz="2000" b="0" i="0" u="none" strike="noStrike" cap="none">
                <a:solidFill>
                  <a:srgbClr val="141414"/>
                </a:solidFill>
                <a:latin typeface="Calibri"/>
                <a:ea typeface="Calibri"/>
                <a:cs typeface="Calibri"/>
                <a:sym typeface="Calibri"/>
              </a:rPr>
              <a:t>Comisión de Procedimiento Tributario</a:t>
            </a:r>
            <a:endParaRPr sz="2600" b="0" i="0" u="none" strike="noStrike" cap="none">
              <a:solidFill>
                <a:schemeClr val="lt1"/>
              </a:solidFill>
              <a:latin typeface="Arial Narrow"/>
              <a:ea typeface="Arial Narrow"/>
              <a:cs typeface="Arial Narrow"/>
              <a:sym typeface="Arial Narrow"/>
            </a:endParaRPr>
          </a:p>
        </p:txBody>
      </p:sp>
      <p:pic>
        <p:nvPicPr>
          <p:cNvPr id="222" name="Google Shape;222;p1" descr="LOGO 3.jpg"/>
          <p:cNvPicPr preferRelativeResize="0"/>
          <p:nvPr/>
        </p:nvPicPr>
        <p:blipFill rotWithShape="1">
          <a:blip r:embed="rId3">
            <a:alphaModFix/>
          </a:blip>
          <a:srcRect/>
          <a:stretch/>
        </p:blipFill>
        <p:spPr>
          <a:xfrm>
            <a:off x="83049" y="2236124"/>
            <a:ext cx="2716675" cy="2716650"/>
          </a:xfrm>
          <a:prstGeom prst="rect">
            <a:avLst/>
          </a:prstGeom>
          <a:noFill/>
          <a:ln>
            <a:noFill/>
          </a:ln>
        </p:spPr>
      </p:pic>
      <p:pic>
        <p:nvPicPr>
          <p:cNvPr id="223" name="Google Shape;223;p1"/>
          <p:cNvPicPr preferRelativeResize="0"/>
          <p:nvPr/>
        </p:nvPicPr>
        <p:blipFill rotWithShape="1">
          <a:blip r:embed="rId4">
            <a:alphaModFix/>
          </a:blip>
          <a:srcRect t="-5130" b="35043"/>
          <a:stretch/>
        </p:blipFill>
        <p:spPr>
          <a:xfrm>
            <a:off x="0" y="1173800"/>
            <a:ext cx="12108951" cy="42693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21"/>
                                        </p:tgtEl>
                                        <p:attrNameLst>
                                          <p:attrName>style.visibility</p:attrName>
                                        </p:attrNameLst>
                                      </p:cBhvr>
                                      <p:to>
                                        <p:strVal val="visible"/>
                                      </p:to>
                                    </p:set>
                                    <p:anim calcmode="lin" valueType="num">
                                      <p:cBhvr additive="base">
                                        <p:cTn id="7" dur="500"/>
                                        <p:tgtEl>
                                          <p:spTgt spid="22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12"/>
          <p:cNvSpPr txBox="1"/>
          <p:nvPr/>
        </p:nvSpPr>
        <p:spPr>
          <a:xfrm>
            <a:off x="138202" y="2156273"/>
            <a:ext cx="11904241" cy="4568377"/>
          </a:xfrm>
          <a:prstGeom prst="rect">
            <a:avLst/>
          </a:prstGeom>
          <a:solidFill>
            <a:srgbClr val="FFFFFF"/>
          </a:solidFill>
          <a:ln w="12700" cap="flat" cmpd="sng">
            <a:solidFill>
              <a:srgbClr val="4472C4"/>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just" rtl="0">
              <a:lnSpc>
                <a:spcPct val="200000"/>
              </a:lnSpc>
              <a:spcBef>
                <a:spcPts val="0"/>
              </a:spcBef>
              <a:spcAft>
                <a:spcPts val="0"/>
              </a:spcAft>
              <a:buClr>
                <a:srgbClr val="000000"/>
              </a:buClr>
              <a:buSzPts val="1400"/>
              <a:buFont typeface="Arial"/>
              <a:buNone/>
            </a:pPr>
            <a:r>
              <a:rPr lang="es-AR" sz="1400" b="0" i="0" u="sng" strike="noStrike" cap="none">
                <a:solidFill>
                  <a:srgbClr val="2F5496"/>
                </a:solidFill>
                <a:latin typeface="Proxima Nova"/>
                <a:ea typeface="Proxima Nova"/>
                <a:cs typeface="Proxima Nova"/>
                <a:sym typeface="Proxima Nova"/>
              </a:rPr>
              <a:t> </a:t>
            </a: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Justicia Federal de Necochea. Cámara Federal de Mar del Plata (1/12/23).</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Civera Agropecuaria.</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Desfavorable en Cámara. En primer instancia se tuvo en cuenta la demora para resolver el recurso administrativo y ello puede arbitrarse por otra vía (amparo por mora) Causal: falta de habitualidad en el comercio de granos y sin existencias ni superficies con el régimen en vigencia </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Comparación con AGD y lo acreditado por AGD</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p:txBody>
      </p:sp>
      <p:sp>
        <p:nvSpPr>
          <p:cNvPr id="307" name="Google Shape;307;p12"/>
          <p:cNvSpPr txBox="1"/>
          <p:nvPr/>
        </p:nvSpPr>
        <p:spPr>
          <a:xfrm>
            <a:off x="138205" y="919782"/>
            <a:ext cx="11904238" cy="816342"/>
          </a:xfrm>
          <a:prstGeom prst="rect">
            <a:avLst/>
          </a:prstGeom>
          <a:solidFill>
            <a:srgbClr val="4472C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s-AR" sz="1800" b="1" i="0" u="none" strike="noStrike" cap="none">
                <a:solidFill>
                  <a:srgbClr val="FFFFFF"/>
                </a:solidFill>
                <a:latin typeface="Lato"/>
                <a:ea typeface="Lato"/>
                <a:cs typeface="Lato"/>
                <a:sym typeface="Lato"/>
              </a:rPr>
              <a:t>SIPER Y SISA ANTECEDENTES.</a:t>
            </a:r>
            <a:endParaRPr sz="1400" b="0" i="0" u="none" strike="noStrike" cap="none">
              <a:solidFill>
                <a:srgbClr val="000000"/>
              </a:solidFill>
              <a:latin typeface="Arial"/>
              <a:ea typeface="Arial"/>
              <a:cs typeface="Arial"/>
              <a:sym typeface="Arial"/>
            </a:endParaRPr>
          </a:p>
        </p:txBody>
      </p:sp>
      <p:pic>
        <p:nvPicPr>
          <p:cNvPr id="308" name="Google Shape;308;p12" descr="image.jpg"/>
          <p:cNvPicPr preferRelativeResize="0"/>
          <p:nvPr/>
        </p:nvPicPr>
        <p:blipFill rotWithShape="1">
          <a:blip r:embed="rId3">
            <a:alphaModFix/>
          </a:blip>
          <a:srcRect/>
          <a:stretch/>
        </p:blipFill>
        <p:spPr>
          <a:xfrm>
            <a:off x="10355550" y="5500350"/>
            <a:ext cx="1836450" cy="12243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07"/>
                                        </p:tgtEl>
                                        <p:attrNameLst>
                                          <p:attrName>style.visibility</p:attrName>
                                        </p:attrNameLst>
                                      </p:cBhvr>
                                      <p:to>
                                        <p:strVal val="visible"/>
                                      </p:to>
                                    </p:set>
                                    <p:anim calcmode="lin" valueType="num">
                                      <p:cBhvr additive="base">
                                        <p:cTn id="7" dur="500"/>
                                        <p:tgtEl>
                                          <p:spTgt spid="307"/>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306"/>
                                        </p:tgtEl>
                                        <p:attrNameLst>
                                          <p:attrName>style.visibility</p:attrName>
                                        </p:attrNameLst>
                                      </p:cBhvr>
                                      <p:to>
                                        <p:strVal val="visible"/>
                                      </p:to>
                                    </p:set>
                                    <p:anim calcmode="lin" valueType="num">
                                      <p:cBhvr additive="base">
                                        <p:cTn id="10" dur="500"/>
                                        <p:tgtEl>
                                          <p:spTgt spid="306"/>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13"/>
          <p:cNvSpPr txBox="1"/>
          <p:nvPr/>
        </p:nvSpPr>
        <p:spPr>
          <a:xfrm>
            <a:off x="138202" y="2156273"/>
            <a:ext cx="11904241" cy="4568377"/>
          </a:xfrm>
          <a:prstGeom prst="rect">
            <a:avLst/>
          </a:prstGeom>
          <a:solidFill>
            <a:srgbClr val="FFFFFF"/>
          </a:solidFill>
          <a:ln w="12700" cap="flat" cmpd="sng">
            <a:solidFill>
              <a:srgbClr val="4472C4"/>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AGD (Expte 33583/22). Sentencia del 25/10/22. Sala A. 24/10/24</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Calificación SIPER/SISA. Fiscalización con ajustes significativos. No tipificada en la RG 3985/2017, publicada en la página web de AFIP. Nueva fuente normativa? Si no está publicada en el B.O. no debiera ser eficaz. Violación al principio de legalidad y de seguridad jurídica. Estamos frente a una causal sancionatoria sin sustento legal, sin sumario previo, peligro en la demora y perjuicio financiero multimillonario por cambio alícuota retención. Presunción de validez del acto administrativo. Problemas en el objeto de la cautelar y demanda. Daño irreparable y la mayor carga tributaria no lo es. La vía de hecho calificada no lo es. Presunción de legitimidad.</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ST (ADHIERE MONTESI): (i) no es idéntico objeto: 1.- fondo: revocación de resolución administrativa, confirmando cambios categoría SIPER/SISA, 2.- Cautelar: suspensión temporal de los efectos de la resolución administrativa; (ii) diferencia con Manisur (expte. 9394/21), informe contable comparación de retenciones, incidencia patrimonial; (iii) diferencia de manisur, análisis: ajuste fue cancelado. </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Costas por su orden.</a:t>
            </a:r>
            <a:endParaRPr sz="1400" b="0" i="0" u="none" strike="noStrike" cap="none">
              <a:solidFill>
                <a:srgbClr val="000000"/>
              </a:solidFill>
              <a:latin typeface="Arial"/>
              <a:ea typeface="Arial"/>
              <a:cs typeface="Arial"/>
              <a:sym typeface="Arial"/>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p:txBody>
      </p:sp>
      <p:sp>
        <p:nvSpPr>
          <p:cNvPr id="314" name="Google Shape;314;p13"/>
          <p:cNvSpPr txBox="1"/>
          <p:nvPr/>
        </p:nvSpPr>
        <p:spPr>
          <a:xfrm>
            <a:off x="143875" y="666451"/>
            <a:ext cx="11904300" cy="722400"/>
          </a:xfrm>
          <a:prstGeom prst="rect">
            <a:avLst/>
          </a:prstGeom>
          <a:solidFill>
            <a:srgbClr val="4472C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s-AR" sz="1800" b="1" i="0" u="none" strike="noStrike" cap="none">
                <a:solidFill>
                  <a:srgbClr val="FFFFFF"/>
                </a:solidFill>
                <a:latin typeface="Lato"/>
                <a:ea typeface="Lato"/>
                <a:cs typeface="Lato"/>
                <a:sym typeface="Lato"/>
              </a:rPr>
              <a:t>SIPER Y SISA- ANTECEDENTES</a:t>
            </a:r>
            <a:endParaRPr sz="1400" b="0" i="0" u="none" strike="noStrike" cap="none">
              <a:solidFill>
                <a:srgbClr val="000000"/>
              </a:solidFill>
              <a:latin typeface="Arial"/>
              <a:ea typeface="Arial"/>
              <a:cs typeface="Arial"/>
              <a:sym typeface="Arial"/>
            </a:endParaRPr>
          </a:p>
        </p:txBody>
      </p:sp>
      <p:sp>
        <p:nvSpPr>
          <p:cNvPr id="315" name="Google Shape;315;p13"/>
          <p:cNvSpPr txBox="1"/>
          <p:nvPr/>
        </p:nvSpPr>
        <p:spPr>
          <a:xfrm>
            <a:off x="138200" y="1482794"/>
            <a:ext cx="11904300" cy="476100"/>
          </a:xfrm>
          <a:prstGeom prst="rect">
            <a:avLst/>
          </a:prstGeom>
          <a:solidFill>
            <a:srgbClr val="FFFFFF"/>
          </a:solidFill>
          <a:ln w="12700" cap="flat" cmpd="sng">
            <a:solidFill>
              <a:srgbClr val="4472C4"/>
            </a:solidFill>
            <a:prstDash val="dot"/>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Juzgado Federal de Río Cuarto. Sala A Cámara Federal de Córdoba.</a:t>
            </a:r>
            <a:endParaRPr sz="1400" b="0" i="0" u="none" strike="noStrike" cap="none">
              <a:solidFill>
                <a:srgbClr val="000000"/>
              </a:solidFill>
              <a:latin typeface="Arial"/>
              <a:ea typeface="Arial"/>
              <a:cs typeface="Arial"/>
              <a:sym typeface="Arial"/>
            </a:endParaRPr>
          </a:p>
        </p:txBody>
      </p:sp>
      <p:pic>
        <p:nvPicPr>
          <p:cNvPr id="316" name="Google Shape;316;p13" descr="image.jpg"/>
          <p:cNvPicPr preferRelativeResize="0"/>
          <p:nvPr/>
        </p:nvPicPr>
        <p:blipFill rotWithShape="1">
          <a:blip r:embed="rId3">
            <a:alphaModFix/>
          </a:blip>
          <a:srcRect/>
          <a:stretch/>
        </p:blipFill>
        <p:spPr>
          <a:xfrm>
            <a:off x="10426650" y="5647450"/>
            <a:ext cx="1615800" cy="10772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14"/>
                                        </p:tgtEl>
                                        <p:attrNameLst>
                                          <p:attrName>style.visibility</p:attrName>
                                        </p:attrNameLst>
                                      </p:cBhvr>
                                      <p:to>
                                        <p:strVal val="visible"/>
                                      </p:to>
                                    </p:set>
                                    <p:anim calcmode="lin" valueType="num">
                                      <p:cBhvr additive="base">
                                        <p:cTn id="7" dur="500"/>
                                        <p:tgtEl>
                                          <p:spTgt spid="314"/>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315"/>
                                        </p:tgtEl>
                                        <p:attrNameLst>
                                          <p:attrName>style.visibility</p:attrName>
                                        </p:attrNameLst>
                                      </p:cBhvr>
                                      <p:to>
                                        <p:strVal val="visible"/>
                                      </p:to>
                                    </p:set>
                                    <p:anim calcmode="lin" valueType="num">
                                      <p:cBhvr additive="base">
                                        <p:cTn id="10" dur="500"/>
                                        <p:tgtEl>
                                          <p:spTgt spid="315"/>
                                        </p:tgtEl>
                                        <p:attrNameLst>
                                          <p:attrName>ppt_x</p:attrName>
                                        </p:attrNameLst>
                                      </p:cBhvr>
                                      <p:tavLst>
                                        <p:tav tm="0">
                                          <p:val>
                                            <p:strVal val="#ppt_x-1"/>
                                          </p:val>
                                        </p:tav>
                                        <p:tav tm="100000">
                                          <p:val>
                                            <p:strVal val="#ppt_x"/>
                                          </p:val>
                                        </p:tav>
                                      </p:tavLst>
                                    </p:anim>
                                  </p:childTnLst>
                                </p:cTn>
                              </p:par>
                              <p:par>
                                <p:cTn id="11" presetID="2" presetClass="entr" presetSubtype="8" fill="hold" nodeType="withEffect">
                                  <p:stCondLst>
                                    <p:cond delay="0"/>
                                  </p:stCondLst>
                                  <p:childTnLst>
                                    <p:set>
                                      <p:cBhvr>
                                        <p:cTn id="12" dur="1" fill="hold">
                                          <p:stCondLst>
                                            <p:cond delay="0"/>
                                          </p:stCondLst>
                                        </p:cTn>
                                        <p:tgtEl>
                                          <p:spTgt spid="313"/>
                                        </p:tgtEl>
                                        <p:attrNameLst>
                                          <p:attrName>style.visibility</p:attrName>
                                        </p:attrNameLst>
                                      </p:cBhvr>
                                      <p:to>
                                        <p:strVal val="visible"/>
                                      </p:to>
                                    </p:set>
                                    <p:anim calcmode="lin" valueType="num">
                                      <p:cBhvr additive="base">
                                        <p:cTn id="13" dur="500"/>
                                        <p:tgtEl>
                                          <p:spTgt spid="313"/>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14"/>
          <p:cNvSpPr txBox="1"/>
          <p:nvPr/>
        </p:nvSpPr>
        <p:spPr>
          <a:xfrm>
            <a:off x="138203" y="2156273"/>
            <a:ext cx="11904239" cy="4568377"/>
          </a:xfrm>
          <a:prstGeom prst="rect">
            <a:avLst/>
          </a:prstGeom>
          <a:solidFill>
            <a:srgbClr val="FFFFFF"/>
          </a:solidFill>
          <a:ln w="12700" cap="flat" cmpd="sng">
            <a:solidFill>
              <a:srgbClr val="4472C4"/>
            </a:solidFill>
            <a:prstDash val="dot"/>
            <a:miter lim="800000"/>
            <a:headEnd type="none" w="sm" len="sm"/>
            <a:tailEnd type="none" w="sm" len="sm"/>
          </a:ln>
        </p:spPr>
        <p:txBody>
          <a:bodyPr spcFirstLastPara="1" wrap="square" lIns="91425" tIns="45700" rIns="91425" bIns="45700" anchor="ctr" anchorCtr="0">
            <a:noAutofit/>
          </a:bodyPr>
          <a:lstStyle/>
          <a:p>
            <a:pPr marL="285750" marR="0" lvl="0" indent="-285750" algn="just" rtl="0">
              <a:lnSpc>
                <a:spcPct val="150000"/>
              </a:lnSpc>
              <a:spcBef>
                <a:spcPts val="0"/>
              </a:spcBef>
              <a:spcAft>
                <a:spcPts val="0"/>
              </a:spcAft>
              <a:buClr>
                <a:srgbClr val="2F5496"/>
              </a:buClr>
              <a:buSzPts val="1400"/>
              <a:buFont typeface="Arial"/>
              <a:buChar char="•"/>
            </a:pPr>
            <a:r>
              <a:rPr lang="es-AR" sz="1400" b="0" i="0" u="none" strike="noStrike" cap="none">
                <a:solidFill>
                  <a:srgbClr val="2F5496"/>
                </a:solidFill>
                <a:latin typeface="Proxima Nova"/>
                <a:ea typeface="Proxima Nova"/>
                <a:cs typeface="Proxima Nova"/>
                <a:sym typeface="Proxima Nova"/>
              </a:rPr>
              <a:t>Iter temporal:</a:t>
            </a:r>
            <a:endParaRPr sz="1400" b="0" i="0" u="none" strike="noStrike" cap="none">
              <a:solidFill>
                <a:srgbClr val="000000"/>
              </a:solidFill>
              <a:latin typeface="Arial"/>
              <a:ea typeface="Arial"/>
              <a:cs typeface="Arial"/>
              <a:sym typeface="Arial"/>
            </a:endParaRPr>
          </a:p>
          <a:p>
            <a:pPr marL="285750" marR="0" lvl="0" indent="-196850" algn="just" rtl="0">
              <a:lnSpc>
                <a:spcPct val="150000"/>
              </a:lnSpc>
              <a:spcBef>
                <a:spcPts val="0"/>
              </a:spcBef>
              <a:spcAft>
                <a:spcPts val="0"/>
              </a:spcAft>
              <a:buClr>
                <a:schemeClr val="lt1"/>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285750" marR="0" lvl="0" indent="-285750" algn="just" rtl="0">
              <a:lnSpc>
                <a:spcPct val="150000"/>
              </a:lnSpc>
              <a:spcBef>
                <a:spcPts val="0"/>
              </a:spcBef>
              <a:spcAft>
                <a:spcPts val="0"/>
              </a:spcAft>
              <a:buClr>
                <a:srgbClr val="2F5496"/>
              </a:buClr>
              <a:buSzPts val="1400"/>
              <a:buFont typeface="Arial"/>
              <a:buChar char="•"/>
            </a:pPr>
            <a:r>
              <a:rPr lang="es-AR" sz="1400" b="0" i="0" u="none" strike="noStrike" cap="none">
                <a:solidFill>
                  <a:srgbClr val="2F5496"/>
                </a:solidFill>
                <a:latin typeface="Proxima Nova"/>
                <a:ea typeface="Proxima Nova"/>
                <a:cs typeface="Proxima Nova"/>
                <a:sym typeface="Proxima Nova"/>
              </a:rPr>
              <a:t>NO NUMERADO: Se puede prevenir CIVERA AGROPECUARIA? COMPLIANCE TRIBUTARIO.</a:t>
            </a:r>
            <a:endParaRPr sz="1400" b="0" i="0" u="none" strike="noStrike" cap="none">
              <a:solidFill>
                <a:srgbClr val="000000"/>
              </a:solidFill>
              <a:latin typeface="Arial"/>
              <a:ea typeface="Arial"/>
              <a:cs typeface="Arial"/>
              <a:sym typeface="Arial"/>
            </a:endParaRPr>
          </a:p>
          <a:p>
            <a:pPr marL="285750" marR="0" lvl="0" indent="-196850" algn="just" rtl="0">
              <a:lnSpc>
                <a:spcPct val="150000"/>
              </a:lnSpc>
              <a:spcBef>
                <a:spcPts val="0"/>
              </a:spcBef>
              <a:spcAft>
                <a:spcPts val="0"/>
              </a:spcAft>
              <a:buClr>
                <a:schemeClr val="lt1"/>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285750" marR="0" lvl="0" indent="-285750" algn="just" rtl="0">
              <a:lnSpc>
                <a:spcPct val="150000"/>
              </a:lnSpc>
              <a:spcBef>
                <a:spcPts val="0"/>
              </a:spcBef>
              <a:spcAft>
                <a:spcPts val="0"/>
              </a:spcAft>
              <a:buClr>
                <a:srgbClr val="2F5496"/>
              </a:buClr>
              <a:buSzPts val="1400"/>
              <a:buFont typeface="Arial"/>
              <a:buChar char="•"/>
            </a:pPr>
            <a:r>
              <a:rPr lang="es-AR" sz="1400" b="0" i="0" u="none" strike="noStrike" cap="none">
                <a:solidFill>
                  <a:srgbClr val="2F5496"/>
                </a:solidFill>
                <a:latin typeface="Proxima Nova"/>
                <a:ea typeface="Proxima Nova"/>
                <a:cs typeface="Proxima Nova"/>
                <a:sym typeface="Proxima Nova"/>
              </a:rPr>
              <a:t>1) Comunicación en los términos de la RG 4310 (AFIP), notificando el “Estado” otorgado en el SISA y sus categorías.</a:t>
            </a:r>
            <a:endParaRPr sz="1400" b="0" i="0" u="none" strike="noStrike" cap="none">
              <a:solidFill>
                <a:srgbClr val="000000"/>
              </a:solidFill>
              <a:latin typeface="Arial"/>
              <a:ea typeface="Arial"/>
              <a:cs typeface="Arial"/>
              <a:sym typeface="Arial"/>
            </a:endParaRPr>
          </a:p>
          <a:p>
            <a:pPr marL="285750" marR="0" lvl="0" indent="-285750" algn="just" rtl="0">
              <a:lnSpc>
                <a:spcPct val="150000"/>
              </a:lnSpc>
              <a:spcBef>
                <a:spcPts val="0"/>
              </a:spcBef>
              <a:spcAft>
                <a:spcPts val="0"/>
              </a:spcAft>
              <a:buClr>
                <a:srgbClr val="2F5496"/>
              </a:buClr>
              <a:buSzPts val="1400"/>
              <a:buFont typeface="Arial"/>
              <a:buChar char="•"/>
            </a:pPr>
            <a:r>
              <a:rPr lang="es-AR" sz="1400" b="0" i="0" u="none" strike="noStrike" cap="none">
                <a:solidFill>
                  <a:srgbClr val="2F5496"/>
                </a:solidFill>
                <a:latin typeface="Proxima Nova"/>
                <a:ea typeface="Proxima Nova"/>
                <a:cs typeface="Proxima Nova"/>
                <a:sym typeface="Proxima Nova"/>
              </a:rPr>
              <a:t>2) Interposición Recurso de Apelación (art. 74 Dto. 1397/79). (dentro de los 15 días hábiles de su notificación). 60 días para su resolución.</a:t>
            </a:r>
            <a:endParaRPr sz="1400" b="0" i="0" u="none" strike="noStrike" cap="none">
              <a:solidFill>
                <a:srgbClr val="000000"/>
              </a:solidFill>
              <a:latin typeface="Arial"/>
              <a:ea typeface="Arial"/>
              <a:cs typeface="Arial"/>
              <a:sym typeface="Arial"/>
            </a:endParaRPr>
          </a:p>
          <a:p>
            <a:pPr marL="285750" marR="0" lvl="0" indent="-285750" algn="just" rtl="0">
              <a:lnSpc>
                <a:spcPct val="150000"/>
              </a:lnSpc>
              <a:spcBef>
                <a:spcPts val="0"/>
              </a:spcBef>
              <a:spcAft>
                <a:spcPts val="0"/>
              </a:spcAft>
              <a:buClr>
                <a:srgbClr val="2F5496"/>
              </a:buClr>
              <a:buSzPts val="1400"/>
              <a:buFont typeface="Arial"/>
              <a:buChar char="•"/>
            </a:pPr>
            <a:r>
              <a:rPr lang="es-AR" sz="1400" b="0" i="0" u="none" strike="noStrike" cap="none">
                <a:solidFill>
                  <a:srgbClr val="2F5496"/>
                </a:solidFill>
                <a:latin typeface="Proxima Nova"/>
                <a:ea typeface="Proxima Nova"/>
                <a:cs typeface="Proxima Nova"/>
                <a:sym typeface="Proxima Nova"/>
              </a:rPr>
              <a:t>3) Impugnación judicial del acto administrativo (art. 23 y ss. de la Ley 19.549). Plazo de 90 días desde la notificación del rechazo del recurso.</a:t>
            </a:r>
            <a:endParaRPr sz="1400" b="0" i="0" u="none" strike="noStrike" cap="none">
              <a:solidFill>
                <a:srgbClr val="000000"/>
              </a:solidFill>
              <a:latin typeface="Arial"/>
              <a:ea typeface="Arial"/>
              <a:cs typeface="Arial"/>
              <a:sym typeface="Arial"/>
            </a:endParaRPr>
          </a:p>
          <a:p>
            <a:pPr marL="285750" marR="0" lvl="0" indent="-196850" algn="just" rtl="0">
              <a:lnSpc>
                <a:spcPct val="150000"/>
              </a:lnSpc>
              <a:spcBef>
                <a:spcPts val="0"/>
              </a:spcBef>
              <a:spcAft>
                <a:spcPts val="0"/>
              </a:spcAft>
              <a:buClr>
                <a:schemeClr val="lt1"/>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285750" marR="0" lvl="0" indent="-285750" algn="just" rtl="0">
              <a:lnSpc>
                <a:spcPct val="150000"/>
              </a:lnSpc>
              <a:spcBef>
                <a:spcPts val="0"/>
              </a:spcBef>
              <a:spcAft>
                <a:spcPts val="0"/>
              </a:spcAft>
              <a:buClr>
                <a:srgbClr val="2F5496"/>
              </a:buClr>
              <a:buSzPts val="1400"/>
              <a:buFont typeface="Arial"/>
              <a:buChar char="•"/>
            </a:pPr>
            <a:r>
              <a:rPr lang="es-AR" sz="1400" b="0" i="0" u="none" strike="noStrike" cap="none">
                <a:solidFill>
                  <a:srgbClr val="2F5496"/>
                </a:solidFill>
                <a:latin typeface="Proxima Nova"/>
                <a:ea typeface="Proxima Nova"/>
                <a:cs typeface="Proxima Nova"/>
                <a:sym typeface="Proxima Nova"/>
              </a:rPr>
              <a:t>Durante la tramitación del recurso del art. 74, hasta que se resuelva de manera definitiva el mencionado recurso, se puede solicitar una medida cautelar autónoma a los fines de que se suspenda los efectos del acto (art. 230 CPCCN).</a:t>
            </a:r>
            <a:endParaRPr sz="1400" b="0" i="0" u="none" strike="noStrike" cap="none">
              <a:solidFill>
                <a:srgbClr val="000000"/>
              </a:solidFill>
              <a:latin typeface="Arial"/>
              <a:ea typeface="Arial"/>
              <a:cs typeface="Arial"/>
              <a:sym typeface="Arial"/>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p:txBody>
      </p:sp>
      <p:sp>
        <p:nvSpPr>
          <p:cNvPr id="322" name="Google Shape;322;p14"/>
          <p:cNvSpPr txBox="1"/>
          <p:nvPr/>
        </p:nvSpPr>
        <p:spPr>
          <a:xfrm>
            <a:off x="138205" y="919782"/>
            <a:ext cx="11904238" cy="816342"/>
          </a:xfrm>
          <a:prstGeom prst="rect">
            <a:avLst/>
          </a:prstGeom>
          <a:solidFill>
            <a:srgbClr val="4472C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1" i="0" u="none" strike="noStrike" cap="none">
              <a:solidFill>
                <a:srgbClr val="FFFFFF"/>
              </a:solidFill>
              <a:latin typeface="Lato"/>
              <a:ea typeface="Lato"/>
              <a:cs typeface="Lato"/>
              <a:sym typeface="Lato"/>
            </a:endParaRPr>
          </a:p>
        </p:txBody>
      </p:sp>
      <p:sp>
        <p:nvSpPr>
          <p:cNvPr id="323" name="Google Shape;323;p14"/>
          <p:cNvSpPr txBox="1"/>
          <p:nvPr/>
        </p:nvSpPr>
        <p:spPr>
          <a:xfrm>
            <a:off x="138204" y="1736124"/>
            <a:ext cx="11904239" cy="757882"/>
          </a:xfrm>
          <a:prstGeom prst="rect">
            <a:avLst/>
          </a:prstGeom>
          <a:solidFill>
            <a:srgbClr val="FFFFFF"/>
          </a:solidFill>
          <a:ln w="12700" cap="flat" cmpd="sng">
            <a:solidFill>
              <a:srgbClr val="4472C4"/>
            </a:solidFill>
            <a:prstDash val="dot"/>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285750" marR="0" lvl="0" indent="-285750" algn="l" rtl="0">
              <a:lnSpc>
                <a:spcPct val="100000"/>
              </a:lnSpc>
              <a:spcBef>
                <a:spcPts val="0"/>
              </a:spcBef>
              <a:spcAft>
                <a:spcPts val="0"/>
              </a:spcAft>
              <a:buClr>
                <a:srgbClr val="2F5496"/>
              </a:buClr>
              <a:buSzPts val="1400"/>
              <a:buFont typeface="Arial"/>
              <a:buChar char="•"/>
            </a:pPr>
            <a:r>
              <a:rPr lang="es-AR" sz="1400" b="0" i="0" u="none" strike="noStrike" cap="none">
                <a:solidFill>
                  <a:srgbClr val="2F5496"/>
                </a:solidFill>
                <a:latin typeface="Proxima Nova"/>
                <a:ea typeface="Proxima Nova"/>
                <a:cs typeface="Proxima Nova"/>
                <a:sym typeface="Proxima Nova"/>
              </a:rPr>
              <a:t>Sanciones anómalas. </a:t>
            </a:r>
            <a:endParaRPr sz="1400" b="0" i="0" u="none" strike="noStrike" cap="none">
              <a:solidFill>
                <a:srgbClr val="000000"/>
              </a:solidFill>
              <a:latin typeface="Arial"/>
              <a:ea typeface="Arial"/>
              <a:cs typeface="Arial"/>
              <a:sym typeface="Arial"/>
            </a:endParaRPr>
          </a:p>
        </p:txBody>
      </p:sp>
      <p:pic>
        <p:nvPicPr>
          <p:cNvPr id="324" name="Google Shape;324;p14" descr="image.jpg"/>
          <p:cNvPicPr preferRelativeResize="0"/>
          <p:nvPr/>
        </p:nvPicPr>
        <p:blipFill rotWithShape="1">
          <a:blip r:embed="rId3">
            <a:alphaModFix/>
          </a:blip>
          <a:srcRect/>
          <a:stretch/>
        </p:blipFill>
        <p:spPr>
          <a:xfrm>
            <a:off x="10464875" y="5672925"/>
            <a:ext cx="1577575" cy="10517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22"/>
                                        </p:tgtEl>
                                        <p:attrNameLst>
                                          <p:attrName>style.visibility</p:attrName>
                                        </p:attrNameLst>
                                      </p:cBhvr>
                                      <p:to>
                                        <p:strVal val="visible"/>
                                      </p:to>
                                    </p:set>
                                    <p:anim calcmode="lin" valueType="num">
                                      <p:cBhvr additive="base">
                                        <p:cTn id="7" dur="500"/>
                                        <p:tgtEl>
                                          <p:spTgt spid="322"/>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323"/>
                                        </p:tgtEl>
                                        <p:attrNameLst>
                                          <p:attrName>style.visibility</p:attrName>
                                        </p:attrNameLst>
                                      </p:cBhvr>
                                      <p:to>
                                        <p:strVal val="visible"/>
                                      </p:to>
                                    </p:set>
                                    <p:anim calcmode="lin" valueType="num">
                                      <p:cBhvr additive="base">
                                        <p:cTn id="10" dur="500"/>
                                        <p:tgtEl>
                                          <p:spTgt spid="323"/>
                                        </p:tgtEl>
                                        <p:attrNameLst>
                                          <p:attrName>ppt_x</p:attrName>
                                        </p:attrNameLst>
                                      </p:cBhvr>
                                      <p:tavLst>
                                        <p:tav tm="0">
                                          <p:val>
                                            <p:strVal val="#ppt_x-1"/>
                                          </p:val>
                                        </p:tav>
                                        <p:tav tm="100000">
                                          <p:val>
                                            <p:strVal val="#ppt_x"/>
                                          </p:val>
                                        </p:tav>
                                      </p:tavLst>
                                    </p:anim>
                                  </p:childTnLst>
                                </p:cTn>
                              </p:par>
                              <p:par>
                                <p:cTn id="11" presetID="2" presetClass="entr" presetSubtype="8" fill="hold" nodeType="withEffect">
                                  <p:stCondLst>
                                    <p:cond delay="0"/>
                                  </p:stCondLst>
                                  <p:childTnLst>
                                    <p:set>
                                      <p:cBhvr>
                                        <p:cTn id="12" dur="1" fill="hold">
                                          <p:stCondLst>
                                            <p:cond delay="0"/>
                                          </p:stCondLst>
                                        </p:cTn>
                                        <p:tgtEl>
                                          <p:spTgt spid="321"/>
                                        </p:tgtEl>
                                        <p:attrNameLst>
                                          <p:attrName>style.visibility</p:attrName>
                                        </p:attrNameLst>
                                      </p:cBhvr>
                                      <p:to>
                                        <p:strVal val="visible"/>
                                      </p:to>
                                    </p:set>
                                    <p:anim calcmode="lin" valueType="num">
                                      <p:cBhvr additive="base">
                                        <p:cTn id="13" dur="500"/>
                                        <p:tgtEl>
                                          <p:spTgt spid="32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p4"/>
          <p:cNvSpPr txBox="1"/>
          <p:nvPr/>
        </p:nvSpPr>
        <p:spPr>
          <a:xfrm>
            <a:off x="138202" y="2156273"/>
            <a:ext cx="11904241" cy="4568377"/>
          </a:xfrm>
          <a:prstGeom prst="rect">
            <a:avLst/>
          </a:prstGeom>
          <a:solidFill>
            <a:srgbClr val="FFFFFF"/>
          </a:solidFill>
          <a:ln w="12700" cap="flat" cmpd="sng">
            <a:solidFill>
              <a:srgbClr val="4472C4"/>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CAUSA AGRO CORREDORA CSJN. 12/8/08</a:t>
            </a:r>
            <a:endParaRPr sz="1400" b="0" i="0" u="none" strike="noStrike" cap="none">
              <a:solidFill>
                <a:srgbClr val="000000"/>
              </a:solidFill>
              <a:latin typeface="Arial"/>
              <a:ea typeface="Arial"/>
              <a:cs typeface="Arial"/>
              <a:sym typeface="Arial"/>
            </a:endParaRPr>
          </a:p>
          <a:p>
            <a:pPr marL="0" marR="0" lvl="0" indent="0" algn="ctr"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Cabe revocar la sentencia que hizo lugar a la acción de amparo y ordenó a la Administración Federal de Ingresos Públicos incluir a la actora en el Registro fiscal de operadores en la compra de granos y legumbres secas creado por resolución general ( AFIP) Nº 129, para lo cual consideró que no se encontraba acreditada la "inconducta fiscal" condicionante de la exclusión, pues al circunscribir la configuración de "inconducta fiscal" al dictado de un pronunciamiento condenatorio en sede penal, confirió a la norma una rigidez conceptual excesiva, incompatible con sus propios términos. (Fallos: 331:1765)</a:t>
            </a:r>
            <a:endParaRPr sz="1400" b="0" i="0" u="none" strike="noStrike" cap="none">
              <a:solidFill>
                <a:srgbClr val="000000"/>
              </a:solidFill>
              <a:latin typeface="Arial"/>
              <a:ea typeface="Arial"/>
              <a:cs typeface="Arial"/>
              <a:sym typeface="Arial"/>
            </a:endParaRPr>
          </a:p>
          <a:p>
            <a:pPr marL="0" marR="0" lvl="0" indent="0" algn="ctr"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CAUSA BUNGE –CÁMARA FEDERAL DE CÓRDOBA, AMPARO, 23/8/11-</a:t>
            </a:r>
            <a:endParaRPr sz="1400" b="0" i="0" u="none" strike="noStrike" cap="none">
              <a:solidFill>
                <a:srgbClr val="000000"/>
              </a:solidFill>
              <a:latin typeface="Arial"/>
              <a:ea typeface="Arial"/>
              <a:cs typeface="Arial"/>
              <a:sym typeface="Arial"/>
            </a:endParaRPr>
          </a:p>
          <a:p>
            <a:pPr marL="0" marR="0" lvl="0" indent="0" algn="ctr"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CAUSA ACTUACIONES INVERTIDAS AGROPECUARIA SRL –CÁMARA FEDERAL MENDOZA, 2/10/09- </a:t>
            </a:r>
            <a:endParaRPr sz="1400" b="0" i="0" u="none" strike="noStrike" cap="none">
              <a:solidFill>
                <a:srgbClr val="000000"/>
              </a:solidFill>
              <a:latin typeface="Arial"/>
              <a:ea typeface="Arial"/>
              <a:cs typeface="Arial"/>
              <a:sym typeface="Arial"/>
            </a:endParaRPr>
          </a:p>
          <a:p>
            <a:pPr marL="0" marR="0" lvl="0" indent="0" algn="ctr"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Falta de otorgamiento de plazo para subsanar inconsistencias. Favorable al contribuyente. </a:t>
            </a:r>
            <a:endParaRPr sz="1400" b="0" i="0" u="none" strike="noStrike" cap="none">
              <a:solidFill>
                <a:srgbClr val="000000"/>
              </a:solidFill>
              <a:latin typeface="Arial"/>
              <a:ea typeface="Arial"/>
              <a:cs typeface="Arial"/>
              <a:sym typeface="Arial"/>
            </a:endParaRPr>
          </a:p>
        </p:txBody>
      </p:sp>
      <p:sp>
        <p:nvSpPr>
          <p:cNvPr id="250" name="Google Shape;250;p4"/>
          <p:cNvSpPr txBox="1"/>
          <p:nvPr/>
        </p:nvSpPr>
        <p:spPr>
          <a:xfrm>
            <a:off x="138205" y="919782"/>
            <a:ext cx="11904238" cy="816342"/>
          </a:xfrm>
          <a:prstGeom prst="rect">
            <a:avLst/>
          </a:prstGeom>
          <a:solidFill>
            <a:srgbClr val="4472C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s-AR" sz="1800" b="1" i="0" u="none" strike="noStrike" cap="none">
                <a:solidFill>
                  <a:srgbClr val="FFFFFF"/>
                </a:solidFill>
                <a:latin typeface="Lato"/>
                <a:ea typeface="Lato"/>
                <a:cs typeface="Lato"/>
                <a:sym typeface="Lato"/>
              </a:rPr>
              <a:t>SIPER Y SISA ANTECEDENTES. EL RFOG.</a:t>
            </a:r>
            <a:endParaRPr sz="1400" b="0" i="0" u="none" strike="noStrike" cap="none">
              <a:solidFill>
                <a:srgbClr val="000000"/>
              </a:solidFill>
              <a:latin typeface="Arial"/>
              <a:ea typeface="Arial"/>
              <a:cs typeface="Arial"/>
              <a:sym typeface="Arial"/>
            </a:endParaRPr>
          </a:p>
        </p:txBody>
      </p:sp>
      <p:pic>
        <p:nvPicPr>
          <p:cNvPr id="251" name="Google Shape;251;p4" descr="image.jpg"/>
          <p:cNvPicPr preferRelativeResize="0"/>
          <p:nvPr/>
        </p:nvPicPr>
        <p:blipFill rotWithShape="1">
          <a:blip r:embed="rId3">
            <a:alphaModFix/>
          </a:blip>
          <a:srcRect/>
          <a:stretch/>
        </p:blipFill>
        <p:spPr>
          <a:xfrm>
            <a:off x="7315200" y="5486400"/>
            <a:ext cx="1371600" cy="9144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0"/>
                                        </p:tgtEl>
                                        <p:attrNameLst>
                                          <p:attrName>style.visibility</p:attrName>
                                        </p:attrNameLst>
                                      </p:cBhvr>
                                      <p:to>
                                        <p:strVal val="visible"/>
                                      </p:to>
                                    </p:set>
                                    <p:anim calcmode="lin" valueType="num">
                                      <p:cBhvr additive="base">
                                        <p:cTn id="7" dur="500"/>
                                        <p:tgtEl>
                                          <p:spTgt spid="250"/>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249"/>
                                        </p:tgtEl>
                                        <p:attrNameLst>
                                          <p:attrName>style.visibility</p:attrName>
                                        </p:attrNameLst>
                                      </p:cBhvr>
                                      <p:to>
                                        <p:strVal val="visible"/>
                                      </p:to>
                                    </p:set>
                                    <p:anim calcmode="lin" valueType="num">
                                      <p:cBhvr additive="base">
                                        <p:cTn id="10" dur="500"/>
                                        <p:tgtEl>
                                          <p:spTgt spid="249"/>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p5"/>
          <p:cNvSpPr txBox="1"/>
          <p:nvPr/>
        </p:nvSpPr>
        <p:spPr>
          <a:xfrm>
            <a:off x="138202" y="2009198"/>
            <a:ext cx="11904300" cy="4568400"/>
          </a:xfrm>
          <a:prstGeom prst="rect">
            <a:avLst/>
          </a:prstGeom>
          <a:solidFill>
            <a:srgbClr val="FFFFFF"/>
          </a:solidFill>
          <a:ln w="12700" cap="flat" cmpd="sng">
            <a:solidFill>
              <a:srgbClr val="4472C4"/>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CAUSA VESPASIANI CSJN. 15/12/22.</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La suspensión transitoria en el Registro Fiscal de Operadores en la Compraventa de Granos y Legumbres Secas establecida en la RG  AFIP 2300/07 no puede ser calificada como una sanción que se aplica al contribuyente, sino que ella se limita, cautelarmente, a impedir el goce de los beneficios fiscales previstos en el régimen hasta tanto se aclare la situación del contribuyente frente al Fisco; es decir tal decisión, temporaria y provisional, no se adopta con la finalidad de herir de manera definitiva al presunto infractor en su patrimonio sino de proteger el erario público hasta que concluyeran las tareas de fiscalización del ente recaudador.-Del dictamen de la Procuración General al que la Corte remite- (Fallos: 345:1394)</a:t>
            </a:r>
            <a:endParaRPr sz="1400" b="0" i="0" u="none" strike="noStrike" cap="none">
              <a:solidFill>
                <a:srgbClr val="000000"/>
              </a:solidFill>
              <a:latin typeface="Arial"/>
              <a:ea typeface="Arial"/>
              <a:cs typeface="Arial"/>
              <a:sym typeface="Arial"/>
            </a:endParaRPr>
          </a:p>
        </p:txBody>
      </p:sp>
      <p:sp>
        <p:nvSpPr>
          <p:cNvPr id="257" name="Google Shape;257;p5"/>
          <p:cNvSpPr txBox="1"/>
          <p:nvPr/>
        </p:nvSpPr>
        <p:spPr>
          <a:xfrm>
            <a:off x="138205" y="919782"/>
            <a:ext cx="11904238" cy="816342"/>
          </a:xfrm>
          <a:prstGeom prst="rect">
            <a:avLst/>
          </a:prstGeom>
          <a:solidFill>
            <a:srgbClr val="4472C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s-AR" sz="1800" b="1" i="0" u="none" strike="noStrike" cap="none">
                <a:solidFill>
                  <a:srgbClr val="FFFFFF"/>
                </a:solidFill>
                <a:latin typeface="Lato"/>
                <a:ea typeface="Lato"/>
                <a:cs typeface="Lato"/>
                <a:sym typeface="Lato"/>
              </a:rPr>
              <a:t>SIPER Y SISA ANTECEDENTES. El RFOG</a:t>
            </a:r>
            <a:endParaRPr sz="1400" b="0" i="0" u="none" strike="noStrike" cap="none">
              <a:solidFill>
                <a:srgbClr val="000000"/>
              </a:solidFill>
              <a:latin typeface="Arial"/>
              <a:ea typeface="Arial"/>
              <a:cs typeface="Arial"/>
              <a:sym typeface="Arial"/>
            </a:endParaRPr>
          </a:p>
        </p:txBody>
      </p:sp>
      <p:pic>
        <p:nvPicPr>
          <p:cNvPr id="258" name="Google Shape;258;p5" descr="image.jpg"/>
          <p:cNvPicPr preferRelativeResize="0"/>
          <p:nvPr/>
        </p:nvPicPr>
        <p:blipFill rotWithShape="1">
          <a:blip r:embed="rId3">
            <a:alphaModFix/>
          </a:blip>
          <a:srcRect/>
          <a:stretch/>
        </p:blipFill>
        <p:spPr>
          <a:xfrm>
            <a:off x="10133950" y="5452300"/>
            <a:ext cx="1908500" cy="12723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57"/>
                                        </p:tgtEl>
                                        <p:attrNameLst>
                                          <p:attrName>style.visibility</p:attrName>
                                        </p:attrNameLst>
                                      </p:cBhvr>
                                      <p:to>
                                        <p:strVal val="visible"/>
                                      </p:to>
                                    </p:set>
                                    <p:anim calcmode="lin" valueType="num">
                                      <p:cBhvr additive="base">
                                        <p:cTn id="7" dur="500"/>
                                        <p:tgtEl>
                                          <p:spTgt spid="257"/>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256"/>
                                        </p:tgtEl>
                                        <p:attrNameLst>
                                          <p:attrName>style.visibility</p:attrName>
                                        </p:attrNameLst>
                                      </p:cBhvr>
                                      <p:to>
                                        <p:strVal val="visible"/>
                                      </p:to>
                                    </p:set>
                                    <p:anim calcmode="lin" valueType="num">
                                      <p:cBhvr additive="base">
                                        <p:cTn id="10" dur="500"/>
                                        <p:tgtEl>
                                          <p:spTgt spid="256"/>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6"/>
          <p:cNvSpPr txBox="1"/>
          <p:nvPr/>
        </p:nvSpPr>
        <p:spPr>
          <a:xfrm>
            <a:off x="138202" y="2156273"/>
            <a:ext cx="11904241" cy="4568377"/>
          </a:xfrm>
          <a:prstGeom prst="rect">
            <a:avLst/>
          </a:prstGeom>
          <a:solidFill>
            <a:srgbClr val="FFFFFF"/>
          </a:solidFill>
          <a:ln w="12700" cap="flat" cmpd="sng">
            <a:solidFill>
              <a:srgbClr val="4472C4"/>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just" rtl="0">
              <a:lnSpc>
                <a:spcPct val="200000"/>
              </a:lnSpc>
              <a:spcBef>
                <a:spcPts val="0"/>
              </a:spcBef>
              <a:spcAft>
                <a:spcPts val="0"/>
              </a:spcAft>
              <a:buClr>
                <a:srgbClr val="000000"/>
              </a:buClr>
              <a:buSzPts val="1400"/>
              <a:buFont typeface="Arial"/>
              <a:buNone/>
            </a:pPr>
            <a:r>
              <a:rPr lang="es-AR" sz="1400" b="0" i="0" u="sng" strike="noStrike" cap="none">
                <a:solidFill>
                  <a:srgbClr val="2F5496"/>
                </a:solidFill>
                <a:latin typeface="Proxima Nova"/>
                <a:ea typeface="Proxima Nova"/>
                <a:cs typeface="Proxima Nova"/>
                <a:sym typeface="Proxima Nova"/>
              </a:rPr>
              <a:t> </a:t>
            </a: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Incremento de las alícuotas de retención del I.V.A. y del Impuesto a las Ganancias. Imposibilidad de cancelar retenciones del I.V.A. con saldo a favor. Impedimento de utilización de cartas de porte.</a:t>
            </a:r>
            <a:endParaRPr sz="1400" b="0" i="0" u="none" strike="noStrike" cap="none">
              <a:solidFill>
                <a:srgbClr val="000000"/>
              </a:solidFill>
              <a:latin typeface="Arial"/>
              <a:ea typeface="Arial"/>
              <a:cs typeface="Arial"/>
              <a:sym typeface="Arial"/>
            </a:endParaRPr>
          </a:p>
          <a:p>
            <a:pPr marL="285750" marR="0" lvl="0" indent="-285750" algn="just" rtl="0">
              <a:lnSpc>
                <a:spcPct val="200000"/>
              </a:lnSpc>
              <a:spcBef>
                <a:spcPts val="0"/>
              </a:spcBef>
              <a:spcAft>
                <a:spcPts val="0"/>
              </a:spcAft>
              <a:buClr>
                <a:srgbClr val="2F5496"/>
              </a:buClr>
              <a:buSzPts val="1400"/>
              <a:buFont typeface="Arial"/>
              <a:buChar char="•"/>
            </a:pPr>
            <a:r>
              <a:rPr lang="es-AR" sz="1400" b="0" i="0" u="none" strike="noStrike" cap="none">
                <a:solidFill>
                  <a:srgbClr val="2F5496"/>
                </a:solidFill>
                <a:latin typeface="Proxima Nova"/>
                <a:ea typeface="Proxima Nova"/>
                <a:cs typeface="Proxima Nova"/>
                <a:sym typeface="Proxima Nova"/>
              </a:rPr>
              <a:t>“Hesar Hnos. S.A. c/ Administración Federal de Ingresos Públicos (AFIP) s/ medida cautelar autónoma. JF Villa María. 30/12/2021.</a:t>
            </a:r>
            <a:endParaRPr sz="1400" b="0" i="0" u="none" strike="noStrike" cap="none">
              <a:solidFill>
                <a:srgbClr val="000000"/>
              </a:solidFill>
              <a:latin typeface="Arial"/>
              <a:ea typeface="Arial"/>
              <a:cs typeface="Arial"/>
              <a:sym typeface="Arial"/>
            </a:endParaRPr>
          </a:p>
          <a:p>
            <a:pPr marL="285750" marR="0" lvl="0" indent="-285750" algn="just" rtl="0">
              <a:lnSpc>
                <a:spcPct val="200000"/>
              </a:lnSpc>
              <a:spcBef>
                <a:spcPts val="0"/>
              </a:spcBef>
              <a:spcAft>
                <a:spcPts val="0"/>
              </a:spcAft>
              <a:buClr>
                <a:srgbClr val="2F5496"/>
              </a:buClr>
              <a:buSzPts val="1400"/>
              <a:buFont typeface="Arial"/>
              <a:buChar char="•"/>
            </a:pPr>
            <a:r>
              <a:rPr lang="es-AR" sz="1400" b="0" i="0" u="none" strike="noStrike" cap="none">
                <a:solidFill>
                  <a:srgbClr val="2F5496"/>
                </a:solidFill>
                <a:latin typeface="Proxima Nova"/>
                <a:ea typeface="Proxima Nova"/>
                <a:cs typeface="Proxima Nova"/>
                <a:sym typeface="Proxima Nova"/>
              </a:rPr>
              <a:t>“Aceitera General Deheza S.A. c/ Administración Federal de Ingresos Públicos (AFIP) s/ medida cautelar autónoma. JF Río Cuarto. 12/11/2020. Criterio desfavorable de la Cámara</a:t>
            </a:r>
            <a:endParaRPr sz="1400" b="0" i="0" u="none" strike="noStrike" cap="none">
              <a:solidFill>
                <a:srgbClr val="000000"/>
              </a:solidFill>
              <a:latin typeface="Arial"/>
              <a:ea typeface="Arial"/>
              <a:cs typeface="Arial"/>
              <a:sym typeface="Arial"/>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p:txBody>
      </p:sp>
      <p:sp>
        <p:nvSpPr>
          <p:cNvPr id="264" name="Google Shape;264;p6"/>
          <p:cNvSpPr txBox="1"/>
          <p:nvPr/>
        </p:nvSpPr>
        <p:spPr>
          <a:xfrm>
            <a:off x="138205" y="919782"/>
            <a:ext cx="11904238" cy="816342"/>
          </a:xfrm>
          <a:prstGeom prst="rect">
            <a:avLst/>
          </a:prstGeom>
          <a:solidFill>
            <a:srgbClr val="4472C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s-AR" sz="1800" b="1" i="0" u="none" strike="noStrike" cap="none">
                <a:solidFill>
                  <a:srgbClr val="FFFFFF"/>
                </a:solidFill>
                <a:latin typeface="Lato"/>
                <a:ea typeface="Lato"/>
                <a:cs typeface="Lato"/>
                <a:sym typeface="Lato"/>
              </a:rPr>
              <a:t>SIPER Y SISA ANTECEDENTES.</a:t>
            </a:r>
            <a:endParaRPr sz="1400" b="0" i="0" u="none" strike="noStrike" cap="none">
              <a:solidFill>
                <a:srgbClr val="000000"/>
              </a:solidFill>
              <a:latin typeface="Arial"/>
              <a:ea typeface="Arial"/>
              <a:cs typeface="Arial"/>
              <a:sym typeface="Arial"/>
            </a:endParaRPr>
          </a:p>
        </p:txBody>
      </p:sp>
      <p:pic>
        <p:nvPicPr>
          <p:cNvPr id="265" name="Google Shape;265;p6" descr="image.jpg"/>
          <p:cNvPicPr preferRelativeResize="0"/>
          <p:nvPr/>
        </p:nvPicPr>
        <p:blipFill rotWithShape="1">
          <a:blip r:embed="rId3">
            <a:alphaModFix/>
          </a:blip>
          <a:srcRect/>
          <a:stretch/>
        </p:blipFill>
        <p:spPr>
          <a:xfrm>
            <a:off x="10472175" y="5677800"/>
            <a:ext cx="1570275" cy="10468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4"/>
                                        </p:tgtEl>
                                        <p:attrNameLst>
                                          <p:attrName>style.visibility</p:attrName>
                                        </p:attrNameLst>
                                      </p:cBhvr>
                                      <p:to>
                                        <p:strVal val="visible"/>
                                      </p:to>
                                    </p:set>
                                    <p:anim calcmode="lin" valueType="num">
                                      <p:cBhvr additive="base">
                                        <p:cTn id="7" dur="500"/>
                                        <p:tgtEl>
                                          <p:spTgt spid="264"/>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263"/>
                                        </p:tgtEl>
                                        <p:attrNameLst>
                                          <p:attrName>style.visibility</p:attrName>
                                        </p:attrNameLst>
                                      </p:cBhvr>
                                      <p:to>
                                        <p:strVal val="visible"/>
                                      </p:to>
                                    </p:set>
                                    <p:anim calcmode="lin" valueType="num">
                                      <p:cBhvr additive="base">
                                        <p:cTn id="10" dur="500"/>
                                        <p:tgtEl>
                                          <p:spTgt spid="263"/>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7"/>
          <p:cNvSpPr txBox="1"/>
          <p:nvPr/>
        </p:nvSpPr>
        <p:spPr>
          <a:xfrm>
            <a:off x="138202" y="2156273"/>
            <a:ext cx="11904241" cy="4568377"/>
          </a:xfrm>
          <a:prstGeom prst="rect">
            <a:avLst/>
          </a:prstGeom>
          <a:solidFill>
            <a:srgbClr val="FFFFFF"/>
          </a:solidFill>
          <a:ln w="12700" cap="flat" cmpd="sng">
            <a:solidFill>
              <a:srgbClr val="4472C4"/>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200000"/>
              </a:lnSpc>
              <a:spcBef>
                <a:spcPts val="0"/>
              </a:spcBef>
              <a:spcAft>
                <a:spcPts val="0"/>
              </a:spcAft>
              <a:buClr>
                <a:srgbClr val="000000"/>
              </a:buClr>
              <a:buSzPts val="1400"/>
              <a:buFont typeface="Arial"/>
              <a:buNone/>
            </a:pPr>
            <a:r>
              <a:rPr lang="es-AR" sz="1400" b="0" i="0" u="sng" strike="noStrike" cap="none">
                <a:solidFill>
                  <a:srgbClr val="2F5496"/>
                </a:solidFill>
                <a:latin typeface="Proxima Nova"/>
                <a:ea typeface="Proxima Nova"/>
                <a:cs typeface="Proxima Nova"/>
                <a:sym typeface="Proxima Nova"/>
              </a:rPr>
              <a:t> </a:t>
            </a:r>
            <a:r>
              <a:rPr lang="es-AR" sz="1400" b="0" i="0" u="none" strike="noStrike" cap="none">
                <a:solidFill>
                  <a:srgbClr val="2F5496"/>
                </a:solidFill>
                <a:latin typeface="Proxima Nova"/>
                <a:ea typeface="Proxima Nova"/>
                <a:cs typeface="Proxima Nova"/>
                <a:sym typeface="Proxima Nova"/>
              </a:rPr>
              <a:t>EL CASO HESAR</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2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p:txBody>
      </p:sp>
      <p:sp>
        <p:nvSpPr>
          <p:cNvPr id="271" name="Google Shape;271;p7"/>
          <p:cNvSpPr txBox="1"/>
          <p:nvPr/>
        </p:nvSpPr>
        <p:spPr>
          <a:xfrm>
            <a:off x="138205" y="919782"/>
            <a:ext cx="11904238" cy="816342"/>
          </a:xfrm>
          <a:prstGeom prst="rect">
            <a:avLst/>
          </a:prstGeom>
          <a:solidFill>
            <a:srgbClr val="4472C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s-AR" sz="1800" b="1" i="0" u="none" strike="noStrike" cap="none">
                <a:solidFill>
                  <a:srgbClr val="FFFFFF"/>
                </a:solidFill>
                <a:latin typeface="Lato"/>
                <a:ea typeface="Lato"/>
                <a:cs typeface="Lato"/>
                <a:sym typeface="Lato"/>
              </a:rPr>
              <a:t>SIPER Y SISA ANTECEDENTES.</a:t>
            </a:r>
            <a:endParaRPr sz="1400" b="0" i="0" u="none" strike="noStrike" cap="none">
              <a:solidFill>
                <a:srgbClr val="000000"/>
              </a:solidFill>
              <a:latin typeface="Arial"/>
              <a:ea typeface="Arial"/>
              <a:cs typeface="Arial"/>
              <a:sym typeface="Arial"/>
            </a:endParaRPr>
          </a:p>
        </p:txBody>
      </p:sp>
      <p:pic>
        <p:nvPicPr>
          <p:cNvPr id="272" name="Google Shape;272;p7" descr="image.jpg"/>
          <p:cNvPicPr preferRelativeResize="0"/>
          <p:nvPr/>
        </p:nvPicPr>
        <p:blipFill rotWithShape="1">
          <a:blip r:embed="rId3">
            <a:alphaModFix/>
          </a:blip>
          <a:srcRect/>
          <a:stretch/>
        </p:blipFill>
        <p:spPr>
          <a:xfrm>
            <a:off x="9994125" y="5359100"/>
            <a:ext cx="2048325" cy="13655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71"/>
                                        </p:tgtEl>
                                        <p:attrNameLst>
                                          <p:attrName>style.visibility</p:attrName>
                                        </p:attrNameLst>
                                      </p:cBhvr>
                                      <p:to>
                                        <p:strVal val="visible"/>
                                      </p:to>
                                    </p:set>
                                    <p:anim calcmode="lin" valueType="num">
                                      <p:cBhvr additive="base">
                                        <p:cTn id="7" dur="500"/>
                                        <p:tgtEl>
                                          <p:spTgt spid="271"/>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270"/>
                                        </p:tgtEl>
                                        <p:attrNameLst>
                                          <p:attrName>style.visibility</p:attrName>
                                        </p:attrNameLst>
                                      </p:cBhvr>
                                      <p:to>
                                        <p:strVal val="visible"/>
                                      </p:to>
                                    </p:set>
                                    <p:anim calcmode="lin" valueType="num">
                                      <p:cBhvr additive="base">
                                        <p:cTn id="10" dur="500"/>
                                        <p:tgtEl>
                                          <p:spTgt spid="270"/>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p8"/>
          <p:cNvSpPr txBox="1"/>
          <p:nvPr/>
        </p:nvSpPr>
        <p:spPr>
          <a:xfrm>
            <a:off x="138202" y="2156273"/>
            <a:ext cx="11904241" cy="4568377"/>
          </a:xfrm>
          <a:prstGeom prst="rect">
            <a:avLst/>
          </a:prstGeom>
          <a:solidFill>
            <a:srgbClr val="FFFFFF"/>
          </a:solidFill>
          <a:ln w="12700" cap="flat" cmpd="sng">
            <a:solidFill>
              <a:srgbClr val="4472C4"/>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just" rtl="0">
              <a:lnSpc>
                <a:spcPct val="200000"/>
              </a:lnSpc>
              <a:spcBef>
                <a:spcPts val="0"/>
              </a:spcBef>
              <a:spcAft>
                <a:spcPts val="0"/>
              </a:spcAft>
              <a:buClr>
                <a:srgbClr val="000000"/>
              </a:buClr>
              <a:buSzPts val="1400"/>
              <a:buFont typeface="Arial"/>
              <a:buNone/>
            </a:pPr>
            <a:r>
              <a:rPr lang="es-AR" sz="1400" b="0" i="0" u="sng" strike="noStrike" cap="none">
                <a:solidFill>
                  <a:srgbClr val="2F5496"/>
                </a:solidFill>
                <a:latin typeface="Proxima Nova"/>
                <a:ea typeface="Proxima Nova"/>
                <a:cs typeface="Proxima Nova"/>
                <a:sym typeface="Proxima Nova"/>
              </a:rPr>
              <a:t> </a:t>
            </a: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Justicia Federal de Villa María. Cámara Federal de Córdoba.</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1.- Primer caso: cautelar autónoma, ligada al recurso del 74. Otorgada el 30/12/21. Apelada. </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Se resolvió el recurso del 74. Se denunció esta circunstancia. </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2.- Se impugnó el acto administrativo y se pidió ampliación de cautelar, lo cual no fue admitido porque el primer caso estaba apelado. </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3.- Se declaró abstracta la apelación medida cautelar.</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p:txBody>
      </p:sp>
      <p:sp>
        <p:nvSpPr>
          <p:cNvPr id="278" name="Google Shape;278;p8"/>
          <p:cNvSpPr txBox="1"/>
          <p:nvPr/>
        </p:nvSpPr>
        <p:spPr>
          <a:xfrm>
            <a:off x="138205" y="919782"/>
            <a:ext cx="11904238" cy="816342"/>
          </a:xfrm>
          <a:prstGeom prst="rect">
            <a:avLst/>
          </a:prstGeom>
          <a:solidFill>
            <a:srgbClr val="4472C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s-AR" sz="1800" b="1" i="0" u="none" strike="noStrike" cap="none">
                <a:solidFill>
                  <a:srgbClr val="FFFFFF"/>
                </a:solidFill>
                <a:latin typeface="Lato"/>
                <a:ea typeface="Lato"/>
                <a:cs typeface="Lato"/>
                <a:sym typeface="Lato"/>
              </a:rPr>
              <a:t>SIPER Y SISA ANTECEDENTES.</a:t>
            </a:r>
            <a:endParaRPr sz="1400" b="0" i="0" u="none" strike="noStrike" cap="none">
              <a:solidFill>
                <a:srgbClr val="000000"/>
              </a:solidFill>
              <a:latin typeface="Arial"/>
              <a:ea typeface="Arial"/>
              <a:cs typeface="Arial"/>
              <a:sym typeface="Arial"/>
            </a:endParaRPr>
          </a:p>
        </p:txBody>
      </p:sp>
      <p:pic>
        <p:nvPicPr>
          <p:cNvPr id="279" name="Google Shape;279;p8" descr="image.jpg"/>
          <p:cNvPicPr preferRelativeResize="0"/>
          <p:nvPr/>
        </p:nvPicPr>
        <p:blipFill rotWithShape="1">
          <a:blip r:embed="rId3">
            <a:alphaModFix/>
          </a:blip>
          <a:srcRect/>
          <a:stretch/>
        </p:blipFill>
        <p:spPr>
          <a:xfrm>
            <a:off x="10251525" y="5530700"/>
            <a:ext cx="1790925" cy="11939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78"/>
                                        </p:tgtEl>
                                        <p:attrNameLst>
                                          <p:attrName>style.visibility</p:attrName>
                                        </p:attrNameLst>
                                      </p:cBhvr>
                                      <p:to>
                                        <p:strVal val="visible"/>
                                      </p:to>
                                    </p:set>
                                    <p:anim calcmode="lin" valueType="num">
                                      <p:cBhvr additive="base">
                                        <p:cTn id="7" dur="500"/>
                                        <p:tgtEl>
                                          <p:spTgt spid="278"/>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277"/>
                                        </p:tgtEl>
                                        <p:attrNameLst>
                                          <p:attrName>style.visibility</p:attrName>
                                        </p:attrNameLst>
                                      </p:cBhvr>
                                      <p:to>
                                        <p:strVal val="visible"/>
                                      </p:to>
                                    </p:set>
                                    <p:anim calcmode="lin" valueType="num">
                                      <p:cBhvr additive="base">
                                        <p:cTn id="10" dur="500"/>
                                        <p:tgtEl>
                                          <p:spTgt spid="277"/>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9"/>
          <p:cNvSpPr txBox="1"/>
          <p:nvPr/>
        </p:nvSpPr>
        <p:spPr>
          <a:xfrm>
            <a:off x="138202" y="2156273"/>
            <a:ext cx="11904241" cy="4568377"/>
          </a:xfrm>
          <a:prstGeom prst="rect">
            <a:avLst/>
          </a:prstGeom>
          <a:solidFill>
            <a:srgbClr val="FFFFFF"/>
          </a:solidFill>
          <a:ln w="12700" cap="flat" cmpd="sng">
            <a:solidFill>
              <a:srgbClr val="4472C4"/>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just" rtl="0">
              <a:lnSpc>
                <a:spcPct val="200000"/>
              </a:lnSpc>
              <a:spcBef>
                <a:spcPts val="0"/>
              </a:spcBef>
              <a:spcAft>
                <a:spcPts val="0"/>
              </a:spcAft>
              <a:buClr>
                <a:srgbClr val="000000"/>
              </a:buClr>
              <a:buSzPts val="1400"/>
              <a:buFont typeface="Arial"/>
              <a:buNone/>
            </a:pPr>
            <a:r>
              <a:rPr lang="es-AR" sz="1400" b="0" i="0" u="sng" strike="noStrike" cap="none">
                <a:solidFill>
                  <a:srgbClr val="2F5496"/>
                </a:solidFill>
                <a:latin typeface="Proxima Nova"/>
                <a:ea typeface="Proxima Nova"/>
                <a:cs typeface="Proxima Nova"/>
                <a:sym typeface="Proxima Nova"/>
              </a:rPr>
              <a:t> </a:t>
            </a: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Justicia Federal de Villa María. Cámara Federal de Córdoba.</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1.- Segundo caso: cautelar autónoma, ligada al recurso del 74. Otorgada el 15/6/22. Apelada. </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Se resolvió el recurso del 74. Se denunció esta circunstancia. </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Camino similar al primer caso.</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2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p:txBody>
      </p:sp>
      <p:sp>
        <p:nvSpPr>
          <p:cNvPr id="285" name="Google Shape;285;p9"/>
          <p:cNvSpPr txBox="1"/>
          <p:nvPr/>
        </p:nvSpPr>
        <p:spPr>
          <a:xfrm>
            <a:off x="138205" y="919782"/>
            <a:ext cx="11904238" cy="816342"/>
          </a:xfrm>
          <a:prstGeom prst="rect">
            <a:avLst/>
          </a:prstGeom>
          <a:solidFill>
            <a:srgbClr val="4472C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s-AR" sz="1800" b="1" i="0" u="none" strike="noStrike" cap="none">
                <a:solidFill>
                  <a:srgbClr val="FFFFFF"/>
                </a:solidFill>
                <a:latin typeface="Lato"/>
                <a:ea typeface="Lato"/>
                <a:cs typeface="Lato"/>
                <a:sym typeface="Lato"/>
              </a:rPr>
              <a:t>SIPER Y SISA ANTECEDENTES.</a:t>
            </a:r>
            <a:endParaRPr sz="1400" b="0" i="0" u="none" strike="noStrike" cap="none">
              <a:solidFill>
                <a:srgbClr val="000000"/>
              </a:solidFill>
              <a:latin typeface="Arial"/>
              <a:ea typeface="Arial"/>
              <a:cs typeface="Arial"/>
              <a:sym typeface="Arial"/>
            </a:endParaRPr>
          </a:p>
        </p:txBody>
      </p:sp>
      <p:pic>
        <p:nvPicPr>
          <p:cNvPr id="286" name="Google Shape;286;p9" descr="image.jpg"/>
          <p:cNvPicPr preferRelativeResize="0"/>
          <p:nvPr/>
        </p:nvPicPr>
        <p:blipFill rotWithShape="1">
          <a:blip r:embed="rId3">
            <a:alphaModFix/>
          </a:blip>
          <a:srcRect/>
          <a:stretch/>
        </p:blipFill>
        <p:spPr>
          <a:xfrm>
            <a:off x="10196375" y="5493925"/>
            <a:ext cx="1846075" cy="12307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85"/>
                                        </p:tgtEl>
                                        <p:attrNameLst>
                                          <p:attrName>style.visibility</p:attrName>
                                        </p:attrNameLst>
                                      </p:cBhvr>
                                      <p:to>
                                        <p:strVal val="visible"/>
                                      </p:to>
                                    </p:set>
                                    <p:anim calcmode="lin" valueType="num">
                                      <p:cBhvr additive="base">
                                        <p:cTn id="7" dur="500"/>
                                        <p:tgtEl>
                                          <p:spTgt spid="285"/>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284"/>
                                        </p:tgtEl>
                                        <p:attrNameLst>
                                          <p:attrName>style.visibility</p:attrName>
                                        </p:attrNameLst>
                                      </p:cBhvr>
                                      <p:to>
                                        <p:strVal val="visible"/>
                                      </p:to>
                                    </p:set>
                                    <p:anim calcmode="lin" valueType="num">
                                      <p:cBhvr additive="base">
                                        <p:cTn id="10" dur="500"/>
                                        <p:tgtEl>
                                          <p:spTgt spid="284"/>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10"/>
          <p:cNvSpPr txBox="1"/>
          <p:nvPr/>
        </p:nvSpPr>
        <p:spPr>
          <a:xfrm>
            <a:off x="138202" y="2156273"/>
            <a:ext cx="11904241" cy="4568377"/>
          </a:xfrm>
          <a:prstGeom prst="rect">
            <a:avLst/>
          </a:prstGeom>
          <a:solidFill>
            <a:srgbClr val="FFFFFF"/>
          </a:solidFill>
          <a:ln w="12700" cap="flat" cmpd="sng">
            <a:solidFill>
              <a:srgbClr val="4472C4"/>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just" rtl="0">
              <a:lnSpc>
                <a:spcPct val="200000"/>
              </a:lnSpc>
              <a:spcBef>
                <a:spcPts val="0"/>
              </a:spcBef>
              <a:spcAft>
                <a:spcPts val="0"/>
              </a:spcAft>
              <a:buClr>
                <a:srgbClr val="000000"/>
              </a:buClr>
              <a:buSzPts val="1400"/>
              <a:buFont typeface="Arial"/>
              <a:buNone/>
            </a:pPr>
            <a:r>
              <a:rPr lang="es-AR" sz="1400" b="0" i="0" u="sng" strike="noStrike" cap="none">
                <a:solidFill>
                  <a:srgbClr val="2F5496"/>
                </a:solidFill>
                <a:latin typeface="Proxima Nova"/>
                <a:ea typeface="Proxima Nova"/>
                <a:cs typeface="Proxima Nova"/>
                <a:sym typeface="Proxima Nova"/>
              </a:rPr>
              <a:t> </a:t>
            </a: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CONCLUSIÓN: SE RESOLVIERON LAS INCONSISTENCIAS. LA CÁMARA NO LLEGÓ A INTERVENIR.</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2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p:txBody>
      </p:sp>
      <p:sp>
        <p:nvSpPr>
          <p:cNvPr id="292" name="Google Shape;292;p10"/>
          <p:cNvSpPr txBox="1"/>
          <p:nvPr/>
        </p:nvSpPr>
        <p:spPr>
          <a:xfrm>
            <a:off x="138205" y="919782"/>
            <a:ext cx="11904238" cy="816342"/>
          </a:xfrm>
          <a:prstGeom prst="rect">
            <a:avLst/>
          </a:prstGeom>
          <a:solidFill>
            <a:srgbClr val="4472C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s-AR" sz="1800" b="1" i="0" u="none" strike="noStrike" cap="none">
                <a:solidFill>
                  <a:srgbClr val="FFFFFF"/>
                </a:solidFill>
                <a:latin typeface="Lato"/>
                <a:ea typeface="Lato"/>
                <a:cs typeface="Lato"/>
                <a:sym typeface="Lato"/>
              </a:rPr>
              <a:t>SIPER Y SISA ANTECEDENTES.</a:t>
            </a:r>
            <a:endParaRPr sz="1400" b="0" i="0" u="none" strike="noStrike" cap="none">
              <a:solidFill>
                <a:srgbClr val="000000"/>
              </a:solidFill>
              <a:latin typeface="Arial"/>
              <a:ea typeface="Arial"/>
              <a:cs typeface="Arial"/>
              <a:sym typeface="Arial"/>
            </a:endParaRPr>
          </a:p>
        </p:txBody>
      </p:sp>
      <p:pic>
        <p:nvPicPr>
          <p:cNvPr id="293" name="Google Shape;293;p10" descr="image.jpg"/>
          <p:cNvPicPr preferRelativeResize="0"/>
          <p:nvPr/>
        </p:nvPicPr>
        <p:blipFill rotWithShape="1">
          <a:blip r:embed="rId3">
            <a:alphaModFix/>
          </a:blip>
          <a:srcRect/>
          <a:stretch/>
        </p:blipFill>
        <p:spPr>
          <a:xfrm>
            <a:off x="10288300" y="5555225"/>
            <a:ext cx="1754150" cy="11694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92"/>
                                        </p:tgtEl>
                                        <p:attrNameLst>
                                          <p:attrName>style.visibility</p:attrName>
                                        </p:attrNameLst>
                                      </p:cBhvr>
                                      <p:to>
                                        <p:strVal val="visible"/>
                                      </p:to>
                                    </p:set>
                                    <p:anim calcmode="lin" valueType="num">
                                      <p:cBhvr additive="base">
                                        <p:cTn id="7" dur="500"/>
                                        <p:tgtEl>
                                          <p:spTgt spid="292"/>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291"/>
                                        </p:tgtEl>
                                        <p:attrNameLst>
                                          <p:attrName>style.visibility</p:attrName>
                                        </p:attrNameLst>
                                      </p:cBhvr>
                                      <p:to>
                                        <p:strVal val="visible"/>
                                      </p:to>
                                    </p:set>
                                    <p:anim calcmode="lin" valueType="num">
                                      <p:cBhvr additive="base">
                                        <p:cTn id="10" dur="500"/>
                                        <p:tgtEl>
                                          <p:spTgt spid="29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11"/>
          <p:cNvSpPr txBox="1"/>
          <p:nvPr/>
        </p:nvSpPr>
        <p:spPr>
          <a:xfrm>
            <a:off x="138202" y="2156273"/>
            <a:ext cx="11904241" cy="4568377"/>
          </a:xfrm>
          <a:prstGeom prst="rect">
            <a:avLst/>
          </a:prstGeom>
          <a:solidFill>
            <a:srgbClr val="FFFFFF"/>
          </a:solidFill>
          <a:ln w="12700" cap="flat" cmpd="sng">
            <a:solidFill>
              <a:srgbClr val="4472C4"/>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MANISUR (9394/21). SIPER Y SISA. CATEGORÍA C por concurso preventivo. Ilegalidad de no publicar parámetros para calificación SIPER (art. 11. RG 3985/2017). Cautelar desfavorable del 26/11/21. Sala B. 7/6/22. No cautelar porque puede resolverse con el fondo y no acompaña prueba para mostrar como se dificulta el cumplimiento del acuerdo con los acreedores la mayor carga impositiva. Se justifica calificación en micrositio por presunción de legitimidad. Fondo: elevados saldos a favor. Estar en concurso no es ser incumplidor. Opacidad en las pautas para SIPER. La Cámara permite publicar solo pautas de RG en BO, pero no las pautas de SIPER que van al micrositio.</a:t>
            </a:r>
            <a:endParaRPr sz="1400" b="0" i="0" u="none" strike="noStrike" cap="none">
              <a:solidFill>
                <a:srgbClr val="000000"/>
              </a:solidFill>
              <a:latin typeface="Arial"/>
              <a:ea typeface="Arial"/>
              <a:cs typeface="Arial"/>
              <a:sym typeface="Arial"/>
            </a:endParaRPr>
          </a:p>
          <a:p>
            <a:pPr marL="0" marR="0" lvl="0" indent="0" algn="just" rtl="0">
              <a:lnSpc>
                <a:spcPct val="2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Actualmente, el caso tiene recurso de queja interpuesta contra la sentencia de fondo desfavorable.</a:t>
            </a:r>
            <a:endParaRPr sz="1400" b="0" i="0" u="none" strike="noStrike" cap="none">
              <a:solidFill>
                <a:srgbClr val="000000"/>
              </a:solidFill>
              <a:latin typeface="Arial"/>
              <a:ea typeface="Arial"/>
              <a:cs typeface="Arial"/>
              <a:sym typeface="Arial"/>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5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a:p>
            <a:pPr marL="0" marR="0" lvl="0" indent="0" algn="just" rtl="0">
              <a:lnSpc>
                <a:spcPct val="100000"/>
              </a:lnSpc>
              <a:spcBef>
                <a:spcPts val="0"/>
              </a:spcBef>
              <a:spcAft>
                <a:spcPts val="0"/>
              </a:spcAft>
              <a:buClr>
                <a:srgbClr val="000000"/>
              </a:buClr>
              <a:buSzPts val="1400"/>
              <a:buFont typeface="Arial"/>
              <a:buNone/>
            </a:pPr>
            <a:endParaRPr sz="1400" b="0" i="0" u="none" strike="noStrike" cap="none">
              <a:solidFill>
                <a:srgbClr val="2F5496"/>
              </a:solidFill>
              <a:latin typeface="Proxima Nova"/>
              <a:ea typeface="Proxima Nova"/>
              <a:cs typeface="Proxima Nova"/>
              <a:sym typeface="Proxima Nova"/>
            </a:endParaRPr>
          </a:p>
        </p:txBody>
      </p:sp>
      <p:sp>
        <p:nvSpPr>
          <p:cNvPr id="299" name="Google Shape;299;p11"/>
          <p:cNvSpPr txBox="1"/>
          <p:nvPr/>
        </p:nvSpPr>
        <p:spPr>
          <a:xfrm>
            <a:off x="138205" y="919782"/>
            <a:ext cx="11904238" cy="816342"/>
          </a:xfrm>
          <a:prstGeom prst="rect">
            <a:avLst/>
          </a:prstGeom>
          <a:solidFill>
            <a:srgbClr val="4472C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s-AR" sz="1800" b="1" i="0" u="none" strike="noStrike" cap="none">
                <a:solidFill>
                  <a:srgbClr val="FFFFFF"/>
                </a:solidFill>
                <a:latin typeface="Lato"/>
                <a:ea typeface="Lato"/>
                <a:cs typeface="Lato"/>
                <a:sym typeface="Lato"/>
              </a:rPr>
              <a:t>SIPER Y SISA- ANTECEDENTES</a:t>
            </a:r>
            <a:endParaRPr sz="1400" b="0" i="0" u="none" strike="noStrike" cap="none">
              <a:solidFill>
                <a:srgbClr val="000000"/>
              </a:solidFill>
              <a:latin typeface="Arial"/>
              <a:ea typeface="Arial"/>
              <a:cs typeface="Arial"/>
              <a:sym typeface="Arial"/>
            </a:endParaRPr>
          </a:p>
        </p:txBody>
      </p:sp>
      <p:sp>
        <p:nvSpPr>
          <p:cNvPr id="300" name="Google Shape;300;p11"/>
          <p:cNvSpPr txBox="1"/>
          <p:nvPr/>
        </p:nvSpPr>
        <p:spPr>
          <a:xfrm>
            <a:off x="138204" y="1736124"/>
            <a:ext cx="11904239" cy="757882"/>
          </a:xfrm>
          <a:prstGeom prst="rect">
            <a:avLst/>
          </a:prstGeom>
          <a:solidFill>
            <a:srgbClr val="FFFFFF"/>
          </a:solidFill>
          <a:ln w="12700" cap="flat" cmpd="sng">
            <a:solidFill>
              <a:srgbClr val="4472C4"/>
            </a:solidFill>
            <a:prstDash val="dot"/>
            <a:miter lim="800000"/>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s-AR" sz="1400" b="0" i="0" u="none" strike="noStrike" cap="none">
                <a:solidFill>
                  <a:srgbClr val="2F5496"/>
                </a:solidFill>
                <a:latin typeface="Proxima Nova"/>
                <a:ea typeface="Proxima Nova"/>
                <a:cs typeface="Proxima Nova"/>
                <a:sym typeface="Proxima Nova"/>
              </a:rPr>
              <a:t>JF RÍO CUARTO. SALA B CÁMARA FEDERAL </a:t>
            </a:r>
            <a:r>
              <a:rPr lang="es-AR">
                <a:solidFill>
                  <a:srgbClr val="2F5496"/>
                </a:solidFill>
                <a:latin typeface="Proxima Nova"/>
                <a:ea typeface="Proxima Nova"/>
                <a:cs typeface="Proxima Nova"/>
                <a:sym typeface="Proxima Nova"/>
              </a:rPr>
              <a:t>CÓRDOBA</a:t>
            </a:r>
            <a:r>
              <a:rPr lang="es-AR" sz="1400" b="0" i="0" u="none" strike="noStrike" cap="none">
                <a:solidFill>
                  <a:srgbClr val="2F5496"/>
                </a:solidFill>
                <a:latin typeface="Proxima Nova"/>
                <a:ea typeface="Proxima Nova"/>
                <a:cs typeface="Proxima Nova"/>
                <a:sym typeface="Proxima Nova"/>
              </a:rPr>
              <a:t>.</a:t>
            </a:r>
            <a:endParaRPr sz="1400" b="0" i="0" u="none" strike="noStrike" cap="none">
              <a:solidFill>
                <a:srgbClr val="000000"/>
              </a:solidFill>
              <a:latin typeface="Arial"/>
              <a:ea typeface="Arial"/>
              <a:cs typeface="Arial"/>
              <a:sym typeface="Arial"/>
            </a:endParaRPr>
          </a:p>
        </p:txBody>
      </p:sp>
      <p:pic>
        <p:nvPicPr>
          <p:cNvPr id="301" name="Google Shape;301;p11" descr="image.jpg"/>
          <p:cNvPicPr preferRelativeResize="0"/>
          <p:nvPr/>
        </p:nvPicPr>
        <p:blipFill rotWithShape="1">
          <a:blip r:embed="rId3">
            <a:alphaModFix/>
          </a:blip>
          <a:srcRect/>
          <a:stretch/>
        </p:blipFill>
        <p:spPr>
          <a:xfrm>
            <a:off x="10261175" y="5537125"/>
            <a:ext cx="1781275" cy="11875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99"/>
                                        </p:tgtEl>
                                        <p:attrNameLst>
                                          <p:attrName>style.visibility</p:attrName>
                                        </p:attrNameLst>
                                      </p:cBhvr>
                                      <p:to>
                                        <p:strVal val="visible"/>
                                      </p:to>
                                    </p:set>
                                    <p:anim calcmode="lin" valueType="num">
                                      <p:cBhvr additive="base">
                                        <p:cTn id="7" dur="500"/>
                                        <p:tgtEl>
                                          <p:spTgt spid="299"/>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300"/>
                                        </p:tgtEl>
                                        <p:attrNameLst>
                                          <p:attrName>style.visibility</p:attrName>
                                        </p:attrNameLst>
                                      </p:cBhvr>
                                      <p:to>
                                        <p:strVal val="visible"/>
                                      </p:to>
                                    </p:set>
                                    <p:anim calcmode="lin" valueType="num">
                                      <p:cBhvr additive="base">
                                        <p:cTn id="10" dur="500"/>
                                        <p:tgtEl>
                                          <p:spTgt spid="300"/>
                                        </p:tgtEl>
                                        <p:attrNameLst>
                                          <p:attrName>ppt_x</p:attrName>
                                        </p:attrNameLst>
                                      </p:cBhvr>
                                      <p:tavLst>
                                        <p:tav tm="0">
                                          <p:val>
                                            <p:strVal val="#ppt_x-1"/>
                                          </p:val>
                                        </p:tav>
                                        <p:tav tm="100000">
                                          <p:val>
                                            <p:strVal val="#ppt_x"/>
                                          </p:val>
                                        </p:tav>
                                      </p:tavLst>
                                    </p:anim>
                                  </p:childTnLst>
                                </p:cTn>
                              </p:par>
                              <p:par>
                                <p:cTn id="11" presetID="2" presetClass="entr" presetSubtype="8" fill="hold" nodeType="withEffect">
                                  <p:stCondLst>
                                    <p:cond delay="0"/>
                                  </p:stCondLst>
                                  <p:childTnLst>
                                    <p:set>
                                      <p:cBhvr>
                                        <p:cTn id="12" dur="1" fill="hold">
                                          <p:stCondLst>
                                            <p:cond delay="0"/>
                                          </p:stCondLst>
                                        </p:cTn>
                                        <p:tgtEl>
                                          <p:spTgt spid="298"/>
                                        </p:tgtEl>
                                        <p:attrNameLst>
                                          <p:attrName>style.visibility</p:attrName>
                                        </p:attrNameLst>
                                      </p:cBhvr>
                                      <p:to>
                                        <p:strVal val="visible"/>
                                      </p:to>
                                    </p:set>
                                    <p:anim calcmode="lin" valueType="num">
                                      <p:cBhvr additive="base">
                                        <p:cTn id="13" dur="500"/>
                                        <p:tgtEl>
                                          <p:spTgt spid="298"/>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Default Theme">
  <a:themeElements>
    <a:clrScheme name="Innovation Light">
      <a:dk1>
        <a:srgbClr val="737572"/>
      </a:dk1>
      <a:lt1>
        <a:srgbClr val="FFFFFF"/>
      </a:lt1>
      <a:dk2>
        <a:srgbClr val="445469"/>
      </a:dk2>
      <a:lt2>
        <a:srgbClr val="FFFFFF"/>
      </a:lt2>
      <a:accent1>
        <a:srgbClr val="1EA185"/>
      </a:accent1>
      <a:accent2>
        <a:srgbClr val="9BBB5C"/>
      </a:accent2>
      <a:accent3>
        <a:srgbClr val="F29B26"/>
      </a:accent3>
      <a:accent4>
        <a:srgbClr val="BD392F"/>
      </a:accent4>
      <a:accent5>
        <a:srgbClr val="445469"/>
      </a:accent5>
      <a:accent6>
        <a:srgbClr val="6D6F6B"/>
      </a:accent6>
      <a:hlink>
        <a:srgbClr val="1E9272"/>
      </a:hlink>
      <a:folHlink>
        <a:srgbClr val="AC262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1203</Words>
  <Application>Microsoft Macintosh PowerPoint</Application>
  <PresentationFormat>Panorámica</PresentationFormat>
  <Paragraphs>76</Paragraphs>
  <Slides>12</Slides>
  <Notes>12</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12</vt:i4>
      </vt:variant>
    </vt:vector>
  </HeadingPairs>
  <TitlesOfParts>
    <vt:vector size="19" baseType="lpstr">
      <vt:lpstr>Arial Narrow</vt:lpstr>
      <vt:lpstr>Proxima Nova</vt:lpstr>
      <vt:lpstr>Calibri</vt:lpstr>
      <vt:lpstr>Arial</vt:lpstr>
      <vt:lpstr>Lato Light</vt:lpstr>
      <vt:lpstr>Lato</vt:lpstr>
      <vt:lpstr>1_Default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Alberto Mastandrea</dc:creator>
  <cp:lastModifiedBy>MacBook Air</cp:lastModifiedBy>
  <cp:revision>1</cp:revision>
  <dcterms:created xsi:type="dcterms:W3CDTF">2024-04-27T14:38:25Z</dcterms:created>
  <dcterms:modified xsi:type="dcterms:W3CDTF">2025-09-10T16:16:42Z</dcterms:modified>
</cp:coreProperties>
</file>