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120396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B4A2-8F6B-4B94-B429-C9EFA3064FB8}" type="datetimeFigureOut">
              <a:rPr lang="es-AR" smtClean="0"/>
              <a:pPr/>
              <a:t>06/06/2023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01F9-672B-4B36-AE2F-52A5FE74C9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B4A2-8F6B-4B94-B429-C9EFA3064FB8}" type="datetimeFigureOut">
              <a:rPr lang="es-AR" smtClean="0"/>
              <a:pPr/>
              <a:t>06/06/2023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01F9-672B-4B36-AE2F-52A5FE74C9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B4A2-8F6B-4B94-B429-C9EFA3064FB8}" type="datetimeFigureOut">
              <a:rPr lang="es-AR" smtClean="0"/>
              <a:pPr/>
              <a:t>06/06/2023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01F9-672B-4B36-AE2F-52A5FE74C9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B4A2-8F6B-4B94-B429-C9EFA3064FB8}" type="datetimeFigureOut">
              <a:rPr lang="es-AR" smtClean="0"/>
              <a:pPr/>
              <a:t>06/06/2023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01F9-672B-4B36-AE2F-52A5FE74C9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B4A2-8F6B-4B94-B429-C9EFA3064FB8}" type="datetimeFigureOut">
              <a:rPr lang="es-AR" smtClean="0"/>
              <a:pPr/>
              <a:t>06/06/2023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01F9-672B-4B36-AE2F-52A5FE74C9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B4A2-8F6B-4B94-B429-C9EFA3064FB8}" type="datetimeFigureOut">
              <a:rPr lang="es-AR" smtClean="0"/>
              <a:pPr/>
              <a:t>06/06/2023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01F9-672B-4B36-AE2F-52A5FE74C9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B4A2-8F6B-4B94-B429-C9EFA3064FB8}" type="datetimeFigureOut">
              <a:rPr lang="es-AR" smtClean="0"/>
              <a:pPr/>
              <a:t>06/06/2023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01F9-672B-4B36-AE2F-52A5FE74C9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B4A2-8F6B-4B94-B429-C9EFA3064FB8}" type="datetimeFigureOut">
              <a:rPr lang="es-AR" smtClean="0"/>
              <a:pPr/>
              <a:t>06/06/2023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01F9-672B-4B36-AE2F-52A5FE74C9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B4A2-8F6B-4B94-B429-C9EFA3064FB8}" type="datetimeFigureOut">
              <a:rPr lang="es-AR" smtClean="0"/>
              <a:pPr/>
              <a:t>06/06/2023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01F9-672B-4B36-AE2F-52A5FE74C9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B4A2-8F6B-4B94-B429-C9EFA3064FB8}" type="datetimeFigureOut">
              <a:rPr lang="es-AR" smtClean="0"/>
              <a:pPr/>
              <a:t>06/06/2023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01F9-672B-4B36-AE2F-52A5FE74C9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B4A2-8F6B-4B94-B429-C9EFA3064FB8}" type="datetimeFigureOut">
              <a:rPr lang="es-AR" smtClean="0"/>
              <a:pPr/>
              <a:t>06/06/2023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01F9-672B-4B36-AE2F-52A5FE74C9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CB4A2-8F6B-4B94-B429-C9EFA3064FB8}" type="datetimeFigureOut">
              <a:rPr lang="es-AR" smtClean="0"/>
              <a:pPr/>
              <a:t>06/06/2023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101F9-672B-4B36-AE2F-52A5FE74C9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Elipse"/>
          <p:cNvSpPr/>
          <p:nvPr/>
        </p:nvSpPr>
        <p:spPr>
          <a:xfrm>
            <a:off x="323528" y="3861048"/>
            <a:ext cx="2232248" cy="14401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1043608" y="0"/>
            <a:ext cx="1944216" cy="13681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1" name="20 Elipse"/>
          <p:cNvSpPr/>
          <p:nvPr/>
        </p:nvSpPr>
        <p:spPr>
          <a:xfrm>
            <a:off x="3275856" y="0"/>
            <a:ext cx="2160240" cy="155679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8" name="17 Elipse"/>
          <p:cNvSpPr/>
          <p:nvPr/>
        </p:nvSpPr>
        <p:spPr>
          <a:xfrm>
            <a:off x="6948264" y="4221088"/>
            <a:ext cx="2195736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3" name="12 Elipse"/>
          <p:cNvSpPr/>
          <p:nvPr/>
        </p:nvSpPr>
        <p:spPr>
          <a:xfrm>
            <a:off x="6372200" y="1124744"/>
            <a:ext cx="2771800" cy="11521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9" name="8 Elipse"/>
          <p:cNvSpPr/>
          <p:nvPr/>
        </p:nvSpPr>
        <p:spPr>
          <a:xfrm>
            <a:off x="6660232" y="2204864"/>
            <a:ext cx="2016224" cy="11521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6 Elipse"/>
          <p:cNvSpPr/>
          <p:nvPr/>
        </p:nvSpPr>
        <p:spPr>
          <a:xfrm>
            <a:off x="4427984" y="4437112"/>
            <a:ext cx="1800200" cy="7920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" name="2 Elipse"/>
          <p:cNvSpPr/>
          <p:nvPr/>
        </p:nvSpPr>
        <p:spPr>
          <a:xfrm>
            <a:off x="3491880" y="2060848"/>
            <a:ext cx="2016224" cy="1728192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" name="1 CuadroTexto"/>
          <p:cNvSpPr txBox="1"/>
          <p:nvPr/>
        </p:nvSpPr>
        <p:spPr>
          <a:xfrm>
            <a:off x="3491880" y="249289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chemeClr val="bg1"/>
                </a:solidFill>
              </a:rPr>
              <a:t>   COMEX </a:t>
            </a:r>
          </a:p>
          <a:p>
            <a:pPr algn="ctr"/>
            <a:r>
              <a:rPr lang="es-ES_tradnl" b="1" dirty="0">
                <a:solidFill>
                  <a:schemeClr val="bg1"/>
                </a:solidFill>
              </a:rPr>
              <a:t>DEBATES ACTUALES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211960" y="450912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Problemas de abastecimiento</a:t>
            </a:r>
            <a:endParaRPr lang="es-AR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732240" y="227687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Suspensión de medidas antidumping</a:t>
            </a:r>
            <a:endParaRPr lang="es-AR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588224" y="126876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/>
              <a:t>Unidad de seguimiento de operaciones de comercio exterior</a:t>
            </a:r>
            <a:endParaRPr lang="es-AR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27776" y="429309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/>
              <a:t>Pagos al exterior diferidos 180 días</a:t>
            </a:r>
            <a:endParaRPr lang="es-AR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419872" y="188640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/>
              <a:t>Perfil de riesgo </a:t>
            </a:r>
          </a:p>
          <a:p>
            <a:pPr algn="ctr"/>
            <a:r>
              <a:rPr lang="es-ES_tradnl" sz="1600" b="1"/>
              <a:t>Cautelares</a:t>
            </a:r>
          </a:p>
          <a:p>
            <a:pPr algn="ctr"/>
            <a:r>
              <a:rPr lang="es-ES_tradnl" sz="1600" b="1"/>
              <a:t>Bloqueos automáticos sistemáticos</a:t>
            </a:r>
            <a:endParaRPr lang="es-AR" sz="16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899592" y="188640"/>
            <a:ext cx="2267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>
                <a:solidFill>
                  <a:schemeClr val="tx1"/>
                </a:solidFill>
              </a:rPr>
              <a:t>Investigaciones cruzadas</a:t>
            </a:r>
          </a:p>
          <a:p>
            <a:pPr algn="ctr"/>
            <a:r>
              <a:rPr lang="es-AR" b="1">
                <a:solidFill>
                  <a:schemeClr val="tx1"/>
                </a:solidFill>
              </a:rPr>
              <a:t>DGA - DGI - BCRA</a:t>
            </a:r>
          </a:p>
          <a:p>
            <a:endParaRPr lang="es-AR" b="1" dirty="0"/>
          </a:p>
        </p:txBody>
      </p:sp>
      <p:cxnSp>
        <p:nvCxnSpPr>
          <p:cNvPr id="33" name="32 Conector recto de flecha"/>
          <p:cNvCxnSpPr>
            <a:endCxn id="42" idx="6"/>
          </p:cNvCxnSpPr>
          <p:nvPr/>
        </p:nvCxnSpPr>
        <p:spPr>
          <a:xfrm flipH="1" flipV="1">
            <a:off x="2232248" y="2996952"/>
            <a:ext cx="1259632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flipH="1" flipV="1">
            <a:off x="2843808" y="980728"/>
            <a:ext cx="1403648" cy="10887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3" idx="4"/>
          </p:cNvCxnSpPr>
          <p:nvPr/>
        </p:nvCxnSpPr>
        <p:spPr>
          <a:xfrm>
            <a:off x="4499992" y="3789040"/>
            <a:ext cx="144016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>
            <a:endCxn id="20" idx="2"/>
          </p:cNvCxnSpPr>
          <p:nvPr/>
        </p:nvCxnSpPr>
        <p:spPr>
          <a:xfrm flipH="1" flipV="1">
            <a:off x="4391980" y="1512079"/>
            <a:ext cx="180020" cy="5487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 flipV="1">
            <a:off x="5364088" y="1772816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>
            <a:endCxn id="9" idx="2"/>
          </p:cNvCxnSpPr>
          <p:nvPr/>
        </p:nvCxnSpPr>
        <p:spPr>
          <a:xfrm>
            <a:off x="5436096" y="2636912"/>
            <a:ext cx="1224136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stCxn id="3" idx="5"/>
            <a:endCxn id="64" idx="1"/>
          </p:cNvCxnSpPr>
          <p:nvPr/>
        </p:nvCxnSpPr>
        <p:spPr>
          <a:xfrm>
            <a:off x="5212835" y="3535952"/>
            <a:ext cx="1411196" cy="16757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41 Elipse"/>
          <p:cNvSpPr/>
          <p:nvPr/>
        </p:nvSpPr>
        <p:spPr>
          <a:xfrm>
            <a:off x="179512" y="2348880"/>
            <a:ext cx="2052736" cy="129614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>
                <a:solidFill>
                  <a:schemeClr val="tx1"/>
                </a:solidFill>
              </a:rPr>
              <a:t>Legitimidad de los derechos de exportacíon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3528" y="3861048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chemeClr val="tx1"/>
                </a:solidFill>
              </a:rPr>
              <a:t>Controversias clasificatorias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SIRA 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Intervenciones previas </a:t>
            </a:r>
          </a:p>
          <a:p>
            <a:endParaRPr lang="es-AR" b="1" dirty="0"/>
          </a:p>
        </p:txBody>
      </p:sp>
      <p:sp>
        <p:nvSpPr>
          <p:cNvPr id="51" name="50 Elipse"/>
          <p:cNvSpPr/>
          <p:nvPr/>
        </p:nvSpPr>
        <p:spPr>
          <a:xfrm>
            <a:off x="2483768" y="4365104"/>
            <a:ext cx="1728192" cy="14401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>
                <a:solidFill>
                  <a:schemeClr val="tx1">
                    <a:lumMod val="95000"/>
                    <a:lumOff val="5000"/>
                  </a:schemeClr>
                </a:solidFill>
              </a:rPr>
              <a:t>Servicios</a:t>
            </a:r>
          </a:p>
          <a:p>
            <a:pPr algn="ctr"/>
            <a:r>
              <a:rPr lang="es-ES_tradnl" b="1">
                <a:solidFill>
                  <a:schemeClr val="tx1">
                    <a:lumMod val="95000"/>
                    <a:lumOff val="5000"/>
                  </a:schemeClr>
                </a:solidFill>
              </a:rPr>
              <a:t>Fletes/ Publicidad(Netflix, etc.)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4" name="53 Conector recto de flecha"/>
          <p:cNvCxnSpPr/>
          <p:nvPr/>
        </p:nvCxnSpPr>
        <p:spPr>
          <a:xfrm flipH="1">
            <a:off x="3491880" y="3573016"/>
            <a:ext cx="469112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 flipH="1">
            <a:off x="1979712" y="3356992"/>
            <a:ext cx="158417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34 Elipse"/>
          <p:cNvSpPr/>
          <p:nvPr/>
        </p:nvSpPr>
        <p:spPr>
          <a:xfrm>
            <a:off x="5580112" y="0"/>
            <a:ext cx="3059832" cy="1169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7" name="36 CuadroTexto"/>
          <p:cNvSpPr txBox="1"/>
          <p:nvPr/>
        </p:nvSpPr>
        <p:spPr>
          <a:xfrm>
            <a:off x="5796136" y="188640"/>
            <a:ext cx="2772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/>
              <a:t>SIRA - SIRASE </a:t>
            </a:r>
          </a:p>
          <a:p>
            <a:pPr algn="ctr"/>
            <a:r>
              <a:rPr lang="es-ES_tradnl" b="1"/>
              <a:t>Cuenta única de comercio exterior</a:t>
            </a:r>
            <a:endParaRPr lang="es-AR" b="1" dirty="0"/>
          </a:p>
        </p:txBody>
      </p:sp>
      <p:cxnSp>
        <p:nvCxnSpPr>
          <p:cNvPr id="40" name="39 Conector recto de flecha"/>
          <p:cNvCxnSpPr/>
          <p:nvPr/>
        </p:nvCxnSpPr>
        <p:spPr>
          <a:xfrm flipV="1">
            <a:off x="5076056" y="836712"/>
            <a:ext cx="648072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37 Elipse"/>
          <p:cNvSpPr/>
          <p:nvPr/>
        </p:nvSpPr>
        <p:spPr>
          <a:xfrm>
            <a:off x="6516216" y="3356992"/>
            <a:ext cx="2304256" cy="86409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>
                <a:solidFill>
                  <a:schemeClr val="tx1"/>
                </a:solidFill>
              </a:rPr>
              <a:t>Blanqueo / Moratoria</a:t>
            </a:r>
          </a:p>
        </p:txBody>
      </p:sp>
      <p:cxnSp>
        <p:nvCxnSpPr>
          <p:cNvPr id="48" name="47 Conector recto de flecha"/>
          <p:cNvCxnSpPr>
            <a:stCxn id="3" idx="6"/>
            <a:endCxn id="38" idx="1"/>
          </p:cNvCxnSpPr>
          <p:nvPr/>
        </p:nvCxnSpPr>
        <p:spPr>
          <a:xfrm>
            <a:off x="5508104" y="2924944"/>
            <a:ext cx="1345563" cy="5585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4181824" y="3717032"/>
            <a:ext cx="24616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63 Elipse"/>
          <p:cNvSpPr/>
          <p:nvPr/>
        </p:nvSpPr>
        <p:spPr>
          <a:xfrm>
            <a:off x="6191672" y="5085184"/>
            <a:ext cx="2952328" cy="86409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>
                <a:solidFill>
                  <a:schemeClr val="tx1"/>
                </a:solidFill>
              </a:rPr>
              <a:t>Divisas </a:t>
            </a:r>
          </a:p>
          <a:p>
            <a:pPr algn="ctr"/>
            <a:r>
              <a:rPr lang="es-AR" b="1">
                <a:solidFill>
                  <a:schemeClr val="tx1"/>
                </a:solidFill>
              </a:rPr>
              <a:t>U$S/Reales/Yuanes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5" name="64 Elipse"/>
          <p:cNvSpPr/>
          <p:nvPr/>
        </p:nvSpPr>
        <p:spPr>
          <a:xfrm>
            <a:off x="3707904" y="5445224"/>
            <a:ext cx="2664296" cy="119675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>
                <a:solidFill>
                  <a:schemeClr val="tx1"/>
                </a:solidFill>
              </a:rPr>
              <a:t>Necesidad de financiamiento </a:t>
            </a:r>
          </a:p>
          <a:p>
            <a:pPr algn="ctr"/>
            <a:r>
              <a:rPr lang="es-AR" b="1">
                <a:solidFill>
                  <a:schemeClr val="tx1"/>
                </a:solidFill>
              </a:rPr>
              <a:t>El tercer operador</a:t>
            </a:r>
            <a:endParaRPr lang="es-AR" b="1" dirty="0">
              <a:solidFill>
                <a:schemeClr val="tx1"/>
              </a:solidFill>
            </a:endParaRPr>
          </a:p>
        </p:txBody>
      </p:sp>
      <p:cxnSp>
        <p:nvCxnSpPr>
          <p:cNvPr id="67" name="66 Conector recto de flecha"/>
          <p:cNvCxnSpPr/>
          <p:nvPr/>
        </p:nvCxnSpPr>
        <p:spPr>
          <a:xfrm>
            <a:off x="5436096" y="3356992"/>
            <a:ext cx="1584176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76 Elipse"/>
          <p:cNvSpPr/>
          <p:nvPr/>
        </p:nvSpPr>
        <p:spPr>
          <a:xfrm>
            <a:off x="1403648" y="1484784"/>
            <a:ext cx="2088232" cy="10801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>
                <a:solidFill>
                  <a:schemeClr val="tx1"/>
                </a:solidFill>
              </a:rPr>
              <a:t>Valoración </a:t>
            </a:r>
          </a:p>
          <a:p>
            <a:pPr algn="ctr"/>
            <a:r>
              <a:rPr lang="es-AR" sz="1600" b="1" dirty="0">
                <a:solidFill>
                  <a:schemeClr val="tx1"/>
                </a:solidFill>
              </a:rPr>
              <a:t>Investigaciones</a:t>
            </a:r>
            <a:r>
              <a:rPr lang="es-AR" b="1" dirty="0">
                <a:solidFill>
                  <a:schemeClr val="tx1"/>
                </a:solidFill>
              </a:rPr>
              <a:t> por regalías</a:t>
            </a:r>
          </a:p>
        </p:txBody>
      </p:sp>
      <p:cxnSp>
        <p:nvCxnSpPr>
          <p:cNvPr id="85" name="84 Conector recto de flecha"/>
          <p:cNvCxnSpPr>
            <a:endCxn id="77" idx="5"/>
          </p:cNvCxnSpPr>
          <p:nvPr/>
        </p:nvCxnSpPr>
        <p:spPr>
          <a:xfrm flipH="1" flipV="1">
            <a:off x="3186065" y="2406724"/>
            <a:ext cx="305816" cy="3742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88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partner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RECEPCION</dc:creator>
  <cp:lastModifiedBy>Pablo Garcia</cp:lastModifiedBy>
  <cp:revision>44</cp:revision>
  <dcterms:created xsi:type="dcterms:W3CDTF">2023-06-05T15:27:17Z</dcterms:created>
  <dcterms:modified xsi:type="dcterms:W3CDTF">2023-06-06T16:45:02Z</dcterms:modified>
</cp:coreProperties>
</file>