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8"/>
  </p:notesMasterIdLst>
  <p:sldIdLst>
    <p:sldId id="325" r:id="rId5"/>
    <p:sldId id="340" r:id="rId6"/>
    <p:sldId id="336" r:id="rId7"/>
    <p:sldId id="335" r:id="rId8"/>
    <p:sldId id="332" r:id="rId9"/>
    <p:sldId id="327" r:id="rId10"/>
    <p:sldId id="338" r:id="rId11"/>
    <p:sldId id="337" r:id="rId12"/>
    <p:sldId id="339" r:id="rId13"/>
    <p:sldId id="341" r:id="rId14"/>
    <p:sldId id="342" r:id="rId15"/>
    <p:sldId id="257" r:id="rId16"/>
    <p:sldId id="260" r:id="rId17"/>
  </p:sldIdLst>
  <p:sldSz cx="18288000" cy="10287000"/>
  <p:notesSz cx="6858000" cy="9144000"/>
  <p:embeddedFontLst>
    <p:embeddedFont>
      <p:font typeface="Aptos Narrow" panose="020B0004020202020204" pitchFamily="34" charset="0"/>
      <p:regular r:id="rId19"/>
      <p:bold r:id="rId20"/>
      <p:italic r:id="rId21"/>
      <p:boldItalic r:id="rId22"/>
    </p:embeddedFont>
    <p:embeddedFont>
      <p:font typeface="Muli Regular" panose="020B0604020202020204" charset="0"/>
      <p:regular r:id="rId23"/>
    </p:embeddedFont>
    <p:embeddedFont>
      <p:font typeface="PT Serif" panose="020A0603040505020204" pitchFamily="18" charset="0"/>
      <p:regular r:id="rId24"/>
      <p:bold r:id="rId25"/>
      <p:italic r:id="rId26"/>
      <p:boldItalic r:id="rId27"/>
    </p:embeddedFont>
    <p:embeddedFont>
      <p:font typeface="PT Serif Bold" panose="020A0703040505020204" charset="0"/>
      <p:regular r:id="rId28"/>
      <p:bold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Sabon MT" panose="02030503060306030303" pitchFamily="18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3" autoAdjust="0"/>
    <p:restoredTop sz="94676" autoAdjust="0"/>
  </p:normalViewPr>
  <p:slideViewPr>
    <p:cSldViewPr>
      <p:cViewPr varScale="1">
        <p:scale>
          <a:sx n="37" d="100"/>
          <a:sy n="37" d="100"/>
        </p:scale>
        <p:origin x="119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Hoja1!$B$9</c:f>
              <c:strCache>
                <c:ptCount val="1"/>
                <c:pt idx="0">
                  <c:v>  Inflación</c:v>
                </c:pt>
              </c:strCache>
            </c:strRef>
          </c:tx>
          <c:spPr>
            <a:ln w="76200" cap="rnd">
              <a:solidFill>
                <a:srgbClr val="0F0866"/>
              </a:solidFill>
              <a:round/>
            </a:ln>
            <a:effectLst/>
          </c:spPr>
          <c:marker>
            <c:symbol val="none"/>
          </c:marker>
          <c:cat>
            <c:numRef>
              <c:f>Hoja1!$C$8:$G$8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Hoja1!$C$9:$G$9</c:f>
              <c:numCache>
                <c:formatCode>0%</c:formatCode>
                <c:ptCount val="5"/>
                <c:pt idx="0">
                  <c:v>0.36099999999999999</c:v>
                </c:pt>
                <c:pt idx="1">
                  <c:v>0.50900000000000001</c:v>
                </c:pt>
                <c:pt idx="2">
                  <c:v>0.94799999999999995</c:v>
                </c:pt>
                <c:pt idx="3">
                  <c:v>2.1139999999999999</c:v>
                </c:pt>
                <c:pt idx="4">
                  <c:v>1.1779999999999999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893-45B9-89CD-04AD0FCC298B}"/>
            </c:ext>
          </c:extLst>
        </c:ser>
        <c:ser>
          <c:idx val="1"/>
          <c:order val="1"/>
          <c:tx>
            <c:strRef>
              <c:f>Hoja1!$B$10</c:f>
              <c:strCache>
                <c:ptCount val="1"/>
                <c:pt idx="0">
                  <c:v>  Devaluación</c:v>
                </c:pt>
              </c:strCache>
            </c:strRef>
          </c:tx>
          <c:spPr>
            <a:ln w="76200" cap="rnd">
              <a:solidFill>
                <a:srgbClr val="F58C4D"/>
              </a:solidFill>
              <a:round/>
            </a:ln>
            <a:effectLst/>
          </c:spPr>
          <c:marker>
            <c:symbol val="none"/>
          </c:marker>
          <c:cat>
            <c:numRef>
              <c:f>Hoja1!$C$8:$G$8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Hoja1!$C$10:$G$10</c:f>
              <c:numCache>
                <c:formatCode>0%</c:formatCode>
                <c:ptCount val="5"/>
                <c:pt idx="0">
                  <c:v>0.43530000000000002</c:v>
                </c:pt>
                <c:pt idx="1">
                  <c:v>0.22220000000000001</c:v>
                </c:pt>
                <c:pt idx="2">
                  <c:v>0.72</c:v>
                </c:pt>
                <c:pt idx="3">
                  <c:v>3.56</c:v>
                </c:pt>
                <c:pt idx="4">
                  <c:v>0.29299999999999998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893-45B9-89CD-04AD0FCC2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412480"/>
        <c:axId val="21412960"/>
      </c:lineChart>
      <c:catAx>
        <c:axId val="214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960"/>
        <c:crosses val="autoZero"/>
        <c:auto val="1"/>
        <c:lblAlgn val="ctr"/>
        <c:lblOffset val="100"/>
        <c:noMultiLvlLbl val="0"/>
      </c:catAx>
      <c:valAx>
        <c:axId val="21412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0D0892-B585-4039-9D1E-FD4443C03537}" type="doc">
      <dgm:prSet loTypeId="urn:microsoft.com/office/officeart/2005/8/layout/lProcess1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6202DFF9-CA64-40C6-902F-BAF4F367800E}">
      <dgm:prSet phldrT="[Texto]" custT="1"/>
      <dgm:spPr/>
      <dgm:t>
        <a:bodyPr/>
        <a:lstStyle/>
        <a:p>
          <a:r>
            <a:rPr lang="es-ES" sz="4800" dirty="0"/>
            <a:t>Los principales temas que afectan a las compañías argentinas y latinoamericanas en general</a:t>
          </a:r>
          <a:endParaRPr lang="en-US" sz="4800" dirty="0"/>
        </a:p>
      </dgm:t>
    </dgm:pt>
    <dgm:pt modelId="{FC73D827-43FE-4A01-8FAB-31B9CC930CDA}" type="parTrans" cxnId="{30B6CC43-0822-4F77-8738-469A2B8BCDAF}">
      <dgm:prSet/>
      <dgm:spPr/>
      <dgm:t>
        <a:bodyPr/>
        <a:lstStyle/>
        <a:p>
          <a:endParaRPr lang="en-US"/>
        </a:p>
      </dgm:t>
    </dgm:pt>
    <dgm:pt modelId="{A2BDC9DB-A4D2-47E2-A492-814493963F8E}" type="sibTrans" cxnId="{30B6CC43-0822-4F77-8738-469A2B8BCDAF}">
      <dgm:prSet/>
      <dgm:spPr/>
      <dgm:t>
        <a:bodyPr/>
        <a:lstStyle/>
        <a:p>
          <a:endParaRPr lang="en-US"/>
        </a:p>
      </dgm:t>
    </dgm:pt>
    <dgm:pt modelId="{9764A51B-E01B-4419-9D2E-FA5E7614E6EF}">
      <dgm:prSet custT="1"/>
      <dgm:spPr/>
      <dgm:t>
        <a:bodyPr/>
        <a:lstStyle/>
        <a:p>
          <a:r>
            <a:rPr lang="es-ES" sz="4800" b="1" dirty="0"/>
            <a:t>La Inflación y la Devaluación / Revalorización de la moneda local</a:t>
          </a:r>
        </a:p>
      </dgm:t>
    </dgm:pt>
    <dgm:pt modelId="{22278812-7694-4939-A0B5-87407479F5E9}" type="parTrans" cxnId="{656918CA-B262-4301-93B4-F87369471534}">
      <dgm:prSet/>
      <dgm:spPr/>
      <dgm:t>
        <a:bodyPr/>
        <a:lstStyle/>
        <a:p>
          <a:endParaRPr lang="en-US"/>
        </a:p>
      </dgm:t>
    </dgm:pt>
    <dgm:pt modelId="{925B049F-1794-4C70-AE6C-9501794361C6}" type="sibTrans" cxnId="{656918CA-B262-4301-93B4-F87369471534}">
      <dgm:prSet/>
      <dgm:spPr/>
      <dgm:t>
        <a:bodyPr/>
        <a:lstStyle/>
        <a:p>
          <a:endParaRPr lang="en-US"/>
        </a:p>
      </dgm:t>
    </dgm:pt>
    <dgm:pt modelId="{ADDA2BE3-5746-4CAF-9863-27C4007AF212}" type="pres">
      <dgm:prSet presAssocID="{4F0D0892-B585-4039-9D1E-FD4443C03537}" presName="Name0" presStyleCnt="0">
        <dgm:presLayoutVars>
          <dgm:dir/>
          <dgm:animLvl val="lvl"/>
          <dgm:resizeHandles val="exact"/>
        </dgm:presLayoutVars>
      </dgm:prSet>
      <dgm:spPr/>
    </dgm:pt>
    <dgm:pt modelId="{E369ED2C-F296-4CE1-97BE-C88F675044DF}" type="pres">
      <dgm:prSet presAssocID="{6202DFF9-CA64-40C6-902F-BAF4F367800E}" presName="vertFlow" presStyleCnt="0"/>
      <dgm:spPr/>
    </dgm:pt>
    <dgm:pt modelId="{63753CEA-11FC-436A-A8EB-E07466B4F984}" type="pres">
      <dgm:prSet presAssocID="{6202DFF9-CA64-40C6-902F-BAF4F367800E}" presName="header" presStyleLbl="node1" presStyleIdx="0" presStyleCnt="1" custScaleY="63145"/>
      <dgm:spPr/>
    </dgm:pt>
    <dgm:pt modelId="{9F363031-951B-4B3C-AFBC-0D2BF1CD587D}" type="pres">
      <dgm:prSet presAssocID="{22278812-7694-4939-A0B5-87407479F5E9}" presName="parTrans" presStyleLbl="sibTrans2D1" presStyleIdx="0" presStyleCnt="1" custScaleX="161561" custScaleY="367784"/>
      <dgm:spPr/>
    </dgm:pt>
    <dgm:pt modelId="{8BA237CF-9A69-4188-A358-C1333D2F19AD}" type="pres">
      <dgm:prSet presAssocID="{9764A51B-E01B-4419-9D2E-FA5E7614E6EF}" presName="child" presStyleLbl="alignAccFollowNode1" presStyleIdx="0" presStyleCnt="1" custScaleX="115462" custScaleY="71885">
        <dgm:presLayoutVars>
          <dgm:chMax val="0"/>
          <dgm:bulletEnabled val="1"/>
        </dgm:presLayoutVars>
      </dgm:prSet>
      <dgm:spPr/>
    </dgm:pt>
  </dgm:ptLst>
  <dgm:cxnLst>
    <dgm:cxn modelId="{2AC7130D-7464-4C36-97A8-597242593589}" type="presOf" srcId="{6202DFF9-CA64-40C6-902F-BAF4F367800E}" destId="{63753CEA-11FC-436A-A8EB-E07466B4F984}" srcOrd="0" destOrd="0" presId="urn:microsoft.com/office/officeart/2005/8/layout/lProcess1"/>
    <dgm:cxn modelId="{14FFD41A-A151-4B72-9717-2156A99B3409}" type="presOf" srcId="{9764A51B-E01B-4419-9D2E-FA5E7614E6EF}" destId="{8BA237CF-9A69-4188-A358-C1333D2F19AD}" srcOrd="0" destOrd="0" presId="urn:microsoft.com/office/officeart/2005/8/layout/lProcess1"/>
    <dgm:cxn modelId="{30B6CC43-0822-4F77-8738-469A2B8BCDAF}" srcId="{4F0D0892-B585-4039-9D1E-FD4443C03537}" destId="{6202DFF9-CA64-40C6-902F-BAF4F367800E}" srcOrd="0" destOrd="0" parTransId="{FC73D827-43FE-4A01-8FAB-31B9CC930CDA}" sibTransId="{A2BDC9DB-A4D2-47E2-A492-814493963F8E}"/>
    <dgm:cxn modelId="{590B5981-59E8-4DFC-A535-6BF9FB5E4C70}" type="presOf" srcId="{22278812-7694-4939-A0B5-87407479F5E9}" destId="{9F363031-951B-4B3C-AFBC-0D2BF1CD587D}" srcOrd="0" destOrd="0" presId="urn:microsoft.com/office/officeart/2005/8/layout/lProcess1"/>
    <dgm:cxn modelId="{AB7ABB8A-E1FC-42C4-812D-0EE189049BF5}" type="presOf" srcId="{4F0D0892-B585-4039-9D1E-FD4443C03537}" destId="{ADDA2BE3-5746-4CAF-9863-27C4007AF212}" srcOrd="0" destOrd="0" presId="urn:microsoft.com/office/officeart/2005/8/layout/lProcess1"/>
    <dgm:cxn modelId="{656918CA-B262-4301-93B4-F87369471534}" srcId="{6202DFF9-CA64-40C6-902F-BAF4F367800E}" destId="{9764A51B-E01B-4419-9D2E-FA5E7614E6EF}" srcOrd="0" destOrd="0" parTransId="{22278812-7694-4939-A0B5-87407479F5E9}" sibTransId="{925B049F-1794-4C70-AE6C-9501794361C6}"/>
    <dgm:cxn modelId="{E228F952-DE83-47EA-8459-C9C78F0BE604}" type="presParOf" srcId="{ADDA2BE3-5746-4CAF-9863-27C4007AF212}" destId="{E369ED2C-F296-4CE1-97BE-C88F675044DF}" srcOrd="0" destOrd="0" presId="urn:microsoft.com/office/officeart/2005/8/layout/lProcess1"/>
    <dgm:cxn modelId="{17A1A196-55EC-418F-A245-D2C3464FD798}" type="presParOf" srcId="{E369ED2C-F296-4CE1-97BE-C88F675044DF}" destId="{63753CEA-11FC-436A-A8EB-E07466B4F984}" srcOrd="0" destOrd="0" presId="urn:microsoft.com/office/officeart/2005/8/layout/lProcess1"/>
    <dgm:cxn modelId="{7AFB736D-7381-4CC7-85CB-5DAD279EEB42}" type="presParOf" srcId="{E369ED2C-F296-4CE1-97BE-C88F675044DF}" destId="{9F363031-951B-4B3C-AFBC-0D2BF1CD587D}" srcOrd="1" destOrd="0" presId="urn:microsoft.com/office/officeart/2005/8/layout/lProcess1"/>
    <dgm:cxn modelId="{6254E238-679D-43BF-A53E-041F58081FD3}" type="presParOf" srcId="{E369ED2C-F296-4CE1-97BE-C88F675044DF}" destId="{8BA237CF-9A69-4188-A358-C1333D2F19AD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74CB6A-482F-46A6-9892-CF1EE668C27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4FF0FD-B80E-4F89-84F1-6D9BD597DDF6}">
      <dgm:prSet phldrT="[Texto]" custT="1"/>
      <dgm:spPr>
        <a:solidFill>
          <a:srgbClr val="0F0866"/>
        </a:solidFill>
      </dgm:spPr>
      <dgm:t>
        <a:bodyPr/>
        <a:lstStyle/>
        <a:p>
          <a:r>
            <a:rPr lang="es-ES" sz="4400" dirty="0">
              <a:solidFill>
                <a:schemeClr val="bg1"/>
              </a:solidFill>
              <a:latin typeface="+mj-lt"/>
            </a:rPr>
            <a:t>Las Reglas GloBE del Pilar 2:</a:t>
          </a:r>
          <a:endParaRPr lang="en-US" sz="4400" dirty="0">
            <a:solidFill>
              <a:schemeClr val="bg1"/>
            </a:solidFill>
          </a:endParaRPr>
        </a:p>
      </dgm:t>
    </dgm:pt>
    <dgm:pt modelId="{E4C72A17-A325-4E4F-B417-6E73BBE7671C}" type="parTrans" cxnId="{EFD1EA45-3425-41B9-B799-5CC7EB39F775}">
      <dgm:prSet/>
      <dgm:spPr/>
      <dgm:t>
        <a:bodyPr/>
        <a:lstStyle/>
        <a:p>
          <a:endParaRPr lang="en-US"/>
        </a:p>
      </dgm:t>
    </dgm:pt>
    <dgm:pt modelId="{1D54B27A-3888-4FC4-A1E4-B76D64D2AEFE}" type="sibTrans" cxnId="{EFD1EA45-3425-41B9-B799-5CC7EB39F775}">
      <dgm:prSet/>
      <dgm:spPr/>
      <dgm:t>
        <a:bodyPr/>
        <a:lstStyle/>
        <a:p>
          <a:endParaRPr lang="en-US"/>
        </a:p>
      </dgm:t>
    </dgm:pt>
    <dgm:pt modelId="{6C821669-2FBB-457C-A362-4597FA4A47DB}">
      <dgm:prSet/>
      <dgm:spPr/>
      <dgm:t>
        <a:bodyPr/>
        <a:lstStyle/>
        <a:p>
          <a:r>
            <a:rPr lang="es-ES" dirty="0">
              <a:solidFill>
                <a:schemeClr val="bg1"/>
              </a:solidFill>
              <a:latin typeface="+mj-lt"/>
            </a:rPr>
            <a:t>Consideran la corrección de asimetrías por diferencias de cambio (otra cara del mismo problema)</a:t>
          </a:r>
        </a:p>
      </dgm:t>
    </dgm:pt>
    <dgm:pt modelId="{39B01A5C-FBE2-4BBF-979E-C878DD6C1AAA}" type="parTrans" cxnId="{0B9BB17C-ECDA-4A0B-A91E-EA4D8C2D37F6}">
      <dgm:prSet/>
      <dgm:spPr/>
      <dgm:t>
        <a:bodyPr/>
        <a:lstStyle/>
        <a:p>
          <a:endParaRPr lang="en-US"/>
        </a:p>
      </dgm:t>
    </dgm:pt>
    <dgm:pt modelId="{8E7DD3C4-CCB1-43C3-816E-D63949AC305F}" type="sibTrans" cxnId="{0B9BB17C-ECDA-4A0B-A91E-EA4D8C2D37F6}">
      <dgm:prSet/>
      <dgm:spPr/>
      <dgm:t>
        <a:bodyPr/>
        <a:lstStyle/>
        <a:p>
          <a:endParaRPr lang="en-US"/>
        </a:p>
      </dgm:t>
    </dgm:pt>
    <dgm:pt modelId="{ADF7DA38-DC41-426F-BE11-4DAE1BA4CEA3}">
      <dgm:prSet/>
      <dgm:spPr>
        <a:solidFill>
          <a:srgbClr val="F58C4D"/>
        </a:solidFill>
      </dgm:spPr>
      <dgm:t>
        <a:bodyPr/>
        <a:lstStyle/>
        <a:p>
          <a:r>
            <a:rPr lang="es-ES" dirty="0">
              <a:solidFill>
                <a:schemeClr val="bg1"/>
              </a:solidFill>
              <a:latin typeface="+mj-lt"/>
            </a:rPr>
            <a:t>Pero </a:t>
          </a:r>
          <a:r>
            <a:rPr lang="es-ES" b="1" dirty="0">
              <a:solidFill>
                <a:schemeClr val="bg1"/>
              </a:solidFill>
              <a:latin typeface="+mj-lt"/>
            </a:rPr>
            <a:t>NO</a:t>
          </a:r>
          <a:r>
            <a:rPr lang="es-ES" dirty="0">
              <a:solidFill>
                <a:schemeClr val="bg1"/>
              </a:solidFill>
              <a:latin typeface="+mj-lt"/>
            </a:rPr>
            <a:t> contemplan correcciones de las asimetrías generadas por el impacto del Ajuste por Inflación y la conversión de monedas en los Impuestos Cubiertos.</a:t>
          </a:r>
        </a:p>
      </dgm:t>
    </dgm:pt>
    <dgm:pt modelId="{D760CFDB-17B0-489C-8DF5-B70011E0473B}" type="parTrans" cxnId="{EA57097E-372C-49D0-969A-21B24F4DA42C}">
      <dgm:prSet/>
      <dgm:spPr/>
      <dgm:t>
        <a:bodyPr/>
        <a:lstStyle/>
        <a:p>
          <a:endParaRPr lang="en-US"/>
        </a:p>
      </dgm:t>
    </dgm:pt>
    <dgm:pt modelId="{CF211BDF-4F55-4983-BAE4-0ACA5E1881E9}" type="sibTrans" cxnId="{EA57097E-372C-49D0-969A-21B24F4DA42C}">
      <dgm:prSet/>
      <dgm:spPr/>
      <dgm:t>
        <a:bodyPr/>
        <a:lstStyle/>
        <a:p>
          <a:endParaRPr lang="en-US"/>
        </a:p>
      </dgm:t>
    </dgm:pt>
    <dgm:pt modelId="{B7998A24-A162-448A-B607-DB567D0526D8}" type="pres">
      <dgm:prSet presAssocID="{C774CB6A-482F-46A6-9892-CF1EE668C27E}" presName="outerComposite" presStyleCnt="0">
        <dgm:presLayoutVars>
          <dgm:chMax val="5"/>
          <dgm:dir/>
          <dgm:resizeHandles val="exact"/>
        </dgm:presLayoutVars>
      </dgm:prSet>
      <dgm:spPr/>
    </dgm:pt>
    <dgm:pt modelId="{CCBB1FFE-C03C-452C-83BA-F1A0A4092CD1}" type="pres">
      <dgm:prSet presAssocID="{C774CB6A-482F-46A6-9892-CF1EE668C27E}" presName="dummyMaxCanvas" presStyleCnt="0">
        <dgm:presLayoutVars/>
      </dgm:prSet>
      <dgm:spPr/>
    </dgm:pt>
    <dgm:pt modelId="{D62BA441-6F6A-48F8-80E5-9866EE49BB6F}" type="pres">
      <dgm:prSet presAssocID="{C774CB6A-482F-46A6-9892-CF1EE668C27E}" presName="ThreeNodes_1" presStyleLbl="node1" presStyleIdx="0" presStyleCnt="3">
        <dgm:presLayoutVars>
          <dgm:bulletEnabled val="1"/>
        </dgm:presLayoutVars>
      </dgm:prSet>
      <dgm:spPr/>
    </dgm:pt>
    <dgm:pt modelId="{1C32D2AE-C65B-4005-8E8D-F4DD81D1C5BA}" type="pres">
      <dgm:prSet presAssocID="{C774CB6A-482F-46A6-9892-CF1EE668C27E}" presName="ThreeNodes_2" presStyleLbl="node1" presStyleIdx="1" presStyleCnt="3">
        <dgm:presLayoutVars>
          <dgm:bulletEnabled val="1"/>
        </dgm:presLayoutVars>
      </dgm:prSet>
      <dgm:spPr/>
    </dgm:pt>
    <dgm:pt modelId="{A911848C-BF16-40EF-8ED0-8AB4C17B0FF2}" type="pres">
      <dgm:prSet presAssocID="{C774CB6A-482F-46A6-9892-CF1EE668C27E}" presName="ThreeNodes_3" presStyleLbl="node1" presStyleIdx="2" presStyleCnt="3">
        <dgm:presLayoutVars>
          <dgm:bulletEnabled val="1"/>
        </dgm:presLayoutVars>
      </dgm:prSet>
      <dgm:spPr/>
    </dgm:pt>
    <dgm:pt modelId="{282CE1E2-4D45-4D29-8C12-94F47297B090}" type="pres">
      <dgm:prSet presAssocID="{C774CB6A-482F-46A6-9892-CF1EE668C27E}" presName="ThreeConn_1-2" presStyleLbl="fgAccFollowNode1" presStyleIdx="0" presStyleCnt="2">
        <dgm:presLayoutVars>
          <dgm:bulletEnabled val="1"/>
        </dgm:presLayoutVars>
      </dgm:prSet>
      <dgm:spPr/>
    </dgm:pt>
    <dgm:pt modelId="{03145E58-A066-4B95-B59D-7E4A68D85D11}" type="pres">
      <dgm:prSet presAssocID="{C774CB6A-482F-46A6-9892-CF1EE668C27E}" presName="ThreeConn_2-3" presStyleLbl="fgAccFollowNode1" presStyleIdx="1" presStyleCnt="2">
        <dgm:presLayoutVars>
          <dgm:bulletEnabled val="1"/>
        </dgm:presLayoutVars>
      </dgm:prSet>
      <dgm:spPr/>
    </dgm:pt>
    <dgm:pt modelId="{06B82A8A-23E9-4275-8946-400B9A54A163}" type="pres">
      <dgm:prSet presAssocID="{C774CB6A-482F-46A6-9892-CF1EE668C27E}" presName="ThreeNodes_1_text" presStyleLbl="node1" presStyleIdx="2" presStyleCnt="3">
        <dgm:presLayoutVars>
          <dgm:bulletEnabled val="1"/>
        </dgm:presLayoutVars>
      </dgm:prSet>
      <dgm:spPr/>
    </dgm:pt>
    <dgm:pt modelId="{BE75A716-477F-44F2-948A-4B3C76F66FE9}" type="pres">
      <dgm:prSet presAssocID="{C774CB6A-482F-46A6-9892-CF1EE668C27E}" presName="ThreeNodes_2_text" presStyleLbl="node1" presStyleIdx="2" presStyleCnt="3">
        <dgm:presLayoutVars>
          <dgm:bulletEnabled val="1"/>
        </dgm:presLayoutVars>
      </dgm:prSet>
      <dgm:spPr/>
    </dgm:pt>
    <dgm:pt modelId="{8FE1E412-2BAB-4137-9A66-1EC37FAEFAD8}" type="pres">
      <dgm:prSet presAssocID="{C774CB6A-482F-46A6-9892-CF1EE668C27E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B8906609-14A2-45C5-912C-3115A66580E2}" type="presOf" srcId="{6C821669-2FBB-457C-A362-4597FA4A47DB}" destId="{1C32D2AE-C65B-4005-8E8D-F4DD81D1C5BA}" srcOrd="0" destOrd="0" presId="urn:microsoft.com/office/officeart/2005/8/layout/vProcess5"/>
    <dgm:cxn modelId="{A8042817-A3AD-44CD-9187-E1F175C8807C}" type="presOf" srcId="{1D54B27A-3888-4FC4-A1E4-B76D64D2AEFE}" destId="{282CE1E2-4D45-4D29-8C12-94F47297B090}" srcOrd="0" destOrd="0" presId="urn:microsoft.com/office/officeart/2005/8/layout/vProcess5"/>
    <dgm:cxn modelId="{F3E2E32D-91DE-42B4-A5E6-D550954D14CF}" type="presOf" srcId="{AC4FF0FD-B80E-4F89-84F1-6D9BD597DDF6}" destId="{D62BA441-6F6A-48F8-80E5-9866EE49BB6F}" srcOrd="0" destOrd="0" presId="urn:microsoft.com/office/officeart/2005/8/layout/vProcess5"/>
    <dgm:cxn modelId="{EFD1EA45-3425-41B9-B799-5CC7EB39F775}" srcId="{C774CB6A-482F-46A6-9892-CF1EE668C27E}" destId="{AC4FF0FD-B80E-4F89-84F1-6D9BD597DDF6}" srcOrd="0" destOrd="0" parTransId="{E4C72A17-A325-4E4F-B417-6E73BBE7671C}" sibTransId="{1D54B27A-3888-4FC4-A1E4-B76D64D2AEFE}"/>
    <dgm:cxn modelId="{386D3E5A-E105-4E4D-9479-4D7E2E467B1E}" type="presOf" srcId="{ADF7DA38-DC41-426F-BE11-4DAE1BA4CEA3}" destId="{8FE1E412-2BAB-4137-9A66-1EC37FAEFAD8}" srcOrd="1" destOrd="0" presId="urn:microsoft.com/office/officeart/2005/8/layout/vProcess5"/>
    <dgm:cxn modelId="{0B9BB17C-ECDA-4A0B-A91E-EA4D8C2D37F6}" srcId="{C774CB6A-482F-46A6-9892-CF1EE668C27E}" destId="{6C821669-2FBB-457C-A362-4597FA4A47DB}" srcOrd="1" destOrd="0" parTransId="{39B01A5C-FBE2-4BBF-979E-C878DD6C1AAA}" sibTransId="{8E7DD3C4-CCB1-43C3-816E-D63949AC305F}"/>
    <dgm:cxn modelId="{EA57097E-372C-49D0-969A-21B24F4DA42C}" srcId="{C774CB6A-482F-46A6-9892-CF1EE668C27E}" destId="{ADF7DA38-DC41-426F-BE11-4DAE1BA4CEA3}" srcOrd="2" destOrd="0" parTransId="{D760CFDB-17B0-489C-8DF5-B70011E0473B}" sibTransId="{CF211BDF-4F55-4983-BAE4-0ACA5E1881E9}"/>
    <dgm:cxn modelId="{4CACDFA5-6EF1-4B70-98AD-25ED6F15CC20}" type="presOf" srcId="{AC4FF0FD-B80E-4F89-84F1-6D9BD597DDF6}" destId="{06B82A8A-23E9-4275-8946-400B9A54A163}" srcOrd="1" destOrd="0" presId="urn:microsoft.com/office/officeart/2005/8/layout/vProcess5"/>
    <dgm:cxn modelId="{D6EA64AC-FC72-495D-B1E5-98C6EB172540}" type="presOf" srcId="{ADF7DA38-DC41-426F-BE11-4DAE1BA4CEA3}" destId="{A911848C-BF16-40EF-8ED0-8AB4C17B0FF2}" srcOrd="0" destOrd="0" presId="urn:microsoft.com/office/officeart/2005/8/layout/vProcess5"/>
    <dgm:cxn modelId="{9760CEC7-5EDD-4777-8565-6C061E4A8329}" type="presOf" srcId="{6C821669-2FBB-457C-A362-4597FA4A47DB}" destId="{BE75A716-477F-44F2-948A-4B3C76F66FE9}" srcOrd="1" destOrd="0" presId="urn:microsoft.com/office/officeart/2005/8/layout/vProcess5"/>
    <dgm:cxn modelId="{C9F4A8DE-879C-4315-8958-F9459ECEC046}" type="presOf" srcId="{8E7DD3C4-CCB1-43C3-816E-D63949AC305F}" destId="{03145E58-A066-4B95-B59D-7E4A68D85D11}" srcOrd="0" destOrd="0" presId="urn:microsoft.com/office/officeart/2005/8/layout/vProcess5"/>
    <dgm:cxn modelId="{0D175CF8-0DAE-485B-8410-E4A9DBAC5816}" type="presOf" srcId="{C774CB6A-482F-46A6-9892-CF1EE668C27E}" destId="{B7998A24-A162-448A-B607-DB567D0526D8}" srcOrd="0" destOrd="0" presId="urn:microsoft.com/office/officeart/2005/8/layout/vProcess5"/>
    <dgm:cxn modelId="{0D07C5DA-F89F-4F92-BC14-F2E2065E7B62}" type="presParOf" srcId="{B7998A24-A162-448A-B607-DB567D0526D8}" destId="{CCBB1FFE-C03C-452C-83BA-F1A0A4092CD1}" srcOrd="0" destOrd="0" presId="urn:microsoft.com/office/officeart/2005/8/layout/vProcess5"/>
    <dgm:cxn modelId="{934AE68D-C88E-4707-96AD-EF8B1D297FCF}" type="presParOf" srcId="{B7998A24-A162-448A-B607-DB567D0526D8}" destId="{D62BA441-6F6A-48F8-80E5-9866EE49BB6F}" srcOrd="1" destOrd="0" presId="urn:microsoft.com/office/officeart/2005/8/layout/vProcess5"/>
    <dgm:cxn modelId="{3C2E14BD-6501-4CCE-AD98-740A5BD7F3AE}" type="presParOf" srcId="{B7998A24-A162-448A-B607-DB567D0526D8}" destId="{1C32D2AE-C65B-4005-8E8D-F4DD81D1C5BA}" srcOrd="2" destOrd="0" presId="urn:microsoft.com/office/officeart/2005/8/layout/vProcess5"/>
    <dgm:cxn modelId="{DC9FE639-5355-4023-A668-E5FB22B37B96}" type="presParOf" srcId="{B7998A24-A162-448A-B607-DB567D0526D8}" destId="{A911848C-BF16-40EF-8ED0-8AB4C17B0FF2}" srcOrd="3" destOrd="0" presId="urn:microsoft.com/office/officeart/2005/8/layout/vProcess5"/>
    <dgm:cxn modelId="{8C614ACF-9418-48FD-A20A-E1D085E97400}" type="presParOf" srcId="{B7998A24-A162-448A-B607-DB567D0526D8}" destId="{282CE1E2-4D45-4D29-8C12-94F47297B090}" srcOrd="4" destOrd="0" presId="urn:microsoft.com/office/officeart/2005/8/layout/vProcess5"/>
    <dgm:cxn modelId="{1DCA6A65-8CC6-4DD3-8C22-8D5F581698D4}" type="presParOf" srcId="{B7998A24-A162-448A-B607-DB567D0526D8}" destId="{03145E58-A066-4B95-B59D-7E4A68D85D11}" srcOrd="5" destOrd="0" presId="urn:microsoft.com/office/officeart/2005/8/layout/vProcess5"/>
    <dgm:cxn modelId="{E63DBF33-1F8F-4149-8370-71473660214D}" type="presParOf" srcId="{B7998A24-A162-448A-B607-DB567D0526D8}" destId="{06B82A8A-23E9-4275-8946-400B9A54A163}" srcOrd="6" destOrd="0" presId="urn:microsoft.com/office/officeart/2005/8/layout/vProcess5"/>
    <dgm:cxn modelId="{DC9CE9B2-86E9-4425-AB26-61D8FF8A03D8}" type="presParOf" srcId="{B7998A24-A162-448A-B607-DB567D0526D8}" destId="{BE75A716-477F-44F2-948A-4B3C76F66FE9}" srcOrd="7" destOrd="0" presId="urn:microsoft.com/office/officeart/2005/8/layout/vProcess5"/>
    <dgm:cxn modelId="{18B3D2C7-4EBD-4BCA-B6D0-B7682D527747}" type="presParOf" srcId="{B7998A24-A162-448A-B607-DB567D0526D8}" destId="{8FE1E412-2BAB-4137-9A66-1EC37FAEFAD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548392-566F-41C5-A259-0E37D740B436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5F2C8B-E5BC-4168-9368-96D4AFAC4C89}">
      <dgm:prSet phldrT="[Texto]" custT="1"/>
      <dgm:spPr>
        <a:solidFill>
          <a:srgbClr val="0F0866"/>
        </a:solidFill>
      </dgm:spPr>
      <dgm:t>
        <a:bodyPr/>
        <a:lstStyle/>
        <a:p>
          <a:pPr algn="l"/>
          <a:r>
            <a:rPr lang="es-AR" sz="4000" noProof="0" dirty="0"/>
            <a:t> Se generan asimetrías entre</a:t>
          </a:r>
          <a:r>
            <a:rPr lang="en-US" sz="4000" dirty="0"/>
            <a:t>:</a:t>
          </a:r>
        </a:p>
      </dgm:t>
    </dgm:pt>
    <dgm:pt modelId="{B0B8EFB7-1D55-4331-967E-828E2433F077}" type="parTrans" cxnId="{69B7B97C-04E2-4C62-ABB4-5F4170787E4C}">
      <dgm:prSet/>
      <dgm:spPr/>
      <dgm:t>
        <a:bodyPr/>
        <a:lstStyle/>
        <a:p>
          <a:endParaRPr lang="en-US"/>
        </a:p>
      </dgm:t>
    </dgm:pt>
    <dgm:pt modelId="{E2A17882-C5F1-47D6-B55F-695DDD7F0E13}" type="sibTrans" cxnId="{69B7B97C-04E2-4C62-ABB4-5F4170787E4C}">
      <dgm:prSet/>
      <dgm:spPr/>
      <dgm:t>
        <a:bodyPr/>
        <a:lstStyle/>
        <a:p>
          <a:endParaRPr lang="en-US"/>
        </a:p>
      </dgm:t>
    </dgm:pt>
    <dgm:pt modelId="{F4A01909-D659-401E-AC85-28A1588E65F2}">
      <dgm:prSet phldrT="[Texto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AR" sz="3600" noProof="0" dirty="0"/>
            <a:t>Impuestos Cubiertos Ajustados</a:t>
          </a:r>
        </a:p>
      </dgm:t>
    </dgm:pt>
    <dgm:pt modelId="{240F10E0-1CD9-4B4C-B496-9BFDAAC4B488}" type="parTrans" cxnId="{A0A53448-C42F-4747-859F-C3A21397601F}">
      <dgm:prSet/>
      <dgm:spPr/>
      <dgm:t>
        <a:bodyPr/>
        <a:lstStyle/>
        <a:p>
          <a:endParaRPr lang="en-US"/>
        </a:p>
      </dgm:t>
    </dgm:pt>
    <dgm:pt modelId="{B773E543-D8FE-4B72-A7A6-4ECC501D3007}" type="sibTrans" cxnId="{A0A53448-C42F-4747-859F-C3A21397601F}">
      <dgm:prSet/>
      <dgm:spPr/>
      <dgm:t>
        <a:bodyPr/>
        <a:lstStyle/>
        <a:p>
          <a:endParaRPr lang="en-US"/>
        </a:p>
      </dgm:t>
    </dgm:pt>
    <dgm:pt modelId="{85D76FEA-9229-4077-834B-E0979470AB1D}">
      <dgm:prSet phldrT="[Texto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3600" dirty="0"/>
            <a:t>Resultado Contable según los Estados Financieros de Consolidación</a:t>
          </a:r>
          <a:endParaRPr lang="en-US" sz="3600" dirty="0"/>
        </a:p>
      </dgm:t>
    </dgm:pt>
    <dgm:pt modelId="{E1913670-07C6-4446-9B3C-B7F983453265}" type="parTrans" cxnId="{DC1CA7D7-C852-4A61-BFFA-B1557AA9F9A6}">
      <dgm:prSet/>
      <dgm:spPr/>
      <dgm:t>
        <a:bodyPr/>
        <a:lstStyle/>
        <a:p>
          <a:endParaRPr lang="en-US"/>
        </a:p>
      </dgm:t>
    </dgm:pt>
    <dgm:pt modelId="{FB73E00A-0EAF-4A12-A24C-2459C3B22FA6}" type="sibTrans" cxnId="{DC1CA7D7-C852-4A61-BFFA-B1557AA9F9A6}">
      <dgm:prSet/>
      <dgm:spPr/>
      <dgm:t>
        <a:bodyPr/>
        <a:lstStyle/>
        <a:p>
          <a:endParaRPr lang="en-US"/>
        </a:p>
      </dgm:t>
    </dgm:pt>
    <dgm:pt modelId="{3AFA27D3-0FFF-4B5E-A0FB-CE43051F42FE}" type="pres">
      <dgm:prSet presAssocID="{E2548392-566F-41C5-A259-0E37D740B43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6E421A9-A0C7-4E26-9C1E-5B0D3F1A4D0A}" type="pres">
      <dgm:prSet presAssocID="{4E5F2C8B-E5BC-4168-9368-96D4AFAC4C89}" presName="root" presStyleCnt="0"/>
      <dgm:spPr/>
    </dgm:pt>
    <dgm:pt modelId="{0E169E10-903F-4F57-820C-79C9136F62E4}" type="pres">
      <dgm:prSet presAssocID="{4E5F2C8B-E5BC-4168-9368-96D4AFAC4C89}" presName="rootComposite" presStyleCnt="0"/>
      <dgm:spPr/>
    </dgm:pt>
    <dgm:pt modelId="{632C567A-B7EE-4AFA-A4E9-2E5F7BFE0999}" type="pres">
      <dgm:prSet presAssocID="{4E5F2C8B-E5BC-4168-9368-96D4AFAC4C89}" presName="rootText" presStyleLbl="node1" presStyleIdx="0" presStyleCnt="1" custScaleX="265265" custScaleY="83175"/>
      <dgm:spPr/>
    </dgm:pt>
    <dgm:pt modelId="{9D51865F-EDE8-4070-9C35-3ADE9D45453C}" type="pres">
      <dgm:prSet presAssocID="{4E5F2C8B-E5BC-4168-9368-96D4AFAC4C89}" presName="rootConnector" presStyleLbl="node1" presStyleIdx="0" presStyleCnt="1"/>
      <dgm:spPr/>
    </dgm:pt>
    <dgm:pt modelId="{78205A84-2208-4237-99CF-0660F09B95DA}" type="pres">
      <dgm:prSet presAssocID="{4E5F2C8B-E5BC-4168-9368-96D4AFAC4C89}" presName="childShape" presStyleCnt="0"/>
      <dgm:spPr/>
    </dgm:pt>
    <dgm:pt modelId="{3296787A-3D08-4DDC-8B05-F6DEAF840663}" type="pres">
      <dgm:prSet presAssocID="{240F10E0-1CD9-4B4C-B496-9BFDAAC4B488}" presName="Name13" presStyleLbl="parChTrans1D2" presStyleIdx="0" presStyleCnt="2"/>
      <dgm:spPr/>
    </dgm:pt>
    <dgm:pt modelId="{AB583355-832C-45D4-8225-0C0839F8971E}" type="pres">
      <dgm:prSet presAssocID="{F4A01909-D659-401E-AC85-28A1588E65F2}" presName="childText" presStyleLbl="bgAcc1" presStyleIdx="0" presStyleCnt="2" custScaleX="267663">
        <dgm:presLayoutVars>
          <dgm:bulletEnabled val="1"/>
        </dgm:presLayoutVars>
      </dgm:prSet>
      <dgm:spPr/>
    </dgm:pt>
    <dgm:pt modelId="{09D78500-B48C-41A1-A40C-6A4FD40B39F2}" type="pres">
      <dgm:prSet presAssocID="{E1913670-07C6-4446-9B3C-B7F983453265}" presName="Name13" presStyleLbl="parChTrans1D2" presStyleIdx="1" presStyleCnt="2"/>
      <dgm:spPr/>
    </dgm:pt>
    <dgm:pt modelId="{E5E5AAC8-F85C-4135-96C9-E88E3B86E902}" type="pres">
      <dgm:prSet presAssocID="{85D76FEA-9229-4077-834B-E0979470AB1D}" presName="childText" presStyleLbl="bgAcc1" presStyleIdx="1" presStyleCnt="2" custScaleX="267663">
        <dgm:presLayoutVars>
          <dgm:bulletEnabled val="1"/>
        </dgm:presLayoutVars>
      </dgm:prSet>
      <dgm:spPr/>
    </dgm:pt>
  </dgm:ptLst>
  <dgm:cxnLst>
    <dgm:cxn modelId="{48D00742-869C-42E8-A639-120DAD423465}" type="presOf" srcId="{85D76FEA-9229-4077-834B-E0979470AB1D}" destId="{E5E5AAC8-F85C-4135-96C9-E88E3B86E902}" srcOrd="0" destOrd="0" presId="urn:microsoft.com/office/officeart/2005/8/layout/hierarchy3"/>
    <dgm:cxn modelId="{A0A53448-C42F-4747-859F-C3A21397601F}" srcId="{4E5F2C8B-E5BC-4168-9368-96D4AFAC4C89}" destId="{F4A01909-D659-401E-AC85-28A1588E65F2}" srcOrd="0" destOrd="0" parTransId="{240F10E0-1CD9-4B4C-B496-9BFDAAC4B488}" sibTransId="{B773E543-D8FE-4B72-A7A6-4ECC501D3007}"/>
    <dgm:cxn modelId="{EF1C466B-C353-4C1E-80E3-15AD28D1C213}" type="presOf" srcId="{E2548392-566F-41C5-A259-0E37D740B436}" destId="{3AFA27D3-0FFF-4B5E-A0FB-CE43051F42FE}" srcOrd="0" destOrd="0" presId="urn:microsoft.com/office/officeart/2005/8/layout/hierarchy3"/>
    <dgm:cxn modelId="{69B7B97C-04E2-4C62-ABB4-5F4170787E4C}" srcId="{E2548392-566F-41C5-A259-0E37D740B436}" destId="{4E5F2C8B-E5BC-4168-9368-96D4AFAC4C89}" srcOrd="0" destOrd="0" parTransId="{B0B8EFB7-1D55-4331-967E-828E2433F077}" sibTransId="{E2A17882-C5F1-47D6-B55F-695DDD7F0E13}"/>
    <dgm:cxn modelId="{638D5087-2E4F-41FF-B078-3C656B4AA760}" type="presOf" srcId="{240F10E0-1CD9-4B4C-B496-9BFDAAC4B488}" destId="{3296787A-3D08-4DDC-8B05-F6DEAF840663}" srcOrd="0" destOrd="0" presId="urn:microsoft.com/office/officeart/2005/8/layout/hierarchy3"/>
    <dgm:cxn modelId="{7FB1C397-5C48-4787-84FE-82FD4A6AD327}" type="presOf" srcId="{4E5F2C8B-E5BC-4168-9368-96D4AFAC4C89}" destId="{632C567A-B7EE-4AFA-A4E9-2E5F7BFE0999}" srcOrd="0" destOrd="0" presId="urn:microsoft.com/office/officeart/2005/8/layout/hierarchy3"/>
    <dgm:cxn modelId="{DC1CA7D7-C852-4A61-BFFA-B1557AA9F9A6}" srcId="{4E5F2C8B-E5BC-4168-9368-96D4AFAC4C89}" destId="{85D76FEA-9229-4077-834B-E0979470AB1D}" srcOrd="1" destOrd="0" parTransId="{E1913670-07C6-4446-9B3C-B7F983453265}" sibTransId="{FB73E00A-0EAF-4A12-A24C-2459C3B22FA6}"/>
    <dgm:cxn modelId="{612036E6-4CEC-4F8E-A5BB-3D1D09B0CA02}" type="presOf" srcId="{F4A01909-D659-401E-AC85-28A1588E65F2}" destId="{AB583355-832C-45D4-8225-0C0839F8971E}" srcOrd="0" destOrd="0" presId="urn:microsoft.com/office/officeart/2005/8/layout/hierarchy3"/>
    <dgm:cxn modelId="{A2BA4DEB-219E-47C8-B378-FCD5F1734CA5}" type="presOf" srcId="{4E5F2C8B-E5BC-4168-9368-96D4AFAC4C89}" destId="{9D51865F-EDE8-4070-9C35-3ADE9D45453C}" srcOrd="1" destOrd="0" presId="urn:microsoft.com/office/officeart/2005/8/layout/hierarchy3"/>
    <dgm:cxn modelId="{E10F02FB-FC87-45AD-86F1-D9715CCABD42}" type="presOf" srcId="{E1913670-07C6-4446-9B3C-B7F983453265}" destId="{09D78500-B48C-41A1-A40C-6A4FD40B39F2}" srcOrd="0" destOrd="0" presId="urn:microsoft.com/office/officeart/2005/8/layout/hierarchy3"/>
    <dgm:cxn modelId="{7CB17175-83C8-4F6F-B252-C2E4679EEC89}" type="presParOf" srcId="{3AFA27D3-0FFF-4B5E-A0FB-CE43051F42FE}" destId="{D6E421A9-A0C7-4E26-9C1E-5B0D3F1A4D0A}" srcOrd="0" destOrd="0" presId="urn:microsoft.com/office/officeart/2005/8/layout/hierarchy3"/>
    <dgm:cxn modelId="{91F16D32-97AA-4E30-8EC5-D7BFB0D5CE74}" type="presParOf" srcId="{D6E421A9-A0C7-4E26-9C1E-5B0D3F1A4D0A}" destId="{0E169E10-903F-4F57-820C-79C9136F62E4}" srcOrd="0" destOrd="0" presId="urn:microsoft.com/office/officeart/2005/8/layout/hierarchy3"/>
    <dgm:cxn modelId="{F5D6E105-1F9C-4AD3-B8AD-10744D5381C1}" type="presParOf" srcId="{0E169E10-903F-4F57-820C-79C9136F62E4}" destId="{632C567A-B7EE-4AFA-A4E9-2E5F7BFE0999}" srcOrd="0" destOrd="0" presId="urn:microsoft.com/office/officeart/2005/8/layout/hierarchy3"/>
    <dgm:cxn modelId="{FF58DC21-FFBE-4229-93C5-985744F8BE48}" type="presParOf" srcId="{0E169E10-903F-4F57-820C-79C9136F62E4}" destId="{9D51865F-EDE8-4070-9C35-3ADE9D45453C}" srcOrd="1" destOrd="0" presId="urn:microsoft.com/office/officeart/2005/8/layout/hierarchy3"/>
    <dgm:cxn modelId="{AEAF78C0-96FB-4201-A011-BBFC6BE13365}" type="presParOf" srcId="{D6E421A9-A0C7-4E26-9C1E-5B0D3F1A4D0A}" destId="{78205A84-2208-4237-99CF-0660F09B95DA}" srcOrd="1" destOrd="0" presId="urn:microsoft.com/office/officeart/2005/8/layout/hierarchy3"/>
    <dgm:cxn modelId="{88925767-EA99-4FA7-B00F-08E1195B4408}" type="presParOf" srcId="{78205A84-2208-4237-99CF-0660F09B95DA}" destId="{3296787A-3D08-4DDC-8B05-F6DEAF840663}" srcOrd="0" destOrd="0" presId="urn:microsoft.com/office/officeart/2005/8/layout/hierarchy3"/>
    <dgm:cxn modelId="{2B3BCA32-A506-4BE7-9734-64B5592398E1}" type="presParOf" srcId="{78205A84-2208-4237-99CF-0660F09B95DA}" destId="{AB583355-832C-45D4-8225-0C0839F8971E}" srcOrd="1" destOrd="0" presId="urn:microsoft.com/office/officeart/2005/8/layout/hierarchy3"/>
    <dgm:cxn modelId="{BD6EEF26-848C-42F8-90B4-56537E2A36B1}" type="presParOf" srcId="{78205A84-2208-4237-99CF-0660F09B95DA}" destId="{09D78500-B48C-41A1-A40C-6A4FD40B39F2}" srcOrd="2" destOrd="0" presId="urn:microsoft.com/office/officeart/2005/8/layout/hierarchy3"/>
    <dgm:cxn modelId="{436D24DC-2EC8-4B4F-A9A9-EFF07DCF6EB7}" type="presParOf" srcId="{78205A84-2208-4237-99CF-0660F09B95DA}" destId="{E5E5AAC8-F85C-4135-96C9-E88E3B86E90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5596CD-E12C-4035-99AA-8030B300C0EF}" type="doc">
      <dgm:prSet loTypeId="urn:microsoft.com/office/officeart/2005/8/layout/process1" loCatId="process" qsTypeId="urn:microsoft.com/office/officeart/2005/8/quickstyle/simple1" qsCatId="simple" csTypeId="urn:microsoft.com/office/officeart/2005/8/colors/accent6_2" csCatId="accent6" phldr="1"/>
      <dgm:spPr/>
    </dgm:pt>
    <dgm:pt modelId="{21F3BDCA-9BA6-4EEB-A179-198F2A3172A3}">
      <dgm:prSet phldrT="[Texto]" custT="1"/>
      <dgm:spPr/>
      <dgm:t>
        <a:bodyPr/>
        <a:lstStyle/>
        <a:p>
          <a:r>
            <a:rPr lang="es-ES" sz="3600" dirty="0"/>
            <a:t>Pueden llegar a generar ETR menores al 15%, e incluso negativas.</a:t>
          </a:r>
          <a:endParaRPr lang="en-US" sz="3600" dirty="0"/>
        </a:p>
      </dgm:t>
    </dgm:pt>
    <dgm:pt modelId="{2DF65826-A976-41F2-AECF-793B080C9708}" type="parTrans" cxnId="{B8BACD10-B00B-438A-9C41-E6B73588A196}">
      <dgm:prSet/>
      <dgm:spPr/>
      <dgm:t>
        <a:bodyPr/>
        <a:lstStyle/>
        <a:p>
          <a:endParaRPr lang="en-US" sz="1200"/>
        </a:p>
      </dgm:t>
    </dgm:pt>
    <dgm:pt modelId="{B483093B-2FE2-4F47-8A10-82B3F6B3AB4D}" type="sibTrans" cxnId="{B8BACD10-B00B-438A-9C41-E6B73588A196}">
      <dgm:prSet custT="1"/>
      <dgm:spPr/>
      <dgm:t>
        <a:bodyPr/>
        <a:lstStyle/>
        <a:p>
          <a:endParaRPr lang="en-US" sz="2400"/>
        </a:p>
      </dgm:t>
    </dgm:pt>
    <dgm:pt modelId="{45C8AEA1-AC35-46F1-AF06-4C1E7CD0CBF4}">
      <dgm:prSet custT="1"/>
      <dgm:spPr/>
      <dgm:t>
        <a:bodyPr/>
        <a:lstStyle/>
        <a:p>
          <a:r>
            <a:rPr lang="es-ES" sz="3600" dirty="0"/>
            <a:t>Disparando eventualmente el pago del Top-up Tax</a:t>
          </a:r>
          <a:endParaRPr lang="en-US" sz="3600" dirty="0"/>
        </a:p>
      </dgm:t>
    </dgm:pt>
    <dgm:pt modelId="{E1474950-FAB0-4537-A69F-326398702CC0}" type="parTrans" cxnId="{70607700-3CEF-4AD3-954C-6E2A462D99CC}">
      <dgm:prSet/>
      <dgm:spPr/>
      <dgm:t>
        <a:bodyPr/>
        <a:lstStyle/>
        <a:p>
          <a:endParaRPr lang="en-US" sz="1200"/>
        </a:p>
      </dgm:t>
    </dgm:pt>
    <dgm:pt modelId="{31F64B02-95AE-4369-AFF5-83424B6D2109}" type="sibTrans" cxnId="{70607700-3CEF-4AD3-954C-6E2A462D99CC}">
      <dgm:prSet/>
      <dgm:spPr/>
      <dgm:t>
        <a:bodyPr/>
        <a:lstStyle/>
        <a:p>
          <a:endParaRPr lang="en-US" sz="1200"/>
        </a:p>
      </dgm:t>
    </dgm:pt>
    <dgm:pt modelId="{32B3BA42-8D0C-4BCA-8368-4F451042BF38}" type="pres">
      <dgm:prSet presAssocID="{445596CD-E12C-4035-99AA-8030B300C0EF}" presName="Name0" presStyleCnt="0">
        <dgm:presLayoutVars>
          <dgm:dir/>
          <dgm:resizeHandles val="exact"/>
        </dgm:presLayoutVars>
      </dgm:prSet>
      <dgm:spPr/>
    </dgm:pt>
    <dgm:pt modelId="{6E4C18D9-226D-4BF1-A3A4-DBF7C44E36E5}" type="pres">
      <dgm:prSet presAssocID="{21F3BDCA-9BA6-4EEB-A179-198F2A3172A3}" presName="node" presStyleLbl="node1" presStyleIdx="0" presStyleCnt="2" custScaleX="107424">
        <dgm:presLayoutVars>
          <dgm:bulletEnabled val="1"/>
        </dgm:presLayoutVars>
      </dgm:prSet>
      <dgm:spPr/>
    </dgm:pt>
    <dgm:pt modelId="{1776AE42-2327-4DD4-996D-7DDDA7B08C15}" type="pres">
      <dgm:prSet presAssocID="{B483093B-2FE2-4F47-8A10-82B3F6B3AB4D}" presName="sibTrans" presStyleLbl="sibTrans2D1" presStyleIdx="0" presStyleCnt="1" custScaleX="139196"/>
      <dgm:spPr/>
    </dgm:pt>
    <dgm:pt modelId="{645BE08B-0D08-4272-816D-6172DEEFFC4C}" type="pres">
      <dgm:prSet presAssocID="{B483093B-2FE2-4F47-8A10-82B3F6B3AB4D}" presName="connectorText" presStyleLbl="sibTrans2D1" presStyleIdx="0" presStyleCnt="1"/>
      <dgm:spPr/>
    </dgm:pt>
    <dgm:pt modelId="{F821B518-7C57-4455-A5A4-09004DDCF182}" type="pres">
      <dgm:prSet presAssocID="{45C8AEA1-AC35-46F1-AF06-4C1E7CD0CBF4}" presName="node" presStyleLbl="node1" presStyleIdx="1" presStyleCnt="2" custLinFactNeighborX="-36250">
        <dgm:presLayoutVars>
          <dgm:bulletEnabled val="1"/>
        </dgm:presLayoutVars>
      </dgm:prSet>
      <dgm:spPr/>
    </dgm:pt>
  </dgm:ptLst>
  <dgm:cxnLst>
    <dgm:cxn modelId="{70607700-3CEF-4AD3-954C-6E2A462D99CC}" srcId="{445596CD-E12C-4035-99AA-8030B300C0EF}" destId="{45C8AEA1-AC35-46F1-AF06-4C1E7CD0CBF4}" srcOrd="1" destOrd="0" parTransId="{E1474950-FAB0-4537-A69F-326398702CC0}" sibTransId="{31F64B02-95AE-4369-AFF5-83424B6D2109}"/>
    <dgm:cxn modelId="{A5AD8106-3A32-46DD-9A9E-87E02A1FBA60}" type="presOf" srcId="{B483093B-2FE2-4F47-8A10-82B3F6B3AB4D}" destId="{645BE08B-0D08-4272-816D-6172DEEFFC4C}" srcOrd="1" destOrd="0" presId="urn:microsoft.com/office/officeart/2005/8/layout/process1"/>
    <dgm:cxn modelId="{098D980F-3B4A-4861-A896-ECDE92143704}" type="presOf" srcId="{21F3BDCA-9BA6-4EEB-A179-198F2A3172A3}" destId="{6E4C18D9-226D-4BF1-A3A4-DBF7C44E36E5}" srcOrd="0" destOrd="0" presId="urn:microsoft.com/office/officeart/2005/8/layout/process1"/>
    <dgm:cxn modelId="{B8BACD10-B00B-438A-9C41-E6B73588A196}" srcId="{445596CD-E12C-4035-99AA-8030B300C0EF}" destId="{21F3BDCA-9BA6-4EEB-A179-198F2A3172A3}" srcOrd="0" destOrd="0" parTransId="{2DF65826-A976-41F2-AECF-793B080C9708}" sibTransId="{B483093B-2FE2-4F47-8A10-82B3F6B3AB4D}"/>
    <dgm:cxn modelId="{6F621484-08E1-403F-9B90-96B7623FA363}" type="presOf" srcId="{45C8AEA1-AC35-46F1-AF06-4C1E7CD0CBF4}" destId="{F821B518-7C57-4455-A5A4-09004DDCF182}" srcOrd="0" destOrd="0" presId="urn:microsoft.com/office/officeart/2005/8/layout/process1"/>
    <dgm:cxn modelId="{3913FEA4-B238-4CBB-B8E4-A168B6D30957}" type="presOf" srcId="{B483093B-2FE2-4F47-8A10-82B3F6B3AB4D}" destId="{1776AE42-2327-4DD4-996D-7DDDA7B08C15}" srcOrd="0" destOrd="0" presId="urn:microsoft.com/office/officeart/2005/8/layout/process1"/>
    <dgm:cxn modelId="{4D9A61F0-6861-4B52-8A47-38387F3E4AC2}" type="presOf" srcId="{445596CD-E12C-4035-99AA-8030B300C0EF}" destId="{32B3BA42-8D0C-4BCA-8368-4F451042BF38}" srcOrd="0" destOrd="0" presId="urn:microsoft.com/office/officeart/2005/8/layout/process1"/>
    <dgm:cxn modelId="{32F75F7E-4CB4-426C-B734-DC6E9C220B41}" type="presParOf" srcId="{32B3BA42-8D0C-4BCA-8368-4F451042BF38}" destId="{6E4C18D9-226D-4BF1-A3A4-DBF7C44E36E5}" srcOrd="0" destOrd="0" presId="urn:microsoft.com/office/officeart/2005/8/layout/process1"/>
    <dgm:cxn modelId="{A0431E10-B0CB-4696-AA4F-7AC7541FE897}" type="presParOf" srcId="{32B3BA42-8D0C-4BCA-8368-4F451042BF38}" destId="{1776AE42-2327-4DD4-996D-7DDDA7B08C15}" srcOrd="1" destOrd="0" presId="urn:microsoft.com/office/officeart/2005/8/layout/process1"/>
    <dgm:cxn modelId="{DAA1221F-EF71-4A95-A2C6-32C1494761FD}" type="presParOf" srcId="{1776AE42-2327-4DD4-996D-7DDDA7B08C15}" destId="{645BE08B-0D08-4272-816D-6172DEEFFC4C}" srcOrd="0" destOrd="0" presId="urn:microsoft.com/office/officeart/2005/8/layout/process1"/>
    <dgm:cxn modelId="{0DF166CB-E09F-46C1-818A-7C01EF659EC7}" type="presParOf" srcId="{32B3BA42-8D0C-4BCA-8368-4F451042BF38}" destId="{F821B518-7C57-4455-A5A4-09004DDCF18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F2033A-333A-47BE-9DA9-F6BEC9ACBE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9DBE34-BC4B-4137-BD39-2B3BCC429A8F}">
      <dgm:prSet phldrT="[Texto]" custT="1"/>
      <dgm:spPr>
        <a:solidFill>
          <a:srgbClr val="0F0866"/>
        </a:solidFill>
      </dgm:spPr>
      <dgm:t>
        <a:bodyPr/>
        <a:lstStyle/>
        <a:p>
          <a:r>
            <a:rPr lang="es-ES" sz="4400" dirty="0">
              <a:solidFill>
                <a:schemeClr val="bg1"/>
              </a:solidFill>
              <a:latin typeface="+mj-lt"/>
            </a:rPr>
            <a:t>El Ajuste por Inflación Fiscal afecta significativamente la determinación del </a:t>
          </a:r>
          <a:r>
            <a:rPr lang="es-ES" sz="4400" b="1" dirty="0">
              <a:solidFill>
                <a:schemeClr val="bg1"/>
              </a:solidFill>
              <a:latin typeface="+mj-lt"/>
            </a:rPr>
            <a:t>IMPUESTO DIFERIDO:</a:t>
          </a:r>
          <a:endParaRPr lang="en-US" sz="4400" dirty="0">
            <a:solidFill>
              <a:schemeClr val="bg1"/>
            </a:solidFill>
          </a:endParaRPr>
        </a:p>
      </dgm:t>
    </dgm:pt>
    <dgm:pt modelId="{DB46553D-A8D5-4FE8-8288-CF5332D1BFFE}" type="parTrans" cxnId="{E9114DCE-4BCE-4622-9916-E1A2DD5C315D}">
      <dgm:prSet/>
      <dgm:spPr/>
      <dgm:t>
        <a:bodyPr/>
        <a:lstStyle/>
        <a:p>
          <a:endParaRPr lang="en-US"/>
        </a:p>
      </dgm:t>
    </dgm:pt>
    <dgm:pt modelId="{AD9788AA-124F-4384-A926-4AA4C4D118FB}" type="sibTrans" cxnId="{E9114DCE-4BCE-4622-9916-E1A2DD5C315D}">
      <dgm:prSet/>
      <dgm:spPr/>
      <dgm:t>
        <a:bodyPr/>
        <a:lstStyle/>
        <a:p>
          <a:endParaRPr lang="en-US"/>
        </a:p>
      </dgm:t>
    </dgm:pt>
    <dgm:pt modelId="{BD08A4E5-90F5-42BC-8FBA-D148B60958F4}">
      <dgm:prSet custT="1"/>
      <dgm:spPr/>
      <dgm:t>
        <a:bodyPr/>
        <a:lstStyle/>
        <a:p>
          <a:pPr marL="534988" indent="-534988">
            <a:lnSpc>
              <a:spcPct val="100000"/>
            </a:lnSpc>
          </a:pPr>
          <a:r>
            <a:rPr lang="es-ES" sz="4000" dirty="0">
              <a:solidFill>
                <a:schemeClr val="tx2"/>
              </a:solidFill>
              <a:latin typeface="+mj-lt"/>
            </a:rPr>
            <a:t>La normativa tributaria local exige la </a:t>
          </a:r>
          <a:r>
            <a:rPr lang="es-ES" sz="4000" u="sng" dirty="0">
              <a:solidFill>
                <a:schemeClr val="tx2"/>
              </a:solidFill>
              <a:latin typeface="+mj-lt"/>
            </a:rPr>
            <a:t>revaluación de las bases imponibles de los activos</a:t>
          </a:r>
          <a:r>
            <a:rPr lang="es-ES" sz="4000" dirty="0">
              <a:solidFill>
                <a:schemeClr val="tx2"/>
              </a:solidFill>
              <a:latin typeface="+mj-lt"/>
            </a:rPr>
            <a:t> </a:t>
          </a:r>
        </a:p>
      </dgm:t>
    </dgm:pt>
    <dgm:pt modelId="{2BFF79DD-291B-419D-B6BA-CD96E5D72A56}" type="parTrans" cxnId="{396669C4-19CD-4716-ACED-4DD1DECB42D7}">
      <dgm:prSet/>
      <dgm:spPr/>
      <dgm:t>
        <a:bodyPr/>
        <a:lstStyle/>
        <a:p>
          <a:endParaRPr lang="en-US"/>
        </a:p>
      </dgm:t>
    </dgm:pt>
    <dgm:pt modelId="{7C8EE764-7EB2-4561-A3C6-E375EFCAAC58}" type="sibTrans" cxnId="{396669C4-19CD-4716-ACED-4DD1DECB42D7}">
      <dgm:prSet/>
      <dgm:spPr/>
      <dgm:t>
        <a:bodyPr/>
        <a:lstStyle/>
        <a:p>
          <a:endParaRPr lang="en-US"/>
        </a:p>
      </dgm:t>
    </dgm:pt>
    <dgm:pt modelId="{0E9D6213-9490-4073-9D39-11204B3A8E23}">
      <dgm:prSet custT="1"/>
      <dgm:spPr/>
      <dgm:t>
        <a:bodyPr/>
        <a:lstStyle/>
        <a:p>
          <a:pPr marL="534988" indent="-534988">
            <a:lnSpc>
              <a:spcPct val="100000"/>
            </a:lnSpc>
          </a:pPr>
          <a:r>
            <a:rPr lang="es-ES" sz="4000" dirty="0">
              <a:solidFill>
                <a:schemeClr val="tx2"/>
              </a:solidFill>
              <a:latin typeface="+mj-lt"/>
            </a:rPr>
            <a:t>Surgen diferencias temporales entre la base imponible revaluada (en moneda local) y el valor en libros (en dólares)</a:t>
          </a:r>
        </a:p>
      </dgm:t>
    </dgm:pt>
    <dgm:pt modelId="{3D8C304B-FE9E-4808-83FD-5A750DE1376F}" type="parTrans" cxnId="{3A939832-56EB-4B53-AB5B-050514DA4404}">
      <dgm:prSet/>
      <dgm:spPr/>
      <dgm:t>
        <a:bodyPr/>
        <a:lstStyle/>
        <a:p>
          <a:endParaRPr lang="en-US"/>
        </a:p>
      </dgm:t>
    </dgm:pt>
    <dgm:pt modelId="{88A6E2E9-ABC8-42D2-91B3-CF4C87AE0534}" type="sibTrans" cxnId="{3A939832-56EB-4B53-AB5B-050514DA4404}">
      <dgm:prSet/>
      <dgm:spPr/>
      <dgm:t>
        <a:bodyPr/>
        <a:lstStyle/>
        <a:p>
          <a:endParaRPr lang="en-US"/>
        </a:p>
      </dgm:t>
    </dgm:pt>
    <dgm:pt modelId="{E56F32A3-1FC1-4752-A3F7-31D1CB90E5E0}">
      <dgm:prSet custT="1"/>
      <dgm:spPr/>
      <dgm:t>
        <a:bodyPr/>
        <a:lstStyle/>
        <a:p>
          <a:pPr marL="534988" indent="-534988">
            <a:lnSpc>
              <a:spcPct val="100000"/>
            </a:lnSpc>
          </a:pPr>
          <a:r>
            <a:rPr lang="es-ES" sz="4000" dirty="0">
              <a:solidFill>
                <a:schemeClr val="tx2"/>
              </a:solidFill>
              <a:latin typeface="+mj-lt"/>
            </a:rPr>
            <a:t>Se deben registrar como </a:t>
          </a:r>
          <a:r>
            <a:rPr lang="es-ES" sz="4000" b="1" dirty="0">
              <a:solidFill>
                <a:schemeClr val="tx2"/>
              </a:solidFill>
              <a:latin typeface="+mj-lt"/>
            </a:rPr>
            <a:t>INGRESOS</a:t>
          </a:r>
          <a:r>
            <a:rPr lang="es-ES" sz="4000" dirty="0">
              <a:solidFill>
                <a:schemeClr val="tx2"/>
              </a:solidFill>
              <a:latin typeface="+mj-lt"/>
            </a:rPr>
            <a:t> </a:t>
          </a:r>
          <a:r>
            <a:rPr lang="es-ES" sz="4000" b="1" dirty="0">
              <a:solidFill>
                <a:schemeClr val="tx2"/>
              </a:solidFill>
              <a:latin typeface="+mj-lt"/>
            </a:rPr>
            <a:t>por impuestos diferidos </a:t>
          </a:r>
          <a:r>
            <a:rPr lang="es-ES" sz="4000" dirty="0">
              <a:solidFill>
                <a:schemeClr val="tx2"/>
              </a:solidFill>
              <a:latin typeface="+mj-lt"/>
            </a:rPr>
            <a:t>incluso si el beneficio es incierto o a largo plazo </a:t>
          </a:r>
        </a:p>
      </dgm:t>
    </dgm:pt>
    <dgm:pt modelId="{45B3B0B4-6334-4D7B-A50C-555F911C89C4}" type="parTrans" cxnId="{22D75EE4-4E5A-41ED-8760-22F2DD12FB5C}">
      <dgm:prSet/>
      <dgm:spPr/>
      <dgm:t>
        <a:bodyPr/>
        <a:lstStyle/>
        <a:p>
          <a:endParaRPr lang="en-US"/>
        </a:p>
      </dgm:t>
    </dgm:pt>
    <dgm:pt modelId="{B4F30C22-F9C1-4332-92AB-14ABBD80C2CE}" type="sibTrans" cxnId="{22D75EE4-4E5A-41ED-8760-22F2DD12FB5C}">
      <dgm:prSet/>
      <dgm:spPr/>
      <dgm:t>
        <a:bodyPr/>
        <a:lstStyle/>
        <a:p>
          <a:endParaRPr lang="en-US"/>
        </a:p>
      </dgm:t>
    </dgm:pt>
    <dgm:pt modelId="{013A967A-419E-48A9-BEC2-953679516DE2}">
      <dgm:prSet custT="1"/>
      <dgm:spPr/>
      <dgm:t>
        <a:bodyPr/>
        <a:lstStyle/>
        <a:p>
          <a:pPr marL="534988" indent="-534988">
            <a:lnSpc>
              <a:spcPct val="100000"/>
            </a:lnSpc>
          </a:pPr>
          <a:r>
            <a:rPr lang="es-ES" sz="4000" dirty="0">
              <a:solidFill>
                <a:schemeClr val="tx2"/>
              </a:solidFill>
              <a:latin typeface="+mj-lt"/>
            </a:rPr>
            <a:t>No puede ser descontado a su valor actual.</a:t>
          </a:r>
          <a:endParaRPr lang="en-US" sz="4000" dirty="0"/>
        </a:p>
      </dgm:t>
    </dgm:pt>
    <dgm:pt modelId="{DFAFBB82-8DE0-465B-B568-FBDF4360B20F}" type="parTrans" cxnId="{073B4FD7-61CE-4E53-B147-288B01D6A51E}">
      <dgm:prSet/>
      <dgm:spPr/>
      <dgm:t>
        <a:bodyPr/>
        <a:lstStyle/>
        <a:p>
          <a:endParaRPr lang="en-US"/>
        </a:p>
      </dgm:t>
    </dgm:pt>
    <dgm:pt modelId="{857FFB9B-C013-4CDE-8488-707D93B96FDB}" type="sibTrans" cxnId="{073B4FD7-61CE-4E53-B147-288B01D6A51E}">
      <dgm:prSet/>
      <dgm:spPr/>
      <dgm:t>
        <a:bodyPr/>
        <a:lstStyle/>
        <a:p>
          <a:endParaRPr lang="en-US"/>
        </a:p>
      </dgm:t>
    </dgm:pt>
    <dgm:pt modelId="{8D91473B-3402-40D1-B170-F095FB290B6E}" type="pres">
      <dgm:prSet presAssocID="{23F2033A-333A-47BE-9DA9-F6BEC9ACBE2A}" presName="linear" presStyleCnt="0">
        <dgm:presLayoutVars>
          <dgm:animLvl val="lvl"/>
          <dgm:resizeHandles val="exact"/>
        </dgm:presLayoutVars>
      </dgm:prSet>
      <dgm:spPr/>
    </dgm:pt>
    <dgm:pt modelId="{4DF0F19B-4973-4D60-8FFD-4D504444E1F9}" type="pres">
      <dgm:prSet presAssocID="{B29DBE34-BC4B-4137-BD39-2B3BCC429A8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103791A8-B0DE-4E8D-BE8B-8B66CFBE96AD}" type="pres">
      <dgm:prSet presAssocID="{B29DBE34-BC4B-4137-BD39-2B3BCC429A8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29D961A-9314-40BB-ADF5-2D36A569B648}" type="presOf" srcId="{23F2033A-333A-47BE-9DA9-F6BEC9ACBE2A}" destId="{8D91473B-3402-40D1-B170-F095FB290B6E}" srcOrd="0" destOrd="0" presId="urn:microsoft.com/office/officeart/2005/8/layout/vList2"/>
    <dgm:cxn modelId="{C695BA2E-000A-4282-BA58-339C59781811}" type="presOf" srcId="{B29DBE34-BC4B-4137-BD39-2B3BCC429A8F}" destId="{4DF0F19B-4973-4D60-8FFD-4D504444E1F9}" srcOrd="0" destOrd="0" presId="urn:microsoft.com/office/officeart/2005/8/layout/vList2"/>
    <dgm:cxn modelId="{3A939832-56EB-4B53-AB5B-050514DA4404}" srcId="{B29DBE34-BC4B-4137-BD39-2B3BCC429A8F}" destId="{0E9D6213-9490-4073-9D39-11204B3A8E23}" srcOrd="1" destOrd="0" parTransId="{3D8C304B-FE9E-4808-83FD-5A750DE1376F}" sibTransId="{88A6E2E9-ABC8-42D2-91B3-CF4C87AE0534}"/>
    <dgm:cxn modelId="{E299AF32-5230-4B97-9006-5041C7F818B5}" type="presOf" srcId="{BD08A4E5-90F5-42BC-8FBA-D148B60958F4}" destId="{103791A8-B0DE-4E8D-BE8B-8B66CFBE96AD}" srcOrd="0" destOrd="0" presId="urn:microsoft.com/office/officeart/2005/8/layout/vList2"/>
    <dgm:cxn modelId="{857C185D-71A9-46D1-969F-80942AA12B3A}" type="presOf" srcId="{013A967A-419E-48A9-BEC2-953679516DE2}" destId="{103791A8-B0DE-4E8D-BE8B-8B66CFBE96AD}" srcOrd="0" destOrd="3" presId="urn:microsoft.com/office/officeart/2005/8/layout/vList2"/>
    <dgm:cxn modelId="{9289E64B-EDB7-4A2B-BBA0-71BBB5BFF6C9}" type="presOf" srcId="{E56F32A3-1FC1-4752-A3F7-31D1CB90E5E0}" destId="{103791A8-B0DE-4E8D-BE8B-8B66CFBE96AD}" srcOrd="0" destOrd="2" presId="urn:microsoft.com/office/officeart/2005/8/layout/vList2"/>
    <dgm:cxn modelId="{24141CAB-EA03-4F0B-96E7-41C52890225B}" type="presOf" srcId="{0E9D6213-9490-4073-9D39-11204B3A8E23}" destId="{103791A8-B0DE-4E8D-BE8B-8B66CFBE96AD}" srcOrd="0" destOrd="1" presId="urn:microsoft.com/office/officeart/2005/8/layout/vList2"/>
    <dgm:cxn modelId="{396669C4-19CD-4716-ACED-4DD1DECB42D7}" srcId="{B29DBE34-BC4B-4137-BD39-2B3BCC429A8F}" destId="{BD08A4E5-90F5-42BC-8FBA-D148B60958F4}" srcOrd="0" destOrd="0" parTransId="{2BFF79DD-291B-419D-B6BA-CD96E5D72A56}" sibTransId="{7C8EE764-7EB2-4561-A3C6-E375EFCAAC58}"/>
    <dgm:cxn modelId="{E9114DCE-4BCE-4622-9916-E1A2DD5C315D}" srcId="{23F2033A-333A-47BE-9DA9-F6BEC9ACBE2A}" destId="{B29DBE34-BC4B-4137-BD39-2B3BCC429A8F}" srcOrd="0" destOrd="0" parTransId="{DB46553D-A8D5-4FE8-8288-CF5332D1BFFE}" sibTransId="{AD9788AA-124F-4384-A926-4AA4C4D118FB}"/>
    <dgm:cxn modelId="{073B4FD7-61CE-4E53-B147-288B01D6A51E}" srcId="{B29DBE34-BC4B-4137-BD39-2B3BCC429A8F}" destId="{013A967A-419E-48A9-BEC2-953679516DE2}" srcOrd="3" destOrd="0" parTransId="{DFAFBB82-8DE0-465B-B568-FBDF4360B20F}" sibTransId="{857FFB9B-C013-4CDE-8488-707D93B96FDB}"/>
    <dgm:cxn modelId="{22D75EE4-4E5A-41ED-8760-22F2DD12FB5C}" srcId="{B29DBE34-BC4B-4137-BD39-2B3BCC429A8F}" destId="{E56F32A3-1FC1-4752-A3F7-31D1CB90E5E0}" srcOrd="2" destOrd="0" parTransId="{45B3B0B4-6334-4D7B-A50C-555F911C89C4}" sibTransId="{B4F30C22-F9C1-4332-92AB-14ABBD80C2CE}"/>
    <dgm:cxn modelId="{4A37BBF2-0EEA-4514-B819-F800A2AF5DDE}" type="presParOf" srcId="{8D91473B-3402-40D1-B170-F095FB290B6E}" destId="{4DF0F19B-4973-4D60-8FFD-4D504444E1F9}" srcOrd="0" destOrd="0" presId="urn:microsoft.com/office/officeart/2005/8/layout/vList2"/>
    <dgm:cxn modelId="{4870762E-EF8D-4DB4-B42B-6A615EEE830E}" type="presParOf" srcId="{8D91473B-3402-40D1-B170-F095FB290B6E}" destId="{103791A8-B0DE-4E8D-BE8B-8B66CFBE96A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7313E1-C58B-49C9-8DE8-BA727F1BD76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7A9DBD52-8CAA-4048-B6DB-6F99E116DDC8}">
      <dgm:prSet phldrT="[Texto]" custT="1"/>
      <dgm:spPr/>
      <dgm:t>
        <a:bodyPr/>
        <a:lstStyle/>
        <a:p>
          <a:r>
            <a:rPr lang="es-AR" sz="4000" dirty="0"/>
            <a:t>Valor de Origen de un activo no monetario</a:t>
          </a:r>
          <a:endParaRPr lang="en-US" sz="4000" dirty="0"/>
        </a:p>
      </dgm:t>
    </dgm:pt>
    <dgm:pt modelId="{D565FF36-592D-409D-9058-857AF656314C}" type="parTrans" cxnId="{23E3024C-B2D5-4178-8032-61270BD0AD86}">
      <dgm:prSet/>
      <dgm:spPr/>
      <dgm:t>
        <a:bodyPr/>
        <a:lstStyle/>
        <a:p>
          <a:endParaRPr lang="en-US" sz="2400"/>
        </a:p>
      </dgm:t>
    </dgm:pt>
    <dgm:pt modelId="{F1912A0A-2B89-42CE-8862-18F7AFC117D4}" type="sibTrans" cxnId="{23E3024C-B2D5-4178-8032-61270BD0AD86}">
      <dgm:prSet/>
      <dgm:spPr/>
      <dgm:t>
        <a:bodyPr/>
        <a:lstStyle/>
        <a:p>
          <a:endParaRPr lang="en-US" sz="2400"/>
        </a:p>
      </dgm:t>
    </dgm:pt>
    <dgm:pt modelId="{1506871E-2618-4E8E-884A-92F3063C397E}">
      <dgm:prSet phldrT="[Texto]" custT="1"/>
      <dgm:spPr/>
      <dgm:t>
        <a:bodyPr/>
        <a:lstStyle/>
        <a:p>
          <a:r>
            <a:rPr lang="es-AR" sz="3200" dirty="0"/>
            <a:t>En USD (contabilidad)</a:t>
          </a:r>
          <a:endParaRPr lang="en-US" sz="3200" dirty="0"/>
        </a:p>
      </dgm:t>
    </dgm:pt>
    <dgm:pt modelId="{D1A0F4C4-7FD2-4996-A625-7EBD4017B420}" type="parTrans" cxnId="{134E9D24-F0E6-49F4-91B1-859D91DB4966}">
      <dgm:prSet/>
      <dgm:spPr/>
      <dgm:t>
        <a:bodyPr/>
        <a:lstStyle/>
        <a:p>
          <a:endParaRPr lang="en-US" sz="2400"/>
        </a:p>
      </dgm:t>
    </dgm:pt>
    <dgm:pt modelId="{84ABD7A5-8DAC-43AF-8A60-6EB673C74444}" type="sibTrans" cxnId="{134E9D24-F0E6-49F4-91B1-859D91DB4966}">
      <dgm:prSet/>
      <dgm:spPr/>
      <dgm:t>
        <a:bodyPr/>
        <a:lstStyle/>
        <a:p>
          <a:endParaRPr lang="en-US" sz="2400"/>
        </a:p>
      </dgm:t>
    </dgm:pt>
    <dgm:pt modelId="{77FF6B68-3E0E-4745-AD80-5EB059D5CCB4}">
      <dgm:prSet phldrT="[Texto]" custT="1"/>
      <dgm:spPr/>
      <dgm:t>
        <a:bodyPr/>
        <a:lstStyle/>
        <a:p>
          <a:r>
            <a:rPr lang="es-AR" sz="3200" dirty="0"/>
            <a:t>Se mantiene estable en el tiempo</a:t>
          </a:r>
          <a:endParaRPr lang="en-US" sz="3200" dirty="0"/>
        </a:p>
      </dgm:t>
    </dgm:pt>
    <dgm:pt modelId="{B4FBC2F7-7B41-40EE-91E0-1EBF4E3237FF}" type="parTrans" cxnId="{9CED5DB9-4056-42E8-B8AB-E25C1DA52879}">
      <dgm:prSet/>
      <dgm:spPr/>
      <dgm:t>
        <a:bodyPr/>
        <a:lstStyle/>
        <a:p>
          <a:endParaRPr lang="en-US" sz="2400"/>
        </a:p>
      </dgm:t>
    </dgm:pt>
    <dgm:pt modelId="{D357C0FB-FE95-4922-948E-0411D5686602}" type="sibTrans" cxnId="{9CED5DB9-4056-42E8-B8AB-E25C1DA52879}">
      <dgm:prSet/>
      <dgm:spPr/>
      <dgm:t>
        <a:bodyPr/>
        <a:lstStyle/>
        <a:p>
          <a:endParaRPr lang="en-US" sz="2400"/>
        </a:p>
      </dgm:t>
    </dgm:pt>
    <dgm:pt modelId="{35C52FD9-FD6F-4F4F-83EC-8CF8719C316E}">
      <dgm:prSet phldrT="[Texto]" custT="1"/>
      <dgm:spPr/>
      <dgm:t>
        <a:bodyPr/>
        <a:lstStyle/>
        <a:p>
          <a:r>
            <a:rPr lang="es-AR" sz="3200" dirty="0"/>
            <a:t>En Moneda Local (tributaria)</a:t>
          </a:r>
          <a:endParaRPr lang="en-US" sz="3200" dirty="0"/>
        </a:p>
      </dgm:t>
    </dgm:pt>
    <dgm:pt modelId="{99EC97CC-06A7-4798-BE8B-4286371D28C4}" type="parTrans" cxnId="{7C15E5FB-2112-46A4-A0C3-80EC353F7067}">
      <dgm:prSet/>
      <dgm:spPr/>
      <dgm:t>
        <a:bodyPr/>
        <a:lstStyle/>
        <a:p>
          <a:endParaRPr lang="en-US" sz="2400"/>
        </a:p>
      </dgm:t>
    </dgm:pt>
    <dgm:pt modelId="{6B194C29-42A3-4903-B889-BEBF6A969FA6}" type="sibTrans" cxnId="{7C15E5FB-2112-46A4-A0C3-80EC353F7067}">
      <dgm:prSet/>
      <dgm:spPr/>
      <dgm:t>
        <a:bodyPr/>
        <a:lstStyle/>
        <a:p>
          <a:endParaRPr lang="en-US" sz="2400"/>
        </a:p>
      </dgm:t>
    </dgm:pt>
    <dgm:pt modelId="{D9B6C898-7F7E-45ED-B2B1-7470962CC979}">
      <dgm:prSet phldrT="[Texto]" custT="1"/>
      <dgm:spPr/>
      <dgm:t>
        <a:bodyPr/>
        <a:lstStyle/>
        <a:p>
          <a:r>
            <a:rPr lang="es-AR" sz="3200" dirty="0"/>
            <a:t>Se actualiza por inflación</a:t>
          </a:r>
          <a:endParaRPr lang="en-US" sz="3200" dirty="0"/>
        </a:p>
      </dgm:t>
    </dgm:pt>
    <dgm:pt modelId="{82DE16BC-4C76-45B6-8E3A-C6571A2B2A88}" type="parTrans" cxnId="{EEF9991A-8407-4314-A180-3CBDA3BC33C6}">
      <dgm:prSet/>
      <dgm:spPr/>
      <dgm:t>
        <a:bodyPr/>
        <a:lstStyle/>
        <a:p>
          <a:endParaRPr lang="en-US" sz="2400"/>
        </a:p>
      </dgm:t>
    </dgm:pt>
    <dgm:pt modelId="{B20D0661-D945-4D9E-8F72-7AA266A4CF07}" type="sibTrans" cxnId="{EEF9991A-8407-4314-A180-3CBDA3BC33C6}">
      <dgm:prSet/>
      <dgm:spPr/>
      <dgm:t>
        <a:bodyPr/>
        <a:lstStyle/>
        <a:p>
          <a:endParaRPr lang="en-US" sz="2400"/>
        </a:p>
      </dgm:t>
    </dgm:pt>
    <dgm:pt modelId="{576B7C6C-56F4-4405-97AE-5727F4EBE10D}">
      <dgm:prSet phldrT="[Texto]" custT="1"/>
      <dgm:spPr/>
      <dgm:t>
        <a:bodyPr/>
        <a:lstStyle/>
        <a:p>
          <a:r>
            <a:rPr lang="es-AR" sz="3200" dirty="0"/>
            <a:t>Se debe convertir a TC de cierre</a:t>
          </a:r>
          <a:endParaRPr lang="en-US" sz="3200" dirty="0"/>
        </a:p>
      </dgm:t>
    </dgm:pt>
    <dgm:pt modelId="{809B886B-0AEE-4CB5-90A9-07C85175ECE1}" type="parTrans" cxnId="{BD26F988-7301-439C-96D1-27D4D660C555}">
      <dgm:prSet/>
      <dgm:spPr/>
      <dgm:t>
        <a:bodyPr/>
        <a:lstStyle/>
        <a:p>
          <a:endParaRPr lang="en-US" sz="2400"/>
        </a:p>
      </dgm:t>
    </dgm:pt>
    <dgm:pt modelId="{5255C703-C298-43BB-8FB5-2CD8DDC1AD07}" type="sibTrans" cxnId="{BD26F988-7301-439C-96D1-27D4D660C555}">
      <dgm:prSet/>
      <dgm:spPr/>
      <dgm:t>
        <a:bodyPr/>
        <a:lstStyle/>
        <a:p>
          <a:endParaRPr lang="en-US" sz="2400"/>
        </a:p>
      </dgm:t>
    </dgm:pt>
    <dgm:pt modelId="{D28A97D9-BB04-417B-92E4-EB1C1BE71C4C}" type="pres">
      <dgm:prSet presAssocID="{4C7313E1-C58B-49C9-8DE8-BA727F1BD76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4B137B1-3E79-4B82-B941-6E9AD2016DA0}" type="pres">
      <dgm:prSet presAssocID="{4C7313E1-C58B-49C9-8DE8-BA727F1BD762}" presName="hierFlow" presStyleCnt="0"/>
      <dgm:spPr/>
    </dgm:pt>
    <dgm:pt modelId="{A6EBB8E9-4B6E-4BE5-A6A6-E7FA15BFDB39}" type="pres">
      <dgm:prSet presAssocID="{4C7313E1-C58B-49C9-8DE8-BA727F1BD76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8EC6D5C-761D-41D9-8121-09CD6A347ABE}" type="pres">
      <dgm:prSet presAssocID="{7A9DBD52-8CAA-4048-B6DB-6F99E116DDC8}" presName="Name14" presStyleCnt="0"/>
      <dgm:spPr/>
    </dgm:pt>
    <dgm:pt modelId="{3B67EE97-417E-4CDE-A32A-BE502B4E208D}" type="pres">
      <dgm:prSet presAssocID="{7A9DBD52-8CAA-4048-B6DB-6F99E116DDC8}" presName="level1Shape" presStyleLbl="node0" presStyleIdx="0" presStyleCnt="1" custScaleX="209868" custScaleY="139355">
        <dgm:presLayoutVars>
          <dgm:chPref val="3"/>
        </dgm:presLayoutVars>
      </dgm:prSet>
      <dgm:spPr/>
    </dgm:pt>
    <dgm:pt modelId="{E5AFF7F0-04DB-40E0-BF81-2BD68ADFA05E}" type="pres">
      <dgm:prSet presAssocID="{7A9DBD52-8CAA-4048-B6DB-6F99E116DDC8}" presName="hierChild2" presStyleCnt="0"/>
      <dgm:spPr/>
    </dgm:pt>
    <dgm:pt modelId="{6162772E-3D01-47B4-8BB4-612DE78D83A4}" type="pres">
      <dgm:prSet presAssocID="{D1A0F4C4-7FD2-4996-A625-7EBD4017B420}" presName="Name19" presStyleLbl="parChTrans1D2" presStyleIdx="0" presStyleCnt="2"/>
      <dgm:spPr/>
    </dgm:pt>
    <dgm:pt modelId="{579D6D5B-BF6F-4FE0-AFD7-986875415C71}" type="pres">
      <dgm:prSet presAssocID="{1506871E-2618-4E8E-884A-92F3063C397E}" presName="Name21" presStyleCnt="0"/>
      <dgm:spPr/>
    </dgm:pt>
    <dgm:pt modelId="{6FB1BF96-FDEF-4794-B3EF-5611C8BC7B82}" type="pres">
      <dgm:prSet presAssocID="{1506871E-2618-4E8E-884A-92F3063C397E}" presName="level2Shape" presStyleLbl="node2" presStyleIdx="0" presStyleCnt="2" custScaleX="144786" custScaleY="131827"/>
      <dgm:spPr/>
    </dgm:pt>
    <dgm:pt modelId="{A77D45BE-EB0D-446F-BD4B-FF70A8ABD408}" type="pres">
      <dgm:prSet presAssocID="{1506871E-2618-4E8E-884A-92F3063C397E}" presName="hierChild3" presStyleCnt="0"/>
      <dgm:spPr/>
    </dgm:pt>
    <dgm:pt modelId="{3BA65B5E-36FC-4325-92FB-BA34A71B9738}" type="pres">
      <dgm:prSet presAssocID="{B4FBC2F7-7B41-40EE-91E0-1EBF4E3237FF}" presName="Name19" presStyleLbl="parChTrans1D3" presStyleIdx="0" presStyleCnt="3"/>
      <dgm:spPr/>
    </dgm:pt>
    <dgm:pt modelId="{BAD8D3BD-9749-4C02-96C9-C7BC7A8A3FF8}" type="pres">
      <dgm:prSet presAssocID="{77FF6B68-3E0E-4745-AD80-5EB059D5CCB4}" presName="Name21" presStyleCnt="0"/>
      <dgm:spPr/>
    </dgm:pt>
    <dgm:pt modelId="{6F0DE207-975E-4D0A-BCE0-F8009804F429}" type="pres">
      <dgm:prSet presAssocID="{77FF6B68-3E0E-4745-AD80-5EB059D5CCB4}" presName="level2Shape" presStyleLbl="node3" presStyleIdx="0" presStyleCnt="3" custScaleX="177447" custScaleY="129958"/>
      <dgm:spPr/>
    </dgm:pt>
    <dgm:pt modelId="{8657F83B-59AC-4DED-AA30-C57AAC091551}" type="pres">
      <dgm:prSet presAssocID="{77FF6B68-3E0E-4745-AD80-5EB059D5CCB4}" presName="hierChild3" presStyleCnt="0"/>
      <dgm:spPr/>
    </dgm:pt>
    <dgm:pt modelId="{B4EE2441-DF38-46EA-990A-490213C55B79}" type="pres">
      <dgm:prSet presAssocID="{99EC97CC-06A7-4798-BE8B-4286371D28C4}" presName="Name19" presStyleLbl="parChTrans1D2" presStyleIdx="1" presStyleCnt="2"/>
      <dgm:spPr/>
    </dgm:pt>
    <dgm:pt modelId="{463D5F82-A9D8-40A0-AE8F-70A893FCF85B}" type="pres">
      <dgm:prSet presAssocID="{35C52FD9-FD6F-4F4F-83EC-8CF8719C316E}" presName="Name21" presStyleCnt="0"/>
      <dgm:spPr/>
    </dgm:pt>
    <dgm:pt modelId="{52469C26-E86B-45BA-A8D2-398F7D31F961}" type="pres">
      <dgm:prSet presAssocID="{35C52FD9-FD6F-4F4F-83EC-8CF8719C316E}" presName="level2Shape" presStyleLbl="node2" presStyleIdx="1" presStyleCnt="2" custScaleX="146828" custScaleY="131827"/>
      <dgm:spPr/>
    </dgm:pt>
    <dgm:pt modelId="{BAEB23AC-4A44-4B6A-9C8E-F972466E19A8}" type="pres">
      <dgm:prSet presAssocID="{35C52FD9-FD6F-4F4F-83EC-8CF8719C316E}" presName="hierChild3" presStyleCnt="0"/>
      <dgm:spPr/>
    </dgm:pt>
    <dgm:pt modelId="{32DC3DDA-E3CF-4DDB-A383-7FCD88188601}" type="pres">
      <dgm:prSet presAssocID="{82DE16BC-4C76-45B6-8E3A-C6571A2B2A88}" presName="Name19" presStyleLbl="parChTrans1D3" presStyleIdx="1" presStyleCnt="3"/>
      <dgm:spPr/>
    </dgm:pt>
    <dgm:pt modelId="{75A0015E-A9E0-4BFA-9BB4-4EA2439AFF90}" type="pres">
      <dgm:prSet presAssocID="{D9B6C898-7F7E-45ED-B2B1-7470962CC979}" presName="Name21" presStyleCnt="0"/>
      <dgm:spPr/>
    </dgm:pt>
    <dgm:pt modelId="{C4E520E0-9B80-42AD-912D-60966B037C48}" type="pres">
      <dgm:prSet presAssocID="{D9B6C898-7F7E-45ED-B2B1-7470962CC979}" presName="level2Shape" presStyleLbl="node3" presStyleIdx="1" presStyleCnt="3" custScaleX="185624" custScaleY="129958"/>
      <dgm:spPr/>
    </dgm:pt>
    <dgm:pt modelId="{7E2C1922-1953-40AA-BA62-54412D7248B8}" type="pres">
      <dgm:prSet presAssocID="{D9B6C898-7F7E-45ED-B2B1-7470962CC979}" presName="hierChild3" presStyleCnt="0"/>
      <dgm:spPr/>
    </dgm:pt>
    <dgm:pt modelId="{B2C2E98E-3D15-4FE6-9AFC-90ECD3D616AB}" type="pres">
      <dgm:prSet presAssocID="{809B886B-0AEE-4CB5-90A9-07C85175ECE1}" presName="Name19" presStyleLbl="parChTrans1D3" presStyleIdx="2" presStyleCnt="3"/>
      <dgm:spPr/>
    </dgm:pt>
    <dgm:pt modelId="{BD1209A7-2A17-4A61-846B-D2C75AF8C6D6}" type="pres">
      <dgm:prSet presAssocID="{576B7C6C-56F4-4405-97AE-5727F4EBE10D}" presName="Name21" presStyleCnt="0"/>
      <dgm:spPr/>
    </dgm:pt>
    <dgm:pt modelId="{F9893434-7617-4228-8DF0-545883AFEC82}" type="pres">
      <dgm:prSet presAssocID="{576B7C6C-56F4-4405-97AE-5727F4EBE10D}" presName="level2Shape" presStyleLbl="node3" presStyleIdx="2" presStyleCnt="3" custScaleX="162761" custScaleY="129958"/>
      <dgm:spPr/>
    </dgm:pt>
    <dgm:pt modelId="{D219F785-2F1A-403B-9B33-EC975952956E}" type="pres">
      <dgm:prSet presAssocID="{576B7C6C-56F4-4405-97AE-5727F4EBE10D}" presName="hierChild3" presStyleCnt="0"/>
      <dgm:spPr/>
    </dgm:pt>
    <dgm:pt modelId="{79A242F4-6283-46DB-B9B0-72556F4C7455}" type="pres">
      <dgm:prSet presAssocID="{4C7313E1-C58B-49C9-8DE8-BA727F1BD762}" presName="bgShapesFlow" presStyleCnt="0"/>
      <dgm:spPr/>
    </dgm:pt>
  </dgm:ptLst>
  <dgm:cxnLst>
    <dgm:cxn modelId="{933EED04-1952-4C13-9998-64AC689F469F}" type="presOf" srcId="{4C7313E1-C58B-49C9-8DE8-BA727F1BD762}" destId="{D28A97D9-BB04-417B-92E4-EB1C1BE71C4C}" srcOrd="0" destOrd="0" presId="urn:microsoft.com/office/officeart/2005/8/layout/hierarchy6"/>
    <dgm:cxn modelId="{EEF9991A-8407-4314-A180-3CBDA3BC33C6}" srcId="{35C52FD9-FD6F-4F4F-83EC-8CF8719C316E}" destId="{D9B6C898-7F7E-45ED-B2B1-7470962CC979}" srcOrd="0" destOrd="0" parTransId="{82DE16BC-4C76-45B6-8E3A-C6571A2B2A88}" sibTransId="{B20D0661-D945-4D9E-8F72-7AA266A4CF07}"/>
    <dgm:cxn modelId="{134E9D24-F0E6-49F4-91B1-859D91DB4966}" srcId="{7A9DBD52-8CAA-4048-B6DB-6F99E116DDC8}" destId="{1506871E-2618-4E8E-884A-92F3063C397E}" srcOrd="0" destOrd="0" parTransId="{D1A0F4C4-7FD2-4996-A625-7EBD4017B420}" sibTransId="{84ABD7A5-8DAC-43AF-8A60-6EB673C74444}"/>
    <dgm:cxn modelId="{D7229F41-2931-4219-A3DD-A254B54E76E7}" type="presOf" srcId="{D1A0F4C4-7FD2-4996-A625-7EBD4017B420}" destId="{6162772E-3D01-47B4-8BB4-612DE78D83A4}" srcOrd="0" destOrd="0" presId="urn:microsoft.com/office/officeart/2005/8/layout/hierarchy6"/>
    <dgm:cxn modelId="{36794E49-AB4C-4D63-B166-8EDB8297E4E4}" type="presOf" srcId="{82DE16BC-4C76-45B6-8E3A-C6571A2B2A88}" destId="{32DC3DDA-E3CF-4DDB-A383-7FCD88188601}" srcOrd="0" destOrd="0" presId="urn:microsoft.com/office/officeart/2005/8/layout/hierarchy6"/>
    <dgm:cxn modelId="{7C2AA46A-8E15-4FF0-BCF6-9C527A9DE296}" type="presOf" srcId="{1506871E-2618-4E8E-884A-92F3063C397E}" destId="{6FB1BF96-FDEF-4794-B3EF-5611C8BC7B82}" srcOrd="0" destOrd="0" presId="urn:microsoft.com/office/officeart/2005/8/layout/hierarchy6"/>
    <dgm:cxn modelId="{23E3024C-B2D5-4178-8032-61270BD0AD86}" srcId="{4C7313E1-C58B-49C9-8DE8-BA727F1BD762}" destId="{7A9DBD52-8CAA-4048-B6DB-6F99E116DDC8}" srcOrd="0" destOrd="0" parTransId="{D565FF36-592D-409D-9058-857AF656314C}" sibTransId="{F1912A0A-2B89-42CE-8862-18F7AFC117D4}"/>
    <dgm:cxn modelId="{36AB504C-0EE5-4A0E-845B-C3EE9EE9BD38}" type="presOf" srcId="{35C52FD9-FD6F-4F4F-83EC-8CF8719C316E}" destId="{52469C26-E86B-45BA-A8D2-398F7D31F961}" srcOrd="0" destOrd="0" presId="urn:microsoft.com/office/officeart/2005/8/layout/hierarchy6"/>
    <dgm:cxn modelId="{A6D6556E-5528-4025-BBC3-5D5220225B3E}" type="presOf" srcId="{77FF6B68-3E0E-4745-AD80-5EB059D5CCB4}" destId="{6F0DE207-975E-4D0A-BCE0-F8009804F429}" srcOrd="0" destOrd="0" presId="urn:microsoft.com/office/officeart/2005/8/layout/hierarchy6"/>
    <dgm:cxn modelId="{6215896E-BC0D-45C8-8BB2-FC8EC45283C4}" type="presOf" srcId="{99EC97CC-06A7-4798-BE8B-4286371D28C4}" destId="{B4EE2441-DF38-46EA-990A-490213C55B79}" srcOrd="0" destOrd="0" presId="urn:microsoft.com/office/officeart/2005/8/layout/hierarchy6"/>
    <dgm:cxn modelId="{BD26F988-7301-439C-96D1-27D4D660C555}" srcId="{35C52FD9-FD6F-4F4F-83EC-8CF8719C316E}" destId="{576B7C6C-56F4-4405-97AE-5727F4EBE10D}" srcOrd="1" destOrd="0" parTransId="{809B886B-0AEE-4CB5-90A9-07C85175ECE1}" sibTransId="{5255C703-C298-43BB-8FB5-2CD8DDC1AD07}"/>
    <dgm:cxn modelId="{5C2FEAA5-8652-4665-97A4-3DFC81842D44}" type="presOf" srcId="{7A9DBD52-8CAA-4048-B6DB-6F99E116DDC8}" destId="{3B67EE97-417E-4CDE-A32A-BE502B4E208D}" srcOrd="0" destOrd="0" presId="urn:microsoft.com/office/officeart/2005/8/layout/hierarchy6"/>
    <dgm:cxn modelId="{8FD765B8-5326-42F7-AC34-819D3AD4E6AE}" type="presOf" srcId="{B4FBC2F7-7B41-40EE-91E0-1EBF4E3237FF}" destId="{3BA65B5E-36FC-4325-92FB-BA34A71B9738}" srcOrd="0" destOrd="0" presId="urn:microsoft.com/office/officeart/2005/8/layout/hierarchy6"/>
    <dgm:cxn modelId="{9CED5DB9-4056-42E8-B8AB-E25C1DA52879}" srcId="{1506871E-2618-4E8E-884A-92F3063C397E}" destId="{77FF6B68-3E0E-4745-AD80-5EB059D5CCB4}" srcOrd="0" destOrd="0" parTransId="{B4FBC2F7-7B41-40EE-91E0-1EBF4E3237FF}" sibTransId="{D357C0FB-FE95-4922-948E-0411D5686602}"/>
    <dgm:cxn modelId="{C311BBBC-5E2C-4B15-9CB3-B7CE521079D6}" type="presOf" srcId="{809B886B-0AEE-4CB5-90A9-07C85175ECE1}" destId="{B2C2E98E-3D15-4FE6-9AFC-90ECD3D616AB}" srcOrd="0" destOrd="0" presId="urn:microsoft.com/office/officeart/2005/8/layout/hierarchy6"/>
    <dgm:cxn modelId="{F72F80DE-2543-432A-B609-689BCCE5892B}" type="presOf" srcId="{576B7C6C-56F4-4405-97AE-5727F4EBE10D}" destId="{F9893434-7617-4228-8DF0-545883AFEC82}" srcOrd="0" destOrd="0" presId="urn:microsoft.com/office/officeart/2005/8/layout/hierarchy6"/>
    <dgm:cxn modelId="{0D2CBBE6-5B22-4E1F-9E55-842A9C6E8A65}" type="presOf" srcId="{D9B6C898-7F7E-45ED-B2B1-7470962CC979}" destId="{C4E520E0-9B80-42AD-912D-60966B037C48}" srcOrd="0" destOrd="0" presId="urn:microsoft.com/office/officeart/2005/8/layout/hierarchy6"/>
    <dgm:cxn modelId="{7C15E5FB-2112-46A4-A0C3-80EC353F7067}" srcId="{7A9DBD52-8CAA-4048-B6DB-6F99E116DDC8}" destId="{35C52FD9-FD6F-4F4F-83EC-8CF8719C316E}" srcOrd="1" destOrd="0" parTransId="{99EC97CC-06A7-4798-BE8B-4286371D28C4}" sibTransId="{6B194C29-42A3-4903-B889-BEBF6A969FA6}"/>
    <dgm:cxn modelId="{9819D400-2698-40D3-8251-11DEB9659D68}" type="presParOf" srcId="{D28A97D9-BB04-417B-92E4-EB1C1BE71C4C}" destId="{F4B137B1-3E79-4B82-B941-6E9AD2016DA0}" srcOrd="0" destOrd="0" presId="urn:microsoft.com/office/officeart/2005/8/layout/hierarchy6"/>
    <dgm:cxn modelId="{548C78CB-26BD-4FC2-9A3D-52C7FA42E216}" type="presParOf" srcId="{F4B137B1-3E79-4B82-B941-6E9AD2016DA0}" destId="{A6EBB8E9-4B6E-4BE5-A6A6-E7FA15BFDB39}" srcOrd="0" destOrd="0" presId="urn:microsoft.com/office/officeart/2005/8/layout/hierarchy6"/>
    <dgm:cxn modelId="{C326F924-BC08-4F4B-8AB6-9409EB8AACE6}" type="presParOf" srcId="{A6EBB8E9-4B6E-4BE5-A6A6-E7FA15BFDB39}" destId="{38EC6D5C-761D-41D9-8121-09CD6A347ABE}" srcOrd="0" destOrd="0" presId="urn:microsoft.com/office/officeart/2005/8/layout/hierarchy6"/>
    <dgm:cxn modelId="{CF9AA09C-611B-4343-B427-0CBB328AE67A}" type="presParOf" srcId="{38EC6D5C-761D-41D9-8121-09CD6A347ABE}" destId="{3B67EE97-417E-4CDE-A32A-BE502B4E208D}" srcOrd="0" destOrd="0" presId="urn:microsoft.com/office/officeart/2005/8/layout/hierarchy6"/>
    <dgm:cxn modelId="{96E13CB6-3844-402F-B0E5-989B32409FD0}" type="presParOf" srcId="{38EC6D5C-761D-41D9-8121-09CD6A347ABE}" destId="{E5AFF7F0-04DB-40E0-BF81-2BD68ADFA05E}" srcOrd="1" destOrd="0" presId="urn:microsoft.com/office/officeart/2005/8/layout/hierarchy6"/>
    <dgm:cxn modelId="{5A0FAA52-120C-486A-9DF8-9BC1C64FF757}" type="presParOf" srcId="{E5AFF7F0-04DB-40E0-BF81-2BD68ADFA05E}" destId="{6162772E-3D01-47B4-8BB4-612DE78D83A4}" srcOrd="0" destOrd="0" presId="urn:microsoft.com/office/officeart/2005/8/layout/hierarchy6"/>
    <dgm:cxn modelId="{B71FE551-438B-47D5-841B-48E3E463B404}" type="presParOf" srcId="{E5AFF7F0-04DB-40E0-BF81-2BD68ADFA05E}" destId="{579D6D5B-BF6F-4FE0-AFD7-986875415C71}" srcOrd="1" destOrd="0" presId="urn:microsoft.com/office/officeart/2005/8/layout/hierarchy6"/>
    <dgm:cxn modelId="{A4AEEECF-B15D-4098-AB45-C560F3430AA6}" type="presParOf" srcId="{579D6D5B-BF6F-4FE0-AFD7-986875415C71}" destId="{6FB1BF96-FDEF-4794-B3EF-5611C8BC7B82}" srcOrd="0" destOrd="0" presId="urn:microsoft.com/office/officeart/2005/8/layout/hierarchy6"/>
    <dgm:cxn modelId="{7DBCE9D5-CB47-4C61-923C-1C274F4BE368}" type="presParOf" srcId="{579D6D5B-BF6F-4FE0-AFD7-986875415C71}" destId="{A77D45BE-EB0D-446F-BD4B-FF70A8ABD408}" srcOrd="1" destOrd="0" presId="urn:microsoft.com/office/officeart/2005/8/layout/hierarchy6"/>
    <dgm:cxn modelId="{88C4D7BA-0D65-460C-B3B5-7D4181E007FF}" type="presParOf" srcId="{A77D45BE-EB0D-446F-BD4B-FF70A8ABD408}" destId="{3BA65B5E-36FC-4325-92FB-BA34A71B9738}" srcOrd="0" destOrd="0" presId="urn:microsoft.com/office/officeart/2005/8/layout/hierarchy6"/>
    <dgm:cxn modelId="{F371E6A6-050A-4A12-8A63-03016C781CC7}" type="presParOf" srcId="{A77D45BE-EB0D-446F-BD4B-FF70A8ABD408}" destId="{BAD8D3BD-9749-4C02-96C9-C7BC7A8A3FF8}" srcOrd="1" destOrd="0" presId="urn:microsoft.com/office/officeart/2005/8/layout/hierarchy6"/>
    <dgm:cxn modelId="{E00A6381-131B-468D-BE06-0BCB07F6C77D}" type="presParOf" srcId="{BAD8D3BD-9749-4C02-96C9-C7BC7A8A3FF8}" destId="{6F0DE207-975E-4D0A-BCE0-F8009804F429}" srcOrd="0" destOrd="0" presId="urn:microsoft.com/office/officeart/2005/8/layout/hierarchy6"/>
    <dgm:cxn modelId="{06AE083B-9E05-43B8-8B12-C7151F9F683D}" type="presParOf" srcId="{BAD8D3BD-9749-4C02-96C9-C7BC7A8A3FF8}" destId="{8657F83B-59AC-4DED-AA30-C57AAC091551}" srcOrd="1" destOrd="0" presId="urn:microsoft.com/office/officeart/2005/8/layout/hierarchy6"/>
    <dgm:cxn modelId="{C5DC435A-5122-4936-A770-7F47A617FBDD}" type="presParOf" srcId="{E5AFF7F0-04DB-40E0-BF81-2BD68ADFA05E}" destId="{B4EE2441-DF38-46EA-990A-490213C55B79}" srcOrd="2" destOrd="0" presId="urn:microsoft.com/office/officeart/2005/8/layout/hierarchy6"/>
    <dgm:cxn modelId="{BF768985-07F7-4F38-8BF2-DDFAC17A0E59}" type="presParOf" srcId="{E5AFF7F0-04DB-40E0-BF81-2BD68ADFA05E}" destId="{463D5F82-A9D8-40A0-AE8F-70A893FCF85B}" srcOrd="3" destOrd="0" presId="urn:microsoft.com/office/officeart/2005/8/layout/hierarchy6"/>
    <dgm:cxn modelId="{54C7CA4C-4A68-4FBC-844F-3E44CBB25FED}" type="presParOf" srcId="{463D5F82-A9D8-40A0-AE8F-70A893FCF85B}" destId="{52469C26-E86B-45BA-A8D2-398F7D31F961}" srcOrd="0" destOrd="0" presId="urn:microsoft.com/office/officeart/2005/8/layout/hierarchy6"/>
    <dgm:cxn modelId="{8E6479EB-4ED0-403E-AAA9-772C89F503D8}" type="presParOf" srcId="{463D5F82-A9D8-40A0-AE8F-70A893FCF85B}" destId="{BAEB23AC-4A44-4B6A-9C8E-F972466E19A8}" srcOrd="1" destOrd="0" presId="urn:microsoft.com/office/officeart/2005/8/layout/hierarchy6"/>
    <dgm:cxn modelId="{F47DB437-70AF-497A-8348-F2E4E7B6A7DA}" type="presParOf" srcId="{BAEB23AC-4A44-4B6A-9C8E-F972466E19A8}" destId="{32DC3DDA-E3CF-4DDB-A383-7FCD88188601}" srcOrd="0" destOrd="0" presId="urn:microsoft.com/office/officeart/2005/8/layout/hierarchy6"/>
    <dgm:cxn modelId="{0D23A6E5-F61F-4D2C-BD81-6D4CC4ACA681}" type="presParOf" srcId="{BAEB23AC-4A44-4B6A-9C8E-F972466E19A8}" destId="{75A0015E-A9E0-4BFA-9BB4-4EA2439AFF90}" srcOrd="1" destOrd="0" presId="urn:microsoft.com/office/officeart/2005/8/layout/hierarchy6"/>
    <dgm:cxn modelId="{059CFAD2-CD66-44D8-8CB7-2F90DA70E44E}" type="presParOf" srcId="{75A0015E-A9E0-4BFA-9BB4-4EA2439AFF90}" destId="{C4E520E0-9B80-42AD-912D-60966B037C48}" srcOrd="0" destOrd="0" presId="urn:microsoft.com/office/officeart/2005/8/layout/hierarchy6"/>
    <dgm:cxn modelId="{9D091C8C-52C8-4922-881A-C0CC89472D8F}" type="presParOf" srcId="{75A0015E-A9E0-4BFA-9BB4-4EA2439AFF90}" destId="{7E2C1922-1953-40AA-BA62-54412D7248B8}" srcOrd="1" destOrd="0" presId="urn:microsoft.com/office/officeart/2005/8/layout/hierarchy6"/>
    <dgm:cxn modelId="{85791EA7-FFB4-4278-8FCB-7B6D11ACA7CE}" type="presParOf" srcId="{BAEB23AC-4A44-4B6A-9C8E-F972466E19A8}" destId="{B2C2E98E-3D15-4FE6-9AFC-90ECD3D616AB}" srcOrd="2" destOrd="0" presId="urn:microsoft.com/office/officeart/2005/8/layout/hierarchy6"/>
    <dgm:cxn modelId="{EFDF2605-036E-4562-872C-56918F3B0BBB}" type="presParOf" srcId="{BAEB23AC-4A44-4B6A-9C8E-F972466E19A8}" destId="{BD1209A7-2A17-4A61-846B-D2C75AF8C6D6}" srcOrd="3" destOrd="0" presId="urn:microsoft.com/office/officeart/2005/8/layout/hierarchy6"/>
    <dgm:cxn modelId="{51904921-C1FB-431D-A418-10C5FE968BF0}" type="presParOf" srcId="{BD1209A7-2A17-4A61-846B-D2C75AF8C6D6}" destId="{F9893434-7617-4228-8DF0-545883AFEC82}" srcOrd="0" destOrd="0" presId="urn:microsoft.com/office/officeart/2005/8/layout/hierarchy6"/>
    <dgm:cxn modelId="{15775AE1-A760-4E29-96BD-DDC343552BC9}" type="presParOf" srcId="{BD1209A7-2A17-4A61-846B-D2C75AF8C6D6}" destId="{D219F785-2F1A-403B-9B33-EC975952956E}" srcOrd="1" destOrd="0" presId="urn:microsoft.com/office/officeart/2005/8/layout/hierarchy6"/>
    <dgm:cxn modelId="{AB25ED35-2A65-4DFF-A7B4-68AA6D7D7162}" type="presParOf" srcId="{D28A97D9-BB04-417B-92E4-EB1C1BE71C4C}" destId="{79A242F4-6283-46DB-B9B0-72556F4C7455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53CEA-11FC-436A-A8EB-E07466B4F984}">
      <dsp:nvSpPr>
        <dsp:cNvPr id="0" name=""/>
        <dsp:cNvSpPr/>
      </dsp:nvSpPr>
      <dsp:spPr>
        <a:xfrm>
          <a:off x="1110902" y="247124"/>
          <a:ext cx="14313594" cy="2259579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kern="1200" dirty="0"/>
            <a:t>Los principales temas que afectan a las compañías argentinas y latinoamericanas en general</a:t>
          </a:r>
          <a:endParaRPr lang="en-US" sz="4800" kern="1200" dirty="0"/>
        </a:p>
      </dsp:txBody>
      <dsp:txXfrm>
        <a:off x="1177083" y="313305"/>
        <a:ext cx="14181232" cy="2127217"/>
      </dsp:txXfrm>
    </dsp:sp>
    <dsp:sp modelId="{9F363031-951B-4B3C-AFBC-0D2BF1CD587D}">
      <dsp:nvSpPr>
        <dsp:cNvPr id="0" name=""/>
        <dsp:cNvSpPr/>
      </dsp:nvSpPr>
      <dsp:spPr>
        <a:xfrm rot="5400000">
          <a:off x="7761836" y="1981355"/>
          <a:ext cx="1011726" cy="23031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237CF-9A69-4188-A358-C1333D2F19AD}">
      <dsp:nvSpPr>
        <dsp:cNvPr id="0" name=""/>
        <dsp:cNvSpPr/>
      </dsp:nvSpPr>
      <dsp:spPr>
        <a:xfrm>
          <a:off x="4318" y="3759143"/>
          <a:ext cx="16526762" cy="257233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b="1" kern="1200" dirty="0"/>
            <a:t>La Inflación y la Devaluación / Revalorización de la moneda local</a:t>
          </a:r>
        </a:p>
      </dsp:txBody>
      <dsp:txXfrm>
        <a:off x="79659" y="3834484"/>
        <a:ext cx="16376080" cy="24216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BA441-6F6A-48F8-80E5-9866EE49BB6F}">
      <dsp:nvSpPr>
        <dsp:cNvPr id="0" name=""/>
        <dsp:cNvSpPr/>
      </dsp:nvSpPr>
      <dsp:spPr>
        <a:xfrm>
          <a:off x="0" y="0"/>
          <a:ext cx="12824460" cy="1859279"/>
        </a:xfrm>
        <a:prstGeom prst="roundRect">
          <a:avLst>
            <a:gd name="adj" fmla="val 10000"/>
          </a:avLst>
        </a:prstGeom>
        <a:solidFill>
          <a:srgbClr val="0F08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400" kern="1200" dirty="0">
              <a:solidFill>
                <a:schemeClr val="bg1"/>
              </a:solidFill>
              <a:latin typeface="+mj-lt"/>
            </a:rPr>
            <a:t>Las Reglas GloBE del Pilar 2:</a:t>
          </a:r>
          <a:endParaRPr lang="en-US" sz="4400" kern="1200" dirty="0">
            <a:solidFill>
              <a:schemeClr val="bg1"/>
            </a:solidFill>
          </a:endParaRPr>
        </a:p>
      </dsp:txBody>
      <dsp:txXfrm>
        <a:off x="54456" y="54456"/>
        <a:ext cx="10818153" cy="1750367"/>
      </dsp:txXfrm>
    </dsp:sp>
    <dsp:sp modelId="{1C32D2AE-C65B-4005-8E8D-F4DD81D1C5BA}">
      <dsp:nvSpPr>
        <dsp:cNvPr id="0" name=""/>
        <dsp:cNvSpPr/>
      </dsp:nvSpPr>
      <dsp:spPr>
        <a:xfrm>
          <a:off x="1131569" y="2169159"/>
          <a:ext cx="12824460" cy="18592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500" kern="1200" dirty="0">
              <a:solidFill>
                <a:schemeClr val="bg1"/>
              </a:solidFill>
              <a:latin typeface="+mj-lt"/>
            </a:rPr>
            <a:t>Consideran la corrección de asimetrías por diferencias de cambio (otra cara del mismo problema)</a:t>
          </a:r>
        </a:p>
      </dsp:txBody>
      <dsp:txXfrm>
        <a:off x="1186025" y="2223615"/>
        <a:ext cx="10375446" cy="1750367"/>
      </dsp:txXfrm>
    </dsp:sp>
    <dsp:sp modelId="{A911848C-BF16-40EF-8ED0-8AB4C17B0FF2}">
      <dsp:nvSpPr>
        <dsp:cNvPr id="0" name=""/>
        <dsp:cNvSpPr/>
      </dsp:nvSpPr>
      <dsp:spPr>
        <a:xfrm>
          <a:off x="2263139" y="4338319"/>
          <a:ext cx="12824460" cy="1859279"/>
        </a:xfrm>
        <a:prstGeom prst="roundRect">
          <a:avLst>
            <a:gd name="adj" fmla="val 10000"/>
          </a:avLst>
        </a:prstGeom>
        <a:solidFill>
          <a:srgbClr val="F58C4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500" kern="1200" dirty="0">
              <a:solidFill>
                <a:schemeClr val="bg1"/>
              </a:solidFill>
              <a:latin typeface="+mj-lt"/>
            </a:rPr>
            <a:t>Pero </a:t>
          </a:r>
          <a:r>
            <a:rPr lang="es-ES" sz="3500" b="1" kern="1200" dirty="0">
              <a:solidFill>
                <a:schemeClr val="bg1"/>
              </a:solidFill>
              <a:latin typeface="+mj-lt"/>
            </a:rPr>
            <a:t>NO</a:t>
          </a:r>
          <a:r>
            <a:rPr lang="es-ES" sz="3500" kern="1200" dirty="0">
              <a:solidFill>
                <a:schemeClr val="bg1"/>
              </a:solidFill>
              <a:latin typeface="+mj-lt"/>
            </a:rPr>
            <a:t> contemplan correcciones de las asimetrías generadas por el impacto del Ajuste por Inflación y la conversión de monedas en los Impuestos Cubiertos.</a:t>
          </a:r>
        </a:p>
      </dsp:txBody>
      <dsp:txXfrm>
        <a:off x="2317595" y="4392775"/>
        <a:ext cx="10375446" cy="1750367"/>
      </dsp:txXfrm>
    </dsp:sp>
    <dsp:sp modelId="{282CE1E2-4D45-4D29-8C12-94F47297B090}">
      <dsp:nvSpPr>
        <dsp:cNvPr id="0" name=""/>
        <dsp:cNvSpPr/>
      </dsp:nvSpPr>
      <dsp:spPr>
        <a:xfrm>
          <a:off x="11615928" y="1409953"/>
          <a:ext cx="1208531" cy="120853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11887847" y="1409953"/>
        <a:ext cx="664693" cy="909420"/>
      </dsp:txXfrm>
    </dsp:sp>
    <dsp:sp modelId="{03145E58-A066-4B95-B59D-7E4A68D85D11}">
      <dsp:nvSpPr>
        <dsp:cNvPr id="0" name=""/>
        <dsp:cNvSpPr/>
      </dsp:nvSpPr>
      <dsp:spPr>
        <a:xfrm>
          <a:off x="12747498" y="3566718"/>
          <a:ext cx="1208531" cy="120853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13019417" y="3566718"/>
        <a:ext cx="664693" cy="9094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2C567A-B7EE-4AFA-A4E9-2E5F7BFE0999}">
      <dsp:nvSpPr>
        <dsp:cNvPr id="0" name=""/>
        <dsp:cNvSpPr/>
      </dsp:nvSpPr>
      <dsp:spPr>
        <a:xfrm>
          <a:off x="2620" y="654806"/>
          <a:ext cx="7742921" cy="1213913"/>
        </a:xfrm>
        <a:prstGeom prst="roundRect">
          <a:avLst>
            <a:gd name="adj" fmla="val 10000"/>
          </a:avLst>
        </a:prstGeom>
        <a:solidFill>
          <a:srgbClr val="0F08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000" kern="1200" noProof="0" dirty="0"/>
            <a:t> Se generan asimetrías entre</a:t>
          </a:r>
          <a:r>
            <a:rPr lang="en-US" sz="4000" kern="1200" dirty="0"/>
            <a:t>:</a:t>
          </a:r>
        </a:p>
      </dsp:txBody>
      <dsp:txXfrm>
        <a:off x="38174" y="690360"/>
        <a:ext cx="7671813" cy="1142805"/>
      </dsp:txXfrm>
    </dsp:sp>
    <dsp:sp modelId="{3296787A-3D08-4DDC-8B05-F6DEAF840663}">
      <dsp:nvSpPr>
        <dsp:cNvPr id="0" name=""/>
        <dsp:cNvSpPr/>
      </dsp:nvSpPr>
      <dsp:spPr>
        <a:xfrm>
          <a:off x="776912" y="1868720"/>
          <a:ext cx="774292" cy="1094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4601"/>
              </a:lnTo>
              <a:lnTo>
                <a:pt x="774292" y="10946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583355-832C-45D4-8225-0C0839F8971E}">
      <dsp:nvSpPr>
        <dsp:cNvPr id="0" name=""/>
        <dsp:cNvSpPr/>
      </dsp:nvSpPr>
      <dsp:spPr>
        <a:xfrm>
          <a:off x="1551204" y="2233587"/>
          <a:ext cx="6250334" cy="1459469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600" kern="1200" noProof="0" dirty="0"/>
            <a:t>Impuestos Cubiertos Ajustados</a:t>
          </a:r>
        </a:p>
      </dsp:txBody>
      <dsp:txXfrm>
        <a:off x="1593950" y="2276333"/>
        <a:ext cx="6164842" cy="1373977"/>
      </dsp:txXfrm>
    </dsp:sp>
    <dsp:sp modelId="{09D78500-B48C-41A1-A40C-6A4FD40B39F2}">
      <dsp:nvSpPr>
        <dsp:cNvPr id="0" name=""/>
        <dsp:cNvSpPr/>
      </dsp:nvSpPr>
      <dsp:spPr>
        <a:xfrm>
          <a:off x="776912" y="1868720"/>
          <a:ext cx="774292" cy="2918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8938"/>
              </a:lnTo>
              <a:lnTo>
                <a:pt x="774292" y="29189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5AAC8-F85C-4135-96C9-E88E3B86E902}">
      <dsp:nvSpPr>
        <dsp:cNvPr id="0" name=""/>
        <dsp:cNvSpPr/>
      </dsp:nvSpPr>
      <dsp:spPr>
        <a:xfrm>
          <a:off x="1551204" y="4057924"/>
          <a:ext cx="6250334" cy="1459469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/>
            <a:t>Resultado Contable según los Estados Financieros de Consolidación</a:t>
          </a:r>
          <a:endParaRPr lang="en-US" sz="3600" kern="1200" dirty="0"/>
        </a:p>
      </dsp:txBody>
      <dsp:txXfrm>
        <a:off x="1593950" y="4100670"/>
        <a:ext cx="6164842" cy="1373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C18D9-226D-4BF1-A3A4-DBF7C44E36E5}">
      <dsp:nvSpPr>
        <dsp:cNvPr id="0" name=""/>
        <dsp:cNvSpPr/>
      </dsp:nvSpPr>
      <dsp:spPr>
        <a:xfrm>
          <a:off x="10467" y="0"/>
          <a:ext cx="4887302" cy="199944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/>
            <a:t>Pueden llegar a generar ETR menores al 15%, e incluso negativas.</a:t>
          </a:r>
          <a:endParaRPr lang="en-US" sz="3600" kern="1200" dirty="0"/>
        </a:p>
      </dsp:txBody>
      <dsp:txXfrm>
        <a:off x="69029" y="58562"/>
        <a:ext cx="4770178" cy="1882325"/>
      </dsp:txXfrm>
    </dsp:sp>
    <dsp:sp modelId="{1776AE42-2327-4DD4-996D-7DDDA7B08C15}">
      <dsp:nvSpPr>
        <dsp:cNvPr id="0" name=""/>
        <dsp:cNvSpPr/>
      </dsp:nvSpPr>
      <dsp:spPr>
        <a:xfrm>
          <a:off x="5094446" y="435580"/>
          <a:ext cx="992917" cy="11282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094446" y="661237"/>
        <a:ext cx="695042" cy="676973"/>
      </dsp:txXfrm>
    </dsp:sp>
    <dsp:sp modelId="{F821B518-7C57-4455-A5A4-09004DDCF182}">
      <dsp:nvSpPr>
        <dsp:cNvPr id="0" name=""/>
        <dsp:cNvSpPr/>
      </dsp:nvSpPr>
      <dsp:spPr>
        <a:xfrm>
          <a:off x="6243663" y="0"/>
          <a:ext cx="4549544" cy="199944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/>
            <a:t>Disparando eventualmente el pago del Top-up Tax</a:t>
          </a:r>
          <a:endParaRPr lang="en-US" sz="3600" kern="1200" dirty="0"/>
        </a:p>
      </dsp:txBody>
      <dsp:txXfrm>
        <a:off x="6302225" y="58562"/>
        <a:ext cx="4432420" cy="18823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F0F19B-4973-4D60-8FFD-4D504444E1F9}">
      <dsp:nvSpPr>
        <dsp:cNvPr id="0" name=""/>
        <dsp:cNvSpPr/>
      </dsp:nvSpPr>
      <dsp:spPr>
        <a:xfrm>
          <a:off x="0" y="202739"/>
          <a:ext cx="17068800" cy="1749150"/>
        </a:xfrm>
        <a:prstGeom prst="roundRect">
          <a:avLst/>
        </a:prstGeom>
        <a:solidFill>
          <a:srgbClr val="0F08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400" kern="1200" dirty="0">
              <a:solidFill>
                <a:schemeClr val="bg1"/>
              </a:solidFill>
              <a:latin typeface="+mj-lt"/>
            </a:rPr>
            <a:t>El Ajuste por Inflación Fiscal afecta significativamente la determinación del </a:t>
          </a:r>
          <a:r>
            <a:rPr lang="es-ES" sz="4400" b="1" kern="1200" dirty="0">
              <a:solidFill>
                <a:schemeClr val="bg1"/>
              </a:solidFill>
              <a:latin typeface="+mj-lt"/>
            </a:rPr>
            <a:t>IMPUESTO DIFERIDO:</a:t>
          </a:r>
          <a:endParaRPr lang="en-US" sz="4400" kern="1200" dirty="0">
            <a:solidFill>
              <a:schemeClr val="bg1"/>
            </a:solidFill>
          </a:endParaRPr>
        </a:p>
      </dsp:txBody>
      <dsp:txXfrm>
        <a:off x="85386" y="288125"/>
        <a:ext cx="16898028" cy="1578378"/>
      </dsp:txXfrm>
    </dsp:sp>
    <dsp:sp modelId="{103791A8-B0DE-4E8D-BE8B-8B66CFBE96AD}">
      <dsp:nvSpPr>
        <dsp:cNvPr id="0" name=""/>
        <dsp:cNvSpPr/>
      </dsp:nvSpPr>
      <dsp:spPr>
        <a:xfrm>
          <a:off x="0" y="1951889"/>
          <a:ext cx="17068800" cy="4843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934" tIns="50800" rIns="284480" bIns="50800" numCol="1" spcCol="1270" anchor="t" anchorCtr="0">
          <a:noAutofit/>
        </a:bodyPr>
        <a:lstStyle/>
        <a:p>
          <a:pPr marL="534988" lvl="1" indent="-534988" algn="l" defTabSz="1778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kern="1200" dirty="0">
              <a:solidFill>
                <a:schemeClr val="tx2"/>
              </a:solidFill>
              <a:latin typeface="+mj-lt"/>
            </a:rPr>
            <a:t>La normativa tributaria local exige la </a:t>
          </a:r>
          <a:r>
            <a:rPr lang="es-ES" sz="4000" u="sng" kern="1200" dirty="0">
              <a:solidFill>
                <a:schemeClr val="tx2"/>
              </a:solidFill>
              <a:latin typeface="+mj-lt"/>
            </a:rPr>
            <a:t>revaluación de las bases imponibles de los activos</a:t>
          </a:r>
          <a:r>
            <a:rPr lang="es-ES" sz="4000" kern="1200" dirty="0">
              <a:solidFill>
                <a:schemeClr val="tx2"/>
              </a:solidFill>
              <a:latin typeface="+mj-lt"/>
            </a:rPr>
            <a:t> </a:t>
          </a:r>
        </a:p>
        <a:p>
          <a:pPr marL="534988" lvl="1" indent="-534988" algn="l" defTabSz="1778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kern="1200" dirty="0">
              <a:solidFill>
                <a:schemeClr val="tx2"/>
              </a:solidFill>
              <a:latin typeface="+mj-lt"/>
            </a:rPr>
            <a:t>Surgen diferencias temporales entre la base imponible revaluada (en moneda local) y el valor en libros (en dólares)</a:t>
          </a:r>
        </a:p>
        <a:p>
          <a:pPr marL="534988" lvl="1" indent="-534988" algn="l" defTabSz="1778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kern="1200" dirty="0">
              <a:solidFill>
                <a:schemeClr val="tx2"/>
              </a:solidFill>
              <a:latin typeface="+mj-lt"/>
            </a:rPr>
            <a:t>Se deben registrar como </a:t>
          </a:r>
          <a:r>
            <a:rPr lang="es-ES" sz="4000" b="1" kern="1200" dirty="0">
              <a:solidFill>
                <a:schemeClr val="tx2"/>
              </a:solidFill>
              <a:latin typeface="+mj-lt"/>
            </a:rPr>
            <a:t>INGRESOS</a:t>
          </a:r>
          <a:r>
            <a:rPr lang="es-ES" sz="4000" kern="1200" dirty="0">
              <a:solidFill>
                <a:schemeClr val="tx2"/>
              </a:solidFill>
              <a:latin typeface="+mj-lt"/>
            </a:rPr>
            <a:t> </a:t>
          </a:r>
          <a:r>
            <a:rPr lang="es-ES" sz="4000" b="1" kern="1200" dirty="0">
              <a:solidFill>
                <a:schemeClr val="tx2"/>
              </a:solidFill>
              <a:latin typeface="+mj-lt"/>
            </a:rPr>
            <a:t>por impuestos diferidos </a:t>
          </a:r>
          <a:r>
            <a:rPr lang="es-ES" sz="4000" kern="1200" dirty="0">
              <a:solidFill>
                <a:schemeClr val="tx2"/>
              </a:solidFill>
              <a:latin typeface="+mj-lt"/>
            </a:rPr>
            <a:t>incluso si el beneficio es incierto o a largo plazo </a:t>
          </a:r>
        </a:p>
        <a:p>
          <a:pPr marL="534988" lvl="1" indent="-534988" algn="l" defTabSz="17780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kern="1200" dirty="0">
              <a:solidFill>
                <a:schemeClr val="tx2"/>
              </a:solidFill>
              <a:latin typeface="+mj-lt"/>
            </a:rPr>
            <a:t>No puede ser descontado a su valor actual.</a:t>
          </a:r>
          <a:endParaRPr lang="en-US" sz="4000" kern="1200" dirty="0"/>
        </a:p>
      </dsp:txBody>
      <dsp:txXfrm>
        <a:off x="0" y="1951889"/>
        <a:ext cx="17068800" cy="48438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7EE97-417E-4CDE-A32A-BE502B4E208D}">
      <dsp:nvSpPr>
        <dsp:cNvPr id="0" name=""/>
        <dsp:cNvSpPr/>
      </dsp:nvSpPr>
      <dsp:spPr>
        <a:xfrm>
          <a:off x="2743203" y="2769"/>
          <a:ext cx="3929270" cy="1739389"/>
        </a:xfrm>
        <a:prstGeom prst="roundRect">
          <a:avLst>
            <a:gd name="adj" fmla="val 1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000" kern="1200" dirty="0"/>
            <a:t>Valor de Origen de un activo no monetario</a:t>
          </a:r>
          <a:endParaRPr lang="en-US" sz="4000" kern="1200" dirty="0"/>
        </a:p>
      </dsp:txBody>
      <dsp:txXfrm>
        <a:off x="2794148" y="53714"/>
        <a:ext cx="3827380" cy="1637499"/>
      </dsp:txXfrm>
    </dsp:sp>
    <dsp:sp modelId="{6162772E-3D01-47B4-8BB4-612DE78D83A4}">
      <dsp:nvSpPr>
        <dsp:cNvPr id="0" name=""/>
        <dsp:cNvSpPr/>
      </dsp:nvSpPr>
      <dsp:spPr>
        <a:xfrm>
          <a:off x="1815789" y="1742159"/>
          <a:ext cx="2892048" cy="499268"/>
        </a:xfrm>
        <a:custGeom>
          <a:avLst/>
          <a:gdLst/>
          <a:ahLst/>
          <a:cxnLst/>
          <a:rect l="0" t="0" r="0" b="0"/>
          <a:pathLst>
            <a:path>
              <a:moveTo>
                <a:pt x="2892048" y="0"/>
              </a:moveTo>
              <a:lnTo>
                <a:pt x="2892048" y="249634"/>
              </a:lnTo>
              <a:lnTo>
                <a:pt x="0" y="249634"/>
              </a:lnTo>
              <a:lnTo>
                <a:pt x="0" y="499268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B1BF96-FDEF-4794-B3EF-5611C8BC7B82}">
      <dsp:nvSpPr>
        <dsp:cNvPr id="0" name=""/>
        <dsp:cNvSpPr/>
      </dsp:nvSpPr>
      <dsp:spPr>
        <a:xfrm>
          <a:off x="460406" y="2241428"/>
          <a:ext cx="2710767" cy="1645427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En USD (contabilidad)</a:t>
          </a:r>
          <a:endParaRPr lang="en-US" sz="3200" kern="1200" dirty="0"/>
        </a:p>
      </dsp:txBody>
      <dsp:txXfrm>
        <a:off x="508599" y="2289621"/>
        <a:ext cx="2614381" cy="1549041"/>
      </dsp:txXfrm>
    </dsp:sp>
    <dsp:sp modelId="{3BA65B5E-36FC-4325-92FB-BA34A71B9738}">
      <dsp:nvSpPr>
        <dsp:cNvPr id="0" name=""/>
        <dsp:cNvSpPr/>
      </dsp:nvSpPr>
      <dsp:spPr>
        <a:xfrm>
          <a:off x="1770069" y="3886856"/>
          <a:ext cx="91440" cy="4992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268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DE207-975E-4D0A-BCE0-F8009804F429}">
      <dsp:nvSpPr>
        <dsp:cNvPr id="0" name=""/>
        <dsp:cNvSpPr/>
      </dsp:nvSpPr>
      <dsp:spPr>
        <a:xfrm>
          <a:off x="154657" y="4386124"/>
          <a:ext cx="3322265" cy="1622099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Se mantiene estable en el tiempo</a:t>
          </a:r>
          <a:endParaRPr lang="en-US" sz="3200" kern="1200" dirty="0"/>
        </a:p>
      </dsp:txBody>
      <dsp:txXfrm>
        <a:off x="202167" y="4433634"/>
        <a:ext cx="3227245" cy="1527079"/>
      </dsp:txXfrm>
    </dsp:sp>
    <dsp:sp modelId="{B4EE2441-DF38-46EA-990A-490213C55B79}">
      <dsp:nvSpPr>
        <dsp:cNvPr id="0" name=""/>
        <dsp:cNvSpPr/>
      </dsp:nvSpPr>
      <dsp:spPr>
        <a:xfrm>
          <a:off x="4707838" y="1742159"/>
          <a:ext cx="2872932" cy="499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634"/>
              </a:lnTo>
              <a:lnTo>
                <a:pt x="2872932" y="249634"/>
              </a:lnTo>
              <a:lnTo>
                <a:pt x="2872932" y="499268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69C26-E86B-45BA-A8D2-398F7D31F961}">
      <dsp:nvSpPr>
        <dsp:cNvPr id="0" name=""/>
        <dsp:cNvSpPr/>
      </dsp:nvSpPr>
      <dsp:spPr>
        <a:xfrm>
          <a:off x="6206271" y="2241428"/>
          <a:ext cx="2748998" cy="1645427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En Moneda Local (tributaria)</a:t>
          </a:r>
          <a:endParaRPr lang="en-US" sz="3200" kern="1200" dirty="0"/>
        </a:p>
      </dsp:txBody>
      <dsp:txXfrm>
        <a:off x="6254464" y="2289621"/>
        <a:ext cx="2652612" cy="1549041"/>
      </dsp:txXfrm>
    </dsp:sp>
    <dsp:sp modelId="{32DC3DDA-E3CF-4DDB-A383-7FCD88188601}">
      <dsp:nvSpPr>
        <dsp:cNvPr id="0" name=""/>
        <dsp:cNvSpPr/>
      </dsp:nvSpPr>
      <dsp:spPr>
        <a:xfrm>
          <a:off x="5776279" y="3886856"/>
          <a:ext cx="1804491" cy="499268"/>
        </a:xfrm>
        <a:custGeom>
          <a:avLst/>
          <a:gdLst/>
          <a:ahLst/>
          <a:cxnLst/>
          <a:rect l="0" t="0" r="0" b="0"/>
          <a:pathLst>
            <a:path>
              <a:moveTo>
                <a:pt x="1804491" y="0"/>
              </a:moveTo>
              <a:lnTo>
                <a:pt x="1804491" y="249634"/>
              </a:lnTo>
              <a:lnTo>
                <a:pt x="0" y="249634"/>
              </a:lnTo>
              <a:lnTo>
                <a:pt x="0" y="499268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E520E0-9B80-42AD-912D-60966B037C48}">
      <dsp:nvSpPr>
        <dsp:cNvPr id="0" name=""/>
        <dsp:cNvSpPr/>
      </dsp:nvSpPr>
      <dsp:spPr>
        <a:xfrm>
          <a:off x="4038599" y="4386124"/>
          <a:ext cx="3475359" cy="1622099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Se actualiza por inflación</a:t>
          </a:r>
          <a:endParaRPr lang="en-US" sz="3200" kern="1200" dirty="0"/>
        </a:p>
      </dsp:txBody>
      <dsp:txXfrm>
        <a:off x="4086109" y="4433634"/>
        <a:ext cx="3380339" cy="1527079"/>
      </dsp:txXfrm>
    </dsp:sp>
    <dsp:sp modelId="{B2C2E98E-3D15-4FE6-9AFC-90ECD3D616AB}">
      <dsp:nvSpPr>
        <dsp:cNvPr id="0" name=""/>
        <dsp:cNvSpPr/>
      </dsp:nvSpPr>
      <dsp:spPr>
        <a:xfrm>
          <a:off x="7580771" y="3886856"/>
          <a:ext cx="2018518" cy="499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634"/>
              </a:lnTo>
              <a:lnTo>
                <a:pt x="2018518" y="249634"/>
              </a:lnTo>
              <a:lnTo>
                <a:pt x="2018518" y="499268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893434-7617-4228-8DF0-545883AFEC82}">
      <dsp:nvSpPr>
        <dsp:cNvPr id="0" name=""/>
        <dsp:cNvSpPr/>
      </dsp:nvSpPr>
      <dsp:spPr>
        <a:xfrm>
          <a:off x="8075637" y="4386124"/>
          <a:ext cx="3047305" cy="1622099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Se debe convertir a TC de cierre</a:t>
          </a:r>
          <a:endParaRPr lang="en-US" sz="3200" kern="1200" dirty="0"/>
        </a:p>
      </dsp:txBody>
      <dsp:txXfrm>
        <a:off x="8123147" y="4433634"/>
        <a:ext cx="2952285" cy="15270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B74A4-71E0-4CDB-B1B2-521639EE5510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2CA8A-26E5-489B-8722-144AD54E2963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645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2CA8A-26E5-489B-8722-144AD54E296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835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2CA8A-26E5-489B-8722-144AD54E296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327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2CA8A-26E5-489B-8722-144AD54E296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977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2CA8A-26E5-489B-8722-144AD54E296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81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sv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sv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image" Target="../media/image4.sv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4.svg"/><Relationship Id="rId9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.svg"/><Relationship Id="rId7" Type="http://schemas.openxmlformats.org/officeDocument/2006/relationships/diagramColors" Target="../diagrams/colors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699DF-7912-0383-81D9-1BE1457D4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Mirror buildings">
            <a:extLst>
              <a:ext uri="{FF2B5EF4-FFF2-40B4-BE49-F238E27FC236}">
                <a16:creationId xmlns:a16="http://schemas.microsoft.com/office/drawing/2014/main" id="{F8661019-9BFE-C83A-B3D4-EE98937E6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7" t="-187" r="86" b="15178"/>
          <a:stretch/>
        </p:blipFill>
        <p:spPr>
          <a:xfrm>
            <a:off x="-188217" y="-145446"/>
            <a:ext cx="18647016" cy="10432446"/>
          </a:xfrm>
          <a:prstGeom prst="rect">
            <a:avLst/>
          </a:prstGeom>
        </p:spPr>
      </p:pic>
      <p:sp>
        <p:nvSpPr>
          <p:cNvPr id="17" name="AutoShape 5">
            <a:extLst>
              <a:ext uri="{FF2B5EF4-FFF2-40B4-BE49-F238E27FC236}">
                <a16:creationId xmlns:a16="http://schemas.microsoft.com/office/drawing/2014/main" id="{956CFAD5-828B-9F53-0B35-122C2E294D27}"/>
              </a:ext>
            </a:extLst>
          </p:cNvPr>
          <p:cNvSpPr/>
          <p:nvPr/>
        </p:nvSpPr>
        <p:spPr>
          <a:xfrm>
            <a:off x="-1" y="8253169"/>
            <a:ext cx="18458799" cy="1767131"/>
          </a:xfrm>
          <a:prstGeom prst="rect">
            <a:avLst/>
          </a:prstGeom>
          <a:solidFill>
            <a:srgbClr val="0F0866"/>
          </a:solidFill>
        </p:spPr>
        <p:txBody>
          <a:bodyPr/>
          <a:lstStyle/>
          <a:p>
            <a:endParaRPr lang="fr-F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9D11AA0C-B2F2-4835-C084-759BC2E15664}"/>
              </a:ext>
            </a:extLst>
          </p:cNvPr>
          <p:cNvGrpSpPr/>
          <p:nvPr/>
        </p:nvGrpSpPr>
        <p:grpSpPr>
          <a:xfrm>
            <a:off x="-39190" y="8572500"/>
            <a:ext cx="18647016" cy="1767131"/>
            <a:chOff x="0" y="0"/>
            <a:chExt cx="4866164" cy="42350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10BF672-F642-5BB3-84E9-0E4D39D3A723}"/>
                </a:ext>
              </a:extLst>
            </p:cNvPr>
            <p:cNvSpPr/>
            <p:nvPr/>
          </p:nvSpPr>
          <p:spPr>
            <a:xfrm>
              <a:off x="0" y="0"/>
              <a:ext cx="4866164" cy="423507"/>
            </a:xfrm>
            <a:custGeom>
              <a:avLst/>
              <a:gdLst/>
              <a:ahLst/>
              <a:cxnLst/>
              <a:rect l="l" t="t" r="r" b="b"/>
              <a:pathLst>
                <a:path w="4866164" h="423507">
                  <a:moveTo>
                    <a:pt x="0" y="0"/>
                  </a:moveTo>
                  <a:lnTo>
                    <a:pt x="4866164" y="0"/>
                  </a:lnTo>
                  <a:lnTo>
                    <a:pt x="4866164" y="423507"/>
                  </a:lnTo>
                  <a:lnTo>
                    <a:pt x="0" y="423507"/>
                  </a:lnTo>
                  <a:close/>
                </a:path>
              </a:pathLst>
            </a:custGeom>
            <a:solidFill>
              <a:srgbClr val="F58C4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fr-FR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D09214DB-8595-87B4-9819-DD163EC85E90}"/>
                </a:ext>
              </a:extLst>
            </p:cNvPr>
            <p:cNvSpPr txBox="1"/>
            <p:nvPr/>
          </p:nvSpPr>
          <p:spPr>
            <a:xfrm>
              <a:off x="0" y="-38100"/>
              <a:ext cx="4866164" cy="4616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8F66D243-5E8B-3869-6069-4EA880D63950}"/>
              </a:ext>
            </a:extLst>
          </p:cNvPr>
          <p:cNvGrpSpPr/>
          <p:nvPr/>
        </p:nvGrpSpPr>
        <p:grpSpPr>
          <a:xfrm>
            <a:off x="2286000" y="2214714"/>
            <a:ext cx="12953999" cy="5105887"/>
            <a:chOff x="0" y="0"/>
            <a:chExt cx="3042735" cy="134476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EEC71AA-CA9F-9CD0-7D7C-BC9298063784}"/>
                </a:ext>
              </a:extLst>
            </p:cNvPr>
            <p:cNvSpPr/>
            <p:nvPr/>
          </p:nvSpPr>
          <p:spPr>
            <a:xfrm>
              <a:off x="0" y="0"/>
              <a:ext cx="3042735" cy="1344760"/>
            </a:xfrm>
            <a:custGeom>
              <a:avLst/>
              <a:gdLst/>
              <a:ahLst/>
              <a:cxnLst/>
              <a:rect l="l" t="t" r="r" b="b"/>
              <a:pathLst>
                <a:path w="3042735" h="1344760">
                  <a:moveTo>
                    <a:pt x="0" y="0"/>
                  </a:moveTo>
                  <a:lnTo>
                    <a:pt x="3042735" y="0"/>
                  </a:lnTo>
                  <a:lnTo>
                    <a:pt x="3042735" y="1344760"/>
                  </a:lnTo>
                  <a:lnTo>
                    <a:pt x="0" y="1344760"/>
                  </a:lnTo>
                  <a:close/>
                </a:path>
              </a:pathLst>
            </a:custGeom>
            <a:solidFill>
              <a:srgbClr val="0F086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1B4B902-710B-D3E1-535C-0E7B806742C0}"/>
                </a:ext>
              </a:extLst>
            </p:cNvPr>
            <p:cNvSpPr txBox="1"/>
            <p:nvPr/>
          </p:nvSpPr>
          <p:spPr>
            <a:xfrm>
              <a:off x="0" y="-38100"/>
              <a:ext cx="3042735" cy="13828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21F70495-31C0-438E-97FA-BE5863193757}"/>
              </a:ext>
            </a:extLst>
          </p:cNvPr>
          <p:cNvSpPr txBox="1"/>
          <p:nvPr/>
        </p:nvSpPr>
        <p:spPr>
          <a:xfrm>
            <a:off x="2590800" y="2628901"/>
            <a:ext cx="12423750" cy="3600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s-ES_tradnl" sz="6600" b="1" i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Pilar 2 y sus consecuencias globales</a:t>
            </a:r>
          </a:p>
          <a:p>
            <a:pPr marL="0" lvl="0" indent="0" algn="ctr">
              <a:spcBef>
                <a:spcPct val="0"/>
              </a:spcBef>
            </a:pPr>
            <a:endParaRPr lang="en-US" sz="2400" b="1" dirty="0">
              <a:solidFill>
                <a:srgbClr val="FDFDFD"/>
              </a:solidFill>
              <a:latin typeface="PT Serif Bold"/>
              <a:ea typeface="PT Serif Bold"/>
              <a:cs typeface="PT Serif Bold"/>
              <a:sym typeface="PT Serif Bold"/>
            </a:endParaRPr>
          </a:p>
          <a:p>
            <a:pPr marL="0" lvl="0" indent="0" algn="ctr">
              <a:spcBef>
                <a:spcPct val="0"/>
              </a:spcBef>
            </a:pPr>
            <a:r>
              <a:rPr lang="en-US" sz="48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María Sol Gutiérrez</a:t>
            </a:r>
          </a:p>
          <a:p>
            <a:pPr marL="0" lvl="0" indent="0" algn="ctr">
              <a:spcBef>
                <a:spcPct val="0"/>
              </a:spcBef>
            </a:pPr>
            <a:endParaRPr lang="en-US" sz="3200" b="1" dirty="0">
              <a:solidFill>
                <a:srgbClr val="FDFDFD"/>
              </a:solidFill>
              <a:latin typeface="PT Serif Bold"/>
              <a:ea typeface="PT Serif Bold"/>
              <a:cs typeface="PT Serif Bold"/>
              <a:sym typeface="PT Serif Bold"/>
            </a:endParaRPr>
          </a:p>
          <a:p>
            <a:pPr lvl="0" algn="ctr">
              <a:spcBef>
                <a:spcPct val="0"/>
              </a:spcBef>
            </a:pPr>
            <a:r>
              <a:rPr lang="en-US" sz="32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Grupo Techint</a:t>
            </a:r>
          </a:p>
          <a:p>
            <a:pPr lvl="0" algn="ctr">
              <a:spcBef>
                <a:spcPct val="0"/>
              </a:spcBef>
            </a:pPr>
            <a:r>
              <a:rPr lang="es-AR" sz="32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Miembro del equipo </a:t>
            </a:r>
            <a:r>
              <a:rPr lang="en-US" sz="32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de Pilar II</a:t>
            </a: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208C558F-F53E-8FF5-E604-44373335CC2D}"/>
              </a:ext>
            </a:extLst>
          </p:cNvPr>
          <p:cNvSpPr/>
          <p:nvPr/>
        </p:nvSpPr>
        <p:spPr>
          <a:xfrm>
            <a:off x="13717846" y="8860407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 dirty="0"/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D3320B1D-9EB2-0ED0-6A69-94D4A33FFF5E}"/>
              </a:ext>
            </a:extLst>
          </p:cNvPr>
          <p:cNvSpPr txBox="1"/>
          <p:nvPr/>
        </p:nvSpPr>
        <p:spPr>
          <a:xfrm>
            <a:off x="445840" y="8690154"/>
            <a:ext cx="1174616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200" b="1" spc="-40" dirty="0">
                <a:solidFill>
                  <a:srgbClr val="002060"/>
                </a:solidFill>
                <a:latin typeface="PT Serif"/>
                <a:ea typeface="PT Serif"/>
                <a:cs typeface="PT Serif"/>
                <a:sym typeface="PT Serif"/>
              </a:rPr>
              <a:t>Global IFA </a:t>
            </a:r>
            <a:br>
              <a:rPr lang="en-US" sz="3200" b="1" spc="-40" dirty="0">
                <a:solidFill>
                  <a:srgbClr val="002060"/>
                </a:solidFill>
                <a:latin typeface="PT Serif"/>
                <a:ea typeface="PT Serif"/>
                <a:cs typeface="PT Serif"/>
                <a:sym typeface="PT Serif"/>
              </a:rPr>
            </a:br>
            <a:r>
              <a:rPr lang="en-US" sz="3200" b="1" spc="-40" dirty="0">
                <a:solidFill>
                  <a:srgbClr val="002060"/>
                </a:solidFill>
                <a:latin typeface="PT Serif"/>
                <a:ea typeface="PT Serif"/>
                <a:cs typeface="PT Serif"/>
                <a:sym typeface="PT Serif"/>
              </a:rPr>
              <a:t>Travelling Lectureship </a:t>
            </a:r>
            <a:r>
              <a:rPr lang="en-US" sz="3200" b="1" spc="-40" dirty="0" err="1">
                <a:solidFill>
                  <a:srgbClr val="002060"/>
                </a:solidFill>
                <a:latin typeface="PT Serif"/>
                <a:ea typeface="PT Serif"/>
                <a:cs typeface="PT Serif"/>
                <a:sym typeface="PT Serif"/>
              </a:rPr>
              <a:t>Programme</a:t>
            </a:r>
            <a:r>
              <a:rPr lang="en-US" sz="3200" b="1" spc="-40" dirty="0">
                <a:solidFill>
                  <a:srgbClr val="002060"/>
                </a:solidFill>
                <a:latin typeface="PT Serif"/>
                <a:ea typeface="PT Serif"/>
                <a:cs typeface="PT Serif"/>
                <a:sym typeface="PT Serif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761043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7863" y="2404321"/>
            <a:ext cx="1413213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E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Ejemplo (cont.):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92A12E7-A18D-990A-FDA8-A5360529D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606515"/>
              </p:ext>
            </p:extLst>
          </p:nvPr>
        </p:nvGraphicFramePr>
        <p:xfrm>
          <a:off x="757131" y="4408256"/>
          <a:ext cx="6939069" cy="3766735"/>
        </p:xfrm>
        <a:graphic>
          <a:graphicData uri="http://schemas.openxmlformats.org/drawingml/2006/table">
            <a:tbl>
              <a:tblPr bandCol="1">
                <a:tableStyleId>{5C22544A-7EE6-4342-B048-85BDC9FD1C3A}</a:tableStyleId>
              </a:tblPr>
              <a:tblGrid>
                <a:gridCol w="4881669">
                  <a:extLst>
                    <a:ext uri="{9D8B030D-6E8A-4147-A177-3AD203B41FA5}">
                      <a16:colId xmlns:a16="http://schemas.microsoft.com/office/drawing/2014/main" val="33056415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906868705"/>
                    </a:ext>
                  </a:extLst>
                </a:gridCol>
              </a:tblGrid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Resultado Contable en dólares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USD 5.500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72146142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Ajuste Gasto tributario total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USD 124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89573145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Ajuste por Inflación Impositivo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-USD 1.600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73239830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Otros ajustes impositivos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-USD 814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21431109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b="1" u="none" strike="noStrike" noProof="0" dirty="0">
                          <a:effectLst/>
                        </a:rPr>
                        <a:t>Resultado Impositivo =</a:t>
                      </a:r>
                      <a:endParaRPr lang="es-AR" sz="2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3.210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09146706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Tasa impositiva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35%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89142304"/>
                  </a:ext>
                </a:extLst>
              </a:tr>
              <a:tr h="538105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b="1" u="none" strike="noStrike" noProof="0" dirty="0">
                          <a:effectLst/>
                        </a:rPr>
                        <a:t>Impuesto Determinado =</a:t>
                      </a:r>
                      <a:endParaRPr lang="es-AR" sz="2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1.124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3434988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F84079C6-DCF9-DCC3-51BE-B50BCBEF2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966767"/>
              </p:ext>
            </p:extLst>
          </p:nvPr>
        </p:nvGraphicFramePr>
        <p:xfrm>
          <a:off x="8305800" y="4408256"/>
          <a:ext cx="9829800" cy="5049410"/>
        </p:xfrm>
        <a:graphic>
          <a:graphicData uri="http://schemas.openxmlformats.org/drawingml/2006/table">
            <a:tbl>
              <a:tblPr bandCol="1">
                <a:tableStyleId>{93296810-A885-4BE3-A3E7-6D5BEEA58F35}</a:tableStyleId>
              </a:tblPr>
              <a:tblGrid>
                <a:gridCol w="7696200">
                  <a:extLst>
                    <a:ext uri="{9D8B030D-6E8A-4147-A177-3AD203B41FA5}">
                      <a16:colId xmlns:a16="http://schemas.microsoft.com/office/drawing/2014/main" val="152037469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3667977621"/>
                    </a:ext>
                  </a:extLst>
                </a:gridCol>
              </a:tblGrid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Resultado Contable en dólares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USD 5.500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4599671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Ajuste Gasto tributario total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USD 124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1892601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b="1" u="none" strike="noStrike" noProof="0" dirty="0">
                          <a:effectLst/>
                        </a:rPr>
                        <a:t>Resultado GloBE de la filial argentina =</a:t>
                      </a:r>
                      <a:endParaRPr lang="es-AR" sz="2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5.624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33334316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algn="just" fontAlgn="ctr"/>
                      <a:r>
                        <a:rPr lang="es-AR" sz="2800" u="none" strike="noStrike" noProof="0" dirty="0">
                          <a:effectLst/>
                        </a:rPr>
                        <a:t> 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 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16514023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Impuesto Corriente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USD 1.124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94959387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u="none" strike="noStrike" noProof="0" dirty="0">
                          <a:effectLst/>
                        </a:rPr>
                        <a:t>Impuesto Diferido recasteado [-USD 999/0,35x0,15]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-USD 428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59058806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800" b="1" u="none" strike="noStrike" noProof="0" dirty="0">
                          <a:effectLst/>
                        </a:rPr>
                        <a:t>Impuestos Cubiertos Ajustados =</a:t>
                      </a:r>
                      <a:endParaRPr lang="es-AR" sz="2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695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5198750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800" u="none" strike="noStrike">
                          <a:effectLst/>
                        </a:rPr>
                        <a:t> 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 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7613329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nn-NO" sz="2800" b="1" u="none" strike="noStrike" dirty="0">
                          <a:effectLst/>
                        </a:rPr>
                        <a:t>ETR = </a:t>
                      </a:r>
                      <a:r>
                        <a:rPr lang="nn-NO" sz="2800" u="none" strike="noStrike" dirty="0">
                          <a:effectLst/>
                        </a:rPr>
                        <a:t>[ USD 695 / USD 5.624 ] =</a:t>
                      </a:r>
                      <a:endParaRPr lang="nn-NO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3200" b="1" u="none" strike="noStrike" dirty="0">
                          <a:effectLst/>
                        </a:rPr>
                        <a:t>12%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15238719"/>
                  </a:ext>
                </a:extLst>
              </a:tr>
              <a:tr h="504941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fi-FI" sz="2800" b="1" u="none" strike="noStrike" dirty="0">
                          <a:effectLst/>
                        </a:rPr>
                        <a:t>TUT = </a:t>
                      </a:r>
                      <a:r>
                        <a:rPr lang="fi-FI" sz="2800" u="none" strike="noStrike" dirty="0">
                          <a:effectLst/>
                        </a:rPr>
                        <a:t>[ USD 5.624 x (15%-12%) ] =</a:t>
                      </a:r>
                      <a:endParaRPr lang="fi-FI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3200" b="1" u="none" strike="noStrike" dirty="0">
                          <a:effectLst/>
                        </a:rPr>
                        <a:t>USD 169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8934873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BBED2AFC-3C2F-899B-63F1-49A55B336BAC}"/>
              </a:ext>
            </a:extLst>
          </p:cNvPr>
          <p:cNvSpPr txBox="1"/>
          <p:nvPr/>
        </p:nvSpPr>
        <p:spPr>
          <a:xfrm>
            <a:off x="757131" y="3390900"/>
            <a:ext cx="367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200" b="1" dirty="0">
                <a:solidFill>
                  <a:srgbClr val="0F0866"/>
                </a:solidFill>
              </a:rPr>
              <a:t>Impuesto a la Renta:</a:t>
            </a:r>
            <a:endParaRPr lang="en-US" sz="3200" b="1" dirty="0">
              <a:solidFill>
                <a:srgbClr val="0F0866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35E4C93-CCAF-73C1-B61C-218C7976918E}"/>
              </a:ext>
            </a:extLst>
          </p:cNvPr>
          <p:cNvSpPr txBox="1"/>
          <p:nvPr/>
        </p:nvSpPr>
        <p:spPr>
          <a:xfrm>
            <a:off x="8305800" y="3390900"/>
            <a:ext cx="5657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200" b="1" dirty="0">
                <a:solidFill>
                  <a:srgbClr val="0F0866"/>
                </a:solidFill>
              </a:rPr>
              <a:t>Pilar 2 - ETR y Top-up Tax (TUT):</a:t>
            </a:r>
            <a:endParaRPr lang="en-US" sz="3200" b="1" dirty="0">
              <a:solidFill>
                <a:srgbClr val="0F08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68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7863" y="2404321"/>
            <a:ext cx="1413213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E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Ejemplo (cont.):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35E4C93-CCAF-73C1-B61C-218C7976918E}"/>
              </a:ext>
            </a:extLst>
          </p:cNvPr>
          <p:cNvSpPr txBox="1"/>
          <p:nvPr/>
        </p:nvSpPr>
        <p:spPr>
          <a:xfrm>
            <a:off x="2590800" y="2983111"/>
            <a:ext cx="11070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3200" b="1" dirty="0">
                <a:solidFill>
                  <a:srgbClr val="0F0866"/>
                </a:solidFill>
              </a:rPr>
              <a:t>Pilar 2: ETR y Top-up Tax (TUT) con Ajustes por </a:t>
            </a:r>
            <a:r>
              <a:rPr lang="es-AR" sz="3200" b="1" dirty="0" err="1">
                <a:solidFill>
                  <a:srgbClr val="0F0866"/>
                </a:solidFill>
              </a:rPr>
              <a:t>AxI</a:t>
            </a:r>
            <a:r>
              <a:rPr lang="es-AR" sz="3200" b="1" dirty="0">
                <a:solidFill>
                  <a:srgbClr val="0F0866"/>
                </a:solidFill>
              </a:rPr>
              <a:t> y Conversión:</a:t>
            </a:r>
            <a:endParaRPr lang="en-US" sz="3200" b="1" dirty="0">
              <a:solidFill>
                <a:srgbClr val="0F0866"/>
              </a:solidFill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BC1A9FD-4136-AC61-24AE-5291B3FF5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67610"/>
              </p:ext>
            </p:extLst>
          </p:nvPr>
        </p:nvGraphicFramePr>
        <p:xfrm>
          <a:off x="2590800" y="3567886"/>
          <a:ext cx="11963400" cy="6614573"/>
        </p:xfrm>
        <a:graphic>
          <a:graphicData uri="http://schemas.openxmlformats.org/drawingml/2006/table">
            <a:tbl>
              <a:tblPr bandCol="1">
                <a:tableStyleId>{5C22544A-7EE6-4342-B048-85BDC9FD1C3A}</a:tableStyleId>
              </a:tblPr>
              <a:tblGrid>
                <a:gridCol w="9601200">
                  <a:extLst>
                    <a:ext uri="{9D8B030D-6E8A-4147-A177-3AD203B41FA5}">
                      <a16:colId xmlns:a16="http://schemas.microsoft.com/office/drawing/2014/main" val="206224768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979075686"/>
                    </a:ext>
                  </a:extLst>
                </a:gridCol>
              </a:tblGrid>
              <a:tr h="504696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AR" sz="2800" u="none" strike="noStrike" noProof="0" dirty="0">
                          <a:effectLst/>
                        </a:rPr>
                        <a:t>Resultado Contable en dólares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USD 5.500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0954511"/>
                  </a:ext>
                </a:extLst>
              </a:tr>
              <a:tr h="504696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AR" sz="2800" u="none" strike="noStrike" noProof="0" dirty="0">
                          <a:effectLst/>
                        </a:rPr>
                        <a:t>Ajuste Gasto tributario total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USD 124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58129885"/>
                  </a:ext>
                </a:extLst>
              </a:tr>
              <a:tr h="514608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E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Ajuste </a:t>
                      </a:r>
                      <a:r>
                        <a:rPr lang="es-ES" sz="2800" u="none" strike="noStrike" dirty="0" err="1">
                          <a:solidFill>
                            <a:srgbClr val="C00000"/>
                          </a:solidFill>
                          <a:effectLst/>
                        </a:rPr>
                        <a:t>AxI</a:t>
                      </a:r>
                      <a:r>
                        <a:rPr lang="es-E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 Impositivo</a:t>
                      </a:r>
                      <a:endParaRPr lang="es-ES" sz="28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-USD 1.600</a:t>
                      </a:r>
                      <a:endParaRPr lang="en-US" sz="28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70237015"/>
                  </a:ext>
                </a:extLst>
              </a:tr>
              <a:tr h="464075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ES" sz="2800" b="1" u="none" strike="noStrike" dirty="0">
                          <a:effectLst/>
                        </a:rPr>
                        <a:t>Resultado GloBE de la filial argentina =</a:t>
                      </a:r>
                      <a:endParaRPr lang="es-E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4.024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97217812"/>
                  </a:ext>
                </a:extLst>
              </a:tr>
              <a:tr h="28563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27591121"/>
                  </a:ext>
                </a:extLst>
              </a:tr>
              <a:tr h="504696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AR" sz="2800" u="none" strike="noStrike" noProof="0" dirty="0">
                          <a:effectLst/>
                        </a:rPr>
                        <a:t>Impuesto Corriente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USD 1.124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25771264"/>
                  </a:ext>
                </a:extLst>
              </a:tr>
              <a:tr h="412678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AR" sz="2800" u="none" strike="noStrike" noProof="0" dirty="0">
                          <a:effectLst/>
                        </a:rPr>
                        <a:t>Impuesto Diferido recasteado </a:t>
                      </a:r>
                      <a:r>
                        <a:rPr lang="es-AR" sz="2400" u="none" strike="noStrike" noProof="0" dirty="0">
                          <a:effectLst/>
                        </a:rPr>
                        <a:t>[-USD 999/0,35x0,15]</a:t>
                      </a:r>
                      <a:endParaRPr lang="es-AR" sz="2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-USD 428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44026295"/>
                  </a:ext>
                </a:extLst>
              </a:tr>
              <a:tr h="745908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E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Ajuste Impacto </a:t>
                      </a:r>
                      <a:r>
                        <a:rPr lang="es-ES" sz="2800" u="none" strike="noStrike" dirty="0" err="1">
                          <a:solidFill>
                            <a:srgbClr val="C00000"/>
                          </a:solidFill>
                          <a:effectLst/>
                        </a:rPr>
                        <a:t>AxI</a:t>
                      </a:r>
                      <a:r>
                        <a:rPr lang="es-E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 Valuación Activos en ID (recasteado)</a:t>
                      </a:r>
                    </a:p>
                    <a:p>
                      <a:pPr marL="361950" indent="0" algn="just" fontAlgn="ctr"/>
                      <a:r>
                        <a:rPr lang="es-ES" sz="2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   [-USD 1.306/0,35x0,15]</a:t>
                      </a:r>
                      <a:endParaRPr lang="es-ES" sz="24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USD 560</a:t>
                      </a:r>
                      <a:endParaRPr lang="en-US" sz="28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77113089"/>
                  </a:ext>
                </a:extLst>
              </a:tr>
              <a:tr h="855608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E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Ajuste Impacto Conversión Valuación Activos en ID (recasteado)</a:t>
                      </a:r>
                    </a:p>
                    <a:p>
                      <a:pPr marL="361950" indent="0" algn="just" fontAlgn="ctr"/>
                      <a:r>
                        <a:rPr lang="es-ES" sz="2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   [USD 307/0,35x0,15]</a:t>
                      </a:r>
                      <a:endParaRPr lang="es-ES" sz="24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-USD 131</a:t>
                      </a:r>
                      <a:endParaRPr lang="en-US" sz="28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40138754"/>
                  </a:ext>
                </a:extLst>
              </a:tr>
              <a:tr h="455796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s-AR" sz="2800" b="1" u="none" strike="noStrike" noProof="0" dirty="0">
                          <a:effectLst/>
                        </a:rPr>
                        <a:t>Impuestos Cubiertos Ajustados </a:t>
                      </a:r>
                      <a:r>
                        <a:rPr lang="en-US" sz="2800" b="1" u="none" strike="noStrike" dirty="0">
                          <a:effectLst/>
                        </a:rPr>
                        <a:t>=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u="none" strike="noStrike" dirty="0">
                          <a:effectLst/>
                        </a:rPr>
                        <a:t>USD 1.124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7562679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94175420"/>
                  </a:ext>
                </a:extLst>
              </a:tr>
              <a:tr h="469031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nn-NO" sz="2800" b="1" u="none" strike="noStrike" dirty="0">
                          <a:effectLst/>
                        </a:rPr>
                        <a:t>ETR = </a:t>
                      </a:r>
                      <a:r>
                        <a:rPr lang="nn-NO" sz="2800" u="none" strike="noStrike" dirty="0">
                          <a:effectLst/>
                        </a:rPr>
                        <a:t>[ USD 1.124 / USD 4.024 ] =</a:t>
                      </a:r>
                      <a:endParaRPr lang="nn-NO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3200" b="1" u="none" strike="noStrike" dirty="0">
                          <a:effectLst/>
                        </a:rPr>
                        <a:t>28%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86304377"/>
                  </a:ext>
                </a:extLst>
              </a:tr>
              <a:tr h="333662">
                <a:tc>
                  <a:txBody>
                    <a:bodyPr/>
                    <a:lstStyle/>
                    <a:p>
                      <a:pPr marL="361950" indent="0" algn="just" fontAlgn="ctr"/>
                      <a:r>
                        <a:rPr lang="en-US" sz="2800" b="1" u="none" strike="noStrike" dirty="0">
                          <a:effectLst/>
                        </a:rPr>
                        <a:t>TUT =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3200" b="1" u="none" strike="noStrike" dirty="0">
                          <a:effectLst/>
                        </a:rPr>
                        <a:t>USD 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34574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293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5143500"/>
          </a:xfrm>
          <a:custGeom>
            <a:avLst/>
            <a:gdLst/>
            <a:ahLst/>
            <a:cxnLst/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629" b="-55629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-188217" y="8678996"/>
            <a:ext cx="18476217" cy="1608004"/>
            <a:chOff x="0" y="0"/>
            <a:chExt cx="4866164" cy="4235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66164" cy="423507"/>
            </a:xfrm>
            <a:custGeom>
              <a:avLst/>
              <a:gdLst/>
              <a:ahLst/>
              <a:cxnLst/>
              <a:rect l="l" t="t" r="r" b="b"/>
              <a:pathLst>
                <a:path w="4866164" h="423507">
                  <a:moveTo>
                    <a:pt x="0" y="0"/>
                  </a:moveTo>
                  <a:lnTo>
                    <a:pt x="4866164" y="0"/>
                  </a:lnTo>
                  <a:lnTo>
                    <a:pt x="4866164" y="423507"/>
                  </a:lnTo>
                  <a:lnTo>
                    <a:pt x="0" y="423507"/>
                  </a:lnTo>
                  <a:close/>
                </a:path>
              </a:pathLst>
            </a:custGeom>
            <a:solidFill>
              <a:srgbClr val="F58C4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66164" cy="4616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367558" y="2590556"/>
            <a:ext cx="11552885" cy="2697605"/>
            <a:chOff x="0" y="0"/>
            <a:chExt cx="3042735" cy="1344760"/>
          </a:xfrm>
          <a:solidFill>
            <a:srgbClr val="F58C4D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3042735" cy="1344760"/>
            </a:xfrm>
            <a:custGeom>
              <a:avLst/>
              <a:gdLst/>
              <a:ahLst/>
              <a:cxnLst/>
              <a:rect l="l" t="t" r="r" b="b"/>
              <a:pathLst>
                <a:path w="3042735" h="1344760">
                  <a:moveTo>
                    <a:pt x="0" y="0"/>
                  </a:moveTo>
                  <a:lnTo>
                    <a:pt x="3042735" y="0"/>
                  </a:lnTo>
                  <a:lnTo>
                    <a:pt x="3042735" y="1344760"/>
                  </a:lnTo>
                  <a:lnTo>
                    <a:pt x="0" y="1344760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3042735" cy="138286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367558" y="2552700"/>
            <a:ext cx="11415242" cy="2672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125"/>
              </a:lnSpc>
              <a:spcBef>
                <a:spcPct val="0"/>
              </a:spcBef>
            </a:pPr>
            <a:r>
              <a:rPr lang="es-ES" sz="44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El objetivo del Pillar II es combatir la baja tributación generada por esquemas tributarios agresivos </a:t>
            </a:r>
            <a:endParaRPr lang="en-US" sz="4400" b="1" dirty="0">
              <a:solidFill>
                <a:srgbClr val="FDFDFD"/>
              </a:solidFill>
              <a:latin typeface="PT Serif Bold"/>
              <a:ea typeface="PT Serif Bold"/>
              <a:cs typeface="PT Serif Bold"/>
              <a:sym typeface="PT Serif Bold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511926" y="9082878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48E4141B-7C2C-1F84-D148-CEC6E7A92FE3}"/>
              </a:ext>
            </a:extLst>
          </p:cNvPr>
          <p:cNvGrpSpPr/>
          <p:nvPr/>
        </p:nvGrpSpPr>
        <p:grpSpPr>
          <a:xfrm>
            <a:off x="3373309" y="5651946"/>
            <a:ext cx="11552885" cy="2882389"/>
            <a:chOff x="0" y="0"/>
            <a:chExt cx="3042735" cy="1344760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23D06A1-B0DD-FB5E-3BD5-EC00BD98EC98}"/>
                </a:ext>
              </a:extLst>
            </p:cNvPr>
            <p:cNvSpPr/>
            <p:nvPr/>
          </p:nvSpPr>
          <p:spPr>
            <a:xfrm>
              <a:off x="0" y="0"/>
              <a:ext cx="3042735" cy="1344760"/>
            </a:xfrm>
            <a:custGeom>
              <a:avLst/>
              <a:gdLst/>
              <a:ahLst/>
              <a:cxnLst/>
              <a:rect l="l" t="t" r="r" b="b"/>
              <a:pathLst>
                <a:path w="3042735" h="1344760">
                  <a:moveTo>
                    <a:pt x="0" y="0"/>
                  </a:moveTo>
                  <a:lnTo>
                    <a:pt x="3042735" y="0"/>
                  </a:lnTo>
                  <a:lnTo>
                    <a:pt x="3042735" y="1344760"/>
                  </a:lnTo>
                  <a:lnTo>
                    <a:pt x="0" y="1344760"/>
                  </a:lnTo>
                  <a:close/>
                </a:path>
              </a:pathLst>
            </a:custGeom>
            <a:solidFill>
              <a:srgbClr val="0F086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95C27BD1-C9EF-7618-D506-FE78A2C538A4}"/>
                </a:ext>
              </a:extLst>
            </p:cNvPr>
            <p:cNvSpPr txBox="1"/>
            <p:nvPr/>
          </p:nvSpPr>
          <p:spPr>
            <a:xfrm>
              <a:off x="0" y="-38100"/>
              <a:ext cx="3042735" cy="13828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TextBox 9">
            <a:extLst>
              <a:ext uri="{FF2B5EF4-FFF2-40B4-BE49-F238E27FC236}">
                <a16:creationId xmlns:a16="http://schemas.microsoft.com/office/drawing/2014/main" id="{427C0C7E-7CCA-82C0-C22F-239032F7EF4C}"/>
              </a:ext>
            </a:extLst>
          </p:cNvPr>
          <p:cNvSpPr txBox="1"/>
          <p:nvPr/>
        </p:nvSpPr>
        <p:spPr>
          <a:xfrm>
            <a:off x="3581400" y="5675535"/>
            <a:ext cx="11049000" cy="26463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125"/>
              </a:lnSpc>
              <a:spcBef>
                <a:spcPct val="0"/>
              </a:spcBef>
            </a:pPr>
            <a:r>
              <a:rPr lang="es-ES" sz="4400" b="1" dirty="0">
                <a:solidFill>
                  <a:srgbClr val="FDFDFD"/>
                </a:solidFill>
                <a:latin typeface="PT Serif Bold"/>
                <a:ea typeface="PT Serif Bold"/>
                <a:cs typeface="PT Serif Bold"/>
                <a:sym typeface="PT Serif Bold"/>
              </a:rPr>
              <a:t>Pero en este caso se está generando una inequidad a causa de factores externos a la política tributaria local</a:t>
            </a:r>
            <a:endParaRPr lang="en-US" sz="4400" b="1" dirty="0">
              <a:solidFill>
                <a:srgbClr val="FDFDFD"/>
              </a:solidFill>
              <a:latin typeface="PT Serif Bold"/>
              <a:ea typeface="PT Serif Bold"/>
              <a:cs typeface="PT Serif Bold"/>
              <a:sym typeface="PT Serif 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5632" y="1685723"/>
            <a:ext cx="148209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s-ES" sz="40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La imposibilidad en el Pilar 2 de aplicar cualquier mecanismo de ajuste que corrija las asimetrías explicadas</a:t>
            </a:r>
          </a:p>
        </p:txBody>
      </p:sp>
      <p:sp>
        <p:nvSpPr>
          <p:cNvPr id="4" name="AutoShape 4"/>
          <p:cNvSpPr/>
          <p:nvPr/>
        </p:nvSpPr>
        <p:spPr>
          <a:xfrm>
            <a:off x="0" y="3419245"/>
            <a:ext cx="18296186" cy="3419245"/>
          </a:xfrm>
          <a:prstGeom prst="rect">
            <a:avLst/>
          </a:prstGeom>
          <a:solidFill>
            <a:srgbClr val="0F0866"/>
          </a:solid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995633" y="4011209"/>
            <a:ext cx="776736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s-ES" sz="3600" b="1" dirty="0">
                <a:solidFill>
                  <a:srgbClr val="FFFFFF"/>
                </a:solidFill>
                <a:latin typeface="PT Serif Bold"/>
                <a:ea typeface="PT Serif Bold"/>
                <a:cs typeface="PT Serif Bold"/>
                <a:sym typeface="PT Serif Bold"/>
              </a:rPr>
              <a:t>Llevaría a pagar un impuesto a la renta total que podría considerarse confiscatorio y muy superior a la ETR mínima del 15%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72600" y="4131016"/>
            <a:ext cx="8719868" cy="2147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ES" sz="2400" dirty="0">
                <a:solidFill>
                  <a:srgbClr val="FFFFFF"/>
                </a:solidFill>
                <a:ea typeface="Muli Regular"/>
                <a:cs typeface="Muli Regular"/>
                <a:sym typeface="Muli Regular"/>
              </a:rPr>
              <a:t>Esto considerando:</a:t>
            </a:r>
          </a:p>
          <a:p>
            <a:pPr marL="173038" algn="l" defTabSz="534988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49263" algn="l"/>
              </a:tabLst>
            </a:pPr>
            <a:r>
              <a:rPr lang="es-ES" sz="2400" dirty="0">
                <a:solidFill>
                  <a:srgbClr val="FFFFFF"/>
                </a:solidFill>
                <a:ea typeface="Muli Regular"/>
                <a:cs typeface="Muli Regular"/>
                <a:sym typeface="Muli Regular"/>
              </a:rPr>
              <a:t>	el Impuesto a las Ganancias Corporativas local pagado, más</a:t>
            </a:r>
          </a:p>
          <a:p>
            <a:pPr marL="173038" algn="l" defTabSz="534988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49263" algn="l"/>
              </a:tabLst>
            </a:pPr>
            <a:r>
              <a:rPr lang="es-ES" sz="2400" dirty="0">
                <a:solidFill>
                  <a:srgbClr val="FFFFFF"/>
                </a:solidFill>
                <a:ea typeface="Muli Regular"/>
                <a:cs typeface="Muli Regular"/>
                <a:sym typeface="Muli Regular"/>
              </a:rPr>
              <a:t>	el Impuesto Mínimo Global adicional que pagaría la UPE en su jurisdicción.</a:t>
            </a:r>
          </a:p>
        </p:txBody>
      </p:sp>
      <p:sp>
        <p:nvSpPr>
          <p:cNvPr id="7" name="AutoShape 7"/>
          <p:cNvSpPr/>
          <p:nvPr/>
        </p:nvSpPr>
        <p:spPr>
          <a:xfrm>
            <a:off x="0" y="6838490"/>
            <a:ext cx="18296186" cy="3448510"/>
          </a:xfrm>
          <a:prstGeom prst="rect">
            <a:avLst/>
          </a:prstGeom>
          <a:solidFill>
            <a:srgbClr val="F58C4D"/>
          </a:solidFill>
        </p:spPr>
        <p:txBody>
          <a:bodyPr/>
          <a:lstStyle/>
          <a:p>
            <a:endParaRPr lang="nl-NL"/>
          </a:p>
        </p:txBody>
      </p:sp>
      <p:sp>
        <p:nvSpPr>
          <p:cNvPr id="12" name="AutoShape 12"/>
          <p:cNvSpPr/>
          <p:nvPr/>
        </p:nvSpPr>
        <p:spPr>
          <a:xfrm flipH="1">
            <a:off x="9144000" y="4134628"/>
            <a:ext cx="0" cy="2017744"/>
          </a:xfrm>
          <a:prstGeom prst="line">
            <a:avLst/>
          </a:prstGeom>
          <a:ln w="38100" cap="flat">
            <a:solidFill>
              <a:srgbClr val="F58C4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13" name="Freeform 13"/>
          <p:cNvSpPr/>
          <p:nvPr/>
        </p:nvSpPr>
        <p:spPr>
          <a:xfrm>
            <a:off x="16376970" y="8802154"/>
            <a:ext cx="1057854" cy="928988"/>
          </a:xfrm>
          <a:custGeom>
            <a:avLst/>
            <a:gdLst/>
            <a:ahLst/>
            <a:cxnLst/>
            <a:rect l="l" t="t" r="r" b="b"/>
            <a:pathLst>
              <a:path w="1057854" h="928988">
                <a:moveTo>
                  <a:pt x="0" y="0"/>
                </a:moveTo>
                <a:lnTo>
                  <a:pt x="1057854" y="0"/>
                </a:lnTo>
                <a:lnTo>
                  <a:pt x="1057854" y="928989"/>
                </a:lnTo>
                <a:lnTo>
                  <a:pt x="0" y="9289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6F6F6878-41D0-6385-3ADE-2C26013F1F16}"/>
              </a:ext>
            </a:extLst>
          </p:cNvPr>
          <p:cNvSpPr txBox="1"/>
          <p:nvPr/>
        </p:nvSpPr>
        <p:spPr>
          <a:xfrm>
            <a:off x="995632" y="7569268"/>
            <a:ext cx="1553976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s-ES" sz="40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Penaliza desproporcionadamente a las empresas industriales que realizan inversiones significativas en instalaciones productivas.</a:t>
            </a: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42EB286A-26EB-3DCA-F7BD-02BEF541A465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5421B8E-7034-A77E-EEEE-14464AECD30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FB4DB501-57F5-2F77-FBB5-F16709C59440}"/>
              </a:ext>
            </a:extLst>
          </p:cNvPr>
          <p:cNvGraphicFramePr/>
          <p:nvPr/>
        </p:nvGraphicFramePr>
        <p:xfrm>
          <a:off x="914400" y="2628900"/>
          <a:ext cx="16535400" cy="657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929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D7C2CE68-A9DD-103F-79C6-F50F84E33536}"/>
              </a:ext>
            </a:extLst>
          </p:cNvPr>
          <p:cNvGraphicFramePr/>
          <p:nvPr/>
        </p:nvGraphicFramePr>
        <p:xfrm>
          <a:off x="1104988" y="2781300"/>
          <a:ext cx="15087600" cy="6197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163940D-CA54-807E-A686-3BF490142BDC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</p:spTree>
    <p:extLst>
      <p:ext uri="{BB962C8B-B14F-4D97-AF65-F5344CB8AC3E}">
        <p14:creationId xmlns:p14="http://schemas.microsoft.com/office/powerpoint/2010/main" val="2294370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DAA30E1F-30AC-7B16-79B9-C6AFC752C7A0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0BCAC34F-13E1-DA5A-FA40-E594D33AD2E3}"/>
              </a:ext>
            </a:extLst>
          </p:cNvPr>
          <p:cNvGrpSpPr/>
          <p:nvPr/>
        </p:nvGrpSpPr>
        <p:grpSpPr>
          <a:xfrm>
            <a:off x="196841" y="1866900"/>
            <a:ext cx="18125633" cy="6172200"/>
            <a:chOff x="196841" y="2400300"/>
            <a:chExt cx="18125633" cy="6172200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EBC5C166-F00F-56CA-2570-12D2D52487D2}"/>
                </a:ext>
              </a:extLst>
            </p:cNvPr>
            <p:cNvGrpSpPr/>
            <p:nvPr/>
          </p:nvGrpSpPr>
          <p:grpSpPr>
            <a:xfrm>
              <a:off x="196841" y="2400300"/>
              <a:ext cx="18125633" cy="6172200"/>
              <a:chOff x="457200" y="2516936"/>
              <a:chExt cx="27713831" cy="4521200"/>
            </a:xfrm>
          </p:grpSpPr>
          <p:graphicFrame>
            <p:nvGraphicFramePr>
              <p:cNvPr id="10" name="Diagrama 9">
                <a:extLst>
                  <a:ext uri="{FF2B5EF4-FFF2-40B4-BE49-F238E27FC236}">
                    <a16:creationId xmlns:a16="http://schemas.microsoft.com/office/drawing/2014/main" id="{73FC9C42-0958-DDF1-77E1-563906C9708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04737260"/>
                  </p:ext>
                </p:extLst>
              </p:nvPr>
            </p:nvGraphicFramePr>
            <p:xfrm>
              <a:off x="457200" y="2516936"/>
              <a:ext cx="11932446" cy="4521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  <p:sp>
            <p:nvSpPr>
              <p:cNvPr id="11" name="Cerrar llave 10">
                <a:extLst>
                  <a:ext uri="{FF2B5EF4-FFF2-40B4-BE49-F238E27FC236}">
                    <a16:creationId xmlns:a16="http://schemas.microsoft.com/office/drawing/2014/main" id="{E73263FB-7507-ABD0-AAF0-3E18EA5135F7}"/>
                  </a:ext>
                </a:extLst>
              </p:cNvPr>
              <p:cNvSpPr/>
              <p:nvPr/>
            </p:nvSpPr>
            <p:spPr>
              <a:xfrm>
                <a:off x="23218653" y="3979602"/>
                <a:ext cx="588846" cy="2735046"/>
              </a:xfrm>
              <a:prstGeom prst="rightBrace">
                <a:avLst>
                  <a:gd name="adj1" fmla="val 40031"/>
                  <a:gd name="adj2" fmla="val 50540"/>
                </a:avLst>
              </a:prstGeom>
              <a:ln/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242D86F6-C06F-696C-243B-C57DD50281F0}"/>
                  </a:ext>
                </a:extLst>
              </p:cNvPr>
              <p:cNvSpPr txBox="1"/>
              <p:nvPr/>
            </p:nvSpPr>
            <p:spPr>
              <a:xfrm>
                <a:off x="24163327" y="4682049"/>
                <a:ext cx="4007704" cy="1330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AR" sz="2800" dirty="0"/>
                  <a:t>Bases para el cálculo de la ETR y el Impuesto Mínimo Global</a:t>
                </a:r>
                <a:endParaRPr lang="en-US" sz="2800" dirty="0"/>
              </a:p>
            </p:txBody>
          </p:sp>
        </p:grpSp>
        <p:sp>
          <p:nvSpPr>
            <p:cNvPr id="2" name="Rectángulo: esquinas redondeadas 1">
              <a:extLst>
                <a:ext uri="{FF2B5EF4-FFF2-40B4-BE49-F238E27FC236}">
                  <a16:creationId xmlns:a16="http://schemas.microsoft.com/office/drawing/2014/main" id="{45968A01-A72C-5159-4C98-9D97B4C58A8D}"/>
                </a:ext>
              </a:extLst>
            </p:cNvPr>
            <p:cNvSpPr/>
            <p:nvPr/>
          </p:nvSpPr>
          <p:spPr>
            <a:xfrm>
              <a:off x="8458200" y="4725367"/>
              <a:ext cx="6477000" cy="137159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3400" dirty="0"/>
                <a:t>Se calculan en Moneda blanda, inflacionaria</a:t>
              </a:r>
              <a:endParaRPr lang="en-US" sz="3400" dirty="0"/>
            </a:p>
          </p:txBody>
        </p:sp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5F8673EA-C1B5-65D9-8B11-BB4A03977562}"/>
                </a:ext>
              </a:extLst>
            </p:cNvPr>
            <p:cNvSpPr/>
            <p:nvPr/>
          </p:nvSpPr>
          <p:spPr>
            <a:xfrm>
              <a:off x="8458200" y="6515101"/>
              <a:ext cx="6477000" cy="137159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3400" dirty="0"/>
                <a:t>Se presentan en Moneda dura</a:t>
              </a:r>
              <a:endParaRPr lang="en-US" sz="3400" dirty="0"/>
            </a:p>
          </p:txBody>
        </p:sp>
      </p:grpSp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7612E614-10AA-7300-0229-7D9017B0F59D}"/>
              </a:ext>
            </a:extLst>
          </p:cNvPr>
          <p:cNvGraphicFramePr/>
          <p:nvPr/>
        </p:nvGraphicFramePr>
        <p:xfrm>
          <a:off x="419100" y="7905593"/>
          <a:ext cx="11277600" cy="1999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7" name="Bocadillo: rectángulo con esquinas redondeadas 16">
            <a:extLst>
              <a:ext uri="{FF2B5EF4-FFF2-40B4-BE49-F238E27FC236}">
                <a16:creationId xmlns:a16="http://schemas.microsoft.com/office/drawing/2014/main" id="{D541BC83-A03F-55B8-5951-3B6DC714F2EF}"/>
              </a:ext>
            </a:extLst>
          </p:cNvPr>
          <p:cNvSpPr/>
          <p:nvPr/>
        </p:nvSpPr>
        <p:spPr>
          <a:xfrm>
            <a:off x="12115929" y="7886700"/>
            <a:ext cx="6019800" cy="2075563"/>
          </a:xfrm>
          <a:prstGeom prst="wedgeRoundRectCallout">
            <a:avLst>
              <a:gd name="adj1" fmla="val -56085"/>
              <a:gd name="adj2" fmla="val -28710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/>
              <a:t>Como si estuviéramos en presencia de una </a:t>
            </a:r>
            <a:r>
              <a:rPr lang="es-ES" sz="3600" b="1" dirty="0"/>
              <a:t>Jurisdicción de Baja Tributación</a:t>
            </a:r>
            <a:r>
              <a:rPr lang="es-ES" sz="3600" dirty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381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3400" y="2507591"/>
            <a:ext cx="1413213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E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Factores Macroeconómicos de Argentina</a:t>
            </a:r>
            <a:endParaRPr lang="en-US" sz="3600" b="1" dirty="0">
              <a:solidFill>
                <a:srgbClr val="0F0866"/>
              </a:solidFill>
              <a:latin typeface="PT Serif Bold"/>
              <a:ea typeface="PT Serif Bold"/>
              <a:cs typeface="PT Serif Bold"/>
              <a:sym typeface="PT Serif Bold"/>
            </a:endParaRP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aphicFrame>
        <p:nvGraphicFramePr>
          <p:cNvPr id="25" name="Gráfico 24">
            <a:extLst>
              <a:ext uri="{FF2B5EF4-FFF2-40B4-BE49-F238E27FC236}">
                <a16:creationId xmlns:a16="http://schemas.microsoft.com/office/drawing/2014/main" id="{C11C1283-548D-240A-8C0A-8E3B7D250379}"/>
              </a:ext>
            </a:extLst>
          </p:cNvPr>
          <p:cNvGraphicFramePr>
            <a:graphicFrameLocks/>
          </p:cNvGraphicFramePr>
          <p:nvPr/>
        </p:nvGraphicFramePr>
        <p:xfrm>
          <a:off x="304800" y="3467100"/>
          <a:ext cx="11714269" cy="4228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Tabla 25">
            <a:extLst>
              <a:ext uri="{FF2B5EF4-FFF2-40B4-BE49-F238E27FC236}">
                <a16:creationId xmlns:a16="http://schemas.microsoft.com/office/drawing/2014/main" id="{31E22875-2696-AB20-E798-0A26132B8CF1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8115300"/>
          <a:ext cx="11353800" cy="1725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293">
                  <a:extLst>
                    <a:ext uri="{9D8B030D-6E8A-4147-A177-3AD203B41FA5}">
                      <a16:colId xmlns:a16="http://schemas.microsoft.com/office/drawing/2014/main" val="1112017482"/>
                    </a:ext>
                  </a:extLst>
                </a:gridCol>
                <a:gridCol w="1331907">
                  <a:extLst>
                    <a:ext uri="{9D8B030D-6E8A-4147-A177-3AD203B41FA5}">
                      <a16:colId xmlns:a16="http://schemas.microsoft.com/office/drawing/2014/main" val="25427065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74824133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4223500968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853817238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00712558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638500663"/>
                    </a:ext>
                  </a:extLst>
                </a:gridCol>
              </a:tblGrid>
              <a:tr h="7437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>
                          <a:effectLst/>
                        </a:rPr>
                        <a:t> 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u="none" strike="noStrike">
                          <a:effectLst/>
                        </a:rPr>
                        <a:t>2020</a:t>
                      </a:r>
                      <a:endParaRPr lang="en-US" sz="28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u="none" strike="noStrike" dirty="0">
                          <a:effectLst/>
                        </a:rPr>
                        <a:t>2021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u="none" strike="noStrike">
                          <a:effectLst/>
                        </a:rPr>
                        <a:t>2022</a:t>
                      </a:r>
                      <a:endParaRPr lang="en-US" sz="28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u="none" strike="noStrike" dirty="0">
                          <a:effectLst/>
                        </a:rPr>
                        <a:t>2023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0" u="none" strike="noStrike" dirty="0">
                          <a:effectLst/>
                        </a:rPr>
                        <a:t>2024</a:t>
                      </a:r>
                      <a:endParaRPr lang="en-US" sz="4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u="none" strike="noStrike" dirty="0">
                          <a:effectLst/>
                        </a:rPr>
                        <a:t>Promedio 23-24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9330"/>
                  </a:ext>
                </a:extLst>
              </a:tr>
              <a:tr h="42732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Inflación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50,90%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94,80%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211,40%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117,80%</a:t>
                      </a: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164,60%</a:t>
                      </a: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154298"/>
                  </a:ext>
                </a:extLst>
              </a:tr>
              <a:tr h="42732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Devaluación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43,53%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72,00%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356,00%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29,30%</a:t>
                      </a: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192,70%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828376"/>
                  </a:ext>
                </a:extLst>
              </a:tr>
            </a:tbl>
          </a:graphicData>
        </a:graphic>
      </p:graphicFrame>
      <p:grpSp>
        <p:nvGrpSpPr>
          <p:cNvPr id="36" name="Grupo 35">
            <a:extLst>
              <a:ext uri="{FF2B5EF4-FFF2-40B4-BE49-F238E27FC236}">
                <a16:creationId xmlns:a16="http://schemas.microsoft.com/office/drawing/2014/main" id="{2D33CB5A-19A5-7628-AFC3-3D1FC2A83396}"/>
              </a:ext>
            </a:extLst>
          </p:cNvPr>
          <p:cNvGrpSpPr/>
          <p:nvPr/>
        </p:nvGrpSpPr>
        <p:grpSpPr>
          <a:xfrm>
            <a:off x="12344400" y="2471625"/>
            <a:ext cx="5715000" cy="7512709"/>
            <a:chOff x="12344400" y="2471625"/>
            <a:chExt cx="5715000" cy="7512709"/>
          </a:xfrm>
        </p:grpSpPr>
        <p:sp>
          <p:nvSpPr>
            <p:cNvPr id="27" name="TextBox 2">
              <a:extLst>
                <a:ext uri="{FF2B5EF4-FFF2-40B4-BE49-F238E27FC236}">
                  <a16:creationId xmlns:a16="http://schemas.microsoft.com/office/drawing/2014/main" id="{44FF209C-F8C7-A326-0ACC-B1F0CE83C121}"/>
                </a:ext>
              </a:extLst>
            </p:cNvPr>
            <p:cNvSpPr txBox="1"/>
            <p:nvPr/>
          </p:nvSpPr>
          <p:spPr>
            <a:xfrm>
              <a:off x="13075602" y="2605096"/>
              <a:ext cx="4551469" cy="1107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3600" b="1" dirty="0">
                  <a:solidFill>
                    <a:srgbClr val="0F0866"/>
                  </a:solidFill>
                  <a:latin typeface="PT Serif Bold"/>
                  <a:ea typeface="PT Serif Bold"/>
                  <a:cs typeface="PT Serif Bold"/>
                  <a:sym typeface="PT Serif Bold"/>
                </a:rPr>
                <a:t>Sistema Tributario Argentino</a:t>
              </a:r>
              <a:endParaRPr lang="en-U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endParaRPr>
            </a:p>
          </p:txBody>
        </p:sp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6180B688-3A27-4F11-3F49-7655DFE11151}"/>
                </a:ext>
              </a:extLst>
            </p:cNvPr>
            <p:cNvSpPr txBox="1"/>
            <p:nvPr/>
          </p:nvSpPr>
          <p:spPr>
            <a:xfrm>
              <a:off x="12725400" y="4078724"/>
              <a:ext cx="4734408" cy="52322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 algn="l"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es-AR" sz="3600" dirty="0">
                  <a:solidFill>
                    <a:srgbClr val="0F0866"/>
                  </a:solidFill>
                  <a:latin typeface="Roboto"/>
                  <a:ea typeface="Roboto"/>
                  <a:cs typeface="Roboto"/>
                  <a:sym typeface="Roboto"/>
                </a:rPr>
                <a:t>Alícuota Impuesto a la Renta</a:t>
              </a:r>
            </a:p>
            <a:p>
              <a:pPr marL="457200" indent="-457200" algn="l"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endParaRPr lang="en-US" sz="4400" dirty="0">
                <a:solidFill>
                  <a:srgbClr val="0F086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457200" indent="-457200" algn="l"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endParaRPr lang="en-US" sz="4400" dirty="0">
                <a:solidFill>
                  <a:srgbClr val="0F086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457200" indent="-457200" algn="l"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endParaRPr lang="en-US" sz="3600" dirty="0">
                <a:solidFill>
                  <a:srgbClr val="0F086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457200" indent="-457200" algn="l"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en-US" sz="3600" b="1" dirty="0">
                  <a:solidFill>
                    <a:srgbClr val="0F0866"/>
                  </a:solidFill>
                  <a:latin typeface="Roboto"/>
                  <a:ea typeface="Roboto"/>
                  <a:cs typeface="Roboto"/>
                  <a:sym typeface="Roboto"/>
                </a:rPr>
                <a:t>SIN</a:t>
              </a:r>
              <a:r>
                <a:rPr lang="en-US" sz="3600" dirty="0">
                  <a:solidFill>
                    <a:srgbClr val="0F0866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s-ES" sz="3600" dirty="0">
                  <a:solidFill>
                    <a:srgbClr val="0F0866"/>
                  </a:solidFill>
                  <a:latin typeface="Roboto"/>
                  <a:ea typeface="Roboto"/>
                  <a:cs typeface="Roboto"/>
                  <a:sym typeface="Roboto"/>
                </a:rPr>
                <a:t>beneficios o incentivos fiscales de aplicación generalizada</a:t>
              </a:r>
              <a:endParaRPr lang="en-US" sz="3600" dirty="0">
                <a:solidFill>
                  <a:srgbClr val="0F08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E6D1F7D8-4DE9-A301-96CF-B6F1144706B9}"/>
                </a:ext>
              </a:extLst>
            </p:cNvPr>
            <p:cNvSpPr/>
            <p:nvPr/>
          </p:nvSpPr>
          <p:spPr>
            <a:xfrm>
              <a:off x="14401800" y="5305401"/>
              <a:ext cx="1600200" cy="1217560"/>
            </a:xfrm>
            <a:prstGeom prst="rect">
              <a:avLst/>
            </a:prstGeom>
            <a:solidFill>
              <a:srgbClr val="0F0866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4400" b="1" dirty="0"/>
                <a:t>35%</a:t>
              </a:r>
              <a:endParaRPr lang="en-US" sz="4400" b="1" dirty="0"/>
            </a:p>
          </p:txBody>
        </p:sp>
        <p:sp>
          <p:nvSpPr>
            <p:cNvPr id="35" name="Rectángulo: esquinas redondeadas 34">
              <a:extLst>
                <a:ext uri="{FF2B5EF4-FFF2-40B4-BE49-F238E27FC236}">
                  <a16:creationId xmlns:a16="http://schemas.microsoft.com/office/drawing/2014/main" id="{3CA52549-FE99-6B16-26FE-D59464D6D36C}"/>
                </a:ext>
              </a:extLst>
            </p:cNvPr>
            <p:cNvSpPr/>
            <p:nvPr/>
          </p:nvSpPr>
          <p:spPr>
            <a:xfrm>
              <a:off x="12344400" y="2471625"/>
              <a:ext cx="5715000" cy="7512709"/>
            </a:xfrm>
            <a:prstGeom prst="roundRect">
              <a:avLst/>
            </a:prstGeom>
            <a:noFill/>
            <a:ln w="76200" cap="flat" cmpd="sng" algn="ctr">
              <a:solidFill>
                <a:srgbClr val="F58C4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5100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5421B8E-7034-A77E-EEEE-14464AECD30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D45FEA12-B5B2-DCC9-A36B-0E1BF2846053}"/>
              </a:ext>
            </a:extLst>
          </p:cNvPr>
          <p:cNvSpPr/>
          <p:nvPr/>
        </p:nvSpPr>
        <p:spPr>
          <a:xfrm>
            <a:off x="11963400" y="7581900"/>
            <a:ext cx="5867400" cy="2438400"/>
          </a:xfrm>
          <a:prstGeom prst="roundRect">
            <a:avLst/>
          </a:prstGeom>
          <a:gradFill>
            <a:gsLst>
              <a:gs pos="0">
                <a:srgbClr val="F58C4D"/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dirty="0"/>
              <a:t>Baja la ETR, porque llega a igualar o superar al impuesto corriente del ejercicio, llevándola por debajo del 15%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7BF4B32E-FE3D-FCFB-9D74-627347803D03}"/>
              </a:ext>
            </a:extLst>
          </p:cNvPr>
          <p:cNvGraphicFramePr/>
          <p:nvPr/>
        </p:nvGraphicFramePr>
        <p:xfrm>
          <a:off x="762000" y="2107470"/>
          <a:ext cx="17068800" cy="6998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612F94D7-00E9-0914-3D49-46D074631FB3}"/>
              </a:ext>
            </a:extLst>
          </p:cNvPr>
          <p:cNvCxnSpPr>
            <a:cxnSpLocks/>
          </p:cNvCxnSpPr>
          <p:nvPr/>
        </p:nvCxnSpPr>
        <p:spPr>
          <a:xfrm>
            <a:off x="8915400" y="7353300"/>
            <a:ext cx="3048000" cy="1524000"/>
          </a:xfrm>
          <a:prstGeom prst="straightConnector1">
            <a:avLst/>
          </a:prstGeom>
          <a:ln w="762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409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A47C1BEB-2445-66CC-C44A-C275AC8EC00A}"/>
              </a:ext>
            </a:extLst>
          </p:cNvPr>
          <p:cNvGrpSpPr/>
          <p:nvPr/>
        </p:nvGrpSpPr>
        <p:grpSpPr>
          <a:xfrm>
            <a:off x="4191000" y="2705100"/>
            <a:ext cx="11277600" cy="7206651"/>
            <a:chOff x="5257800" y="2507591"/>
            <a:chExt cx="11277600" cy="7206651"/>
          </a:xfrm>
        </p:grpSpPr>
        <p:graphicFrame>
          <p:nvGraphicFramePr>
            <p:cNvPr id="6" name="Diagrama 5">
              <a:extLst>
                <a:ext uri="{FF2B5EF4-FFF2-40B4-BE49-F238E27FC236}">
                  <a16:creationId xmlns:a16="http://schemas.microsoft.com/office/drawing/2014/main" id="{889B43E4-9081-C68D-C9AA-4C1224414851}"/>
                </a:ext>
              </a:extLst>
            </p:cNvPr>
            <p:cNvGraphicFramePr/>
            <p:nvPr/>
          </p:nvGraphicFramePr>
          <p:xfrm>
            <a:off x="5257800" y="2507591"/>
            <a:ext cx="11277600" cy="601099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8" name="Flecha: hacia arriba 7">
              <a:extLst>
                <a:ext uri="{FF2B5EF4-FFF2-40B4-BE49-F238E27FC236}">
                  <a16:creationId xmlns:a16="http://schemas.microsoft.com/office/drawing/2014/main" id="{273FD60F-1A7B-69BA-BDBA-4AAFCA9A134C}"/>
                </a:ext>
              </a:extLst>
            </p:cNvPr>
            <p:cNvSpPr/>
            <p:nvPr/>
          </p:nvSpPr>
          <p:spPr>
            <a:xfrm>
              <a:off x="9601200" y="8571242"/>
              <a:ext cx="2819400" cy="1143000"/>
            </a:xfrm>
            <a:prstGeom prst="upArrow">
              <a:avLst>
                <a:gd name="adj1" fmla="val 74477"/>
                <a:gd name="adj2" fmla="val 48491"/>
              </a:avLst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3200" b="1" dirty="0"/>
                <a:t>Muy alta</a:t>
              </a:r>
              <a:endParaRPr lang="en-US" sz="3200" b="1" dirty="0"/>
            </a:p>
          </p:txBody>
        </p:sp>
        <p:sp>
          <p:nvSpPr>
            <p:cNvPr id="9" name="Flecha: cheurón 8">
              <a:extLst>
                <a:ext uri="{FF2B5EF4-FFF2-40B4-BE49-F238E27FC236}">
                  <a16:creationId xmlns:a16="http://schemas.microsoft.com/office/drawing/2014/main" id="{CBB03E40-44CD-2F6C-71AA-A16545B31354}"/>
                </a:ext>
              </a:extLst>
            </p:cNvPr>
            <p:cNvSpPr/>
            <p:nvPr/>
          </p:nvSpPr>
          <p:spPr>
            <a:xfrm rot="10800000">
              <a:off x="9372600" y="4941588"/>
              <a:ext cx="1143000" cy="1143000"/>
            </a:xfrm>
            <a:prstGeom prst="chevron">
              <a:avLst>
                <a:gd name="adj" fmla="val 74049"/>
              </a:avLst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382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7863" y="2404321"/>
            <a:ext cx="1413213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E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Ejemplo: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7FB3DA9-1A7C-1107-235B-02666082A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901085"/>
              </p:ext>
            </p:extLst>
          </p:nvPr>
        </p:nvGraphicFramePr>
        <p:xfrm>
          <a:off x="990600" y="3255169"/>
          <a:ext cx="16306800" cy="424526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0567453">
                  <a:extLst>
                    <a:ext uri="{9D8B030D-6E8A-4147-A177-3AD203B41FA5}">
                      <a16:colId xmlns:a16="http://schemas.microsoft.com/office/drawing/2014/main" val="1244876932"/>
                    </a:ext>
                  </a:extLst>
                </a:gridCol>
                <a:gridCol w="5739347">
                  <a:extLst>
                    <a:ext uri="{9D8B030D-6E8A-4147-A177-3AD203B41FA5}">
                      <a16:colId xmlns:a16="http://schemas.microsoft.com/office/drawing/2014/main" val="2701846890"/>
                    </a:ext>
                  </a:extLst>
                </a:gridCol>
              </a:tblGrid>
              <a:tr h="735525">
                <a:tc>
                  <a:txBody>
                    <a:bodyPr/>
                    <a:lstStyle/>
                    <a:p>
                      <a:pPr marL="46355" marR="540385" algn="just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3200" noProof="0" dirty="0">
                          <a:effectLst/>
                        </a:rPr>
                        <a:t> </a:t>
                      </a:r>
                      <a:endParaRPr lang="es-AR" sz="32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marR="112395" algn="ctr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3200" noProof="0" dirty="0">
                          <a:effectLst/>
                        </a:rPr>
                        <a:t>Compañía ARG S.A.</a:t>
                      </a:r>
                      <a:endParaRPr lang="es-AR" sz="32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4987253"/>
                  </a:ext>
                </a:extLst>
              </a:tr>
              <a:tr h="643745">
                <a:tc>
                  <a:txBody>
                    <a:bodyPr/>
                    <a:lstStyle/>
                    <a:p>
                      <a:pPr marL="46355" marR="54038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UPE radicada en: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11239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Unión Europea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6556887"/>
                  </a:ext>
                </a:extLst>
              </a:tr>
              <a:tr h="716498">
                <a:tc>
                  <a:txBody>
                    <a:bodyPr/>
                    <a:lstStyle/>
                    <a:p>
                      <a:pPr marL="46355" marR="54038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País de Alta Inflación donde está radicada la entidad: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11239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Argentina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3908498"/>
                  </a:ext>
                </a:extLst>
              </a:tr>
              <a:tr h="716498">
                <a:tc>
                  <a:txBody>
                    <a:bodyPr/>
                    <a:lstStyle/>
                    <a:p>
                      <a:pPr marL="46355" marR="54038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Moneda tributaria de Argentina: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11239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Peso Argentino (ARS)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1507157"/>
                  </a:ext>
                </a:extLst>
              </a:tr>
              <a:tr h="716498">
                <a:tc>
                  <a:txBody>
                    <a:bodyPr/>
                    <a:lstStyle/>
                    <a:p>
                      <a:pPr marL="46355" marR="54038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Moneda funcional de la compañía: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11239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Dólar Estadounidense (USD)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6211020"/>
                  </a:ext>
                </a:extLst>
              </a:tr>
              <a:tr h="716498">
                <a:tc>
                  <a:txBody>
                    <a:bodyPr/>
                    <a:lstStyle/>
                    <a:p>
                      <a:pPr marL="46355" marR="54038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Normativa y moneda de los Estados Financieros para Consolidar: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112395" algn="l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s-AR" sz="2800" noProof="0" dirty="0">
                          <a:effectLst/>
                        </a:rPr>
                        <a:t>IFRS – Dólar Estadounidense (USD)</a:t>
                      </a:r>
                      <a:endParaRPr lang="es-AR" sz="2800" noProof="0" dirty="0">
                        <a:solidFill>
                          <a:srgbClr val="000000"/>
                        </a:solidFill>
                        <a:effectLst/>
                        <a:latin typeface="Sabon MT" panose="02030503060306030303" pitchFamily="18" charset="0"/>
                        <a:ea typeface="Times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6659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527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7863" y="2404321"/>
            <a:ext cx="1413213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ES" sz="3600" b="1" dirty="0">
                <a:solidFill>
                  <a:srgbClr val="0F0866"/>
                </a:solidFill>
                <a:latin typeface="PT Serif Bold"/>
                <a:ea typeface="PT Serif Bold"/>
                <a:cs typeface="PT Serif Bold"/>
                <a:sym typeface="PT Serif Bold"/>
              </a:rPr>
              <a:t>Ejemplo (cont.):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62B6C15E-D288-6198-0AC7-FE35DBD06B33}"/>
              </a:ext>
            </a:extLst>
          </p:cNvPr>
          <p:cNvSpPr txBox="1"/>
          <p:nvPr/>
        </p:nvSpPr>
        <p:spPr>
          <a:xfrm>
            <a:off x="1107863" y="876300"/>
            <a:ext cx="15275137" cy="1231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02"/>
              </a:lnSpc>
            </a:pPr>
            <a:r>
              <a:rPr lang="es-ES_tradnl" sz="4400" b="1" dirty="0">
                <a:solidFill>
                  <a:schemeClr val="accent6"/>
                </a:solidFill>
                <a:ea typeface="PT Serif Bold"/>
                <a:cs typeface="PT Serif Bold"/>
                <a:sym typeface="PT Serif Bold"/>
              </a:rPr>
              <a:t>Impacto del Pilar 2 en empresas Argentinas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35F4FA4-25D8-EE18-7715-9AEE5B539F58}"/>
              </a:ext>
            </a:extLst>
          </p:cNvPr>
          <p:cNvSpPr/>
          <p:nvPr/>
        </p:nvSpPr>
        <p:spPr>
          <a:xfrm>
            <a:off x="13055823" y="476180"/>
            <a:ext cx="4124314" cy="800240"/>
          </a:xfrm>
          <a:custGeom>
            <a:avLst/>
            <a:gdLst/>
            <a:ahLst/>
            <a:cxnLst/>
            <a:rect l="l" t="t" r="r" b="b"/>
            <a:pathLst>
              <a:path w="4124314" h="800240">
                <a:moveTo>
                  <a:pt x="0" y="0"/>
                </a:moveTo>
                <a:lnTo>
                  <a:pt x="4124314" y="0"/>
                </a:lnTo>
                <a:lnTo>
                  <a:pt x="4124314" y="800240"/>
                </a:lnTo>
                <a:lnTo>
                  <a:pt x="0" y="8002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48FB2C8-D4ED-D863-CA1B-F5B7EB0E4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486737"/>
              </p:ext>
            </p:extLst>
          </p:nvPr>
        </p:nvGraphicFramePr>
        <p:xfrm>
          <a:off x="189781" y="3714971"/>
          <a:ext cx="10271185" cy="6229129"/>
        </p:xfrm>
        <a:graphic>
          <a:graphicData uri="http://schemas.openxmlformats.org/drawingml/2006/table">
            <a:tbl>
              <a:tblPr firstCol="1" bandRow="1">
                <a:tableStyleId>{B301B821-A1FF-4177-AEE7-76D212191A09}</a:tableStyleId>
              </a:tblPr>
              <a:tblGrid>
                <a:gridCol w="8534400">
                  <a:extLst>
                    <a:ext uri="{9D8B030D-6E8A-4147-A177-3AD203B41FA5}">
                      <a16:colId xmlns:a16="http://schemas.microsoft.com/office/drawing/2014/main" val="173623532"/>
                    </a:ext>
                  </a:extLst>
                </a:gridCol>
                <a:gridCol w="1736785">
                  <a:extLst>
                    <a:ext uri="{9D8B030D-6E8A-4147-A177-3AD203B41FA5}">
                      <a16:colId xmlns:a16="http://schemas.microsoft.com/office/drawing/2014/main" val="3290004523"/>
                    </a:ext>
                  </a:extLst>
                </a:gridCol>
              </a:tblGrid>
              <a:tr h="505421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u="none" strike="noStrike" dirty="0">
                          <a:effectLst/>
                        </a:rPr>
                        <a:t>  Valor de adquisición: ejercicio anterior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>
                        <a:tabLst/>
                      </a:pPr>
                      <a:r>
                        <a:rPr lang="en-US" sz="2200" b="0" u="none" strike="noStrike" dirty="0">
                          <a:effectLst/>
                        </a:rPr>
                        <a:t>USD 4.043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35316799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u="none" strike="noStrike" dirty="0">
                          <a:effectLst/>
                        </a:rPr>
                        <a:t>  Convertido a ARS al inicio [USD 4.043 x 808,48 ARS]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u="none" strike="noStrike">
                          <a:effectLst/>
                        </a:rPr>
                        <a:t>ARS 3.268.846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20958197"/>
                  </a:ext>
                </a:extLst>
              </a:tr>
              <a:tr h="1003430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u="none" strike="noStrike" dirty="0">
                          <a:effectLst/>
                        </a:rPr>
                        <a:t>  Revalorizado por inflación en el ejercicio según la normativa fiscal local</a:t>
                      </a:r>
                      <a:br>
                        <a:rPr lang="es-ES" sz="2200" u="none" strike="noStrike" dirty="0">
                          <a:effectLst/>
                        </a:rPr>
                      </a:br>
                      <a:r>
                        <a:rPr lang="es-ES" sz="2200" u="none" strike="noStrike" dirty="0">
                          <a:effectLst/>
                        </a:rPr>
                        <a:t>      [ARS 3.268.846 x (1 + 117,8%)]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u="none" strike="noStrike" dirty="0">
                          <a:effectLst/>
                        </a:rPr>
                        <a:t>ARS 7.119.547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3629117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u="none" strike="noStrike" dirty="0">
                          <a:effectLst/>
                        </a:rPr>
                        <a:t>  El valor contable histórico se mantiene sin cambios al cierre: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u="none" strike="noStrike" dirty="0">
                          <a:effectLst/>
                        </a:rPr>
                        <a:t>USD 4.043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47575045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  </a:t>
                      </a:r>
                      <a:r>
                        <a:rPr lang="es-AR" sz="2200" u="none" strike="noStrike" noProof="0" dirty="0">
                          <a:effectLst/>
                        </a:rPr>
                        <a:t>Diferencia temporaria </a:t>
                      </a:r>
                      <a:r>
                        <a:rPr lang="en-US" sz="2200" u="none" strike="noStrike" dirty="0">
                          <a:effectLst/>
                        </a:rPr>
                        <a:t>=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u="none" strike="noStrike" dirty="0">
                          <a:effectLst/>
                        </a:rPr>
                        <a:t> 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76588696"/>
                  </a:ext>
                </a:extLst>
              </a:tr>
              <a:tr h="634935">
                <a:tc>
                  <a:txBody>
                    <a:bodyPr/>
                    <a:lstStyle/>
                    <a:p>
                      <a:pPr marL="276225" indent="0" algn="l" fontAlgn="b"/>
                      <a:r>
                        <a:rPr lang="es-ES" sz="2200" u="none" strike="noStrike" dirty="0">
                          <a:effectLst/>
                        </a:rPr>
                        <a:t>  Conversión monetaria del valor de adquisición</a:t>
                      </a:r>
                      <a:br>
                        <a:rPr lang="es-ES" sz="2200" u="none" strike="noStrike" dirty="0">
                          <a:effectLst/>
                        </a:rPr>
                      </a:br>
                      <a:r>
                        <a:rPr lang="es-ES" sz="2200" u="none" strike="noStrike" dirty="0">
                          <a:effectLst/>
                        </a:rPr>
                        <a:t>                 [ (ARS 3.268.846 / 1.032 ARS) - USD 4.043]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5240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b="0" u="none" strike="noStrike" dirty="0">
                          <a:effectLst/>
                        </a:rPr>
                        <a:t>-USD 876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769062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marL="361950" indent="0" algn="l" fontAlgn="b">
                        <a:tabLst/>
                      </a:pPr>
                      <a:r>
                        <a:rPr lang="es-ES" sz="2200" u="none" strike="noStrike" dirty="0">
                          <a:effectLst/>
                        </a:rPr>
                        <a:t> Ajuste por inflación [ (ARS 7.119.547 - ARS 3.268.846) / 1.032 ARS]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5240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b="0" u="none" strike="noStrike" dirty="0">
                          <a:effectLst/>
                        </a:rPr>
                        <a:t>USD 3.731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75855005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u="none" strike="noStrike" dirty="0">
                          <a:effectLst/>
                        </a:rPr>
                        <a:t>  Beneficio fiscal a contabilizar como Impuesto a la Renta Diferido =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u="none" strike="noStrike" dirty="0">
                          <a:effectLst/>
                        </a:rPr>
                        <a:t> 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67985123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marL="276225" indent="0" algn="l" fontAlgn="b"/>
                      <a:r>
                        <a:rPr lang="es-ES" sz="2200" u="none" strike="noStrike" dirty="0">
                          <a:effectLst/>
                        </a:rPr>
                        <a:t>  Conversión monetaria del valor de adquisición [ - USD 876 * 35%]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5240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b="0" u="none" strike="noStrike" dirty="0">
                          <a:effectLst/>
                        </a:rPr>
                        <a:t>USD 307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53185543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marL="449263" indent="0" algn="l" defTabSz="723900" fontAlgn="b"/>
                      <a:r>
                        <a:rPr lang="es-ES" sz="2200" u="none" strike="noStrike" dirty="0">
                          <a:effectLst/>
                        </a:rPr>
                        <a:t>Ajuste por inflación  [ - USD 1.036 * 35%]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5240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b="0" u="none" strike="noStrike" dirty="0">
                          <a:effectLst/>
                        </a:rPr>
                        <a:t>-USD 1.306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38145986"/>
                  </a:ext>
                </a:extLst>
              </a:tr>
              <a:tr h="505421">
                <a:tc>
                  <a:txBody>
                    <a:bodyPr/>
                    <a:lstStyle/>
                    <a:p>
                      <a:pPr marL="449263" indent="0" algn="l" fontAlgn="b"/>
                      <a:r>
                        <a:rPr lang="es-ES" sz="2200" u="none" strike="noStrike" dirty="0">
                          <a:effectLst/>
                        </a:rPr>
                        <a:t>Impuesto a la Renta Diferido Total [ USD 307 - USD 1.306] =</a:t>
                      </a:r>
                      <a:endParaRPr lang="es-E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5240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u="none" strike="noStrike" dirty="0">
                          <a:effectLst/>
                        </a:rPr>
                        <a:t>-USD 999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82002854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F2450FF-0FA4-BBE2-8A46-5A59392282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06198"/>
              </p:ext>
            </p:extLst>
          </p:nvPr>
        </p:nvGraphicFramePr>
        <p:xfrm>
          <a:off x="10668000" y="3714971"/>
          <a:ext cx="7430219" cy="5365746"/>
        </p:xfrm>
        <a:graphic>
          <a:graphicData uri="http://schemas.openxmlformats.org/drawingml/2006/table">
            <a:tbl>
              <a:tblPr firstCol="1" bandRow="1">
                <a:tableStyleId>{10A1B5D5-9B99-4C35-A422-299274C87663}</a:tableStyleId>
              </a:tblPr>
              <a:tblGrid>
                <a:gridCol w="5718715">
                  <a:extLst>
                    <a:ext uri="{9D8B030D-6E8A-4147-A177-3AD203B41FA5}">
                      <a16:colId xmlns:a16="http://schemas.microsoft.com/office/drawing/2014/main" val="4097331828"/>
                    </a:ext>
                  </a:extLst>
                </a:gridCol>
                <a:gridCol w="1711504">
                  <a:extLst>
                    <a:ext uri="{9D8B030D-6E8A-4147-A177-3AD203B41FA5}">
                      <a16:colId xmlns:a16="http://schemas.microsoft.com/office/drawing/2014/main" val="1725725624"/>
                    </a:ext>
                  </a:extLst>
                </a:gridCol>
              </a:tblGrid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Resultado Contable en dólares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USD 5.500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6463174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Ajuste por Inflación Contable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USD 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0161316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Ajuste por Inflación Impositivo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-USD 1.600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43175511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Otros ajustes impositivos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-USD 814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27872665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Gasto tributario total: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USD 124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1708601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85725" indent="0" algn="just" fontAlgn="ctr"/>
                      <a:r>
                        <a:rPr lang="es-AR" sz="2200" u="none" strike="noStrike" noProof="0" dirty="0">
                          <a:effectLst/>
                        </a:rPr>
                        <a:t>    Impuesto Corriente (gasto)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USD 1.124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99423900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173038" indent="0" algn="just" fontAlgn="ctr"/>
                      <a:r>
                        <a:rPr lang="es-AR" sz="2200" u="none" strike="noStrike" noProof="0" dirty="0">
                          <a:effectLst/>
                        </a:rPr>
                        <a:t>   Impuesto Diferido (ID) (menor gasto)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-USD 999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77248855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85725" indent="0" algn="just" fontAlgn="ctr"/>
                      <a:r>
                        <a:rPr lang="es-AR" sz="2200" u="none" strike="noStrike" noProof="0" dirty="0">
                          <a:effectLst/>
                        </a:rPr>
                        <a:t>       Impacto </a:t>
                      </a:r>
                      <a:r>
                        <a:rPr lang="es-AR" sz="2200" u="none" strike="noStrike" noProof="0" dirty="0" err="1">
                          <a:effectLst/>
                        </a:rPr>
                        <a:t>AxI</a:t>
                      </a:r>
                      <a:r>
                        <a:rPr lang="es-AR" sz="2200" u="none" strike="noStrike" noProof="0" dirty="0">
                          <a:effectLst/>
                        </a:rPr>
                        <a:t> Valuación Activos en ID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-USD 1.306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54242681"/>
                  </a:ext>
                </a:extLst>
              </a:tr>
              <a:tr h="596194">
                <a:tc>
                  <a:txBody>
                    <a:bodyPr/>
                    <a:lstStyle/>
                    <a:p>
                      <a:pPr marL="85725" indent="0" algn="just" fontAlgn="ctr"/>
                      <a:r>
                        <a:rPr lang="es-AR" sz="2200" u="none" strike="noStrike" noProof="0" dirty="0">
                          <a:effectLst/>
                        </a:rPr>
                        <a:t>       Impacto Conversión Valuación Activos en ID</a:t>
                      </a:r>
                      <a:endParaRPr lang="es-AR" sz="2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200" u="none" strike="noStrike" dirty="0">
                          <a:effectLst/>
                        </a:rPr>
                        <a:t>USD 307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20128877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75FE4096-49C0-0A51-4AE0-4C61EDE10F42}"/>
              </a:ext>
            </a:extLst>
          </p:cNvPr>
          <p:cNvSpPr txBox="1"/>
          <p:nvPr/>
        </p:nvSpPr>
        <p:spPr>
          <a:xfrm>
            <a:off x="189781" y="3086100"/>
            <a:ext cx="2092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solidFill>
                  <a:srgbClr val="0F0866"/>
                </a:solidFill>
              </a:rPr>
              <a:t>Información:</a:t>
            </a:r>
            <a:endParaRPr lang="en-US" sz="2800" b="1" dirty="0">
              <a:solidFill>
                <a:srgbClr val="0F08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31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af9d59-bb07-4981-bddd-e22e71efd0ae" xsi:nil="true"/>
    <lcf76f155ced4ddcb4097134ff3c332f xmlns="97a6b8a7-0006-48d3-83f9-012bf7747fc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F22E1032769A43A0B56C84C342F7D0" ma:contentTypeVersion="18" ma:contentTypeDescription="Create a new document." ma:contentTypeScope="" ma:versionID="e3952a95d11bbbce941e1213c45ff184">
  <xsd:schema xmlns:xsd="http://www.w3.org/2001/XMLSchema" xmlns:xs="http://www.w3.org/2001/XMLSchema" xmlns:p="http://schemas.microsoft.com/office/2006/metadata/properties" xmlns:ns2="97a6b8a7-0006-48d3-83f9-012bf7747fc3" xmlns:ns3="bcaf9d59-bb07-4981-bddd-e22e71efd0ae" targetNamespace="http://schemas.microsoft.com/office/2006/metadata/properties" ma:root="true" ma:fieldsID="338ab04cfa2a282a82d8bd93e96d82b7" ns2:_="" ns3:_="">
    <xsd:import namespace="97a6b8a7-0006-48d3-83f9-012bf7747fc3"/>
    <xsd:import namespace="bcaf9d59-bb07-4981-bddd-e22e71efd0a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a6b8a7-0006-48d3-83f9-012bf7747f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b0aa391-e9a4-49f0-8e09-3be6943fc3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f9d59-bb07-4981-bddd-e22e71efd0a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6472743-7543-4bfe-b00a-f27532988a59}" ma:internalName="TaxCatchAll" ma:showField="CatchAllData" ma:web="bcaf9d59-bb07-4981-bddd-e22e71efd0a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E46F5F-DF8A-4651-96DB-4EB0AFC9AE5E}">
  <ds:schemaRefs>
    <ds:schemaRef ds:uri="bcaf9d59-bb07-4981-bddd-e22e71efd0ae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97a6b8a7-0006-48d3-83f9-012bf7747fc3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81DEA1C-8E24-4F01-BD0A-FD4DFC2509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a6b8a7-0006-48d3-83f9-012bf7747fc3"/>
    <ds:schemaRef ds:uri="bcaf9d59-bb07-4981-bddd-e22e71efd0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5EA8C6-D3EF-49E7-AFC9-62F03EA31A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ca959e3-a6b6-4e04-8f58-b9cb2a1fdf2a}" enabled="0" method="" siteId="{7ca959e3-a6b6-4e04-8f58-b9cb2a1fdf2a}" removed="1"/>
  <clbl:label id="{c200e14e-3853-4e4d-b591-afc5a733c4b0}" enabled="1" method="Privileged" siteId="{c8e8bdb6-8e7c-41d5-bc41-37fff3c33b7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1620</TotalTime>
  <Words>1116</Words>
  <Application>Microsoft Office PowerPoint</Application>
  <PresentationFormat>Personalizado</PresentationFormat>
  <Paragraphs>207</Paragraphs>
  <Slides>13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Roboto</vt:lpstr>
      <vt:lpstr>Muli Regular</vt:lpstr>
      <vt:lpstr>Aptos Narrow</vt:lpstr>
      <vt:lpstr>Arial</vt:lpstr>
      <vt:lpstr>Calibri</vt:lpstr>
      <vt:lpstr>PT Serif</vt:lpstr>
      <vt:lpstr>Aptos</vt:lpstr>
      <vt:lpstr>Sabon MT</vt:lpstr>
      <vt:lpstr>PT Serif Bold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TLP 2025 Presentation Template</dc:title>
  <dc:creator>Daniel Gutmann</dc:creator>
  <cp:lastModifiedBy>GUTIERREZ M. Sol</cp:lastModifiedBy>
  <cp:revision>46</cp:revision>
  <dcterms:created xsi:type="dcterms:W3CDTF">2006-08-16T00:00:00Z</dcterms:created>
  <dcterms:modified xsi:type="dcterms:W3CDTF">2025-07-14T15:32:54Z</dcterms:modified>
  <dc:identifier>DAGcLd2ecfY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0x01010002F22E1032769A43A0B56C84C342F7D0</vt:lpwstr>
  </property>
</Properties>
</file>