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8" r:id="rId2"/>
    <p:sldId id="257" r:id="rId3"/>
    <p:sldId id="259" r:id="rId4"/>
    <p:sldId id="278" r:id="rId5"/>
    <p:sldId id="333" r:id="rId6"/>
    <p:sldId id="331" r:id="rId7"/>
    <p:sldId id="332" r:id="rId8"/>
    <p:sldId id="316" r:id="rId9"/>
    <p:sldId id="284" r:id="rId10"/>
    <p:sldId id="318" r:id="rId11"/>
    <p:sldId id="305" r:id="rId12"/>
    <p:sldId id="290" r:id="rId13"/>
    <p:sldId id="326" r:id="rId14"/>
    <p:sldId id="285" r:id="rId15"/>
    <p:sldId id="327" r:id="rId16"/>
    <p:sldId id="328" r:id="rId17"/>
    <p:sldId id="335" r:id="rId18"/>
    <p:sldId id="329" r:id="rId19"/>
    <p:sldId id="334" r:id="rId20"/>
    <p:sldId id="319" r:id="rId21"/>
    <p:sldId id="320" r:id="rId22"/>
    <p:sldId id="274" r:id="rId23"/>
    <p:sldId id="277" r:id="rId24"/>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CC66"/>
    <a:srgbClr val="FFFF00"/>
    <a:srgbClr val="FF9966"/>
    <a:srgbClr val="FF99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35CB8F-9F9B-4B9D-BED8-A4C78F14CB2B}" v="20" dt="2024-08-13T20:31:00.1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1104" y="3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096B02-E8E4-4BC3-8632-1B1CB169FC5F}" type="datetimeFigureOut">
              <a:rPr lang="es-AR" smtClean="0"/>
              <a:pPr/>
              <a:t>15/08/2024</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7B1223-CB97-413E-B293-1B216C3D7CDA}"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757B1223-CB97-413E-B293-1B216C3D7CDA}" type="slidenum">
              <a:rPr lang="es-AR" smtClean="0"/>
              <a:pPr/>
              <a:t>9</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17" name="16 Marcador de pie de página"/>
          <p:cNvSpPr>
            <a:spLocks noGrp="1"/>
          </p:cNvSpPr>
          <p:nvPr>
            <p:ph type="ftr" sz="quarter" idx="11"/>
          </p:nvPr>
        </p:nvSpPr>
        <p:spPr/>
        <p:txBody>
          <a:bodyPr/>
          <a:lstStyle/>
          <a:p>
            <a:endParaRPr lang="es-AR"/>
          </a:p>
        </p:txBody>
      </p:sp>
      <p:sp>
        <p:nvSpPr>
          <p:cNvPr id="29" name="28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8890" algn="l">
              <a:defRPr sz="4000" b="1" cap="all" spc="0" baseline="0">
                <a:effectLst>
                  <a:reflection blurRad="12700" stA="34000" endA="740" endPos="53000" dir="5400000" sy="-100000" algn="bl" rotWithShape="0"/>
                </a:effectLst>
              </a:defRPr>
            </a:lvl1pPr>
          </a:lstStyle>
          <a:p>
            <a:r>
              <a:rPr kumimoji="0" lang="es-ES"/>
              <a:t>Haga clic para modificar el estilo de título del patrón</a:t>
            </a:r>
            <a:endParaRPr kumimoji="0" lang="en-US"/>
          </a:p>
        </p:txBody>
      </p:sp>
      <p:sp>
        <p:nvSpPr>
          <p:cNvPr id="9" name="8 Subtítulo"/>
          <p:cNvSpPr>
            <a:spLocks noGrp="1"/>
          </p:cNvSpPr>
          <p:nvPr>
            <p:ph type="subTitle" idx="1" hasCustomPrompt="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hasCustomPrompt="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p>
            <a:r>
              <a:rPr kumimoji="0" lang="es-ES"/>
              <a:t>Haga clic para modificar el estilo de título del patrón</a:t>
            </a:r>
            <a:endParaRPr kumimoji="0" lang="en-US"/>
          </a:p>
        </p:txBody>
      </p:sp>
      <p:sp>
        <p:nvSpPr>
          <p:cNvPr id="3" name="2 Marcador de texto vertical"/>
          <p:cNvSpPr>
            <a:spLocks noGrp="1"/>
          </p:cNvSpPr>
          <p:nvPr>
            <p:ph type="body" orient="vert" idx="1" hasCustomPrompt="1"/>
          </p:nvPr>
        </p:nvSpPr>
        <p:spPr>
          <a:xfrm>
            <a:off x="609600" y="274639"/>
            <a:ext cx="58674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hasCustomPrompt="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Forma libre"/>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Forma libre"/>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Forma libre"/>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Forma libre"/>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Forma libre"/>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Forma libre"/>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20 Forma libre"/>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Forma libre"/>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22 Forma libre"/>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23 Forma libre"/>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24 Forma libre"/>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25 Forma libre"/>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Forma libre"/>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2 Marcador de texto"/>
          <p:cNvSpPr>
            <a:spLocks noGrp="1"/>
          </p:cNvSpPr>
          <p:nvPr>
            <p:ph type="body" idx="1" hasCustomPrompt="1"/>
          </p:nvPr>
        </p:nvSpPr>
        <p:spPr>
          <a:xfrm>
            <a:off x="706902" y="1351672"/>
            <a:ext cx="5718048" cy="977486"/>
          </a:xfrm>
        </p:spPr>
        <p:txBody>
          <a:bodyPr lIns="82296" tIns="45720" bIns="0" anchor="t"/>
          <a:lstStyle>
            <a:lvl1pPr marL="54610"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s-ES"/>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hasCustomPrompt="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hasCustomPrompt="1"/>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lstStyle>
          <a:p>
            <a:r>
              <a:rPr kumimoji="0" lang="es-ES"/>
              <a:t>Haga clic para modificar el estilo de título del patrón</a:t>
            </a:r>
            <a:endParaRPr kumimoji="0" lang="en-US"/>
          </a:p>
        </p:txBody>
      </p:sp>
      <p:sp>
        <p:nvSpPr>
          <p:cNvPr id="3" name="2 Marcador de texto"/>
          <p:cNvSpPr>
            <a:spLocks noGrp="1"/>
          </p:cNvSpPr>
          <p:nvPr>
            <p:ph type="body" idx="1" hasCustomPrompt="1"/>
          </p:nvPr>
        </p:nvSpPr>
        <p:spPr>
          <a:xfrm>
            <a:off x="457200" y="1809750"/>
            <a:ext cx="4040188" cy="639762"/>
          </a:xfrm>
        </p:spPr>
        <p:txBody>
          <a:bodyPr anchor="ctr"/>
          <a:lstStyle>
            <a:lvl1pPr marL="73025"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hasCustomPrompt="1"/>
          </p:nvPr>
        </p:nvSpPr>
        <p:spPr>
          <a:xfrm>
            <a:off x="4645025" y="1809750"/>
            <a:ext cx="4041775" cy="639762"/>
          </a:xfrm>
        </p:spPr>
        <p:txBody>
          <a:bodyPr anchor="ctr"/>
          <a:lstStyle>
            <a:lvl1pPr marL="73025"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hasCustomPrompt="1"/>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hasCustomPrompt="1"/>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lstStyle>
          <a:p>
            <a:r>
              <a:rPr kumimoji="0" lang="es-ES"/>
              <a:t>Haga clic para modificar el estilo de título del patrón</a:t>
            </a:r>
            <a:endParaRPr kumimoji="0" lang="en-US"/>
          </a:p>
        </p:txBody>
      </p:sp>
      <p:sp>
        <p:nvSpPr>
          <p:cNvPr id="3" name="2 Marcador de texto"/>
          <p:cNvSpPr>
            <a:spLocks noGrp="1"/>
          </p:cNvSpPr>
          <p:nvPr>
            <p:ph type="body" idx="2" hasCustomPrompt="1"/>
          </p:nvPr>
        </p:nvSpPr>
        <p:spPr>
          <a:xfrm>
            <a:off x="685800" y="1435100"/>
            <a:ext cx="2514600" cy="4572000"/>
          </a:xfrm>
        </p:spPr>
        <p:txBody>
          <a:bodyPr/>
          <a:lstStyle>
            <a:lvl1pPr marL="5461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hasCustomPrompt="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C8E8B66-4AFA-49FC-8920-2F1D288352CE}" type="datetimeFigureOut">
              <a:rPr lang="es-AR" smtClean="0"/>
              <a:pPr/>
              <a:t>15/08/2024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6E6AD4A-1FFB-45D2-9A25-A981FEB97424}"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s-ES"/>
              <a:t>Haga clic en el icono para agregar una imagen</a:t>
            </a:r>
            <a:endParaRPr kumimoji="0" lang="en-US"/>
          </a:p>
        </p:txBody>
      </p:sp>
      <p:sp>
        <p:nvSpPr>
          <p:cNvPr id="4" name="3 Marcador de texto"/>
          <p:cNvSpPr>
            <a:spLocks noGrp="1"/>
          </p:cNvSpPr>
          <p:nvPr>
            <p:ph type="body" sz="half" idx="2" hasCustomPrompt="1"/>
          </p:nvPr>
        </p:nvSpPr>
        <p:spPr bwMode="grayWhite">
          <a:xfrm>
            <a:off x="914400" y="1150144"/>
            <a:ext cx="6858000" cy="685800"/>
          </a:xfrm>
        </p:spPr>
        <p:txBody>
          <a:bodyPr/>
          <a:lstStyle>
            <a:lvl1pPr marL="27305"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p>
            <a:fld id="{5C8E8B66-4AFA-49FC-8920-2F1D288352CE}" type="datetimeFigureOut">
              <a:rPr lang="es-AR" smtClean="0"/>
              <a:pPr/>
              <a:t>15/08/2024</a:t>
            </a:fld>
            <a:endParaRPr lang="es-AR"/>
          </a:p>
        </p:txBody>
      </p:sp>
      <p:sp>
        <p:nvSpPr>
          <p:cNvPr id="6" name="5 Marcador de pie de página"/>
          <p:cNvSpPr>
            <a:spLocks noGrp="1"/>
          </p:cNvSpPr>
          <p:nvPr>
            <p:ph type="ftr" sz="quarter" idx="11"/>
          </p:nvPr>
        </p:nvSpPr>
        <p:spPr>
          <a:xfrm>
            <a:off x="914400" y="55499"/>
            <a:ext cx="5562600" cy="365125"/>
          </a:xfrm>
        </p:spPr>
        <p:txBody>
          <a:bodyPr/>
          <a:lstStyle/>
          <a:p>
            <a:endParaRPr lang="es-AR"/>
          </a:p>
        </p:txBody>
      </p:sp>
      <p:sp>
        <p:nvSpPr>
          <p:cNvPr id="7" name="6 Marcador de número de diapositiva"/>
          <p:cNvSpPr>
            <a:spLocks noGrp="1"/>
          </p:cNvSpPr>
          <p:nvPr>
            <p:ph type="sldNum" sz="quarter" idx="12"/>
          </p:nvPr>
        </p:nvSpPr>
        <p:spPr>
          <a:xfrm>
            <a:off x="8610600" y="55499"/>
            <a:ext cx="457200" cy="365125"/>
          </a:xfrm>
        </p:spPr>
        <p:txBody>
          <a:bodyPr/>
          <a:lstStyle/>
          <a:p>
            <a:fld id="{96E6AD4A-1FFB-45D2-9A25-A981FEB97424}"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5C8E8B66-4AFA-49FC-8920-2F1D288352CE}" type="datetimeFigureOut">
              <a:rPr lang="es-AR" smtClean="0"/>
              <a:pPr/>
              <a:t>15/08/2024</a:t>
            </a:fld>
            <a:endParaRPr lang="es-AR"/>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s-AR"/>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96E6AD4A-1FFB-45D2-9A25-A981FEB97424}"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panose="05000000000000000000"/>
        <a:buChar char=""/>
        <a:defRPr kumimoji="0" sz="3000" kern="1200">
          <a:solidFill>
            <a:schemeClr val="tx1"/>
          </a:solidFill>
          <a:latin typeface="+mn-lt"/>
          <a:ea typeface="+mn-ea"/>
          <a:cs typeface="+mn-cs"/>
        </a:defRPr>
      </a:lvl1pPr>
      <a:lvl2pPr marL="740410" indent="-285750" algn="l" rtl="0" eaLnBrk="1" latinLnBrk="0" hangingPunct="1">
        <a:spcBef>
          <a:spcPct val="20000"/>
        </a:spcBef>
        <a:buClr>
          <a:schemeClr val="accent2"/>
        </a:buClr>
        <a:buSzPct val="90000"/>
        <a:buFont typeface="Wingdings" panose="05000000000000000000"/>
        <a:buChar char=""/>
        <a:defRPr kumimoji="0" sz="2600" kern="1200">
          <a:solidFill>
            <a:schemeClr val="tx1"/>
          </a:solidFill>
          <a:latin typeface="+mn-lt"/>
          <a:ea typeface="+mn-ea"/>
          <a:cs typeface="+mn-cs"/>
        </a:defRPr>
      </a:lvl2pPr>
      <a:lvl3pPr marL="996950" indent="-228600" algn="l" rtl="0" eaLnBrk="1" latinLnBrk="0" hangingPunct="1">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261745" indent="-228600" algn="l" rtl="0" eaLnBrk="1" latinLnBrk="0" hangingPunct="1">
        <a:spcBef>
          <a:spcPct val="20000"/>
        </a:spcBef>
        <a:buClr>
          <a:schemeClr val="accent3"/>
        </a:buClr>
        <a:buFont typeface="Wingdings 3" panose="05040102010807070707"/>
        <a:buChar char=""/>
        <a:defRPr kumimoji="0" sz="2200" kern="1200">
          <a:solidFill>
            <a:schemeClr val="tx1"/>
          </a:solidFill>
          <a:latin typeface="+mn-lt"/>
          <a:ea typeface="+mn-ea"/>
          <a:cs typeface="+mn-cs"/>
        </a:defRPr>
      </a:lvl4pPr>
      <a:lvl5pPr marL="1481455" indent="-210185" algn="l" rtl="0" eaLnBrk="1" latinLnBrk="0" hangingPunct="1">
        <a:spcBef>
          <a:spcPct val="20000"/>
        </a:spcBef>
        <a:buClr>
          <a:schemeClr val="accent3"/>
        </a:buClr>
        <a:buFont typeface="Wingdings 2" panose="05020102010507070707"/>
        <a:buChar char=""/>
        <a:defRPr kumimoji="0" sz="2000" kern="1200">
          <a:solidFill>
            <a:schemeClr val="tx1"/>
          </a:solidFill>
          <a:latin typeface="+mn-lt"/>
          <a:ea typeface="+mn-ea"/>
          <a:cs typeface="+mn-cs"/>
        </a:defRPr>
      </a:lvl5pPr>
      <a:lvl6pPr marL="1710055" indent="-210185" algn="l" rtl="0" eaLnBrk="1" latinLnBrk="0" hangingPunct="1">
        <a:spcBef>
          <a:spcPct val="20000"/>
        </a:spcBef>
        <a:buClr>
          <a:schemeClr val="accent3"/>
        </a:buClr>
        <a:buFont typeface="Wingdings 2" panose="05020102010507070707"/>
        <a:buChar char=""/>
        <a:defRPr kumimoji="0" sz="1800" kern="1200">
          <a:solidFill>
            <a:schemeClr val="tx1"/>
          </a:solidFill>
          <a:latin typeface="+mn-lt"/>
          <a:ea typeface="+mn-ea"/>
          <a:cs typeface="+mn-cs"/>
        </a:defRPr>
      </a:lvl6pPr>
      <a:lvl7pPr marL="1901825" indent="-182880" algn="l" rtl="0" eaLnBrk="1" latinLnBrk="0" hangingPunct="1">
        <a:spcBef>
          <a:spcPct val="20000"/>
        </a:spcBef>
        <a:buClr>
          <a:schemeClr val="accent4"/>
        </a:buClr>
        <a:buFont typeface="Wingdings 2" panose="05020102010507070707"/>
        <a:buChar char=""/>
        <a:defRPr kumimoji="0" sz="1600" kern="1200">
          <a:solidFill>
            <a:schemeClr val="tx1"/>
          </a:solidFill>
          <a:latin typeface="+mn-lt"/>
          <a:ea typeface="+mn-ea"/>
          <a:cs typeface="+mn-cs"/>
        </a:defRPr>
      </a:lvl7pPr>
      <a:lvl8pPr marL="2094230" indent="-182880" algn="l" rtl="0" eaLnBrk="1" latinLnBrk="0" hangingPunct="1">
        <a:spcBef>
          <a:spcPct val="20000"/>
        </a:spcBef>
        <a:buClr>
          <a:schemeClr val="accent4"/>
        </a:buClr>
        <a:buFont typeface="Wingdings 2" panose="05020102010507070707"/>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panose="05020102010507070707"/>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servicios.infoleg.gob.ar/infolegInternet/verNorma.do?id=11198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043608" y="2204864"/>
            <a:ext cx="7128791" cy="936104"/>
          </a:xfrm>
        </p:spPr>
        <p:txBody>
          <a:bodyPr/>
          <a:lstStyle/>
          <a:p>
            <a:pPr algn="ctr"/>
            <a:r>
              <a:rPr lang="es-MX" sz="3600" b="1" dirty="0" smtClean="0"/>
              <a:t>¿</a:t>
            </a:r>
            <a:r>
              <a:rPr lang="es-MX" sz="3600" b="1" dirty="0"/>
              <a:t>CUÁNDO UNA COOPERATIVA DE TRABAJO NO ES TAL…?</a:t>
            </a:r>
            <a:endParaRPr lang="es-MX" sz="3600" b="1" i="1" dirty="0"/>
          </a:p>
        </p:txBody>
      </p:sp>
      <p:sp>
        <p:nvSpPr>
          <p:cNvPr id="7" name="Subtítulo 6"/>
          <p:cNvSpPr>
            <a:spLocks noGrp="1"/>
          </p:cNvSpPr>
          <p:nvPr>
            <p:ph type="subTitle" idx="1"/>
          </p:nvPr>
        </p:nvSpPr>
        <p:spPr>
          <a:xfrm>
            <a:off x="1115616" y="3068960"/>
            <a:ext cx="7192645" cy="3528392"/>
          </a:xfrm>
        </p:spPr>
        <p:txBody>
          <a:bodyPr anchor="t">
            <a:normAutofit fontScale="70000" lnSpcReduction="20000"/>
          </a:bodyPr>
          <a:lstStyle/>
          <a:p>
            <a:pPr algn="ctr"/>
            <a:endParaRPr lang="es-ES" sz="2800" i="1" dirty="0" smtClean="0">
              <a:solidFill>
                <a:schemeClr val="accent3"/>
              </a:solidFill>
            </a:endParaRPr>
          </a:p>
          <a:p>
            <a:pPr algn="ctr"/>
            <a:endParaRPr lang="es-ES" sz="2800" i="1" dirty="0" smtClean="0">
              <a:solidFill>
                <a:schemeClr val="accent3"/>
              </a:solidFill>
            </a:endParaRPr>
          </a:p>
          <a:p>
            <a:pPr algn="ctr"/>
            <a:endParaRPr lang="es-ES" sz="2800" i="1" dirty="0" smtClean="0">
              <a:solidFill>
                <a:schemeClr val="accent3"/>
              </a:solidFill>
            </a:endParaRPr>
          </a:p>
          <a:p>
            <a:pPr algn="ctr"/>
            <a:endParaRPr lang="es-ES" sz="2800" i="1" dirty="0">
              <a:solidFill>
                <a:schemeClr val="accent3"/>
              </a:solidFill>
            </a:endParaRPr>
          </a:p>
          <a:p>
            <a:pPr algn="ctr"/>
            <a:r>
              <a:rPr lang="es-ES" sz="2800" i="1" dirty="0">
                <a:solidFill>
                  <a:schemeClr val="accent3"/>
                </a:solidFill>
              </a:rPr>
              <a:t>“Cooperativas sí, empresas no</a:t>
            </a:r>
            <a:r>
              <a:rPr lang="es-MX" altLang="es-ES" sz="2800" i="1" dirty="0">
                <a:solidFill>
                  <a:schemeClr val="accent3"/>
                </a:solidFill>
              </a:rPr>
              <a:t>”</a:t>
            </a:r>
            <a:endParaRPr lang="es-ES" sz="3200" dirty="0">
              <a:solidFill>
                <a:schemeClr val="accent3"/>
              </a:solidFill>
            </a:endParaRPr>
          </a:p>
          <a:p>
            <a:pPr algn="just"/>
            <a:endParaRPr lang="es-ES" sz="3200" dirty="0">
              <a:solidFill>
                <a:schemeClr val="accent3"/>
              </a:solidFill>
            </a:endParaRPr>
          </a:p>
          <a:p>
            <a:pPr algn="just"/>
            <a:endParaRPr lang="es-ES" sz="3200" dirty="0">
              <a:solidFill>
                <a:schemeClr val="accent3"/>
              </a:solidFill>
            </a:endParaRPr>
          </a:p>
          <a:p>
            <a:pPr algn="just"/>
            <a:r>
              <a:rPr lang="es-ES" sz="3200" dirty="0">
                <a:solidFill>
                  <a:schemeClr val="accent3"/>
                </a:solidFill>
              </a:rPr>
              <a:t>						</a:t>
            </a:r>
          </a:p>
          <a:p>
            <a:endParaRPr lang="es-ES" dirty="0">
              <a:solidFill>
                <a:schemeClr val="accent3"/>
              </a:solidFill>
            </a:endParaRPr>
          </a:p>
          <a:p>
            <a:endParaRPr lang="es-ES" dirty="0">
              <a:solidFill>
                <a:schemeClr val="accent3"/>
              </a:solidFill>
            </a:endParaRPr>
          </a:p>
          <a:p>
            <a:endParaRPr lang="es-ES" dirty="0">
              <a:solidFill>
                <a:schemeClr val="accent3"/>
              </a:solidFill>
            </a:endParaRPr>
          </a:p>
          <a:p>
            <a:endParaRPr lang="es-ES" dirty="0">
              <a:solidFill>
                <a:schemeClr val="accent3"/>
              </a:solidFill>
            </a:endParaRPr>
          </a:p>
          <a:p>
            <a:r>
              <a:rPr lang="es-ES" dirty="0">
                <a:solidFill>
                  <a:schemeClr val="accent3"/>
                </a:solidFill>
              </a:rPr>
              <a:t>CP/LA/ABOG. Pablo L. </a:t>
            </a:r>
            <a:r>
              <a:rPr lang="es-ES" dirty="0" err="1">
                <a:solidFill>
                  <a:schemeClr val="accent3"/>
                </a:solidFill>
              </a:rPr>
              <a:t>Emlek</a:t>
            </a:r>
            <a:endParaRPr lang="es-ES" dirty="0">
              <a:solidFill>
                <a:schemeClr val="accent3"/>
              </a:solidFill>
            </a:endParaRPr>
          </a:p>
          <a:p>
            <a:pPr algn="just"/>
            <a:r>
              <a:rPr lang="es-ES" sz="3200" dirty="0">
                <a:solidFill>
                  <a:schemeClr val="accent3"/>
                </a:solidFill>
              </a:rPr>
              <a:t>									</a:t>
            </a:r>
          </a:p>
          <a:p>
            <a:pPr algn="just"/>
            <a:endParaRPr lang="es-AR" sz="3200" dirty="0">
              <a:solidFill>
                <a:schemeClr val="accent3"/>
              </a:solidFill>
            </a:endParaRPr>
          </a:p>
        </p:txBody>
      </p:sp>
      <p:sp>
        <p:nvSpPr>
          <p:cNvPr id="4" name="3 Título"/>
          <p:cNvSpPr txBox="1">
            <a:spLocks/>
          </p:cNvSpPr>
          <p:nvPr/>
        </p:nvSpPr>
        <p:spPr>
          <a:xfrm>
            <a:off x="914400" y="441251"/>
            <a:ext cx="7474024" cy="701749"/>
          </a:xfrm>
          <a:prstGeom prst="rect">
            <a:avLst/>
          </a:prstGeom>
        </p:spPr>
        <p:txBody>
          <a:bodyPr vert="horz" anchor="t">
            <a:noAutofit/>
          </a:bodyPr>
          <a:lstStyle/>
          <a:p>
            <a:pPr marL="0" marR="8890" lvl="0" indent="0" algn="ctr" defTabSz="914400" rtl="0" eaLnBrk="1" fontAlgn="auto" latinLnBrk="0" hangingPunct="1">
              <a:lnSpc>
                <a:spcPct val="100000"/>
              </a:lnSpc>
              <a:spcBef>
                <a:spcPct val="0"/>
              </a:spcBef>
              <a:spcAft>
                <a:spcPts val="0"/>
              </a:spcAft>
              <a:buClrTx/>
              <a:buSzTx/>
              <a:buFontTx/>
              <a:buNone/>
              <a:tabLst/>
              <a:defRPr/>
            </a:pPr>
            <a:r>
              <a:rPr kumimoji="0" lang="es-AR" sz="2800" b="1" i="0" u="none" strike="noStrike" kern="1200" cap="all" spc="0" normalizeH="0" baseline="0" noProof="0" dirty="0" smtClean="0">
                <a:ln>
                  <a:noFill/>
                </a:ln>
                <a:solidFill>
                  <a:srgbClr val="0070C0"/>
                </a:solidFill>
                <a:effectLst>
                  <a:reflection blurRad="12700" stA="34000" endA="740" endPos="53000" dir="5400000" sy="-100000" algn="bl" rotWithShape="0"/>
                </a:effectLst>
                <a:uLnTx/>
                <a:uFillTx/>
                <a:latin typeface="Arial" pitchFamily="34" charset="0"/>
                <a:ea typeface="+mj-ea"/>
                <a:cs typeface="Arial" pitchFamily="34" charset="0"/>
              </a:rPr>
              <a:t>AAEF – COMISIÓN SEGURIDAD SOCIAL.</a:t>
            </a:r>
            <a:endParaRPr kumimoji="0" lang="es-AR" sz="2800" b="1" i="0" u="none" strike="noStrike" kern="1200" cap="all" spc="0" normalizeH="0" baseline="0" noProof="0" dirty="0">
              <a:ln>
                <a:noFill/>
              </a:ln>
              <a:solidFill>
                <a:srgbClr val="0070C0"/>
              </a:solidFill>
              <a:effectLst>
                <a:reflection blurRad="12700" stA="34000" endA="740" endPos="53000" dir="5400000" sy="-100000" algn="bl" rotWithShape="0"/>
              </a:effectLst>
              <a:uLnTx/>
              <a:uFillTx/>
              <a:latin typeface="Arial" pitchFamily="34" charset="0"/>
              <a:ea typeface="+mj-ea"/>
              <a:cs typeface="Arial" pitchFamily="34" charset="0"/>
            </a:endParaRPr>
          </a:p>
        </p:txBody>
      </p:sp>
      <p:sp>
        <p:nvSpPr>
          <p:cNvPr id="5" name="5 Marcador de texto"/>
          <p:cNvSpPr txBox="1">
            <a:spLocks/>
          </p:cNvSpPr>
          <p:nvPr/>
        </p:nvSpPr>
        <p:spPr>
          <a:xfrm>
            <a:off x="914400" y="980728"/>
            <a:ext cx="7113984" cy="855216"/>
          </a:xfrm>
          <a:prstGeom prst="rect">
            <a:avLst/>
          </a:prstGeom>
        </p:spPr>
        <p:txBody>
          <a:bodyPr>
            <a:normAutofit/>
          </a:bodyPr>
          <a:lstStyle/>
          <a:p>
            <a:pPr marL="411480" marR="0" lvl="0" indent="-342900" algn="ctr" defTabSz="914400" rtl="0" eaLnBrk="1" fontAlgn="auto" latinLnBrk="0" hangingPunct="1">
              <a:lnSpc>
                <a:spcPct val="100000"/>
              </a:lnSpc>
              <a:spcBef>
                <a:spcPts val="700"/>
              </a:spcBef>
              <a:spcAft>
                <a:spcPts val="0"/>
              </a:spcAft>
              <a:buClr>
                <a:schemeClr val="tx2"/>
              </a:buClr>
              <a:buSzPct val="95000"/>
              <a:tabLst/>
              <a:defRPr/>
            </a:pPr>
            <a:r>
              <a:rPr kumimoji="0" lang="es-AR"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V JORNADAS DE SEGURIDAD SOCIAL</a:t>
            </a:r>
          </a:p>
          <a:p>
            <a:pPr marL="411480" marR="0" lvl="0" indent="-342900" algn="ctr" defTabSz="914400" rtl="0" eaLnBrk="1" fontAlgn="auto" latinLnBrk="0" hangingPunct="1">
              <a:lnSpc>
                <a:spcPct val="100000"/>
              </a:lnSpc>
              <a:spcBef>
                <a:spcPts val="700"/>
              </a:spcBef>
              <a:spcAft>
                <a:spcPts val="0"/>
              </a:spcAft>
              <a:buClr>
                <a:schemeClr val="tx2"/>
              </a:buClr>
              <a:buSzPct val="95000"/>
              <a:tabLst/>
              <a:defRPr/>
            </a:pPr>
            <a:r>
              <a:rPr kumimoji="0" lang="es-AR"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Buenos Aires, 15 y 16 de agosto de 2024</a:t>
            </a:r>
            <a:endParaRPr kumimoji="0" lang="es-AR" sz="2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advTm="10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wipe(down)">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wipe(down)">
                                      <p:cBhvr>
                                        <p:cTn id="17" dur="500"/>
                                        <p:tgtEl>
                                          <p:spTgt spid="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12" end="12"/>
                                            </p:txEl>
                                          </p:spTgt>
                                        </p:tgtEl>
                                        <p:attrNameLst>
                                          <p:attrName>style.visibility</p:attrName>
                                        </p:attrNameLst>
                                      </p:cBhvr>
                                      <p:to>
                                        <p:strVal val="visible"/>
                                      </p:to>
                                    </p:set>
                                    <p:animEffect transition="in" filter="wipe(down)">
                                      <p:cBhvr>
                                        <p:cTn id="22" dur="500"/>
                                        <p:tgtEl>
                                          <p:spTgt spid="7">
                                            <p:txEl>
                                              <p:pRg st="12"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xEl>
                                              <p:pRg st="13" end="13"/>
                                            </p:txEl>
                                          </p:spTgt>
                                        </p:tgtEl>
                                        <p:attrNameLst>
                                          <p:attrName>style.visibility</p:attrName>
                                        </p:attrNameLst>
                                      </p:cBhvr>
                                      <p:to>
                                        <p:strVal val="visible"/>
                                      </p:to>
                                    </p:set>
                                    <p:animEffect transition="in" filter="wipe(down)">
                                      <p:cBhvr>
                                        <p:cTn id="27" dur="500"/>
                                        <p:tgtEl>
                                          <p:spTgt spid="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80920" cy="610466"/>
          </a:xfrm>
        </p:spPr>
        <p:txBody>
          <a:bodyPr>
            <a:noAutofit/>
          </a:bodyPr>
          <a:lstStyle/>
          <a:p>
            <a:pPr marR="8890" algn="ctr"/>
            <a:r>
              <a:rPr lang="es-MX" sz="2800" b="1" cap="all" spc="0" dirty="0">
                <a:effectLst>
                  <a:reflection blurRad="12700" stA="34000" endA="740" endPos="53000" dir="5400000" sy="-100000" algn="bl" rotWithShape="0"/>
                </a:effectLst>
              </a:rPr>
              <a:t>Concepto de </a:t>
            </a:r>
            <a:r>
              <a:rPr lang="es-MX" sz="2800" b="1" cap="all" spc="0" dirty="0" err="1">
                <a:effectLst>
                  <a:reflection blurRad="12700" stA="34000" endA="740" endPos="53000" dir="5400000" sy="-100000" algn="bl" rotWithShape="0"/>
                </a:effectLst>
              </a:rPr>
              <a:t>ct</a:t>
            </a:r>
            <a:r>
              <a:rPr lang="es-MX" sz="2800" b="1" cap="all" spc="0" dirty="0">
                <a:effectLst>
                  <a:reflection blurRad="12700" stA="34000" endA="740" endPos="53000" dir="5400000" sy="-100000" algn="bl" rotWithShape="0"/>
                </a:effectLst>
              </a:rPr>
              <a:t> ¿CUÁNDO ES </a:t>
            </a:r>
            <a:r>
              <a:rPr lang="es-MX" sz="2800" b="1" i="1" cap="all" spc="0" dirty="0">
                <a:effectLst>
                  <a:reflection blurRad="12700" stA="34000" endA="740" endPos="53000" dir="5400000" sy="-100000" algn="bl" rotWithShape="0"/>
                </a:effectLst>
              </a:rPr>
              <a:t>LEGÍTIMA</a:t>
            </a:r>
            <a:r>
              <a:rPr lang="es-MX" sz="2800" b="1" cap="all" spc="0" dirty="0">
                <a:effectLst>
                  <a:reflection blurRad="12700" stA="34000" endA="740" endPos="53000" dir="5400000" sy="-100000" algn="bl" rotWithShape="0"/>
                </a:effectLst>
              </a:rPr>
              <a:t>? (Cont.)</a:t>
            </a:r>
            <a:r>
              <a:rPr lang="es-MX" sz="3200" b="1" cap="all" spc="0" dirty="0">
                <a:effectLst>
                  <a:reflection blurRad="12700" stA="34000" endA="740" endPos="53000" dir="5400000" sy="-100000" algn="bl" rotWithShape="0"/>
                </a:effectLst>
              </a:rPr>
              <a:t> </a:t>
            </a:r>
          </a:p>
        </p:txBody>
      </p:sp>
      <p:sp>
        <p:nvSpPr>
          <p:cNvPr id="3" name="Marcador de contenido 2"/>
          <p:cNvSpPr>
            <a:spLocks noGrp="1"/>
          </p:cNvSpPr>
          <p:nvPr>
            <p:ph idx="1"/>
          </p:nvPr>
        </p:nvSpPr>
        <p:spPr>
          <a:xfrm>
            <a:off x="539552" y="908720"/>
            <a:ext cx="8424936" cy="5630132"/>
          </a:xfrm>
        </p:spPr>
        <p:txBody>
          <a:bodyPr>
            <a:noAutofit/>
          </a:bodyPr>
          <a:lstStyle/>
          <a:p>
            <a:pPr lvl="0" algn="just">
              <a:buNone/>
            </a:pPr>
            <a:r>
              <a:rPr lang="es-ES" sz="1400" b="1" dirty="0"/>
              <a:t>IMPACTO DE LA REFORMA DEL ART 29 LCT. </a:t>
            </a:r>
            <a:r>
              <a:rPr lang="es-ES" sz="1400" b="1" dirty="0" smtClean="0"/>
              <a:t> </a:t>
            </a:r>
          </a:p>
          <a:p>
            <a:pPr lvl="0" algn="just"/>
            <a:r>
              <a:rPr lang="es-AR" sz="1400" dirty="0" smtClean="0">
                <a:solidFill>
                  <a:srgbClr val="FFC000"/>
                </a:solidFill>
              </a:rPr>
              <a:t>Se  pasó </a:t>
            </a:r>
            <a:r>
              <a:rPr lang="es-AR" sz="1400" b="1" dirty="0" smtClean="0">
                <a:solidFill>
                  <a:srgbClr val="FFC000"/>
                </a:solidFill>
              </a:rPr>
              <a:t>de un criterio finalista</a:t>
            </a:r>
            <a:r>
              <a:rPr lang="es-AR" sz="1400" dirty="0" smtClean="0">
                <a:solidFill>
                  <a:srgbClr val="FFC000"/>
                </a:solidFill>
              </a:rPr>
              <a:t> (</a:t>
            </a:r>
            <a:r>
              <a:rPr lang="es-AR" sz="1400" i="1" dirty="0" smtClean="0">
                <a:solidFill>
                  <a:srgbClr val="FFC000"/>
                </a:solidFill>
              </a:rPr>
              <a:t>…con vistas a proporcionarlos a empresas…</a:t>
            </a:r>
            <a:r>
              <a:rPr lang="es-AR" sz="1400" dirty="0" smtClean="0">
                <a:solidFill>
                  <a:srgbClr val="FFC000"/>
                </a:solidFill>
              </a:rPr>
              <a:t>), </a:t>
            </a:r>
            <a:r>
              <a:rPr lang="es-AR" sz="1400" b="1" dirty="0" smtClean="0">
                <a:solidFill>
                  <a:srgbClr val="FFC000"/>
                </a:solidFill>
              </a:rPr>
              <a:t>a uno formalista </a:t>
            </a:r>
            <a:r>
              <a:rPr lang="es-AR" sz="1400" u="sng" dirty="0" smtClean="0">
                <a:solidFill>
                  <a:srgbClr val="FFC000"/>
                </a:solidFill>
              </a:rPr>
              <a:t>con solidaridad</a:t>
            </a:r>
            <a:r>
              <a:rPr lang="es-AR" sz="1400" dirty="0" smtClean="0">
                <a:solidFill>
                  <a:srgbClr val="FFC000"/>
                </a:solidFill>
              </a:rPr>
              <a:t> (</a:t>
            </a:r>
            <a:r>
              <a:rPr lang="es-AR" sz="1400" i="1" dirty="0" smtClean="0">
                <a:solidFill>
                  <a:srgbClr val="FFC000"/>
                </a:solidFill>
              </a:rPr>
              <a:t>…empleados directos de aquellos que registren la relación laboral</a:t>
            </a:r>
            <a:r>
              <a:rPr lang="es-AR" sz="1400" i="1" dirty="0" smtClean="0">
                <a:solidFill>
                  <a:srgbClr val="FFC000"/>
                </a:solidFill>
              </a:rPr>
              <a:t>...</a:t>
            </a:r>
            <a:r>
              <a:rPr lang="es-AR" sz="1400" dirty="0" smtClean="0">
                <a:solidFill>
                  <a:srgbClr val="FFC000"/>
                </a:solidFill>
              </a:rPr>
              <a:t>). La empresa usuaria será responsable solidariamente.</a:t>
            </a:r>
            <a:endParaRPr lang="es-AR" sz="1400" dirty="0" smtClean="0">
              <a:solidFill>
                <a:srgbClr val="FFC000"/>
              </a:solidFill>
            </a:endParaRPr>
          </a:p>
          <a:p>
            <a:pPr lvl="0" algn="just">
              <a:buNone/>
            </a:pPr>
            <a:endParaRPr lang="es-AR" sz="1400" b="1" dirty="0" smtClean="0">
              <a:solidFill>
                <a:srgbClr val="FFC000"/>
              </a:solidFill>
            </a:endParaRPr>
          </a:p>
          <a:p>
            <a:pPr lvl="0" algn="just">
              <a:buNone/>
            </a:pPr>
            <a:r>
              <a:rPr lang="es-AR" sz="1400" b="1" dirty="0" smtClean="0"/>
              <a:t>“Vázquez </a:t>
            </a:r>
            <a:r>
              <a:rPr lang="es-AR" sz="1400" b="1" dirty="0"/>
              <a:t>c/Telefónica” – Plenario CNAT (2010</a:t>
            </a:r>
            <a:r>
              <a:rPr lang="es-AR" sz="1400" b="1" dirty="0" smtClean="0"/>
              <a:t>) - IMPACTO DE LA REFORMA DEL ART.7 LCT .</a:t>
            </a:r>
            <a:endParaRPr lang="es-AR" sz="1400" b="1" dirty="0"/>
          </a:p>
          <a:p>
            <a:pPr lvl="0" algn="just"/>
            <a:r>
              <a:rPr lang="es-AR" sz="1400" dirty="0">
                <a:solidFill>
                  <a:srgbClr val="FFC000"/>
                </a:solidFill>
              </a:rPr>
              <a:t>No puede considerarse regularizada –ni regular- una </a:t>
            </a:r>
            <a:r>
              <a:rPr lang="es-AR" sz="1400" dirty="0" smtClean="0">
                <a:solidFill>
                  <a:srgbClr val="FFC000"/>
                </a:solidFill>
              </a:rPr>
              <a:t>relación </a:t>
            </a:r>
            <a:r>
              <a:rPr lang="es-AR" sz="1400" dirty="0">
                <a:solidFill>
                  <a:srgbClr val="FFC000"/>
                </a:solidFill>
              </a:rPr>
              <a:t>laboral registrada por quien no es empleador, sino un intermediario. </a:t>
            </a:r>
          </a:p>
          <a:p>
            <a:pPr lvl="0" algn="just"/>
            <a:r>
              <a:rPr lang="es-AR" sz="1400" dirty="0">
                <a:solidFill>
                  <a:srgbClr val="FFC000"/>
                </a:solidFill>
              </a:rPr>
              <a:t>No es neutro para el trabajador, ni para el </a:t>
            </a:r>
            <a:r>
              <a:rPr lang="es-AR" sz="1400" dirty="0" smtClean="0">
                <a:solidFill>
                  <a:srgbClr val="FFC000"/>
                </a:solidFill>
              </a:rPr>
              <a:t>sistema, </a:t>
            </a:r>
            <a:r>
              <a:rPr lang="es-AR" sz="1400" dirty="0">
                <a:solidFill>
                  <a:srgbClr val="FFC000"/>
                </a:solidFill>
              </a:rPr>
              <a:t>un registro que no se condice con la realidad.</a:t>
            </a:r>
          </a:p>
          <a:p>
            <a:pPr lvl="0" algn="just"/>
            <a:r>
              <a:rPr lang="es-AR" sz="1400" dirty="0">
                <a:solidFill>
                  <a:srgbClr val="FFC000"/>
                </a:solidFill>
              </a:rPr>
              <a:t>Que esté </a:t>
            </a:r>
            <a:r>
              <a:rPr lang="es-AR" sz="1400" dirty="0" smtClean="0">
                <a:solidFill>
                  <a:srgbClr val="FFC000"/>
                </a:solidFill>
              </a:rPr>
              <a:t>registrada (una </a:t>
            </a:r>
            <a:r>
              <a:rPr lang="es-AR" sz="1400" dirty="0" err="1" smtClean="0">
                <a:solidFill>
                  <a:srgbClr val="FFC000"/>
                </a:solidFill>
              </a:rPr>
              <a:t>rel</a:t>
            </a:r>
            <a:r>
              <a:rPr lang="es-AR" sz="1400" dirty="0" smtClean="0">
                <a:solidFill>
                  <a:srgbClr val="FFC000"/>
                </a:solidFill>
              </a:rPr>
              <a:t> laboral) </a:t>
            </a:r>
            <a:r>
              <a:rPr lang="es-AR" sz="1400" dirty="0">
                <a:solidFill>
                  <a:srgbClr val="FFC000"/>
                </a:solidFill>
              </a:rPr>
              <a:t>por quien no es el empleador, muestra que no está “debidamente registrada”.</a:t>
            </a:r>
          </a:p>
          <a:p>
            <a:pPr lvl="0" algn="just"/>
            <a:r>
              <a:rPr lang="es-AR" sz="1400" dirty="0">
                <a:solidFill>
                  <a:srgbClr val="FFC000"/>
                </a:solidFill>
              </a:rPr>
              <a:t>Convalidarlo, sería hacerlo con una interposición fraudulenta que exime al real empleador de su obligación</a:t>
            </a:r>
            <a:r>
              <a:rPr lang="es-AR" sz="1400" dirty="0" smtClean="0">
                <a:solidFill>
                  <a:srgbClr val="FFC000"/>
                </a:solidFill>
              </a:rPr>
              <a:t>.</a:t>
            </a:r>
            <a:endParaRPr lang="es-AR" sz="1400" b="1" dirty="0">
              <a:solidFill>
                <a:srgbClr val="FFC000"/>
              </a:solidFill>
            </a:endParaRPr>
          </a:p>
          <a:p>
            <a:pPr algn="just"/>
            <a:r>
              <a:rPr lang="es-AR" sz="1400" dirty="0" smtClean="0"/>
              <a:t>Artículo 7° bis </a:t>
            </a:r>
            <a:r>
              <a:rPr lang="es-AR" sz="1400" dirty="0" smtClean="0"/>
              <a:t>L. 24.013: </a:t>
            </a:r>
            <a:r>
              <a:rPr lang="es-AR" sz="1400" dirty="0" smtClean="0"/>
              <a:t>La registración efectuada en los términos del artículo 7° se considerará </a:t>
            </a:r>
            <a:r>
              <a:rPr lang="es-AR" sz="1400" i="1" dirty="0" smtClean="0"/>
              <a:t>plenamente eficaz </a:t>
            </a:r>
            <a:r>
              <a:rPr lang="es-AR" sz="1400" dirty="0" smtClean="0"/>
              <a:t>cuando hubiera sido realizada </a:t>
            </a:r>
            <a:r>
              <a:rPr lang="es-AR" sz="1400" u="sng" dirty="0" smtClean="0"/>
              <a:t>por cualquiera de las personas</a:t>
            </a:r>
            <a:r>
              <a:rPr lang="es-AR" sz="1400" dirty="0" smtClean="0"/>
              <a:t>, humanas o jurídicas, </a:t>
            </a:r>
            <a:r>
              <a:rPr lang="es-AR" sz="1400" u="sng" dirty="0" smtClean="0"/>
              <a:t>intervinientes</a:t>
            </a:r>
            <a:r>
              <a:rPr lang="es-AR" sz="1400" dirty="0" smtClean="0"/>
              <a:t>. (Ley 27.742)</a:t>
            </a:r>
            <a:endParaRPr lang="es-AR" sz="1400" dirty="0" smtClean="0">
              <a:solidFill>
                <a:srgbClr val="FFCC00"/>
              </a:solidFill>
              <a:latin typeface="Arial" panose="020B0604020202020204" pitchFamily="34" charset="0"/>
              <a:cs typeface="Arial" panose="020B0604020202020204" pitchFamily="34" charset="0"/>
            </a:endParaRPr>
          </a:p>
          <a:p>
            <a:pPr lvl="0" algn="just"/>
            <a:endParaRPr lang="es-ES" sz="1400" b="1" dirty="0" smtClean="0">
              <a:solidFill>
                <a:srgbClr val="FFC000"/>
              </a:solidFill>
            </a:endParaRPr>
          </a:p>
          <a:p>
            <a:pPr lvl="0" algn="just">
              <a:buNone/>
            </a:pPr>
            <a:r>
              <a:rPr lang="es-ES" sz="1400" b="1" dirty="0" smtClean="0"/>
              <a:t>IMPACTO </a:t>
            </a:r>
            <a:r>
              <a:rPr lang="es-ES" sz="1400" b="1" dirty="0"/>
              <a:t>DE LA REFORMA AL ART 2 LCT:  </a:t>
            </a:r>
            <a:endParaRPr lang="es-ES" sz="1400" b="1" dirty="0" smtClean="0"/>
          </a:p>
          <a:p>
            <a:pPr algn="just"/>
            <a:r>
              <a:rPr lang="es-ES" sz="1400" b="1" dirty="0" smtClean="0">
                <a:solidFill>
                  <a:srgbClr val="FFC000"/>
                </a:solidFill>
              </a:rPr>
              <a:t>(…) </a:t>
            </a:r>
            <a:r>
              <a:rPr lang="es-ES" sz="1400" b="1" i="1" dirty="0" smtClean="0">
                <a:solidFill>
                  <a:srgbClr val="FFC000"/>
                </a:solidFill>
              </a:rPr>
              <a:t>“L</a:t>
            </a:r>
            <a:r>
              <a:rPr lang="es-AR" sz="1400" i="1" dirty="0" smtClean="0">
                <a:solidFill>
                  <a:srgbClr val="FFC000"/>
                </a:solidFill>
              </a:rPr>
              <a:t>as </a:t>
            </a:r>
            <a:r>
              <a:rPr lang="es-AR" sz="1400" i="1" dirty="0">
                <a:solidFill>
                  <a:srgbClr val="FFC000"/>
                </a:solidFill>
              </a:rPr>
              <a:t>disposiciones de esta ley no serán aplicables… d) A las contrataciones de obra, servicios, agencia y todas las reguladas en el Código Civil y Comercial de la Nación</a:t>
            </a:r>
            <a:r>
              <a:rPr lang="es-AR" sz="1400" i="1" dirty="0" smtClean="0">
                <a:solidFill>
                  <a:srgbClr val="FFC000"/>
                </a:solidFill>
              </a:rPr>
              <a:t>.”</a:t>
            </a:r>
            <a:r>
              <a:rPr lang="es-AR" sz="1400" b="1" i="1" dirty="0" smtClean="0">
                <a:solidFill>
                  <a:srgbClr val="FFC000"/>
                </a:solidFill>
              </a:rPr>
              <a:t>  </a:t>
            </a:r>
            <a:r>
              <a:rPr lang="es-AR" sz="1400" dirty="0" smtClean="0">
                <a:solidFill>
                  <a:srgbClr val="FFC000"/>
                </a:solidFill>
              </a:rPr>
              <a:t>(Ley 27.742)</a:t>
            </a:r>
            <a:endParaRPr lang="es-AR" sz="1400" b="1" i="1" dirty="0" smtClean="0">
              <a:solidFill>
                <a:srgbClr val="FFC000"/>
              </a:solidFill>
            </a:endParaRPr>
          </a:p>
          <a:p>
            <a:pPr algn="just"/>
            <a:r>
              <a:rPr lang="es-AR" sz="1300" dirty="0" smtClean="0"/>
              <a:t>Sin embargo, al no haber sido modificado el art.14 (nulidad por fraude laboral),</a:t>
            </a:r>
            <a:r>
              <a:rPr lang="es-AR" sz="1300" b="1" dirty="0" smtClean="0"/>
              <a:t> </a:t>
            </a:r>
            <a:r>
              <a:rPr lang="es-AR" sz="1300" dirty="0" smtClean="0"/>
              <a:t>entiendo </a:t>
            </a:r>
            <a:r>
              <a:rPr lang="es-AR" sz="1300" dirty="0"/>
              <a:t>que</a:t>
            </a:r>
            <a:r>
              <a:rPr lang="es-AR" sz="1300" b="1" dirty="0"/>
              <a:t> </a:t>
            </a:r>
            <a:r>
              <a:rPr lang="es-AR" sz="1300" b="1" dirty="0" smtClean="0"/>
              <a:t>la </a:t>
            </a:r>
            <a:r>
              <a:rPr lang="es-AR" sz="1300" b="1" dirty="0"/>
              <a:t>exclusión </a:t>
            </a:r>
            <a:r>
              <a:rPr lang="es-AR" sz="1300" b="1" dirty="0" smtClean="0"/>
              <a:t>cedería en </a:t>
            </a:r>
            <a:r>
              <a:rPr lang="es-AR" sz="1300" b="1" dirty="0"/>
              <a:t>caso de relación de </a:t>
            </a:r>
            <a:r>
              <a:rPr lang="es-AR" sz="1300" b="1" dirty="0" smtClean="0"/>
              <a:t>dependencia encubierta, o interposición en fraude,</a:t>
            </a:r>
            <a:r>
              <a:rPr lang="es-AR" sz="1300" dirty="0" smtClean="0"/>
              <a:t> </a:t>
            </a:r>
            <a:r>
              <a:rPr lang="es-AR" sz="1300" dirty="0"/>
              <a:t>y –aunque podría </a:t>
            </a:r>
            <a:r>
              <a:rPr lang="es-AR" sz="1300" dirty="0" smtClean="0"/>
              <a:t>comenzar a discutirse-</a:t>
            </a:r>
            <a:r>
              <a:rPr lang="es-AR" sz="1300" b="1" dirty="0" smtClean="0"/>
              <a:t> </a:t>
            </a:r>
            <a:r>
              <a:rPr lang="es-AR" sz="1300" b="1" dirty="0"/>
              <a:t>la jurisprudencia laboral y de la </a:t>
            </a:r>
            <a:r>
              <a:rPr lang="es-AR" sz="1300" b="1" dirty="0" err="1"/>
              <a:t>seg</a:t>
            </a:r>
            <a:r>
              <a:rPr lang="es-AR" sz="1300" b="1" dirty="0"/>
              <a:t>. Social </a:t>
            </a:r>
            <a:r>
              <a:rPr lang="es-AR" sz="1300" b="1" dirty="0" smtClean="0"/>
              <a:t>venía por </a:t>
            </a:r>
            <a:r>
              <a:rPr lang="es-AR" sz="1300" b="1" dirty="0"/>
              <a:t>ese </a:t>
            </a:r>
            <a:r>
              <a:rPr lang="es-AR" sz="1300" b="1" dirty="0" smtClean="0"/>
              <a:t>carril.</a:t>
            </a:r>
            <a:endParaRPr lang="es-AR" sz="1300" dirty="0"/>
          </a:p>
          <a:p>
            <a:endParaRPr lang="es-AR" sz="1400" dirty="0"/>
          </a:p>
          <a:p>
            <a:pPr>
              <a:buNone/>
            </a:pPr>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16632"/>
            <a:ext cx="8424936" cy="754482"/>
          </a:xfrm>
        </p:spPr>
        <p:txBody>
          <a:bodyPr>
            <a:noAutofit/>
          </a:bodyPr>
          <a:lstStyle/>
          <a:p>
            <a:pPr marR="8890" algn="ctr"/>
            <a:r>
              <a:rPr lang="es-MX" sz="3200" b="1" cap="all" spc="0" dirty="0" err="1">
                <a:effectLst>
                  <a:reflection blurRad="12700" stA="34000" endA="740" endPos="53000" dir="5400000" sy="-100000" algn="bl" rotWithShape="0"/>
                </a:effectLst>
              </a:rPr>
              <a:t>Oblig</a:t>
            </a:r>
            <a:r>
              <a:rPr lang="es-MX" sz="3200" b="1" cap="all" spc="0" dirty="0">
                <a:effectLst>
                  <a:reflection blurRad="12700" stA="34000" endA="740" endPos="53000" dir="5400000" sy="-100000" algn="bl" rotWithShape="0"/>
                </a:effectLst>
              </a:rPr>
              <a:t>. De las </a:t>
            </a:r>
            <a:r>
              <a:rPr lang="es-MX" sz="3200" b="1" cap="all" spc="0" dirty="0" err="1">
                <a:effectLst>
                  <a:reflection blurRad="12700" stA="34000" endA="740" endPos="53000" dir="5400000" sy="-100000" algn="bl" rotWithShape="0"/>
                </a:effectLst>
              </a:rPr>
              <a:t>ct</a:t>
            </a:r>
            <a:r>
              <a:rPr lang="es-MX" sz="3200" b="1" cap="all" spc="0" dirty="0">
                <a:effectLst>
                  <a:reflection blurRad="12700" stA="34000" endA="740" endPos="53000" dir="5400000" sy="-100000" algn="bl" rotWithShape="0"/>
                </a:effectLst>
              </a:rPr>
              <a:t> y sus asociados en </a:t>
            </a:r>
            <a:r>
              <a:rPr lang="es-MX" sz="3200" b="1" cap="all" spc="0" dirty="0" err="1">
                <a:effectLst>
                  <a:reflection blurRad="12700" stA="34000" endA="740" endPos="53000" dir="5400000" sy="-100000" algn="bl" rotWithShape="0"/>
                </a:effectLst>
              </a:rPr>
              <a:t>seg</a:t>
            </a:r>
            <a:r>
              <a:rPr lang="es-MX" sz="3200" b="1" cap="all" spc="0" dirty="0">
                <a:effectLst>
                  <a:reflection blurRad="12700" stA="34000" endA="740" endPos="53000" dir="5400000" sy="-100000" algn="bl" rotWithShape="0"/>
                </a:effectLst>
              </a:rPr>
              <a:t>. social</a:t>
            </a:r>
          </a:p>
        </p:txBody>
      </p:sp>
      <p:sp>
        <p:nvSpPr>
          <p:cNvPr id="3" name="Marcador de contenido 2"/>
          <p:cNvSpPr>
            <a:spLocks noGrp="1"/>
          </p:cNvSpPr>
          <p:nvPr>
            <p:ph idx="1"/>
          </p:nvPr>
        </p:nvSpPr>
        <p:spPr>
          <a:xfrm>
            <a:off x="539552" y="1340768"/>
            <a:ext cx="8424936" cy="5198084"/>
          </a:xfrm>
        </p:spPr>
        <p:txBody>
          <a:bodyPr>
            <a:noAutofit/>
          </a:bodyPr>
          <a:lstStyle/>
          <a:p>
            <a:pPr lvl="0">
              <a:buNone/>
            </a:pPr>
            <a:r>
              <a:rPr lang="es-ES" sz="1600" b="1" dirty="0">
                <a:solidFill>
                  <a:srgbClr val="FFC000"/>
                </a:solidFill>
              </a:rPr>
              <a:t>COMPUTO DEL PAGO DE AUTONOMOS EN CASO DE DETERMINACION DE DEUDA</a:t>
            </a:r>
            <a:endParaRPr lang="es-AR" sz="1600" dirty="0">
              <a:solidFill>
                <a:srgbClr val="FFC000"/>
              </a:solidFill>
            </a:endParaRPr>
          </a:p>
          <a:p>
            <a:endParaRPr lang="es-AR" sz="1400" dirty="0" smtClean="0"/>
          </a:p>
          <a:p>
            <a:pPr algn="just">
              <a:buNone/>
            </a:pPr>
            <a:r>
              <a:rPr lang="es-AR" sz="1400" dirty="0" smtClean="0"/>
              <a:t>Artículo </a:t>
            </a:r>
            <a:r>
              <a:rPr lang="es-AR" sz="1400" dirty="0"/>
              <a:t>85 (Ley 27.742).- </a:t>
            </a:r>
            <a:r>
              <a:rPr lang="es-AR" sz="1400" dirty="0" err="1"/>
              <a:t>Incorpórase</a:t>
            </a:r>
            <a:r>
              <a:rPr lang="es-AR" sz="1400" dirty="0"/>
              <a:t> como artículo 7° </a:t>
            </a:r>
            <a:r>
              <a:rPr lang="es-AR" sz="1400" dirty="0" err="1"/>
              <a:t>quáter</a:t>
            </a:r>
            <a:r>
              <a:rPr lang="es-AR" sz="1400" dirty="0"/>
              <a:t> de la ley 24.013 (Regularización del empleo no registrado) el siguiente:</a:t>
            </a:r>
          </a:p>
          <a:p>
            <a:pPr algn="just"/>
            <a:r>
              <a:rPr lang="es-AR" sz="1400" i="1" dirty="0"/>
              <a:t>Artículo 7° </a:t>
            </a:r>
            <a:r>
              <a:rPr lang="es-AR" sz="1400" i="1" dirty="0" err="1"/>
              <a:t>quáter</a:t>
            </a:r>
            <a:r>
              <a:rPr lang="es-AR" sz="1400" i="1" dirty="0"/>
              <a:t>: En el supuesto de sentencia judicial firme que determine la existencia de una relación de empleo no registrada, la autoridad judicial deberá poner en conocimiento de la entidad recaudadora de las obligaciones de la seguridad social, dentro de los diez (10) días hábiles siguientes a la fecha en que quede firme y consentida la sentencia, todas las circunstancias que permitan la determinación de deuda existente, si la hubiera, y efectuar el reconocimiento de los años de servicio trabajado.</a:t>
            </a:r>
          </a:p>
          <a:p>
            <a:pPr algn="just"/>
            <a:r>
              <a:rPr lang="es-AR" sz="1400" i="1" dirty="0"/>
              <a:t>Si conforme </a:t>
            </a:r>
            <a:r>
              <a:rPr lang="es-AR" sz="1400" b="1" i="1" dirty="0"/>
              <a:t>sentencia judicial</a:t>
            </a:r>
            <a:r>
              <a:rPr lang="es-AR" sz="1400" i="1" dirty="0"/>
              <a:t> firme, la relación laboral se encontrara </a:t>
            </a:r>
            <a:r>
              <a:rPr lang="es-AR" sz="1400" b="1" i="1" dirty="0"/>
              <a:t>enmarcada erróneamente como contrato de obra</a:t>
            </a:r>
            <a:r>
              <a:rPr lang="es-AR" sz="1400" i="1" dirty="0"/>
              <a:t> o servicios, </a:t>
            </a:r>
            <a:r>
              <a:rPr lang="es-AR" sz="1400" i="1" u="sng" dirty="0"/>
              <a:t>de la deuda</a:t>
            </a:r>
            <a:r>
              <a:rPr lang="es-AR" sz="1400" i="1" dirty="0"/>
              <a:t> que determine el organismo recaudador, se </a:t>
            </a:r>
            <a:r>
              <a:rPr lang="es-AR" sz="1400" i="1" u="sng" dirty="0"/>
              <a:t>deducirán los componentes ya ingresados</a:t>
            </a:r>
            <a:r>
              <a:rPr lang="es-AR" sz="1400" i="1" dirty="0"/>
              <a:t> conforme al régimen del cual se trate.</a:t>
            </a:r>
          </a:p>
          <a:p>
            <a:pPr algn="just">
              <a:buNone/>
            </a:pPr>
            <a:endParaRPr lang="es-MX" sz="1400" dirty="0">
              <a:solidFill>
                <a:srgbClr val="FFC000"/>
              </a:solidFill>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260648"/>
            <a:ext cx="7679965" cy="610466"/>
          </a:xfrm>
        </p:spPr>
        <p:txBody>
          <a:bodyPr>
            <a:noAutofit/>
          </a:bodyPr>
          <a:lstStyle/>
          <a:p>
            <a:pPr marR="8890" algn="ctr"/>
            <a:r>
              <a:rPr lang="es-MX" sz="3600" b="1" cap="all" spc="0" dirty="0">
                <a:effectLst>
                  <a:reflection blurRad="12700" stA="34000" endA="740" endPos="53000" dir="5400000" sy="-100000" algn="bl" rotWithShape="0"/>
                </a:effectLst>
              </a:rPr>
              <a:t>vinculación de la </a:t>
            </a:r>
            <a:r>
              <a:rPr lang="es-MX" sz="3600" b="1" cap="all" spc="0" dirty="0" err="1">
                <a:effectLst>
                  <a:reflection blurRad="12700" stA="34000" endA="740" endPos="53000" dir="5400000" sy="-100000" algn="bl" rotWithShape="0"/>
                </a:effectLst>
              </a:rPr>
              <a:t>ct</a:t>
            </a:r>
            <a:r>
              <a:rPr lang="es-MX" sz="3600" b="1" cap="all" spc="0" dirty="0">
                <a:effectLst>
                  <a:reflection blurRad="12700" stA="34000" endA="740" endPos="53000" dir="5400000" sy="-100000" algn="bl" rotWithShape="0"/>
                </a:effectLst>
              </a:rPr>
              <a:t> y su usuaria.</a:t>
            </a:r>
            <a:r>
              <a:rPr lang="es-MX" b="1" cap="all" spc="0" dirty="0">
                <a:effectLst>
                  <a:reflection blurRad="12700" stA="34000" endA="740" endPos="53000" dir="5400000" sy="-100000" algn="bl" rotWithShape="0"/>
                </a:effectLst>
              </a:rPr>
              <a:t> </a:t>
            </a:r>
          </a:p>
        </p:txBody>
      </p:sp>
      <p:sp>
        <p:nvSpPr>
          <p:cNvPr id="3" name="Marcador de contenido 2"/>
          <p:cNvSpPr>
            <a:spLocks noGrp="1"/>
          </p:cNvSpPr>
          <p:nvPr>
            <p:ph idx="1"/>
          </p:nvPr>
        </p:nvSpPr>
        <p:spPr>
          <a:xfrm>
            <a:off x="539552" y="1196752"/>
            <a:ext cx="8424936" cy="5112568"/>
          </a:xfrm>
        </p:spPr>
        <p:txBody>
          <a:bodyPr>
            <a:noAutofit/>
          </a:bodyPr>
          <a:lstStyle/>
          <a:p>
            <a:pPr marL="68580" indent="0" algn="just">
              <a:buNone/>
            </a:pPr>
            <a:r>
              <a:rPr lang="es-AR" sz="1600" b="0" i="0" dirty="0" smtClean="0">
                <a:solidFill>
                  <a:srgbClr val="FFC000"/>
                </a:solidFill>
                <a:effectLst/>
                <a:latin typeface="Arial" panose="020B0604020202020204" pitchFamily="34" charset="0"/>
              </a:rPr>
              <a:t>COOP. TRABAJO</a:t>
            </a:r>
            <a:r>
              <a:rPr lang="es-AR" sz="1600" b="0" i="0" dirty="0">
                <a:solidFill>
                  <a:srgbClr val="FFC000"/>
                </a:solidFill>
                <a:effectLst/>
                <a:latin typeface="Arial" panose="020B0604020202020204" pitchFamily="34" charset="0"/>
              </a:rPr>
              <a:t>: SEGURIDAD / LIMPIEZA – CASOS </a:t>
            </a:r>
            <a:r>
              <a:rPr lang="es-AR" sz="1600" b="0" i="0" dirty="0" smtClean="0">
                <a:solidFill>
                  <a:srgbClr val="FFC000"/>
                </a:solidFill>
                <a:effectLst/>
                <a:latin typeface="Arial" panose="020B0604020202020204" pitchFamily="34" charset="0"/>
              </a:rPr>
              <a:t>TIPICOS.</a:t>
            </a:r>
          </a:p>
          <a:p>
            <a:pPr marL="68580" indent="0" algn="just">
              <a:buNone/>
            </a:pPr>
            <a:endParaRPr lang="es-AR" sz="1400" b="0" i="0" dirty="0">
              <a:solidFill>
                <a:srgbClr val="FFC000"/>
              </a:solidFill>
              <a:effectLst/>
              <a:latin typeface="Arial" panose="020B0604020202020204" pitchFamily="34" charset="0"/>
            </a:endParaRPr>
          </a:p>
          <a:p>
            <a:pPr algn="just"/>
            <a:r>
              <a:rPr lang="es-AR" sz="1400" b="0" i="0" dirty="0" smtClean="0">
                <a:effectLst/>
                <a:latin typeface="Arial" panose="020B0604020202020204" pitchFamily="34" charset="0"/>
              </a:rPr>
              <a:t>Las CT </a:t>
            </a:r>
            <a:r>
              <a:rPr lang="es-AR" sz="1400" b="0" i="0" dirty="0">
                <a:effectLst/>
                <a:latin typeface="Arial" panose="020B0604020202020204" pitchFamily="34" charset="0"/>
              </a:rPr>
              <a:t>con mano de obra intensiva se caracterizan por </a:t>
            </a:r>
            <a:r>
              <a:rPr lang="es-AR" sz="1400" b="0" i="0" u="sng" dirty="0">
                <a:effectLst/>
                <a:latin typeface="Arial" panose="020B0604020202020204" pitchFamily="34" charset="0"/>
              </a:rPr>
              <a:t>escasa transcendencia de elementos materiales</a:t>
            </a:r>
            <a:r>
              <a:rPr lang="es-AR" sz="1400" b="0" i="0" dirty="0">
                <a:effectLst/>
                <a:latin typeface="Arial" panose="020B0604020202020204" pitchFamily="34" charset="0"/>
              </a:rPr>
              <a:t> para los servicios. Pero eso </a:t>
            </a:r>
            <a:r>
              <a:rPr lang="es-AR" sz="1400" b="1" i="0" dirty="0">
                <a:effectLst/>
                <a:latin typeface="Arial" panose="020B0604020202020204" pitchFamily="34" charset="0"/>
              </a:rPr>
              <a:t>no significa ausencia total</a:t>
            </a:r>
            <a:r>
              <a:rPr lang="es-AR" sz="1400" b="0" i="0" dirty="0">
                <a:effectLst/>
                <a:latin typeface="Arial" panose="020B0604020202020204" pitchFamily="34" charset="0"/>
              </a:rPr>
              <a:t> de medios -materiales e inmateriales- de producción. </a:t>
            </a:r>
          </a:p>
          <a:p>
            <a:pPr algn="just"/>
            <a:r>
              <a:rPr lang="es-AR" sz="1400" dirty="0">
                <a:latin typeface="Arial" panose="020B0604020202020204" pitchFamily="34" charset="0"/>
              </a:rPr>
              <a:t>E</a:t>
            </a:r>
            <a:r>
              <a:rPr lang="es-AR" sz="1400" b="0" i="0" dirty="0">
                <a:effectLst/>
                <a:latin typeface="Arial" panose="020B0604020202020204" pitchFamily="34" charset="0"/>
              </a:rPr>
              <a:t>mpresa de </a:t>
            </a:r>
            <a:r>
              <a:rPr lang="es-AR" sz="1400" b="0" i="0" u="sng" dirty="0">
                <a:effectLst/>
                <a:latin typeface="Arial" panose="020B0604020202020204" pitchFamily="34" charset="0"/>
              </a:rPr>
              <a:t>vigilancia</a:t>
            </a:r>
            <a:r>
              <a:rPr lang="es-AR" sz="1400" b="0" i="0" dirty="0">
                <a:effectLst/>
                <a:latin typeface="Arial" panose="020B0604020202020204" pitchFamily="34" charset="0"/>
              </a:rPr>
              <a:t> cuenta con ciertos </a:t>
            </a:r>
            <a:r>
              <a:rPr lang="es-AR" sz="1400" b="1" i="0" dirty="0">
                <a:effectLst/>
                <a:latin typeface="Arial" panose="020B0604020202020204" pitchFamily="34" charset="0"/>
              </a:rPr>
              <a:t>medios inmateriales que no cuenta una usuaria</a:t>
            </a:r>
            <a:r>
              <a:rPr lang="es-AR" sz="1400" b="0" i="0" dirty="0">
                <a:effectLst/>
                <a:latin typeface="Arial" panose="020B0604020202020204" pitchFamily="34" charset="0"/>
              </a:rPr>
              <a:t>: </a:t>
            </a:r>
            <a:r>
              <a:rPr lang="es-AR" sz="1400" b="0" i="0" dirty="0" smtClean="0">
                <a:effectLst/>
                <a:latin typeface="Arial" panose="020B0604020202020204" pitchFamily="34" charset="0"/>
              </a:rPr>
              <a:t>autorizaciones </a:t>
            </a:r>
            <a:r>
              <a:rPr lang="es-AR" sz="1400" b="0" i="0" dirty="0">
                <a:effectLst/>
                <a:latin typeface="Arial" panose="020B0604020202020204" pitchFamily="34" charset="0"/>
              </a:rPr>
              <a:t>especiales para brindar el servicio, la capacitación de los vigiladores, los medios materiales básicos de la prestación, que muchas veces incluyen armamento, chalecos, móviles, etc. </a:t>
            </a:r>
            <a:endParaRPr lang="es-AR" sz="1400" b="0" i="0" dirty="0" smtClean="0">
              <a:effectLst/>
              <a:latin typeface="Arial" panose="020B0604020202020204" pitchFamily="34" charset="0"/>
            </a:endParaRPr>
          </a:p>
          <a:p>
            <a:pPr algn="just"/>
            <a:r>
              <a:rPr lang="es-AR" sz="1400" b="0" i="0" dirty="0" smtClean="0">
                <a:effectLst/>
                <a:latin typeface="Arial" panose="020B0604020202020204" pitchFamily="34" charset="0"/>
              </a:rPr>
              <a:t>Más importante aún es el</a:t>
            </a:r>
            <a:r>
              <a:rPr lang="es-AR" sz="1400" b="0" i="0" dirty="0">
                <a:effectLst/>
                <a:latin typeface="Arial" panose="020B0604020202020204" pitchFamily="34" charset="0"/>
              </a:rPr>
              <a:t> </a:t>
            </a:r>
            <a:r>
              <a:rPr lang="es-AR" sz="1400" b="0" i="1" u="sng" dirty="0" err="1">
                <a:effectLst/>
                <a:latin typeface="Arial" panose="020B0604020202020204" pitchFamily="34" charset="0"/>
              </a:rPr>
              <a:t>know</a:t>
            </a:r>
            <a:r>
              <a:rPr lang="es-AR" sz="1400" b="0" i="1" u="sng" dirty="0">
                <a:effectLst/>
                <a:latin typeface="Arial" panose="020B0604020202020204" pitchFamily="34" charset="0"/>
              </a:rPr>
              <a:t> </a:t>
            </a:r>
            <a:r>
              <a:rPr lang="es-AR" sz="1400" b="0" i="1" u="sng" dirty="0" err="1">
                <a:effectLst/>
                <a:latin typeface="Arial" panose="020B0604020202020204" pitchFamily="34" charset="0"/>
              </a:rPr>
              <a:t>how</a:t>
            </a:r>
            <a:r>
              <a:rPr lang="es-AR" sz="1400" b="0" i="0" dirty="0">
                <a:effectLst/>
                <a:latin typeface="Arial" panose="020B0604020202020204" pitchFamily="34" charset="0"/>
              </a:rPr>
              <a:t> sobre la forma de prestación de ese servicio. Muchas veces, ese </a:t>
            </a:r>
            <a:r>
              <a:rPr lang="es-AR" sz="1400" b="1" i="1" dirty="0">
                <a:effectLst/>
                <a:latin typeface="Arial" panose="020B0604020202020204" pitchFamily="34" charset="0"/>
              </a:rPr>
              <a:t>patrimonio</a:t>
            </a:r>
            <a:r>
              <a:rPr lang="es-AR" sz="1400" b="1" i="0" dirty="0">
                <a:effectLst/>
                <a:latin typeface="Arial" panose="020B0604020202020204" pitchFamily="34" charset="0"/>
              </a:rPr>
              <a:t> no está cuantificado,</a:t>
            </a:r>
            <a:r>
              <a:rPr lang="es-AR" sz="1400" b="0" i="0" dirty="0">
                <a:effectLst/>
                <a:latin typeface="Arial" panose="020B0604020202020204" pitchFamily="34" charset="0"/>
              </a:rPr>
              <a:t> </a:t>
            </a:r>
            <a:r>
              <a:rPr lang="es-AR" sz="1400" b="0" i="0" u="sng" dirty="0">
                <a:effectLst/>
                <a:latin typeface="Arial" panose="020B0604020202020204" pitchFamily="34" charset="0"/>
              </a:rPr>
              <a:t>pero existe</a:t>
            </a:r>
            <a:r>
              <a:rPr lang="es-AR" sz="1400" b="0" i="0" dirty="0">
                <a:effectLst/>
                <a:latin typeface="Arial" panose="020B0604020202020204" pitchFamily="34" charset="0"/>
              </a:rPr>
              <a:t>. Lo contrario demandaría una inversión ciertamente </a:t>
            </a:r>
            <a:r>
              <a:rPr lang="es-AR" sz="1400" b="0" i="0" dirty="0" smtClean="0">
                <a:effectLst/>
                <a:latin typeface="Arial" panose="020B0604020202020204" pitchFamily="34" charset="0"/>
              </a:rPr>
              <a:t>importante por parte de los contratantes. </a:t>
            </a:r>
            <a:endParaRPr lang="es-AR" sz="1400" b="0" i="0" dirty="0">
              <a:effectLst/>
              <a:latin typeface="Arial" panose="020B0604020202020204" pitchFamily="34" charset="0"/>
            </a:endParaRPr>
          </a:p>
          <a:p>
            <a:pPr algn="just"/>
            <a:r>
              <a:rPr lang="es-AR" sz="1400" dirty="0">
                <a:latin typeface="Arial" panose="020B0604020202020204" pitchFamily="34" charset="0"/>
              </a:rPr>
              <a:t>Algunos creen que </a:t>
            </a:r>
            <a:r>
              <a:rPr lang="es-AR" sz="1400" dirty="0" smtClean="0">
                <a:latin typeface="Arial" panose="020B0604020202020204" pitchFamily="34" charset="0"/>
              </a:rPr>
              <a:t>algo </a:t>
            </a:r>
            <a:r>
              <a:rPr lang="es-AR" sz="1400" b="0" i="0" dirty="0">
                <a:effectLst/>
                <a:latin typeface="Arial" panose="020B0604020202020204" pitchFamily="34" charset="0"/>
              </a:rPr>
              <a:t>similar </a:t>
            </a:r>
            <a:r>
              <a:rPr lang="es-AR" sz="1400" b="0" i="0" dirty="0" smtClean="0">
                <a:effectLst/>
                <a:latin typeface="Arial" panose="020B0604020202020204" pitchFamily="34" charset="0"/>
              </a:rPr>
              <a:t>se da en casos </a:t>
            </a:r>
            <a:r>
              <a:rPr lang="es-AR" sz="1400" b="0" i="0" dirty="0">
                <a:effectLst/>
                <a:latin typeface="Arial" panose="020B0604020202020204" pitchFamily="34" charset="0"/>
              </a:rPr>
              <a:t>de </a:t>
            </a:r>
            <a:r>
              <a:rPr lang="es-AR" sz="1400" b="0" i="0" u="sng" dirty="0">
                <a:effectLst/>
                <a:latin typeface="Arial" panose="020B0604020202020204" pitchFamily="34" charset="0"/>
              </a:rPr>
              <a:t>servicios de limpieza</a:t>
            </a:r>
            <a:r>
              <a:rPr lang="es-AR" sz="1400" b="0" i="0" dirty="0">
                <a:effectLst/>
                <a:latin typeface="Arial" panose="020B0604020202020204" pitchFamily="34" charset="0"/>
              </a:rPr>
              <a:t>, aunque no parece que requiera de conocimientos ni oficio tan </a:t>
            </a:r>
            <a:r>
              <a:rPr lang="es-AR" sz="1400" b="0" i="0" dirty="0" smtClean="0">
                <a:effectLst/>
                <a:latin typeface="Arial" panose="020B0604020202020204" pitchFamily="34" charset="0"/>
              </a:rPr>
              <a:t>diferenciados </a:t>
            </a:r>
            <a:r>
              <a:rPr lang="es-AR" sz="1400" b="0" i="0" dirty="0">
                <a:effectLst/>
                <a:latin typeface="Arial" panose="020B0604020202020204" pitchFamily="34" charset="0"/>
              </a:rPr>
              <a:t>como la anterior. </a:t>
            </a:r>
          </a:p>
          <a:p>
            <a:pPr algn="just"/>
            <a:r>
              <a:rPr lang="es-AR" sz="1400" dirty="0">
                <a:latin typeface="Arial" panose="020B0604020202020204" pitchFamily="34" charset="0"/>
              </a:rPr>
              <a:t>De cualquier forma, </a:t>
            </a:r>
            <a:r>
              <a:rPr lang="es-AR" sz="1400" dirty="0" smtClean="0">
                <a:latin typeface="Arial" panose="020B0604020202020204" pitchFamily="34" charset="0"/>
              </a:rPr>
              <a:t>pondría </a:t>
            </a:r>
            <a:r>
              <a:rPr lang="es-AR" sz="1400" dirty="0">
                <a:latin typeface="Arial" panose="020B0604020202020204" pitchFamily="34" charset="0"/>
              </a:rPr>
              <a:t>más el acento en</a:t>
            </a:r>
            <a:r>
              <a:rPr lang="es-AR" sz="1400" b="0" i="0" dirty="0">
                <a:effectLst/>
                <a:latin typeface="Arial" panose="020B0604020202020204" pitchFamily="34" charset="0"/>
              </a:rPr>
              <a:t> </a:t>
            </a:r>
            <a:r>
              <a:rPr lang="es-AR" sz="1400" b="1" i="0" u="sng" dirty="0">
                <a:effectLst/>
                <a:latin typeface="Arial" panose="020B0604020202020204" pitchFamily="34" charset="0"/>
              </a:rPr>
              <a:t>la forma en que se vinculan los trabajadores</a:t>
            </a:r>
            <a:r>
              <a:rPr lang="es-AR" sz="1400" b="0" i="0" dirty="0">
                <a:effectLst/>
                <a:latin typeface="Arial" panose="020B0604020202020204" pitchFamily="34" charset="0"/>
              </a:rPr>
              <a:t> con la Coop., y con la usuaria.</a:t>
            </a:r>
          </a:p>
          <a:p>
            <a:pPr marL="68580" indent="0" algn="just">
              <a:buNone/>
            </a:pPr>
            <a:r>
              <a:rPr lang="es-AR" sz="1400" b="0" i="0" dirty="0">
                <a:effectLst/>
                <a:latin typeface="Arial" panose="020B0604020202020204" pitchFamily="34" charset="0"/>
              </a:rPr>
              <a:t> </a:t>
            </a:r>
          </a:p>
          <a:p>
            <a:pPr algn="just"/>
            <a:endParaRPr lang="es-AR" sz="1400" b="0" i="0" dirty="0">
              <a:solidFill>
                <a:srgbClr val="FFC000"/>
              </a:solidFill>
              <a:effectLst/>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260648"/>
            <a:ext cx="8184021" cy="610466"/>
          </a:xfrm>
        </p:spPr>
        <p:txBody>
          <a:bodyPr>
            <a:noAutofit/>
          </a:bodyPr>
          <a:lstStyle/>
          <a:p>
            <a:pPr marR="8890" algn="ctr"/>
            <a:r>
              <a:rPr lang="es-MX" sz="3600" b="1" cap="all" spc="0" dirty="0">
                <a:effectLst>
                  <a:reflection blurRad="12700" stA="34000" endA="740" endPos="53000" dir="5400000" sy="-100000" algn="bl" rotWithShape="0"/>
                </a:effectLst>
              </a:rPr>
              <a:t>Dictámenes, norma y </a:t>
            </a:r>
            <a:r>
              <a:rPr lang="es-MX" sz="3600" b="1" cap="all" spc="0" dirty="0" err="1">
                <a:effectLst>
                  <a:reflection blurRad="12700" stA="34000" endA="740" endPos="53000" dir="5400000" sy="-100000" algn="bl" rotWithShape="0"/>
                </a:effectLst>
              </a:rPr>
              <a:t>Jurisprud</a:t>
            </a:r>
            <a:r>
              <a:rPr lang="es-MX" sz="3600" b="1" cap="all" spc="0" dirty="0">
                <a:effectLst>
                  <a:reflection blurRad="12700" stA="34000" endA="740" endPos="53000" dir="5400000" sy="-100000" algn="bl" rotWithShape="0"/>
                </a:effectLst>
              </a:rPr>
              <a:t>.</a:t>
            </a:r>
            <a:br>
              <a:rPr lang="es-MX" sz="3600" b="1" cap="all" spc="0" dirty="0">
                <a:effectLst>
                  <a:reflection blurRad="12700" stA="34000" endA="740" endPos="53000" dir="5400000" sy="-100000" algn="bl" rotWithShape="0"/>
                </a:effectLst>
              </a:rPr>
            </a:br>
            <a:r>
              <a:rPr lang="es-MX" b="1" cap="all" spc="0" dirty="0">
                <a:effectLst>
                  <a:reflection blurRad="12700" stA="34000" endA="740" endPos="53000" dir="5400000" sy="-100000" algn="bl" rotWithShape="0"/>
                </a:effectLst>
              </a:rPr>
              <a:t> </a:t>
            </a:r>
          </a:p>
        </p:txBody>
      </p:sp>
      <p:sp>
        <p:nvSpPr>
          <p:cNvPr id="3" name="Marcador de contenido 2"/>
          <p:cNvSpPr>
            <a:spLocks noGrp="1"/>
          </p:cNvSpPr>
          <p:nvPr>
            <p:ph idx="1"/>
          </p:nvPr>
        </p:nvSpPr>
        <p:spPr>
          <a:xfrm>
            <a:off x="539552" y="871114"/>
            <a:ext cx="8424936" cy="5667738"/>
          </a:xfrm>
        </p:spPr>
        <p:txBody>
          <a:bodyPr>
            <a:noAutofit/>
          </a:bodyPr>
          <a:lstStyle/>
          <a:p>
            <a:pPr algn="just">
              <a:buNone/>
            </a:pPr>
            <a:r>
              <a:rPr lang="es-MX" sz="1400" b="1" i="0" dirty="0">
                <a:solidFill>
                  <a:srgbClr val="FFC000"/>
                </a:solidFill>
                <a:effectLst/>
                <a:latin typeface="Arial" panose="020B0604020202020204" pitchFamily="34" charset="0"/>
              </a:rPr>
              <a:t>POSICIÓN DEL FISCO:</a:t>
            </a:r>
          </a:p>
          <a:p>
            <a:pPr algn="just"/>
            <a:r>
              <a:rPr lang="es-MX" sz="1200" b="1" i="0" u="sng" dirty="0">
                <a:effectLst/>
                <a:latin typeface="Arial" panose="020B0604020202020204" pitchFamily="34" charset="0"/>
              </a:rPr>
              <a:t>DICT. 1361/95 (AFIP), [S/Dto.2015/94 y Res. 1510/94 INAC</a:t>
            </a:r>
            <a:r>
              <a:rPr lang="es-MX" sz="1200" b="1" i="0" dirty="0">
                <a:effectLst/>
                <a:latin typeface="Arial" panose="020B0604020202020204" pitchFamily="34" charset="0"/>
              </a:rPr>
              <a:t>]: </a:t>
            </a:r>
            <a:r>
              <a:rPr lang="es-MX" sz="1200" b="0" i="1" dirty="0">
                <a:solidFill>
                  <a:srgbClr val="FFC000"/>
                </a:solidFill>
                <a:effectLst/>
                <a:latin typeface="Arial" panose="020B0604020202020204" pitchFamily="34" charset="0"/>
              </a:rPr>
              <a:t>No puede presumirse trabajo subordinado </a:t>
            </a:r>
            <a:r>
              <a:rPr lang="es-MX" sz="1200" b="0" i="0" dirty="0">
                <a:solidFill>
                  <a:srgbClr val="FFC000"/>
                </a:solidFill>
                <a:effectLst/>
                <a:latin typeface="Arial" panose="020B0604020202020204" pitchFamily="34" charset="0"/>
              </a:rPr>
              <a:t>si no se prueba que se buscó encubrir.  </a:t>
            </a:r>
            <a:r>
              <a:rPr lang="es-MX" sz="1200" i="1" dirty="0">
                <a:solidFill>
                  <a:srgbClr val="FFC000"/>
                </a:solidFill>
                <a:latin typeface="Arial" panose="020B0604020202020204" pitchFamily="34" charset="0"/>
              </a:rPr>
              <a:t>Duda razonable</a:t>
            </a:r>
            <a:r>
              <a:rPr lang="es-MX" sz="1200" dirty="0">
                <a:solidFill>
                  <a:srgbClr val="FFC000"/>
                </a:solidFill>
                <a:latin typeface="Arial" panose="020B0604020202020204" pitchFamily="34" charset="0"/>
              </a:rPr>
              <a:t> de Res. 784/92 ANSES, </a:t>
            </a:r>
            <a:r>
              <a:rPr lang="es-MX" sz="1200" b="1" dirty="0">
                <a:solidFill>
                  <a:srgbClr val="FFC000"/>
                </a:solidFill>
                <a:latin typeface="Arial" panose="020B0604020202020204" pitchFamily="34" charset="0"/>
              </a:rPr>
              <a:t>cuando su objeto social es la provisión de mano de </a:t>
            </a:r>
            <a:r>
              <a:rPr lang="es-MX" sz="1200" b="1" dirty="0" smtClean="0">
                <a:solidFill>
                  <a:srgbClr val="FFC000"/>
                </a:solidFill>
                <a:latin typeface="Arial" panose="020B0604020202020204" pitchFamily="34" charset="0"/>
              </a:rPr>
              <a:t>obra.</a:t>
            </a:r>
            <a:r>
              <a:rPr lang="es-MX" sz="1200" dirty="0" smtClean="0">
                <a:solidFill>
                  <a:srgbClr val="FFC000"/>
                </a:solidFill>
                <a:latin typeface="Arial" panose="020B0604020202020204" pitchFamily="34" charset="0"/>
              </a:rPr>
              <a:t> </a:t>
            </a:r>
            <a:r>
              <a:rPr lang="es-MX" sz="1200" b="1" dirty="0" smtClean="0">
                <a:solidFill>
                  <a:srgbClr val="FFC000"/>
                </a:solidFill>
                <a:latin typeface="Arial" panose="020B0604020202020204" pitchFamily="34" charset="0"/>
              </a:rPr>
              <a:t>Fraude</a:t>
            </a:r>
            <a:r>
              <a:rPr lang="es-MX" sz="1200" dirty="0" smtClean="0">
                <a:solidFill>
                  <a:srgbClr val="FFC000"/>
                </a:solidFill>
                <a:latin typeface="Arial" panose="020B0604020202020204" pitchFamily="34" charset="0"/>
              </a:rPr>
              <a:t> </a:t>
            </a:r>
            <a:r>
              <a:rPr lang="es-MX" sz="1200" dirty="0">
                <a:solidFill>
                  <a:srgbClr val="FFC000"/>
                </a:solidFill>
                <a:latin typeface="Arial" panose="020B0604020202020204" pitchFamily="34" charset="0"/>
              </a:rPr>
              <a:t>si falta constitución formal, o si estándolo, sus </a:t>
            </a:r>
            <a:r>
              <a:rPr lang="es-MX" sz="1200" b="1" dirty="0">
                <a:solidFill>
                  <a:srgbClr val="FFC000"/>
                </a:solidFill>
                <a:latin typeface="Arial" panose="020B0604020202020204" pitchFamily="34" charset="0"/>
              </a:rPr>
              <a:t>asociados no tienen ánimo cooperativo o desconocen su condición</a:t>
            </a:r>
            <a:r>
              <a:rPr lang="es-MX" sz="1200" dirty="0">
                <a:solidFill>
                  <a:srgbClr val="FFC000"/>
                </a:solidFill>
                <a:latin typeface="Arial" panose="020B0604020202020204" pitchFamily="34" charset="0"/>
              </a:rPr>
              <a:t> de tales. Índices </a:t>
            </a:r>
            <a:r>
              <a:rPr lang="es-MX" sz="1200" dirty="0" smtClean="0">
                <a:solidFill>
                  <a:srgbClr val="FFC000"/>
                </a:solidFill>
                <a:latin typeface="Arial" panose="020B0604020202020204" pitchFamily="34" charset="0"/>
              </a:rPr>
              <a:t>de fraude</a:t>
            </a:r>
            <a:r>
              <a:rPr lang="es-MX" sz="1200" dirty="0">
                <a:solidFill>
                  <a:srgbClr val="FFC000"/>
                </a:solidFill>
                <a:latin typeface="Arial" panose="020B0604020202020204" pitchFamily="34" charset="0"/>
              </a:rPr>
              <a:t>: </a:t>
            </a:r>
            <a:r>
              <a:rPr lang="es-MX" sz="1200" b="1" dirty="0">
                <a:solidFill>
                  <a:srgbClr val="FFC000"/>
                </a:solidFill>
                <a:latin typeface="Arial" panose="020B0604020202020204" pitchFamily="34" charset="0"/>
              </a:rPr>
              <a:t>incumplimiento de </a:t>
            </a:r>
            <a:r>
              <a:rPr lang="es-MX" sz="1200" b="1" dirty="0" smtClean="0">
                <a:solidFill>
                  <a:srgbClr val="FFC000"/>
                </a:solidFill>
                <a:latin typeface="Arial" panose="020B0604020202020204" pitchFamily="34" charset="0"/>
              </a:rPr>
              <a:t>formalidades (</a:t>
            </a:r>
            <a:r>
              <a:rPr lang="es-MX" sz="1200" dirty="0" smtClean="0">
                <a:solidFill>
                  <a:srgbClr val="FFC000"/>
                </a:solidFill>
                <a:latin typeface="Arial" panose="020B0604020202020204" pitchFamily="34" charset="0"/>
              </a:rPr>
              <a:t>solicitud </a:t>
            </a:r>
            <a:r>
              <a:rPr lang="es-MX" sz="1200" dirty="0">
                <a:solidFill>
                  <a:srgbClr val="FFC000"/>
                </a:solidFill>
                <a:latin typeface="Arial" panose="020B0604020202020204" pitchFamily="34" charset="0"/>
              </a:rPr>
              <a:t>de incorporarse, suscribir e integrar la cuota, </a:t>
            </a:r>
            <a:r>
              <a:rPr lang="es-MX" sz="1200" dirty="0" smtClean="0">
                <a:solidFill>
                  <a:srgbClr val="FFC000"/>
                </a:solidFill>
                <a:latin typeface="Arial" panose="020B0604020202020204" pitchFamily="34" charset="0"/>
              </a:rPr>
              <a:t>aceptación, inclusión </a:t>
            </a:r>
            <a:r>
              <a:rPr lang="es-MX" sz="1200" dirty="0">
                <a:solidFill>
                  <a:srgbClr val="FFC000"/>
                </a:solidFill>
                <a:latin typeface="Arial" panose="020B0604020202020204" pitchFamily="34" charset="0"/>
              </a:rPr>
              <a:t>Libro de </a:t>
            </a:r>
            <a:r>
              <a:rPr lang="es-MX" sz="1200" dirty="0" err="1" smtClean="0">
                <a:solidFill>
                  <a:srgbClr val="FFC000"/>
                </a:solidFill>
                <a:latin typeface="Arial" panose="020B0604020202020204" pitchFamily="34" charset="0"/>
              </a:rPr>
              <a:t>Asoc</a:t>
            </a:r>
            <a:r>
              <a:rPr lang="es-MX" sz="1200" dirty="0" smtClean="0">
                <a:solidFill>
                  <a:srgbClr val="FFC000"/>
                </a:solidFill>
                <a:latin typeface="Arial" panose="020B0604020202020204" pitchFamily="34" charset="0"/>
              </a:rPr>
              <a:t>). </a:t>
            </a:r>
            <a:r>
              <a:rPr lang="es-MX" sz="1200" dirty="0">
                <a:solidFill>
                  <a:srgbClr val="FFC000"/>
                </a:solidFill>
                <a:latin typeface="Arial" panose="020B0604020202020204" pitchFamily="34" charset="0"/>
              </a:rPr>
              <a:t>En cambio, un </a:t>
            </a:r>
            <a:r>
              <a:rPr lang="es-MX" sz="1200" i="1" dirty="0" err="1">
                <a:solidFill>
                  <a:srgbClr val="FFC000"/>
                </a:solidFill>
                <a:latin typeface="Arial" panose="020B0604020202020204" pitchFamily="34" charset="0"/>
              </a:rPr>
              <a:t>pseudo</a:t>
            </a:r>
            <a:r>
              <a:rPr lang="es-MX" sz="1200" i="1" dirty="0">
                <a:solidFill>
                  <a:srgbClr val="FFC000"/>
                </a:solidFill>
                <a:latin typeface="Arial" panose="020B0604020202020204" pitchFamily="34" charset="0"/>
              </a:rPr>
              <a:t>-asociado</a:t>
            </a:r>
            <a:r>
              <a:rPr lang="es-MX" sz="1200" dirty="0">
                <a:solidFill>
                  <a:srgbClr val="FFC000"/>
                </a:solidFill>
                <a:latin typeface="Arial" panose="020B0604020202020204" pitchFamily="34" charset="0"/>
              </a:rPr>
              <a:t> </a:t>
            </a:r>
            <a:r>
              <a:rPr lang="es-MX" sz="1200" dirty="0" smtClean="0">
                <a:solidFill>
                  <a:srgbClr val="FFC000"/>
                </a:solidFill>
                <a:latin typeface="Arial" panose="020B0604020202020204" pitchFamily="34" charset="0"/>
              </a:rPr>
              <a:t>trabajador cumple </a:t>
            </a:r>
            <a:r>
              <a:rPr lang="es-MX" sz="1200" dirty="0">
                <a:solidFill>
                  <a:srgbClr val="FFC000"/>
                </a:solidFill>
                <a:latin typeface="Arial" panose="020B0604020202020204" pitchFamily="34" charset="0"/>
              </a:rPr>
              <a:t>formalidades, </a:t>
            </a:r>
            <a:r>
              <a:rPr lang="es-MX" sz="1200" dirty="0" smtClean="0">
                <a:solidFill>
                  <a:srgbClr val="FFC000"/>
                </a:solidFill>
                <a:latin typeface="Arial" panose="020B0604020202020204" pitchFamily="34" charset="0"/>
              </a:rPr>
              <a:t>pero </a:t>
            </a:r>
            <a:r>
              <a:rPr lang="es-MX" sz="1200" b="1" dirty="0" smtClean="0">
                <a:solidFill>
                  <a:srgbClr val="FFC000"/>
                </a:solidFill>
                <a:latin typeface="Arial" panose="020B0604020202020204" pitchFamily="34" charset="0"/>
              </a:rPr>
              <a:t>no tiene derechos cooperativos</a:t>
            </a:r>
            <a:r>
              <a:rPr lang="es-MX" sz="1200" dirty="0" smtClean="0">
                <a:solidFill>
                  <a:srgbClr val="FFC000"/>
                </a:solidFill>
                <a:latin typeface="Arial" panose="020B0604020202020204" pitchFamily="34" charset="0"/>
              </a:rPr>
              <a:t>. </a:t>
            </a:r>
            <a:r>
              <a:rPr lang="es-MX" sz="1200" u="sng" dirty="0">
                <a:solidFill>
                  <a:srgbClr val="FFC000"/>
                </a:solidFill>
                <a:latin typeface="Arial" panose="020B0604020202020204" pitchFamily="34" charset="0"/>
              </a:rPr>
              <a:t>Otras pautas</a:t>
            </a:r>
            <a:r>
              <a:rPr lang="es-MX" sz="1200" dirty="0">
                <a:solidFill>
                  <a:srgbClr val="FFC000"/>
                </a:solidFill>
                <a:latin typeface="Arial" panose="020B0604020202020204" pitchFamily="34" charset="0"/>
              </a:rPr>
              <a:t>: “anticipo de </a:t>
            </a:r>
            <a:r>
              <a:rPr lang="es-MX" sz="1200" b="1" dirty="0">
                <a:solidFill>
                  <a:srgbClr val="FFC000"/>
                </a:solidFill>
                <a:latin typeface="Arial" panose="020B0604020202020204" pitchFamily="34" charset="0"/>
              </a:rPr>
              <a:t>retornos” no cancelados</a:t>
            </a:r>
            <a:r>
              <a:rPr lang="es-MX" sz="1200" dirty="0">
                <a:solidFill>
                  <a:srgbClr val="FFC000"/>
                </a:solidFill>
                <a:latin typeface="Arial" panose="020B0604020202020204" pitchFamily="34" charset="0"/>
              </a:rPr>
              <a:t> al cierre ejercicio, </a:t>
            </a:r>
            <a:r>
              <a:rPr lang="es-MX" sz="1200" u="sng" dirty="0" err="1">
                <a:solidFill>
                  <a:srgbClr val="FFC000"/>
                </a:solidFill>
                <a:latin typeface="Arial" panose="020B0604020202020204" pitchFamily="34" charset="0"/>
              </a:rPr>
              <a:t>perioricidad</a:t>
            </a:r>
            <a:r>
              <a:rPr lang="es-MX" sz="1200" u="sng" dirty="0">
                <a:solidFill>
                  <a:srgbClr val="FFC000"/>
                </a:solidFill>
                <a:latin typeface="Arial" panose="020B0604020202020204" pitchFamily="34" charset="0"/>
              </a:rPr>
              <a:t> de conceptos</a:t>
            </a:r>
            <a:r>
              <a:rPr lang="es-MX" sz="1200" dirty="0">
                <a:solidFill>
                  <a:srgbClr val="FFC000"/>
                </a:solidFill>
                <a:latin typeface="Arial" panose="020B0604020202020204" pitchFamily="34" charset="0"/>
              </a:rPr>
              <a:t> </a:t>
            </a:r>
            <a:r>
              <a:rPr lang="es-MX" sz="1200" dirty="0" err="1" smtClean="0">
                <a:solidFill>
                  <a:srgbClr val="FFC000"/>
                </a:solidFill>
                <a:latin typeface="Arial" panose="020B0604020202020204" pitchFamily="34" charset="0"/>
              </a:rPr>
              <a:t>simil</a:t>
            </a:r>
            <a:r>
              <a:rPr lang="es-MX" sz="1200" dirty="0" smtClean="0">
                <a:solidFill>
                  <a:srgbClr val="FFC000"/>
                </a:solidFill>
                <a:latin typeface="Arial" panose="020B0604020202020204" pitchFamily="34" charset="0"/>
              </a:rPr>
              <a:t> CCT, </a:t>
            </a:r>
            <a:r>
              <a:rPr lang="es-MX" sz="1200" dirty="0">
                <a:solidFill>
                  <a:srgbClr val="FFC000"/>
                </a:solidFill>
                <a:latin typeface="Arial" panose="020B0604020202020204" pitchFamily="34" charset="0"/>
              </a:rPr>
              <a:t>retornos a disposición no abonados, </a:t>
            </a:r>
            <a:r>
              <a:rPr lang="es-MX" sz="1200" u="sng" dirty="0">
                <a:solidFill>
                  <a:srgbClr val="FFC000"/>
                </a:solidFill>
                <a:latin typeface="Arial" panose="020B0604020202020204" pitchFamily="34" charset="0"/>
              </a:rPr>
              <a:t>diferencias excesivas</a:t>
            </a:r>
            <a:r>
              <a:rPr lang="es-MX" sz="1200" dirty="0">
                <a:solidFill>
                  <a:srgbClr val="FFC000"/>
                </a:solidFill>
                <a:latin typeface="Arial" panose="020B0604020202020204" pitchFamily="34" charset="0"/>
              </a:rPr>
              <a:t> en </a:t>
            </a:r>
            <a:r>
              <a:rPr lang="es-MX" sz="1200" dirty="0" smtClean="0">
                <a:solidFill>
                  <a:srgbClr val="FFC000"/>
                </a:solidFill>
                <a:latin typeface="Arial" panose="020B0604020202020204" pitchFamily="34" charset="0"/>
              </a:rPr>
              <a:t>beneficios </a:t>
            </a:r>
            <a:r>
              <a:rPr lang="es-MX" sz="1200" dirty="0">
                <a:solidFill>
                  <a:srgbClr val="FFC000"/>
                </a:solidFill>
                <a:latin typeface="Arial" panose="020B0604020202020204" pitchFamily="34" charset="0"/>
              </a:rPr>
              <a:t>entre Consejo </a:t>
            </a:r>
            <a:r>
              <a:rPr lang="es-MX" sz="1200" dirty="0" err="1">
                <a:solidFill>
                  <a:srgbClr val="FFC000"/>
                </a:solidFill>
                <a:latin typeface="Arial" panose="020B0604020202020204" pitchFamily="34" charset="0"/>
              </a:rPr>
              <a:t>Adm</a:t>
            </a:r>
            <a:r>
              <a:rPr lang="es-MX" sz="1200" dirty="0">
                <a:solidFill>
                  <a:srgbClr val="FFC000"/>
                </a:solidFill>
                <a:latin typeface="Arial" panose="020B0604020202020204" pitchFamily="34" charset="0"/>
              </a:rPr>
              <a:t> y </a:t>
            </a:r>
            <a:r>
              <a:rPr lang="es-MX" sz="1200" dirty="0" smtClean="0">
                <a:solidFill>
                  <a:srgbClr val="FFC000"/>
                </a:solidFill>
                <a:latin typeface="Arial" panose="020B0604020202020204" pitchFamily="34" charset="0"/>
              </a:rPr>
              <a:t>resto.</a:t>
            </a:r>
            <a:endParaRPr lang="es-MX" sz="1200" dirty="0">
              <a:solidFill>
                <a:srgbClr val="FFC000"/>
              </a:solidFill>
              <a:latin typeface="Arial" panose="020B0604020202020204" pitchFamily="34" charset="0"/>
            </a:endParaRPr>
          </a:p>
          <a:p>
            <a:pPr algn="just"/>
            <a:r>
              <a:rPr lang="es-MX" sz="1200" dirty="0">
                <a:solidFill>
                  <a:srgbClr val="FFC000"/>
                </a:solidFill>
                <a:latin typeface="Arial" panose="020B0604020202020204" pitchFamily="34" charset="0"/>
              </a:rPr>
              <a:t>Conclusión: </a:t>
            </a:r>
            <a:r>
              <a:rPr lang="es-MX" sz="1200" u="sng" dirty="0">
                <a:solidFill>
                  <a:srgbClr val="FFC000"/>
                </a:solidFill>
                <a:latin typeface="Arial" panose="020B0604020202020204" pitchFamily="34" charset="0"/>
              </a:rPr>
              <a:t>socio cooperativo no puede ser trabajador, en la medida que se trate de </a:t>
            </a:r>
            <a:r>
              <a:rPr lang="es-MX" sz="1200" u="sng" dirty="0" err="1">
                <a:solidFill>
                  <a:srgbClr val="FFC000"/>
                </a:solidFill>
                <a:latin typeface="Arial" panose="020B0604020202020204" pitchFamily="34" charset="0"/>
              </a:rPr>
              <a:t>Coop</a:t>
            </a:r>
            <a:r>
              <a:rPr lang="es-MX" sz="1200" u="sng" dirty="0">
                <a:solidFill>
                  <a:srgbClr val="FFC000"/>
                </a:solidFill>
                <a:latin typeface="Arial" panose="020B0604020202020204" pitchFamily="34" charset="0"/>
              </a:rPr>
              <a:t>. </a:t>
            </a:r>
            <a:r>
              <a:rPr lang="es-MX" sz="1200" b="1" i="1" u="sng" dirty="0">
                <a:solidFill>
                  <a:srgbClr val="FFC000"/>
                </a:solidFill>
                <a:latin typeface="Arial" panose="020B0604020202020204" pitchFamily="34" charset="0"/>
              </a:rPr>
              <a:t>Genuina</a:t>
            </a:r>
            <a:r>
              <a:rPr lang="es-MX" sz="1200" dirty="0">
                <a:solidFill>
                  <a:srgbClr val="FFC000"/>
                </a:solidFill>
                <a:latin typeface="Arial" panose="020B0604020202020204" pitchFamily="34" charset="0"/>
              </a:rPr>
              <a:t>.</a:t>
            </a:r>
          </a:p>
          <a:p>
            <a:pPr algn="just"/>
            <a:endParaRPr lang="es-MX" sz="1200" b="1" u="sng" dirty="0" smtClean="0">
              <a:solidFill>
                <a:srgbClr val="FFC000"/>
              </a:solidFill>
              <a:latin typeface="Arial" panose="020B0604020202020204" pitchFamily="34" charset="0"/>
            </a:endParaRPr>
          </a:p>
          <a:p>
            <a:pPr algn="just"/>
            <a:r>
              <a:rPr lang="es-MX" sz="1200" b="1" u="sng" dirty="0" smtClean="0">
                <a:latin typeface="Arial" panose="020B0604020202020204" pitchFamily="34" charset="0"/>
              </a:rPr>
              <a:t>DICT</a:t>
            </a:r>
            <a:r>
              <a:rPr lang="es-MX" sz="1200" b="1" u="sng" dirty="0">
                <a:latin typeface="Arial" panose="020B0604020202020204" pitchFamily="34" charset="0"/>
              </a:rPr>
              <a:t>. 1604/97 (AFIP), [RG 4328/97]</a:t>
            </a:r>
            <a:r>
              <a:rPr lang="es-MX" sz="1200" dirty="0">
                <a:latin typeface="Arial" panose="020B0604020202020204" pitchFamily="34" charset="0"/>
              </a:rPr>
              <a:t>: </a:t>
            </a:r>
            <a:r>
              <a:rPr lang="es-MX" sz="1200" dirty="0" err="1">
                <a:solidFill>
                  <a:srgbClr val="FFC000"/>
                </a:solidFill>
                <a:latin typeface="Arial" panose="020B0604020202020204" pitchFamily="34" charset="0"/>
              </a:rPr>
              <a:t>Asoc</a:t>
            </a:r>
            <a:r>
              <a:rPr lang="es-MX" sz="1200" dirty="0">
                <a:solidFill>
                  <a:srgbClr val="FFC000"/>
                </a:solidFill>
                <a:latin typeface="Arial" panose="020B0604020202020204" pitchFamily="34" charset="0"/>
              </a:rPr>
              <a:t>. Cooperativas deben ingresar como </a:t>
            </a:r>
            <a:r>
              <a:rPr lang="es-MX" sz="1200" u="sng" dirty="0">
                <a:solidFill>
                  <a:srgbClr val="FFC000"/>
                </a:solidFill>
                <a:latin typeface="Arial" panose="020B0604020202020204" pitchFamily="34" charset="0"/>
              </a:rPr>
              <a:t>autónomos, salvo anteriores a </a:t>
            </a:r>
            <a:r>
              <a:rPr lang="es-MX" sz="1200" u="sng" dirty="0" err="1">
                <a:solidFill>
                  <a:srgbClr val="FFC000"/>
                </a:solidFill>
                <a:latin typeface="Arial" panose="020B0604020202020204" pitchFamily="34" charset="0"/>
              </a:rPr>
              <a:t>modif</a:t>
            </a:r>
            <a:r>
              <a:rPr lang="es-MX" sz="1200" u="sng" dirty="0">
                <a:solidFill>
                  <a:srgbClr val="FFC000"/>
                </a:solidFill>
                <a:latin typeface="Arial" panose="020B0604020202020204" pitchFamily="34" charset="0"/>
              </a:rPr>
              <a:t> </a:t>
            </a:r>
            <a:r>
              <a:rPr lang="es-MX" sz="1200" dirty="0">
                <a:solidFill>
                  <a:srgbClr val="FFC000"/>
                </a:solidFill>
                <a:latin typeface="Arial" panose="020B0604020202020204" pitchFamily="34" charset="0"/>
              </a:rPr>
              <a:t>normativa </a:t>
            </a:r>
            <a:r>
              <a:rPr lang="es-MX" sz="1200" b="1" dirty="0">
                <a:solidFill>
                  <a:srgbClr val="FFC000"/>
                </a:solidFill>
                <a:latin typeface="Arial" panose="020B0604020202020204" pitchFamily="34" charset="0"/>
              </a:rPr>
              <a:t>que pueden optar</a:t>
            </a:r>
            <a:r>
              <a:rPr lang="es-MX" sz="1200" dirty="0">
                <a:solidFill>
                  <a:srgbClr val="FFC000"/>
                </a:solidFill>
                <a:latin typeface="Arial" panose="020B0604020202020204" pitchFamily="34" charset="0"/>
              </a:rPr>
              <a:t> por dependientes (“</a:t>
            </a:r>
            <a:r>
              <a:rPr lang="es-MX" sz="1200" dirty="0" err="1">
                <a:solidFill>
                  <a:srgbClr val="FFC000"/>
                </a:solidFill>
                <a:latin typeface="Arial" panose="020B0604020202020204" pitchFamily="34" charset="0"/>
              </a:rPr>
              <a:t>Coop</a:t>
            </a:r>
            <a:r>
              <a:rPr lang="es-MX" sz="1200" dirty="0">
                <a:solidFill>
                  <a:srgbClr val="FFC000"/>
                </a:solidFill>
                <a:latin typeface="Arial" panose="020B0604020202020204" pitchFamily="34" charset="0"/>
              </a:rPr>
              <a:t> Obrera Gráfica”). </a:t>
            </a:r>
            <a:r>
              <a:rPr lang="es-MX" sz="1200" dirty="0" smtClean="0">
                <a:solidFill>
                  <a:srgbClr val="FFC000"/>
                </a:solidFill>
                <a:latin typeface="Arial" panose="020B0604020202020204" pitchFamily="34" charset="0"/>
              </a:rPr>
              <a:t> </a:t>
            </a:r>
            <a:endParaRPr lang="es-MX" sz="1200" dirty="0">
              <a:solidFill>
                <a:srgbClr val="FFC000"/>
              </a:solidFill>
              <a:latin typeface="Arial" panose="020B0604020202020204" pitchFamily="34" charset="0"/>
            </a:endParaRPr>
          </a:p>
          <a:p>
            <a:pPr algn="just"/>
            <a:endParaRPr lang="es-MX" sz="1200" b="1" u="sng" dirty="0" smtClean="0">
              <a:solidFill>
                <a:srgbClr val="FFC000"/>
              </a:solidFill>
              <a:latin typeface="Arial" panose="020B0604020202020204" pitchFamily="34" charset="0"/>
            </a:endParaRPr>
          </a:p>
          <a:p>
            <a:pPr algn="just"/>
            <a:r>
              <a:rPr lang="es-MX" sz="1200" b="1" u="sng" dirty="0" smtClean="0">
                <a:latin typeface="Arial" panose="020B0604020202020204" pitchFamily="34" charset="0"/>
              </a:rPr>
              <a:t>DICT</a:t>
            </a:r>
            <a:r>
              <a:rPr lang="es-MX" sz="1200" b="1" u="sng" dirty="0">
                <a:latin typeface="Arial" panose="020B0604020202020204" pitchFamily="34" charset="0"/>
              </a:rPr>
              <a:t>. 263/97 (AFIP)</a:t>
            </a:r>
            <a:r>
              <a:rPr lang="es-MX" sz="1200" dirty="0">
                <a:latin typeface="Arial" panose="020B0604020202020204" pitchFamily="34" charset="0"/>
              </a:rPr>
              <a:t>: </a:t>
            </a:r>
            <a:r>
              <a:rPr lang="es-MX" sz="1200" i="1" dirty="0">
                <a:solidFill>
                  <a:srgbClr val="FFC000"/>
                </a:solidFill>
                <a:latin typeface="Arial" panose="020B0604020202020204" pitchFamily="34" charset="0"/>
              </a:rPr>
              <a:t>Presunción de legitimidad</a:t>
            </a:r>
            <a:r>
              <a:rPr lang="es-MX" sz="1200" dirty="0">
                <a:solidFill>
                  <a:srgbClr val="FFC000"/>
                </a:solidFill>
                <a:latin typeface="Arial" panose="020B0604020202020204" pitchFamily="34" charset="0"/>
              </a:rPr>
              <a:t> de las </a:t>
            </a:r>
            <a:r>
              <a:rPr lang="es-MX" sz="1200" dirty="0" err="1">
                <a:solidFill>
                  <a:srgbClr val="FFC000"/>
                </a:solidFill>
                <a:latin typeface="Arial" panose="020B0604020202020204" pitchFamily="34" charset="0"/>
              </a:rPr>
              <a:t>coop</a:t>
            </a:r>
            <a:r>
              <a:rPr lang="es-MX" sz="1200" dirty="0">
                <a:solidFill>
                  <a:srgbClr val="FFC000"/>
                </a:solidFill>
                <a:latin typeface="Arial" panose="020B0604020202020204" pitchFamily="34" charset="0"/>
              </a:rPr>
              <a:t>., </a:t>
            </a:r>
            <a:r>
              <a:rPr lang="es-MX" sz="1200" dirty="0" smtClean="0">
                <a:solidFill>
                  <a:srgbClr val="FFC000"/>
                </a:solidFill>
                <a:latin typeface="Arial" panose="020B0604020202020204" pitchFamily="34" charset="0"/>
              </a:rPr>
              <a:t>que no </a:t>
            </a:r>
            <a:r>
              <a:rPr lang="es-MX" sz="1200" dirty="0">
                <a:solidFill>
                  <a:srgbClr val="FFC000"/>
                </a:solidFill>
                <a:latin typeface="Arial" panose="020B0604020202020204" pitchFamily="34" charset="0"/>
              </a:rPr>
              <a:t>las une vínculo laboral a sus asociados, </a:t>
            </a:r>
            <a:r>
              <a:rPr lang="es-MX" sz="1200" b="1" dirty="0">
                <a:solidFill>
                  <a:srgbClr val="FFC000"/>
                </a:solidFill>
                <a:latin typeface="Arial" panose="020B0604020202020204" pitchFamily="34" charset="0"/>
              </a:rPr>
              <a:t>admite prueba en contrario</a:t>
            </a:r>
            <a:r>
              <a:rPr lang="es-MX" sz="1200" dirty="0">
                <a:solidFill>
                  <a:srgbClr val="FFC000"/>
                </a:solidFill>
                <a:latin typeface="Arial" panose="020B0604020202020204" pitchFamily="34" charset="0"/>
              </a:rPr>
              <a:t>, cuya carga </a:t>
            </a:r>
            <a:r>
              <a:rPr lang="es-MX" sz="1200" b="1" dirty="0">
                <a:solidFill>
                  <a:srgbClr val="FFC000"/>
                </a:solidFill>
                <a:latin typeface="Arial" panose="020B0604020202020204" pitchFamily="34" charset="0"/>
              </a:rPr>
              <a:t>compete </a:t>
            </a:r>
            <a:r>
              <a:rPr lang="es-MX" sz="1200" b="1" dirty="0" smtClean="0">
                <a:solidFill>
                  <a:srgbClr val="FFC000"/>
                </a:solidFill>
                <a:latin typeface="Arial" panose="020B0604020202020204" pitchFamily="34" charset="0"/>
              </a:rPr>
              <a:t>al fisco.</a:t>
            </a:r>
            <a:r>
              <a:rPr lang="es-MX" sz="1200" dirty="0" smtClean="0">
                <a:solidFill>
                  <a:srgbClr val="FFC000"/>
                </a:solidFill>
                <a:latin typeface="Arial" panose="020B0604020202020204" pitchFamily="34" charset="0"/>
              </a:rPr>
              <a:t> </a:t>
            </a:r>
            <a:r>
              <a:rPr lang="es-MX" sz="1200" dirty="0">
                <a:solidFill>
                  <a:srgbClr val="FFC000"/>
                </a:solidFill>
                <a:latin typeface="Arial" panose="020B0604020202020204" pitchFamily="34" charset="0"/>
              </a:rPr>
              <a:t>En caso de </a:t>
            </a:r>
            <a:r>
              <a:rPr lang="es-MX" sz="1200" u="sng" dirty="0">
                <a:solidFill>
                  <a:srgbClr val="FFC000"/>
                </a:solidFill>
                <a:latin typeface="Arial" panose="020B0604020202020204" pitchFamily="34" charset="0"/>
              </a:rPr>
              <a:t>duda razonable, fraude</a:t>
            </a:r>
            <a:r>
              <a:rPr lang="es-MX" sz="1200" dirty="0">
                <a:solidFill>
                  <a:srgbClr val="FFC000"/>
                </a:solidFill>
                <a:latin typeface="Arial" panose="020B0604020202020204" pitchFamily="34" charset="0"/>
              </a:rPr>
              <a:t> a la ley, estableciendo </a:t>
            </a:r>
            <a:r>
              <a:rPr lang="es-MX" sz="1200" b="1" dirty="0">
                <a:solidFill>
                  <a:srgbClr val="FFC000"/>
                </a:solidFill>
                <a:latin typeface="Arial" panose="020B0604020202020204" pitchFamily="34" charset="0"/>
              </a:rPr>
              <a:t>quién es el empleador real</a:t>
            </a:r>
            <a:r>
              <a:rPr lang="es-MX" sz="1200" dirty="0">
                <a:solidFill>
                  <a:srgbClr val="FFC000"/>
                </a:solidFill>
                <a:latin typeface="Arial" panose="020B0604020202020204" pitchFamily="34" charset="0"/>
              </a:rPr>
              <a:t>. Esa duda razonable cobra </a:t>
            </a:r>
            <a:r>
              <a:rPr lang="es-MX" sz="1200" u="sng" dirty="0">
                <a:solidFill>
                  <a:srgbClr val="FFC000"/>
                </a:solidFill>
                <a:latin typeface="Arial" panose="020B0604020202020204" pitchFamily="34" charset="0"/>
              </a:rPr>
              <a:t>mayor virtualidad en las </a:t>
            </a:r>
            <a:r>
              <a:rPr lang="es-MX" sz="1200" u="sng" dirty="0" err="1">
                <a:solidFill>
                  <a:srgbClr val="FFC000"/>
                </a:solidFill>
                <a:latin typeface="Arial" panose="020B0604020202020204" pitchFamily="34" charset="0"/>
              </a:rPr>
              <a:t>coop</a:t>
            </a:r>
            <a:r>
              <a:rPr lang="es-MX" sz="1200" u="sng" dirty="0">
                <a:solidFill>
                  <a:srgbClr val="FFC000"/>
                </a:solidFill>
                <a:latin typeface="Arial" panose="020B0604020202020204" pitchFamily="34" charset="0"/>
              </a:rPr>
              <a:t> cuyo objeto es de los prohibidos por Dto. 2015/94</a:t>
            </a:r>
            <a:r>
              <a:rPr lang="es-MX" sz="1200" dirty="0">
                <a:solidFill>
                  <a:srgbClr val="FFC000"/>
                </a:solidFill>
                <a:latin typeface="Arial" panose="020B0604020202020204" pitchFamily="34" charset="0"/>
              </a:rPr>
              <a:t> </a:t>
            </a:r>
            <a:endParaRPr lang="es-MX" sz="1200" dirty="0" smtClean="0">
              <a:solidFill>
                <a:srgbClr val="FFC000"/>
              </a:solidFill>
              <a:latin typeface="Arial" panose="020B0604020202020204" pitchFamily="34" charset="0"/>
            </a:endParaRPr>
          </a:p>
          <a:p>
            <a:pPr algn="just"/>
            <a:r>
              <a:rPr lang="es-MX" sz="1200" b="1" dirty="0" smtClean="0">
                <a:solidFill>
                  <a:srgbClr val="FFC000"/>
                </a:solidFill>
                <a:latin typeface="Arial" panose="020B0604020202020204" pitchFamily="34" charset="0"/>
              </a:rPr>
              <a:t>Mayor </a:t>
            </a:r>
            <a:r>
              <a:rPr lang="es-MX" sz="1200" b="1" dirty="0">
                <a:solidFill>
                  <a:srgbClr val="FFC000"/>
                </a:solidFill>
                <a:latin typeface="Arial" panose="020B0604020202020204" pitchFamily="34" charset="0"/>
              </a:rPr>
              <a:t>complejidad</a:t>
            </a:r>
            <a:r>
              <a:rPr lang="es-MX" sz="1200" dirty="0">
                <a:solidFill>
                  <a:srgbClr val="FFC000"/>
                </a:solidFill>
                <a:latin typeface="Arial" panose="020B0604020202020204" pitchFamily="34" charset="0"/>
              </a:rPr>
              <a:t> cuando su </a:t>
            </a:r>
            <a:r>
              <a:rPr lang="es-MX" sz="1200" b="1" dirty="0">
                <a:solidFill>
                  <a:srgbClr val="FFC000"/>
                </a:solidFill>
                <a:latin typeface="Arial" panose="020B0604020202020204" pitchFamily="34" charset="0"/>
              </a:rPr>
              <a:t>objeto es vender su fuerza</a:t>
            </a:r>
            <a:r>
              <a:rPr lang="es-MX" sz="1200" dirty="0">
                <a:solidFill>
                  <a:srgbClr val="FFC000"/>
                </a:solidFill>
                <a:latin typeface="Arial" panose="020B0604020202020204" pitchFamily="34" charset="0"/>
              </a:rPr>
              <a:t> de trabajo a terceros, para los que resulta un </a:t>
            </a:r>
            <a:r>
              <a:rPr lang="es-MX" sz="1200" b="1" u="sng" dirty="0">
                <a:solidFill>
                  <a:srgbClr val="FFC000"/>
                </a:solidFill>
                <a:latin typeface="Arial" panose="020B0604020202020204" pitchFamily="34" charset="0"/>
              </a:rPr>
              <a:t>medio esencial de su</a:t>
            </a:r>
            <a:r>
              <a:rPr lang="es-MX" sz="1200" b="1" dirty="0">
                <a:solidFill>
                  <a:srgbClr val="FFC000"/>
                </a:solidFill>
                <a:latin typeface="Arial" panose="020B0604020202020204" pitchFamily="34" charset="0"/>
              </a:rPr>
              <a:t> producción</a:t>
            </a:r>
            <a:r>
              <a:rPr lang="es-MX" sz="1200" dirty="0">
                <a:solidFill>
                  <a:srgbClr val="FFC000"/>
                </a:solidFill>
                <a:latin typeface="Arial" panose="020B0604020202020204" pitchFamily="34" charset="0"/>
              </a:rPr>
              <a:t>. Cuando no se dé ninguna de ambas, en principio serán </a:t>
            </a:r>
            <a:r>
              <a:rPr lang="es-MX" sz="1200" b="1" dirty="0">
                <a:solidFill>
                  <a:srgbClr val="FFC000"/>
                </a:solidFill>
                <a:latin typeface="Arial" panose="020B0604020202020204" pitchFamily="34" charset="0"/>
              </a:rPr>
              <a:t>legítimas, salvo</a:t>
            </a:r>
            <a:r>
              <a:rPr lang="es-MX" sz="1200" dirty="0">
                <a:solidFill>
                  <a:srgbClr val="FFC000"/>
                </a:solidFill>
                <a:latin typeface="Arial" panose="020B0604020202020204" pitchFamily="34" charset="0"/>
              </a:rPr>
              <a:t> que existe un </a:t>
            </a:r>
            <a:r>
              <a:rPr lang="es-MX" sz="1200" b="1" u="sng" dirty="0">
                <a:solidFill>
                  <a:srgbClr val="FFC000"/>
                </a:solidFill>
                <a:latin typeface="Arial" panose="020B0604020202020204" pitchFamily="34" charset="0"/>
              </a:rPr>
              <a:t>grupo </a:t>
            </a:r>
            <a:r>
              <a:rPr lang="es-MX" sz="1200" b="1" u="sng" dirty="0" smtClean="0">
                <a:solidFill>
                  <a:srgbClr val="FFC000"/>
                </a:solidFill>
                <a:latin typeface="Arial" panose="020B0604020202020204" pitchFamily="34" charset="0"/>
              </a:rPr>
              <a:t>controlador</a:t>
            </a:r>
            <a:r>
              <a:rPr lang="es-MX" sz="1200" dirty="0" smtClean="0">
                <a:solidFill>
                  <a:srgbClr val="FFC000"/>
                </a:solidFill>
                <a:latin typeface="Arial" panose="020B0604020202020204" pitchFamily="34" charset="0"/>
              </a:rPr>
              <a:t>.</a:t>
            </a:r>
            <a:endParaRPr lang="es-MX" sz="1200" dirty="0">
              <a:solidFill>
                <a:srgbClr val="FFC000"/>
              </a:solidFill>
              <a:latin typeface="Arial" panose="020B0604020202020204" pitchFamily="34" charset="0"/>
            </a:endParaRPr>
          </a:p>
          <a:p>
            <a:pPr algn="just"/>
            <a:r>
              <a:rPr lang="es-MX" sz="1200" b="1" dirty="0" err="1">
                <a:solidFill>
                  <a:srgbClr val="FFC000"/>
                </a:solidFill>
                <a:latin typeface="Arial" panose="020B0604020202020204" pitchFamily="34" charset="0"/>
              </a:rPr>
              <a:t>Responsab</a:t>
            </a:r>
            <a:r>
              <a:rPr lang="es-MX" sz="1200" b="1" dirty="0">
                <a:solidFill>
                  <a:srgbClr val="FFC000"/>
                </a:solidFill>
                <a:latin typeface="Arial" panose="020B0604020202020204" pitchFamily="34" charset="0"/>
              </a:rPr>
              <a:t>. Terceros</a:t>
            </a:r>
            <a:r>
              <a:rPr lang="es-MX" sz="1200" dirty="0">
                <a:solidFill>
                  <a:srgbClr val="FFC000"/>
                </a:solidFill>
                <a:latin typeface="Arial" panose="020B0604020202020204" pitchFamily="34" charset="0"/>
              </a:rPr>
              <a:t> contratantes con CT: 1) </a:t>
            </a:r>
            <a:r>
              <a:rPr lang="es-MX" sz="1200" dirty="0" smtClean="0">
                <a:solidFill>
                  <a:srgbClr val="FFC000"/>
                </a:solidFill>
                <a:latin typeface="Arial" panose="020B0604020202020204" pitchFamily="34" charset="0"/>
              </a:rPr>
              <a:t>Si carácter </a:t>
            </a:r>
            <a:r>
              <a:rPr lang="es-MX" sz="1200" dirty="0">
                <a:solidFill>
                  <a:srgbClr val="FFC000"/>
                </a:solidFill>
                <a:latin typeface="Arial" panose="020B0604020202020204" pitchFamily="34" charset="0"/>
              </a:rPr>
              <a:t>fraudulento de la </a:t>
            </a:r>
            <a:r>
              <a:rPr lang="es-MX" sz="1200" dirty="0" err="1">
                <a:solidFill>
                  <a:srgbClr val="FFC000"/>
                </a:solidFill>
                <a:latin typeface="Arial" panose="020B0604020202020204" pitchFamily="34" charset="0"/>
              </a:rPr>
              <a:t>Coop</a:t>
            </a:r>
            <a:r>
              <a:rPr lang="es-MX" sz="1200" dirty="0">
                <a:solidFill>
                  <a:srgbClr val="FFC000"/>
                </a:solidFill>
                <a:latin typeface="Arial" panose="020B0604020202020204" pitchFamily="34" charset="0"/>
              </a:rPr>
              <a:t>, 2) </a:t>
            </a:r>
            <a:r>
              <a:rPr lang="es-MX" sz="1200" dirty="0" err="1" smtClean="0">
                <a:solidFill>
                  <a:srgbClr val="FFC000"/>
                </a:solidFill>
                <a:latin typeface="Arial" panose="020B0604020202020204" pitchFamily="34" charset="0"/>
              </a:rPr>
              <a:t>Det</a:t>
            </a:r>
            <a:r>
              <a:rPr lang="es-MX" sz="1200" dirty="0">
                <a:solidFill>
                  <a:srgbClr val="FFC000"/>
                </a:solidFill>
                <a:latin typeface="Arial" panose="020B0604020202020204" pitchFamily="34" charset="0"/>
              </a:rPr>
              <a:t>. Deuda a la CT o a su grupo controlante, y 3) </a:t>
            </a:r>
            <a:r>
              <a:rPr lang="es-MX" sz="1200" b="1" dirty="0">
                <a:solidFill>
                  <a:srgbClr val="FFC000"/>
                </a:solidFill>
                <a:latin typeface="Arial" panose="020B0604020202020204" pitchFamily="34" charset="0"/>
              </a:rPr>
              <a:t>solidaridad</a:t>
            </a:r>
            <a:r>
              <a:rPr lang="es-MX" sz="1200" dirty="0">
                <a:solidFill>
                  <a:srgbClr val="FFC000"/>
                </a:solidFill>
                <a:latin typeface="Arial" panose="020B0604020202020204" pitchFamily="34" charset="0"/>
              </a:rPr>
              <a:t> laboral al dador de trabajo. </a:t>
            </a:r>
            <a:r>
              <a:rPr lang="es-MX" sz="1200" b="1" u="sng" dirty="0">
                <a:solidFill>
                  <a:srgbClr val="FFC000"/>
                </a:solidFill>
                <a:latin typeface="Arial" panose="020B0604020202020204" pitchFamily="34" charset="0"/>
              </a:rPr>
              <a:t>No ajuste al tercero por mera presunción</a:t>
            </a:r>
            <a:r>
              <a:rPr lang="es-MX" sz="1200" dirty="0">
                <a:solidFill>
                  <a:srgbClr val="FFC000"/>
                </a:solidFill>
                <a:latin typeface="Arial" panose="020B0604020202020204" pitchFamily="34" charset="0"/>
              </a:rPr>
              <a:t>.</a:t>
            </a:r>
          </a:p>
          <a:p>
            <a:pPr algn="just"/>
            <a:endParaRPr lang="es-MX" sz="1200" b="1" u="sng" dirty="0">
              <a:solidFill>
                <a:srgbClr val="FFC000"/>
              </a:solidFill>
              <a:latin typeface="Arial" panose="020B0604020202020204" pitchFamily="34" charset="0"/>
            </a:endParaRPr>
          </a:p>
          <a:p>
            <a:pPr algn="just"/>
            <a:endParaRPr lang="es-MX" sz="12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624" y="260648"/>
            <a:ext cx="7175909" cy="610466"/>
          </a:xfrm>
        </p:spPr>
        <p:txBody>
          <a:bodyPr>
            <a:noAutofit/>
          </a:bodyPr>
          <a:lstStyle/>
          <a:p>
            <a:pPr marR="8890" algn="ctr"/>
            <a:r>
              <a:rPr lang="es-MX" sz="3200" b="1" cap="all" spc="0" dirty="0">
                <a:effectLst>
                  <a:reflection blurRad="12700" stA="34000" endA="740" endPos="53000" dir="5400000" sy="-100000" algn="bl" rotWithShape="0"/>
                </a:effectLst>
              </a:rPr>
              <a:t>Supuestos de fraude cooperativo.</a:t>
            </a:r>
          </a:p>
        </p:txBody>
      </p:sp>
      <p:sp>
        <p:nvSpPr>
          <p:cNvPr id="3" name="Marcador de contenido 2"/>
          <p:cNvSpPr>
            <a:spLocks noGrp="1"/>
          </p:cNvSpPr>
          <p:nvPr>
            <p:ph idx="1"/>
          </p:nvPr>
        </p:nvSpPr>
        <p:spPr>
          <a:xfrm>
            <a:off x="539552" y="908720"/>
            <a:ext cx="8352928" cy="5630132"/>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p>
          <a:p>
            <a:pPr algn="just"/>
            <a:r>
              <a:rPr lang="es-AR" sz="1200" b="1" dirty="0">
                <a:solidFill>
                  <a:srgbClr val="FFC000"/>
                </a:solidFill>
                <a:latin typeface="Arial" panose="020B0604020202020204" pitchFamily="34" charset="0"/>
                <a:cs typeface="Arial" panose="020B0604020202020204" pitchFamily="34" charset="0"/>
              </a:rPr>
              <a:t>CFSS-II, 12/7/2001 “</a:t>
            </a:r>
            <a:r>
              <a:rPr lang="es-AR" sz="1200" b="1" dirty="0" err="1">
                <a:solidFill>
                  <a:srgbClr val="FFC000"/>
                </a:solidFill>
                <a:latin typeface="Arial" panose="020B0604020202020204" pitchFamily="34" charset="0"/>
                <a:cs typeface="Arial" panose="020B0604020202020204" pitchFamily="34" charset="0"/>
              </a:rPr>
              <a:t>Coop</a:t>
            </a:r>
            <a:r>
              <a:rPr lang="es-AR" sz="1200" b="1" dirty="0">
                <a:solidFill>
                  <a:srgbClr val="FFC000"/>
                </a:solidFill>
                <a:latin typeface="Arial" panose="020B0604020202020204" pitchFamily="34" charset="0"/>
                <a:cs typeface="Arial" panose="020B0604020202020204" pitchFamily="34" charset="0"/>
              </a:rPr>
              <a:t> </a:t>
            </a:r>
            <a:r>
              <a:rPr lang="es-AR" sz="1200" b="1" dirty="0" err="1">
                <a:solidFill>
                  <a:srgbClr val="FFC000"/>
                </a:solidFill>
                <a:latin typeface="Arial" panose="020B0604020202020204" pitchFamily="34" charset="0"/>
                <a:cs typeface="Arial" panose="020B0604020202020204" pitchFamily="34" charset="0"/>
              </a:rPr>
              <a:t>Trab</a:t>
            </a:r>
            <a:r>
              <a:rPr lang="es-AR" sz="1200" b="1" dirty="0">
                <a:solidFill>
                  <a:srgbClr val="FFC000"/>
                </a:solidFill>
                <a:latin typeface="Arial" panose="020B0604020202020204" pitchFamily="34" charset="0"/>
                <a:cs typeface="Arial" panose="020B0604020202020204" pitchFamily="34" charset="0"/>
              </a:rPr>
              <a:t> AEROCCOP Ltda.”</a:t>
            </a:r>
            <a:r>
              <a:rPr lang="es-AR" sz="1200" dirty="0">
                <a:solidFill>
                  <a:srgbClr val="FFC000"/>
                </a:solidFill>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El </a:t>
            </a:r>
            <a:r>
              <a:rPr lang="es-AR" sz="1200" b="1" dirty="0">
                <a:latin typeface="Arial" panose="020B0604020202020204" pitchFamily="34" charset="0"/>
                <a:cs typeface="Arial" panose="020B0604020202020204" pitchFamily="34" charset="0"/>
              </a:rPr>
              <a:t>asociado no tiene relación laboral</a:t>
            </a:r>
            <a:r>
              <a:rPr lang="es-AR" sz="1200" dirty="0">
                <a:latin typeface="Arial" panose="020B0604020202020204" pitchFamily="34" charset="0"/>
                <a:cs typeface="Arial" panose="020B0604020202020204" pitchFamily="34" charset="0"/>
              </a:rPr>
              <a:t>, si </a:t>
            </a:r>
            <a:r>
              <a:rPr lang="es-AR" sz="1200" b="1" i="1" dirty="0">
                <a:latin typeface="Arial" panose="020B0604020202020204" pitchFamily="34" charset="0"/>
                <a:cs typeface="Arial" panose="020B0604020202020204" pitchFamily="34" charset="0"/>
              </a:rPr>
              <a:t>genuina</a:t>
            </a:r>
            <a:r>
              <a:rPr lang="es-AR" sz="1200" b="1" dirty="0">
                <a:latin typeface="Arial" panose="020B0604020202020204" pitchFamily="34" charset="0"/>
                <a:cs typeface="Arial" panose="020B0604020202020204" pitchFamily="34" charset="0"/>
              </a:rPr>
              <a:t> CT </a:t>
            </a:r>
            <a:r>
              <a:rPr lang="es-AR" sz="1200" dirty="0">
                <a:latin typeface="Arial" panose="020B0604020202020204" pitchFamily="34" charset="0"/>
                <a:cs typeface="Arial" panose="020B0604020202020204" pitchFamily="34" charset="0"/>
              </a:rPr>
              <a:t>. Doctrina y </a:t>
            </a:r>
            <a:r>
              <a:rPr lang="es-AR" sz="1200" dirty="0" err="1">
                <a:latin typeface="Arial" panose="020B0604020202020204" pitchFamily="34" charset="0"/>
                <a:cs typeface="Arial" panose="020B0604020202020204" pitchFamily="34" charset="0"/>
              </a:rPr>
              <a:t>jurispr</a:t>
            </a:r>
            <a:r>
              <a:rPr lang="es-AR" sz="1200" dirty="0">
                <a:latin typeface="Arial" panose="020B0604020202020204" pitchFamily="34" charset="0"/>
                <a:cs typeface="Arial" panose="020B0604020202020204" pitchFamily="34" charset="0"/>
              </a:rPr>
              <a:t> </a:t>
            </a:r>
            <a:r>
              <a:rPr lang="es-AR" sz="1200" b="1" dirty="0">
                <a:latin typeface="Arial" panose="020B0604020202020204" pitchFamily="34" charset="0"/>
                <a:cs typeface="Arial" panose="020B0604020202020204" pitchFamily="34" charset="0"/>
              </a:rPr>
              <a:t>admiten coexistir </a:t>
            </a:r>
            <a:r>
              <a:rPr lang="es-AR" sz="1200" dirty="0">
                <a:latin typeface="Arial" panose="020B0604020202020204" pitchFamily="34" charset="0"/>
                <a:cs typeface="Arial" panose="020B0604020202020204" pitchFamily="34" charset="0"/>
              </a:rPr>
              <a:t>calidad de </a:t>
            </a:r>
            <a:r>
              <a:rPr lang="es-AR" sz="1200" b="1" dirty="0">
                <a:latin typeface="Arial" panose="020B0604020202020204" pitchFamily="34" charset="0"/>
                <a:cs typeface="Arial" panose="020B0604020202020204" pitchFamily="34" charset="0"/>
              </a:rPr>
              <a:t>socio y trabajador </a:t>
            </a:r>
            <a:r>
              <a:rPr lang="es-AR" sz="1200" dirty="0">
                <a:latin typeface="Arial" panose="020B0604020202020204" pitchFamily="34" charset="0"/>
                <a:cs typeface="Arial" panose="020B0604020202020204" pitchFamily="34" charset="0"/>
              </a:rPr>
              <a:t>(SCJ PBA “</a:t>
            </a:r>
            <a:r>
              <a:rPr lang="es-AR" sz="1200" dirty="0" err="1">
                <a:latin typeface="Arial" panose="020B0604020202020204" pitchFamily="34" charset="0"/>
                <a:cs typeface="Arial" panose="020B0604020202020204" pitchFamily="34" charset="0"/>
              </a:rPr>
              <a:t>Wolozynski</a:t>
            </a:r>
            <a:r>
              <a:rPr lang="es-AR" sz="1200" dirty="0">
                <a:latin typeface="Arial" panose="020B0604020202020204" pitchFamily="34" charset="0"/>
                <a:cs typeface="Arial" panose="020B0604020202020204" pitchFamily="34" charset="0"/>
              </a:rPr>
              <a:t>”). Para </a:t>
            </a:r>
            <a:r>
              <a:rPr lang="es-AR" sz="1200" b="1" dirty="0">
                <a:latin typeface="Arial" panose="020B0604020202020204" pitchFamily="34" charset="0"/>
                <a:cs typeface="Arial" panose="020B0604020202020204" pitchFamily="34" charset="0"/>
              </a:rPr>
              <a:t>desvirtuar presunción de vínculo asociativo</a:t>
            </a:r>
            <a:r>
              <a:rPr lang="es-AR" sz="1200" dirty="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demostrar </a:t>
            </a:r>
            <a:r>
              <a:rPr lang="es-AR" sz="1200" b="1" u="sng" dirty="0">
                <a:latin typeface="Arial" panose="020B0604020202020204" pitchFamily="34" charset="0"/>
                <a:cs typeface="Arial" panose="020B0604020202020204" pitchFamily="34" charset="0"/>
              </a:rPr>
              <a:t>fraude, que no se da </a:t>
            </a:r>
            <a:r>
              <a:rPr lang="es-AR" sz="1200" u="sng" dirty="0">
                <a:latin typeface="Arial" panose="020B0604020202020204" pitchFamily="34" charset="0"/>
                <a:cs typeface="Arial" panose="020B0604020202020204" pitchFamily="34" charset="0"/>
              </a:rPr>
              <a:t>si está </a:t>
            </a:r>
            <a:r>
              <a:rPr lang="es-AR" sz="1200" b="1" u="sng" dirty="0">
                <a:latin typeface="Arial" panose="020B0604020202020204" pitchFamily="34" charset="0"/>
                <a:cs typeface="Arial" panose="020B0604020202020204" pitchFamily="34" charset="0"/>
              </a:rPr>
              <a:t>inscripta y no hay objeciones </a:t>
            </a:r>
            <a:r>
              <a:rPr lang="es-AR" sz="1200" u="sng" dirty="0">
                <a:latin typeface="Arial" panose="020B0604020202020204" pitchFamily="34" charset="0"/>
                <a:cs typeface="Arial" panose="020B0604020202020204" pitchFamily="34" charset="0"/>
              </a:rPr>
              <a:t>a su funcionamiento</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No </a:t>
            </a:r>
            <a:r>
              <a:rPr lang="es-AR" sz="1200" dirty="0">
                <a:latin typeface="Arial" panose="020B0604020202020204" pitchFamily="34" charset="0"/>
                <a:cs typeface="Arial" panose="020B0604020202020204" pitchFamily="34" charset="0"/>
              </a:rPr>
              <a:t>puede modificarse encuadre asociativo </a:t>
            </a:r>
            <a:r>
              <a:rPr lang="es-AR" sz="1200" b="1" dirty="0">
                <a:latin typeface="Arial" panose="020B0604020202020204" pitchFamily="34" charset="0"/>
                <a:cs typeface="Arial" panose="020B0604020202020204" pitchFamily="34" charset="0"/>
              </a:rPr>
              <a:t>si el </a:t>
            </a:r>
            <a:r>
              <a:rPr lang="es-AR" sz="1200" b="1" u="sng" dirty="0">
                <a:latin typeface="Arial" panose="020B0604020202020204" pitchFamily="34" charset="0"/>
                <a:cs typeface="Arial" panose="020B0604020202020204" pitchFamily="34" charset="0"/>
              </a:rPr>
              <a:t>asociado entendió con sinceridad</a:t>
            </a:r>
            <a:r>
              <a:rPr lang="es-AR" sz="1200" u="sng" dirty="0">
                <a:latin typeface="Arial" panose="020B0604020202020204" pitchFamily="34" charset="0"/>
                <a:cs typeface="Arial" panose="020B0604020202020204" pitchFamily="34" charset="0"/>
              </a:rPr>
              <a:t> que cumplía actos asociativos</a:t>
            </a:r>
            <a:r>
              <a:rPr lang="es-AR" sz="1200" dirty="0">
                <a:latin typeface="Arial" panose="020B0604020202020204" pitchFamily="34" charset="0"/>
                <a:cs typeface="Arial" panose="020B0604020202020204" pitchFamily="34" charset="0"/>
              </a:rPr>
              <a:t> (</a:t>
            </a:r>
            <a:r>
              <a:rPr lang="es-AR" sz="1200" dirty="0" err="1">
                <a:latin typeface="Arial" panose="020B0604020202020204" pitchFamily="34" charset="0"/>
                <a:cs typeface="Arial" panose="020B0604020202020204" pitchFamily="34" charset="0"/>
              </a:rPr>
              <a:t>CNTrab</a:t>
            </a:r>
            <a:r>
              <a:rPr lang="es-AR" sz="1200" dirty="0">
                <a:latin typeface="Arial" panose="020B0604020202020204" pitchFamily="34" charset="0"/>
                <a:cs typeface="Arial" panose="020B0604020202020204" pitchFamily="34" charset="0"/>
              </a:rPr>
              <a:t>-VI, “Barreto c/CT </a:t>
            </a:r>
            <a:r>
              <a:rPr lang="es-AR" sz="1200" dirty="0" err="1">
                <a:latin typeface="Arial" panose="020B0604020202020204" pitchFamily="34" charset="0"/>
                <a:cs typeface="Arial" panose="020B0604020202020204" pitchFamily="34" charset="0"/>
              </a:rPr>
              <a:t>Gral</a:t>
            </a:r>
            <a:r>
              <a:rPr lang="es-AR" sz="1200" dirty="0">
                <a:latin typeface="Arial" panose="020B0604020202020204" pitchFamily="34" charset="0"/>
                <a:cs typeface="Arial" panose="020B0604020202020204" pitchFamily="34" charset="0"/>
              </a:rPr>
              <a:t> Mosconi”, 15/10/81). [NO]</a:t>
            </a: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CFSS-II</a:t>
            </a:r>
            <a:r>
              <a:rPr lang="es-AR" sz="1200" b="1" dirty="0">
                <a:solidFill>
                  <a:srgbClr val="FFC000"/>
                </a:solidFill>
                <a:latin typeface="Arial" panose="020B0604020202020204" pitchFamily="34" charset="0"/>
                <a:cs typeface="Arial" panose="020B0604020202020204" pitchFamily="34" charset="0"/>
              </a:rPr>
              <a:t>, 21/10/2001 “CT PAIDÓS”</a:t>
            </a:r>
            <a:r>
              <a:rPr lang="es-AR" sz="1200" dirty="0">
                <a:solidFill>
                  <a:srgbClr val="FFC000"/>
                </a:solidFill>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pagos en planillas de haberes</a:t>
            </a:r>
            <a:r>
              <a:rPr lang="es-AR" sz="1200" dirty="0">
                <a:latin typeface="Arial" panose="020B0604020202020204" pitchFamily="34" charset="0"/>
                <a:cs typeface="Arial" panose="020B0604020202020204" pitchFamily="34" charset="0"/>
              </a:rPr>
              <a:t>, </a:t>
            </a:r>
            <a:r>
              <a:rPr lang="es-AR" sz="1200" dirty="0" err="1" smtClean="0">
                <a:latin typeface="Arial" panose="020B0604020202020204" pitchFamily="34" charset="0"/>
                <a:cs typeface="Arial" panose="020B0604020202020204" pitchFamily="34" charset="0"/>
              </a:rPr>
              <a:t>desc</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por </a:t>
            </a:r>
            <a:r>
              <a:rPr lang="es-AR" sz="1200" dirty="0" err="1" smtClean="0">
                <a:latin typeface="Arial" panose="020B0604020202020204" pitchFamily="34" charset="0"/>
                <a:cs typeface="Arial" panose="020B0604020202020204" pitchFamily="34" charset="0"/>
              </a:rPr>
              <a:t>ap</a:t>
            </a:r>
            <a:r>
              <a:rPr lang="es-AR" sz="1200" dirty="0" smtClean="0">
                <a:latin typeface="Arial" panose="020B0604020202020204" pitchFamily="34" charset="0"/>
                <a:cs typeface="Arial" panose="020B0604020202020204" pitchFamily="34" charset="0"/>
              </a:rPr>
              <a:t> </a:t>
            </a:r>
            <a:r>
              <a:rPr lang="es-AR" sz="1200" dirty="0" err="1" smtClean="0">
                <a:latin typeface="Arial" panose="020B0604020202020204" pitchFamily="34" charset="0"/>
                <a:cs typeface="Arial" panose="020B0604020202020204" pitchFamily="34" charset="0"/>
              </a:rPr>
              <a:t>jub</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SAC. Sin embargo, la </a:t>
            </a:r>
            <a:r>
              <a:rPr lang="es-AR" sz="1200" u="sng" dirty="0">
                <a:latin typeface="Arial" panose="020B0604020202020204" pitchFamily="34" charset="0"/>
                <a:cs typeface="Arial" panose="020B0604020202020204" pitchFamily="34" charset="0"/>
              </a:rPr>
              <a:t>CNAT-VIII “Míguez”</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aunque se </a:t>
            </a:r>
            <a:r>
              <a:rPr lang="es-AR" sz="1200" dirty="0">
                <a:latin typeface="Arial" panose="020B0604020202020204" pitchFamily="34" charset="0"/>
                <a:cs typeface="Arial" panose="020B0604020202020204" pitchFamily="34" charset="0"/>
              </a:rPr>
              <a:t>los llame </a:t>
            </a:r>
            <a:r>
              <a:rPr lang="es-AR" sz="1200" i="1" dirty="0">
                <a:latin typeface="Arial" panose="020B0604020202020204" pitchFamily="34" charset="0"/>
                <a:cs typeface="Arial" panose="020B0604020202020204" pitchFamily="34" charset="0"/>
              </a:rPr>
              <a:t>sueldos</a:t>
            </a:r>
            <a:r>
              <a:rPr lang="es-AR" sz="1200" dirty="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no varía su naturaleza</a:t>
            </a:r>
            <a:r>
              <a:rPr lang="es-AR" sz="1200" dirty="0">
                <a:latin typeface="Arial" panose="020B0604020202020204" pitchFamily="34" charset="0"/>
                <a:cs typeface="Arial" panose="020B0604020202020204" pitchFamily="34" charset="0"/>
              </a:rPr>
              <a:t> de retorno </a:t>
            </a:r>
            <a:r>
              <a:rPr lang="es-AR" sz="1200" dirty="0" smtClean="0">
                <a:latin typeface="Arial" panose="020B0604020202020204" pitchFamily="34" charset="0"/>
                <a:cs typeface="Arial" panose="020B0604020202020204" pitchFamily="34" charset="0"/>
              </a:rPr>
              <a:t>a/c beneficios. </a:t>
            </a:r>
            <a:r>
              <a:rPr lang="es-AR" sz="1200" dirty="0">
                <a:latin typeface="Arial" panose="020B0604020202020204" pitchFamily="34" charset="0"/>
                <a:cs typeface="Arial" panose="020B0604020202020204" pitchFamily="34" charset="0"/>
              </a:rPr>
              <a:t>Además, </a:t>
            </a:r>
            <a:r>
              <a:rPr lang="es-AR" sz="1200" dirty="0" smtClean="0">
                <a:latin typeface="Arial" panose="020B0604020202020204" pitchFamily="34" charset="0"/>
                <a:cs typeface="Arial" panose="020B0604020202020204" pitchFamily="34" charset="0"/>
              </a:rPr>
              <a:t>no hubo </a:t>
            </a:r>
            <a:r>
              <a:rPr lang="es-AR" sz="1200" dirty="0">
                <a:latin typeface="Arial" panose="020B0604020202020204" pitchFamily="34" charset="0"/>
                <a:cs typeface="Arial" panose="020B0604020202020204" pitchFamily="34" charset="0"/>
              </a:rPr>
              <a:t>tratamiento de cada caso, ni </a:t>
            </a:r>
            <a:r>
              <a:rPr lang="es-AR" sz="1200" dirty="0" smtClean="0">
                <a:latin typeface="Arial" panose="020B0604020202020204" pitchFamily="34" charset="0"/>
                <a:cs typeface="Arial" panose="020B0604020202020204" pitchFamily="34" charset="0"/>
              </a:rPr>
              <a:t>verificación </a:t>
            </a:r>
            <a:r>
              <a:rPr lang="es-AR" sz="1200" dirty="0">
                <a:latin typeface="Arial" panose="020B0604020202020204" pitchFamily="34" charset="0"/>
                <a:cs typeface="Arial" panose="020B0604020202020204" pitchFamily="34" charset="0"/>
              </a:rPr>
              <a:t>de </a:t>
            </a:r>
            <a:r>
              <a:rPr lang="es-AR" sz="1200" dirty="0" smtClean="0">
                <a:latin typeface="Arial" panose="020B0604020202020204" pitchFamily="34" charset="0"/>
                <a:cs typeface="Arial" panose="020B0604020202020204" pitchFamily="34" charset="0"/>
              </a:rPr>
              <a:t>institutos cooperativos. </a:t>
            </a:r>
            <a:r>
              <a:rPr lang="es-AR" sz="1200" dirty="0">
                <a:latin typeface="Arial" panose="020B0604020202020204" pitchFamily="34" charset="0"/>
                <a:cs typeface="Arial" panose="020B0604020202020204" pitchFamily="34" charset="0"/>
              </a:rPr>
              <a:t>Dto.2015/94 establece (art.3) </a:t>
            </a:r>
            <a:r>
              <a:rPr lang="es-AR" sz="1200" dirty="0" smtClean="0">
                <a:latin typeface="Arial" panose="020B0604020202020204" pitchFamily="34" charset="0"/>
                <a:cs typeface="Arial" panose="020B0604020202020204" pitchFamily="34" charset="0"/>
              </a:rPr>
              <a:t>dar </a:t>
            </a:r>
            <a:r>
              <a:rPr lang="es-AR" sz="1200" dirty="0">
                <a:latin typeface="Arial" panose="020B0604020202020204" pitchFamily="34" charset="0"/>
                <a:cs typeface="Arial" panose="020B0604020202020204" pitchFamily="34" charset="0"/>
              </a:rPr>
              <a:t>intervención a la autoridad </a:t>
            </a:r>
            <a:r>
              <a:rPr lang="es-AR" sz="1200" dirty="0" smtClean="0">
                <a:latin typeface="Arial" panose="020B0604020202020204" pitchFamily="34" charset="0"/>
                <a:cs typeface="Arial" panose="020B0604020202020204" pitchFamily="34" charset="0"/>
              </a:rPr>
              <a:t>específica y no se hizo. </a:t>
            </a:r>
            <a:r>
              <a:rPr lang="es-AR" sz="1200" dirty="0">
                <a:latin typeface="Arial" panose="020B0604020202020204" pitchFamily="34" charset="0"/>
                <a:cs typeface="Arial" panose="020B0604020202020204" pitchFamily="34" charset="0"/>
              </a:rPr>
              <a:t>Sólo </a:t>
            </a:r>
            <a:r>
              <a:rPr lang="es-AR" sz="1200" dirty="0" smtClean="0">
                <a:latin typeface="Arial" panose="020B0604020202020204" pitchFamily="34" charset="0"/>
                <a:cs typeface="Arial" panose="020B0604020202020204" pitchFamily="34" charset="0"/>
              </a:rPr>
              <a:t>complemento </a:t>
            </a:r>
            <a:r>
              <a:rPr lang="es-AR" sz="1200" dirty="0">
                <a:latin typeface="Arial" panose="020B0604020202020204" pitchFamily="34" charset="0"/>
                <a:cs typeface="Arial" panose="020B0604020202020204" pitchFamily="34" charset="0"/>
              </a:rPr>
              <a:t>de </a:t>
            </a:r>
            <a:r>
              <a:rPr lang="es-AR" sz="1200" u="sng" dirty="0" smtClean="0">
                <a:latin typeface="Arial" panose="020B0604020202020204" pitchFamily="34" charset="0"/>
                <a:cs typeface="Arial" panose="020B0604020202020204" pitchFamily="34" charset="0"/>
              </a:rPr>
              <a:t>todos </a:t>
            </a:r>
            <a:r>
              <a:rPr lang="es-AR" sz="1200" u="sng" dirty="0">
                <a:latin typeface="Arial" panose="020B0604020202020204" pitchFamily="34" charset="0"/>
                <a:cs typeface="Arial" panose="020B0604020202020204" pitchFamily="34" charset="0"/>
              </a:rPr>
              <a:t>los entes de control podrían concluir</a:t>
            </a:r>
            <a:r>
              <a:rPr lang="es-AR" sz="1200" dirty="0">
                <a:latin typeface="Arial" panose="020B0604020202020204" pitchFamily="34" charset="0"/>
                <a:cs typeface="Arial" panose="020B0604020202020204" pitchFamily="34" charset="0"/>
              </a:rPr>
              <a:t> con el fraude laboral –</a:t>
            </a:r>
            <a:r>
              <a:rPr lang="es-AR" sz="1200" i="1" u="sng" dirty="0">
                <a:latin typeface="Arial" panose="020B0604020202020204" pitchFamily="34" charset="0"/>
                <a:cs typeface="Arial" panose="020B0604020202020204" pitchFamily="34" charset="0"/>
              </a:rPr>
              <a:t>más allá de los aspectos puramente fiscales</a:t>
            </a:r>
            <a:r>
              <a:rPr lang="es-AR" sz="1200" dirty="0">
                <a:latin typeface="Arial" panose="020B0604020202020204" pitchFamily="34" charset="0"/>
                <a:cs typeface="Arial" panose="020B0604020202020204" pitchFamily="34" charset="0"/>
              </a:rPr>
              <a:t>-</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[NO]</a:t>
            </a: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CFSS-II</a:t>
            </a:r>
            <a:r>
              <a:rPr lang="es-AR" sz="1200" b="1" dirty="0">
                <a:solidFill>
                  <a:srgbClr val="FFC000"/>
                </a:solidFill>
                <a:latin typeface="Arial" panose="020B0604020202020204" pitchFamily="34" charset="0"/>
                <a:cs typeface="Arial" panose="020B0604020202020204" pitchFamily="34" charset="0"/>
              </a:rPr>
              <a:t>, 14/12/2001 “CT PROMOTORA ARG”</a:t>
            </a:r>
            <a:r>
              <a:rPr lang="es-AR" sz="1200" dirty="0">
                <a:solidFill>
                  <a:srgbClr val="FFC000"/>
                </a:solidFill>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DGI interpretó Dto.2015/94</a:t>
            </a:r>
            <a:r>
              <a:rPr lang="es-AR" sz="1200" dirty="0">
                <a:latin typeface="Arial" panose="020B0604020202020204" pitchFamily="34" charset="0"/>
                <a:cs typeface="Arial" panose="020B0604020202020204" pitchFamily="34" charset="0"/>
              </a:rPr>
              <a:t> que prohibía a las CT que presten servicios a terceros, </a:t>
            </a:r>
            <a:r>
              <a:rPr lang="es-AR" sz="1200" u="sng" dirty="0">
                <a:latin typeface="Arial" panose="020B0604020202020204" pitchFamily="34" charset="0"/>
                <a:cs typeface="Arial" panose="020B0604020202020204" pitchFamily="34" charset="0"/>
              </a:rPr>
              <a:t>no solo las nuevas</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Seguir </a:t>
            </a:r>
            <a:r>
              <a:rPr lang="es-AR" sz="1200" dirty="0">
                <a:latin typeface="Arial" panose="020B0604020202020204" pitchFamily="34" charset="0"/>
                <a:cs typeface="Arial" panose="020B0604020202020204" pitchFamily="34" charset="0"/>
              </a:rPr>
              <a:t>la línea del art.4 ley 25.250 (</a:t>
            </a:r>
            <a:r>
              <a:rPr lang="es-AR" sz="1200" dirty="0" err="1">
                <a:latin typeface="Arial" panose="020B0604020202020204" pitchFamily="34" charset="0"/>
                <a:cs typeface="Arial" panose="020B0604020202020204" pitchFamily="34" charset="0"/>
              </a:rPr>
              <a:t>ref</a:t>
            </a:r>
            <a:r>
              <a:rPr lang="es-AR" sz="1200" dirty="0">
                <a:latin typeface="Arial" panose="020B0604020202020204" pitchFamily="34" charset="0"/>
                <a:cs typeface="Arial" panose="020B0604020202020204" pitchFamily="34" charset="0"/>
              </a:rPr>
              <a:t> laboral</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más allá de la facultad propia en materia cooperativa, los servicios de </a:t>
            </a:r>
            <a:r>
              <a:rPr lang="es-AR" sz="1200" u="sng" dirty="0">
                <a:latin typeface="Arial" panose="020B0604020202020204" pitchFamily="34" charset="0"/>
                <a:cs typeface="Arial" panose="020B0604020202020204" pitchFamily="34" charset="0"/>
              </a:rPr>
              <a:t>inspección del trabajo deben verificar</a:t>
            </a:r>
            <a:r>
              <a:rPr lang="es-AR" sz="1200" dirty="0">
                <a:latin typeface="Arial" panose="020B0604020202020204" pitchFamily="34" charset="0"/>
                <a:cs typeface="Arial" panose="020B0604020202020204" pitchFamily="34" charset="0"/>
              </a:rPr>
              <a:t> el cumplimiento de leyes laborales y de la </a:t>
            </a:r>
            <a:r>
              <a:rPr lang="es-AR" sz="1200" dirty="0" err="1">
                <a:latin typeface="Arial" panose="020B0604020202020204" pitchFamily="34" charset="0"/>
                <a:cs typeface="Arial" panose="020B0604020202020204" pitchFamily="34" charset="0"/>
              </a:rPr>
              <a:t>seg</a:t>
            </a:r>
            <a:r>
              <a:rPr lang="es-AR" sz="1200" dirty="0">
                <a:latin typeface="Arial" panose="020B0604020202020204" pitchFamily="34" charset="0"/>
                <a:cs typeface="Arial" panose="020B0604020202020204" pitchFamily="34" charset="0"/>
              </a:rPr>
              <a:t> social, así como los socios que se desempeñan en </a:t>
            </a:r>
            <a:r>
              <a:rPr lang="es-AR" sz="1200" u="sng" dirty="0">
                <a:latin typeface="Arial" panose="020B0604020202020204" pitchFamily="34" charset="0"/>
                <a:cs typeface="Arial" panose="020B0604020202020204" pitchFamily="34" charset="0"/>
              </a:rPr>
              <a:t>fraude a la ley</a:t>
            </a:r>
            <a:r>
              <a:rPr lang="es-AR" sz="1200" dirty="0">
                <a:latin typeface="Arial" panose="020B0604020202020204" pitchFamily="34" charset="0"/>
                <a:cs typeface="Arial" panose="020B0604020202020204" pitchFamily="34" charset="0"/>
              </a:rPr>
              <a:t>. </a:t>
            </a:r>
            <a:r>
              <a:rPr lang="es-AR" sz="1200" u="sng" dirty="0" smtClean="0">
                <a:latin typeface="Arial" panose="020B0604020202020204" pitchFamily="34" charset="0"/>
                <a:cs typeface="Arial" panose="020B0604020202020204" pitchFamily="34" charset="0"/>
              </a:rPr>
              <a:t>Si </a:t>
            </a:r>
            <a:r>
              <a:rPr lang="es-AR" sz="1200" u="sng" dirty="0">
                <a:latin typeface="Arial" panose="020B0604020202020204" pitchFamily="34" charset="0"/>
                <a:cs typeface="Arial" panose="020B0604020202020204" pitchFamily="34" charset="0"/>
              </a:rPr>
              <a:t>se comprueba la desnaturalización de la figura CT</a:t>
            </a:r>
            <a:r>
              <a:rPr lang="es-AR" sz="1200" dirty="0">
                <a:latin typeface="Arial" panose="020B0604020202020204" pitchFamily="34" charset="0"/>
                <a:cs typeface="Arial" panose="020B0604020202020204" pitchFamily="34" charset="0"/>
              </a:rPr>
              <a:t>, denunciar a la autoridad específica de la ley 20.337. No </a:t>
            </a:r>
            <a:r>
              <a:rPr lang="es-AR" sz="1200" dirty="0" smtClean="0">
                <a:latin typeface="Arial" panose="020B0604020202020204" pitchFamily="34" charset="0"/>
                <a:cs typeface="Arial" panose="020B0604020202020204" pitchFamily="34" charset="0"/>
              </a:rPr>
              <a:t>surge </a:t>
            </a:r>
            <a:r>
              <a:rPr lang="es-AR" sz="1200" dirty="0">
                <a:latin typeface="Arial" panose="020B0604020202020204" pitchFamily="34" charset="0"/>
                <a:cs typeface="Arial" panose="020B0604020202020204" pitchFamily="34" charset="0"/>
              </a:rPr>
              <a:t>en la res del fisco. </a:t>
            </a:r>
            <a:r>
              <a:rPr lang="es-AR" sz="1200" b="1" i="1" u="sng" dirty="0">
                <a:latin typeface="Arial" panose="020B0604020202020204" pitchFamily="34" charset="0"/>
                <a:cs typeface="Arial" panose="020B0604020202020204" pitchFamily="34" charset="0"/>
              </a:rPr>
              <a:t>Sólo se puede constatar fraude laboral en caso de incumplimiento a la ley cooperativa</a:t>
            </a:r>
            <a:r>
              <a:rPr lang="es-AR" sz="1200" dirty="0">
                <a:latin typeface="Arial" panose="020B0604020202020204" pitchFamily="34" charset="0"/>
                <a:cs typeface="Arial" panose="020B0604020202020204" pitchFamily="34" charset="0"/>
              </a:rPr>
              <a:t>. [NO]</a:t>
            </a:r>
            <a:endParaRPr lang="es-AR" sz="1200" b="1" dirty="0">
              <a:latin typeface="Arial" panose="020B0604020202020204" pitchFamily="34" charset="0"/>
              <a:cs typeface="Arial" panose="020B0604020202020204" pitchFamily="34" charset="0"/>
            </a:endParaRP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CFSS-III</a:t>
            </a:r>
            <a:r>
              <a:rPr lang="es-AR" sz="1200" b="1" dirty="0">
                <a:solidFill>
                  <a:srgbClr val="FFC000"/>
                </a:solidFill>
                <a:latin typeface="Arial" panose="020B0604020202020204" pitchFamily="34" charset="0"/>
                <a:cs typeface="Arial" panose="020B0604020202020204" pitchFamily="34" charset="0"/>
              </a:rPr>
              <a:t>, 17/9/2002 “VIGENCIA </a:t>
            </a:r>
            <a:r>
              <a:rPr lang="es-AR" sz="1200" b="1" dirty="0" err="1">
                <a:solidFill>
                  <a:srgbClr val="FFC000"/>
                </a:solidFill>
                <a:latin typeface="Arial" panose="020B0604020202020204" pitchFamily="34" charset="0"/>
                <a:cs typeface="Arial" panose="020B0604020202020204" pitchFamily="34" charset="0"/>
              </a:rPr>
              <a:t>Coop</a:t>
            </a:r>
            <a:r>
              <a:rPr lang="es-AR" sz="1200" b="1" dirty="0">
                <a:solidFill>
                  <a:srgbClr val="FFC000"/>
                </a:solidFill>
                <a:latin typeface="Arial" panose="020B0604020202020204" pitchFamily="34" charset="0"/>
                <a:cs typeface="Arial" panose="020B0604020202020204" pitchFamily="34" charset="0"/>
              </a:rPr>
              <a:t> </a:t>
            </a:r>
            <a:r>
              <a:rPr lang="es-AR" sz="1200" b="1" dirty="0" err="1">
                <a:solidFill>
                  <a:srgbClr val="FFC000"/>
                </a:solidFill>
                <a:latin typeface="Arial" panose="020B0604020202020204" pitchFamily="34" charset="0"/>
                <a:cs typeface="Arial" panose="020B0604020202020204" pitchFamily="34" charset="0"/>
              </a:rPr>
              <a:t>Trab</a:t>
            </a:r>
            <a:r>
              <a:rPr lang="es-AR" sz="1200" b="1" dirty="0">
                <a:solidFill>
                  <a:srgbClr val="FFC000"/>
                </a:solidFill>
                <a:latin typeface="Arial" panose="020B0604020202020204" pitchFamily="34" charset="0"/>
                <a:cs typeface="Arial" panose="020B0604020202020204" pitchFamily="34" charset="0"/>
              </a:rPr>
              <a:t>”</a:t>
            </a:r>
            <a:r>
              <a:rPr lang="es-AR" sz="1200" dirty="0">
                <a:solidFill>
                  <a:srgbClr val="FFC000"/>
                </a:solidFill>
                <a:latin typeface="Arial" panose="020B0604020202020204" pitchFamily="34" charset="0"/>
                <a:cs typeface="Arial" panose="020B0604020202020204" pitchFamily="34" charset="0"/>
              </a:rPr>
              <a:t>: </a:t>
            </a:r>
            <a:r>
              <a:rPr lang="es-AR" sz="1200" dirty="0" err="1" smtClean="0">
                <a:latin typeface="Arial" panose="020B0604020202020204" pitchFamily="34" charset="0"/>
                <a:cs typeface="Arial" panose="020B0604020202020204" pitchFamily="34" charset="0"/>
              </a:rPr>
              <a:t>Asoc</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cobran en función de horas, o monto fijo si </a:t>
            </a:r>
            <a:r>
              <a:rPr lang="es-AR" sz="1200" dirty="0" smtClean="0">
                <a:latin typeface="Arial" panose="020B0604020202020204" pitchFamily="34" charset="0"/>
                <a:cs typeface="Arial" panose="020B0604020202020204" pitchFamily="34" charset="0"/>
              </a:rPr>
              <a:t>tareas </a:t>
            </a:r>
            <a:r>
              <a:rPr lang="es-AR" sz="1200" dirty="0" err="1">
                <a:latin typeface="Arial" panose="020B0604020202020204" pitchFamily="34" charset="0"/>
                <a:cs typeface="Arial" panose="020B0604020202020204" pitchFamily="34" charset="0"/>
              </a:rPr>
              <a:t>adm</a:t>
            </a:r>
            <a:r>
              <a:rPr lang="es-AR" sz="1200" dirty="0">
                <a:latin typeface="Arial" panose="020B0604020202020204" pitchFamily="34" charset="0"/>
                <a:cs typeface="Arial" panose="020B0604020202020204" pitchFamily="34" charset="0"/>
              </a:rPr>
              <a:t>., con antigüedad, horas extras, plus vacacional y SAC, lo que muestra la </a:t>
            </a:r>
            <a:r>
              <a:rPr lang="es-AR" sz="1200" u="sng" dirty="0">
                <a:latin typeface="Arial" panose="020B0604020202020204" pitchFamily="34" charset="0"/>
                <a:cs typeface="Arial" panose="020B0604020202020204" pitchFamily="34" charset="0"/>
              </a:rPr>
              <a:t>simulación laboral</a:t>
            </a:r>
            <a:r>
              <a:rPr lang="es-AR" sz="1200" dirty="0">
                <a:latin typeface="Arial" panose="020B0604020202020204" pitchFamily="34" charset="0"/>
                <a:cs typeface="Arial" panose="020B0604020202020204" pitchFamily="34" charset="0"/>
              </a:rPr>
              <a:t>. </a:t>
            </a:r>
            <a:r>
              <a:rPr lang="es-AR" sz="1200" b="1" u="sng" dirty="0">
                <a:latin typeface="Arial" panose="020B0604020202020204" pitchFamily="34" charset="0"/>
                <a:cs typeface="Arial" panose="020B0604020202020204" pitchFamily="34" charset="0"/>
              </a:rPr>
              <a:t>CSJN comparte dictamen PGN</a:t>
            </a:r>
            <a:r>
              <a:rPr lang="es-AR" sz="1200" dirty="0">
                <a:latin typeface="Arial" panose="020B0604020202020204" pitchFamily="34" charset="0"/>
                <a:cs typeface="Arial" panose="020B0604020202020204" pitchFamily="34" charset="0"/>
              </a:rPr>
              <a:t>  (5/9/2006) en cuanto a que no se aplicó retroactivamente el </a:t>
            </a:r>
            <a:r>
              <a:rPr lang="es-AR" sz="1200" dirty="0" err="1">
                <a:latin typeface="Arial" panose="020B0604020202020204" pitchFamily="34" charset="0"/>
                <a:cs typeface="Arial" panose="020B0604020202020204" pitchFamily="34" charset="0"/>
              </a:rPr>
              <a:t>Dto</a:t>
            </a:r>
            <a:r>
              <a:rPr lang="es-AR" sz="1200" dirty="0">
                <a:latin typeface="Arial" panose="020B0604020202020204" pitchFamily="34" charset="0"/>
                <a:cs typeface="Arial" panose="020B0604020202020204" pitchFamily="34" charset="0"/>
              </a:rPr>
              <a:t> 2015/94 sino que se verificó con </a:t>
            </a:r>
            <a:r>
              <a:rPr lang="es-AR" sz="1200" u="sng" dirty="0">
                <a:latin typeface="Arial" panose="020B0604020202020204" pitchFamily="34" charset="0"/>
                <a:cs typeface="Arial" panose="020B0604020202020204" pitchFamily="34" charset="0"/>
              </a:rPr>
              <a:t>elementos probatorios concretos la </a:t>
            </a:r>
            <a:r>
              <a:rPr lang="es-AR" sz="1200" u="sng" dirty="0" err="1">
                <a:latin typeface="Arial" panose="020B0604020202020204" pitchFamily="34" charset="0"/>
                <a:cs typeface="Arial" panose="020B0604020202020204" pitchFamily="34" charset="0"/>
              </a:rPr>
              <a:t>rel</a:t>
            </a:r>
            <a:r>
              <a:rPr lang="es-AR" sz="1200" u="sng" dirty="0">
                <a:latin typeface="Arial" panose="020B0604020202020204" pitchFamily="34" charset="0"/>
                <a:cs typeface="Arial" panose="020B0604020202020204" pitchFamily="34" charset="0"/>
              </a:rPr>
              <a:t> de trabajo encubierta</a:t>
            </a:r>
            <a:r>
              <a:rPr lang="es-AR" sz="1200" dirty="0">
                <a:latin typeface="Arial" panose="020B0604020202020204" pitchFamily="34" charset="0"/>
                <a:cs typeface="Arial" panose="020B0604020202020204" pitchFamily="34" charset="0"/>
              </a:rPr>
              <a:t>. Además, no surge claramente que se asuma riesgo económico, </a:t>
            </a:r>
            <a:r>
              <a:rPr lang="es-AR" sz="1200" u="sng" dirty="0">
                <a:latin typeface="Arial" panose="020B0604020202020204" pitchFamily="34" charset="0"/>
                <a:cs typeface="Arial" panose="020B0604020202020204" pitchFamily="34" charset="0"/>
              </a:rPr>
              <a:t>no hay libre acceso o adhesión </a:t>
            </a:r>
            <a:r>
              <a:rPr lang="es-AR" sz="1200" dirty="0">
                <a:latin typeface="Arial" panose="020B0604020202020204" pitchFamily="34" charset="0"/>
                <a:cs typeface="Arial" panose="020B0604020202020204" pitchFamily="34" charset="0"/>
              </a:rPr>
              <a:t>voluntaria a la CT (muchos no lo solicitaron formalmente), tampoco </a:t>
            </a:r>
            <a:r>
              <a:rPr lang="es-AR" sz="1200" dirty="0" smtClean="0">
                <a:latin typeface="Arial" panose="020B0604020202020204" pitchFamily="34" charset="0"/>
                <a:cs typeface="Arial" panose="020B0604020202020204" pitchFamily="34" charset="0"/>
              </a:rPr>
              <a:t>suscribieron </a:t>
            </a:r>
            <a:r>
              <a:rPr lang="es-AR" sz="1200" dirty="0">
                <a:latin typeface="Arial" panose="020B0604020202020204" pitchFamily="34" charset="0"/>
                <a:cs typeface="Arial" panose="020B0604020202020204" pitchFamily="34" charset="0"/>
              </a:rPr>
              <a:t>capital, ni </a:t>
            </a:r>
            <a:r>
              <a:rPr lang="es-AR" sz="1200" dirty="0" smtClean="0">
                <a:latin typeface="Arial" panose="020B0604020202020204" pitchFamily="34" charset="0"/>
                <a:cs typeface="Arial" panose="020B0604020202020204" pitchFamily="34" charset="0"/>
              </a:rPr>
              <a:t>recibieron </a:t>
            </a:r>
            <a:r>
              <a:rPr lang="es-AR" sz="1200" dirty="0">
                <a:latin typeface="Arial" panose="020B0604020202020204" pitchFamily="34" charset="0"/>
                <a:cs typeface="Arial" panose="020B0604020202020204" pitchFamily="34" charset="0"/>
              </a:rPr>
              <a:t>reintegro frente a la extinción del vínculo.</a:t>
            </a:r>
            <a:r>
              <a:rPr lang="es-AR" sz="1200" b="1" dirty="0">
                <a:latin typeface="Arial" panose="020B0604020202020204" pitchFamily="34" charset="0"/>
                <a:cs typeface="Arial" panose="020B0604020202020204" pitchFamily="34" charset="0"/>
              </a:rPr>
              <a:t> </a:t>
            </a:r>
            <a:r>
              <a:rPr lang="es-AR" sz="1400" b="1" dirty="0">
                <a:latin typeface="Arial" panose="020B0604020202020204" pitchFamily="34" charset="0"/>
                <a:cs typeface="Arial" panose="020B0604020202020204" pitchFamily="34" charset="0"/>
              </a:rPr>
              <a:t>[</a:t>
            </a:r>
            <a:r>
              <a:rPr lang="es-AR" sz="1400" b="1" u="sng" dirty="0" smtClean="0">
                <a:latin typeface="Arial" panose="020B0604020202020204" pitchFamily="34" charset="0"/>
                <a:cs typeface="Arial" panose="020B0604020202020204" pitchFamily="34" charset="0"/>
              </a:rPr>
              <a:t>SI. Ratificado por Corte</a:t>
            </a:r>
            <a:r>
              <a:rPr lang="es-AR" sz="1400" b="1" dirty="0" smtClean="0">
                <a:latin typeface="Arial" panose="020B0604020202020204" pitchFamily="34" charset="0"/>
                <a:cs typeface="Arial" panose="020B0604020202020204" pitchFamily="34" charset="0"/>
              </a:rPr>
              <a:t>]</a:t>
            </a:r>
            <a:endParaRPr lang="es-AR" sz="1400" b="1" dirty="0">
              <a:latin typeface="Arial" panose="020B0604020202020204" pitchFamily="34" charset="0"/>
              <a:cs typeface="Arial" panose="020B0604020202020204" pitchFamily="34" charset="0"/>
            </a:endParaRPr>
          </a:p>
          <a:p>
            <a:pPr algn="just"/>
            <a:endParaRPr lang="es-MX" sz="1200" b="1"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260648"/>
            <a:ext cx="7607957" cy="610466"/>
          </a:xfrm>
        </p:spPr>
        <p:txBody>
          <a:bodyPr>
            <a:noAutofit/>
          </a:bodyPr>
          <a:lstStyle/>
          <a:p>
            <a:pPr marR="8890" algn="ctr"/>
            <a:r>
              <a:rPr lang="es-MX" sz="3000" b="1" cap="all" spc="0" dirty="0">
                <a:effectLst>
                  <a:reflection blurRad="12700" stA="34000" endA="740" endPos="53000" dir="5400000" sy="-100000" algn="bl" rotWithShape="0"/>
                </a:effectLst>
              </a:rPr>
              <a:t>Supuestos de fraude </a:t>
            </a:r>
            <a:r>
              <a:rPr lang="es-MX" sz="3000" b="1" cap="all" spc="0" dirty="0" smtClean="0">
                <a:effectLst>
                  <a:reflection blurRad="12700" stA="34000" endA="740" endPos="53000" dir="5400000" sy="-100000" algn="bl" rotWithShape="0"/>
                </a:effectLst>
              </a:rPr>
              <a:t>cooperativo (cont.)</a:t>
            </a:r>
            <a:endParaRPr lang="es-MX" sz="30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908720"/>
            <a:ext cx="8075239" cy="5630132"/>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p>
          <a:p>
            <a:pPr algn="just"/>
            <a:r>
              <a:rPr lang="es-AR" sz="1200" b="1" dirty="0">
                <a:latin typeface="Arial" panose="020B0604020202020204" pitchFamily="34" charset="0"/>
                <a:cs typeface="Arial" panose="020B0604020202020204" pitchFamily="34" charset="0"/>
              </a:rPr>
              <a:t>CFSS-I, 19/12/2002 “LABOR </a:t>
            </a:r>
            <a:r>
              <a:rPr lang="es-AR" sz="1200" b="1" dirty="0" err="1">
                <a:latin typeface="Arial" panose="020B0604020202020204" pitchFamily="34" charset="0"/>
                <a:cs typeface="Arial" panose="020B0604020202020204" pitchFamily="34" charset="0"/>
              </a:rPr>
              <a:t>Coop</a:t>
            </a:r>
            <a:r>
              <a:rPr lang="es-AR" sz="1200" b="1" dirty="0">
                <a:latin typeface="Arial" panose="020B0604020202020204" pitchFamily="34" charset="0"/>
                <a:cs typeface="Arial" panose="020B0604020202020204" pitchFamily="34" charset="0"/>
              </a:rPr>
              <a:t> </a:t>
            </a:r>
            <a:r>
              <a:rPr lang="es-AR" sz="1200" b="1" dirty="0" err="1">
                <a:latin typeface="Arial" panose="020B0604020202020204" pitchFamily="34" charset="0"/>
                <a:cs typeface="Arial" panose="020B0604020202020204" pitchFamily="34" charset="0"/>
              </a:rPr>
              <a:t>Trab</a:t>
            </a:r>
            <a:r>
              <a:rPr lang="es-AR" sz="1200" b="1" dirty="0">
                <a:latin typeface="Arial" panose="020B0604020202020204" pitchFamily="34" charset="0"/>
                <a:cs typeface="Arial" panose="020B0604020202020204" pitchFamily="34" charset="0"/>
              </a:rPr>
              <a:t>”</a:t>
            </a:r>
            <a:r>
              <a:rPr lang="es-AR" sz="1200" dirty="0">
                <a:latin typeface="Arial" panose="020B0604020202020204" pitchFamily="34" charset="0"/>
                <a:cs typeface="Arial" panose="020B0604020202020204" pitchFamily="34" charset="0"/>
              </a:rPr>
              <a:t>: </a:t>
            </a:r>
            <a:r>
              <a:rPr lang="es-AR" sz="1200" dirty="0">
                <a:solidFill>
                  <a:srgbClr val="FFCC00"/>
                </a:solidFill>
                <a:latin typeface="Arial" panose="020B0604020202020204" pitchFamily="34" charset="0"/>
                <a:cs typeface="Arial" panose="020B0604020202020204" pitchFamily="34" charset="0"/>
              </a:rPr>
              <a:t>existiendo </a:t>
            </a:r>
            <a:r>
              <a:rPr lang="es-AR" sz="1200" u="sng" dirty="0">
                <a:solidFill>
                  <a:srgbClr val="FFCC00"/>
                </a:solidFill>
                <a:latin typeface="Arial" panose="020B0604020202020204" pitchFamily="34" charset="0"/>
                <a:cs typeface="Arial" panose="020B0604020202020204" pitchFamily="34" charset="0"/>
              </a:rPr>
              <a:t>autorización para funcionar de la CT, solicitudes de admisión como  socios, inscripción como autónomos</a:t>
            </a:r>
            <a:r>
              <a:rPr lang="es-AR" sz="1200" dirty="0">
                <a:solidFill>
                  <a:srgbClr val="FFCC00"/>
                </a:solidFill>
                <a:latin typeface="Arial" panose="020B0604020202020204" pitchFamily="34" charset="0"/>
                <a:cs typeface="Arial" panose="020B0604020202020204" pitchFamily="34" charset="0"/>
              </a:rPr>
              <a:t>, </a:t>
            </a:r>
            <a:r>
              <a:rPr lang="es-AR" sz="1200" b="1" i="1" dirty="0">
                <a:solidFill>
                  <a:srgbClr val="FFCC00"/>
                </a:solidFill>
                <a:latin typeface="Arial" panose="020B0604020202020204" pitchFamily="34" charset="0"/>
                <a:cs typeface="Arial" panose="020B0604020202020204" pitchFamily="34" charset="0"/>
              </a:rPr>
              <a:t>no se cuenta con elementos suficientes</a:t>
            </a:r>
            <a:r>
              <a:rPr lang="es-AR" sz="1200" dirty="0">
                <a:solidFill>
                  <a:srgbClr val="FFCC00"/>
                </a:solidFill>
                <a:latin typeface="Arial" panose="020B0604020202020204" pitchFamily="34" charset="0"/>
                <a:cs typeface="Arial" panose="020B0604020202020204" pitchFamily="34" charset="0"/>
              </a:rPr>
              <a:t> para establecer </a:t>
            </a:r>
            <a:r>
              <a:rPr lang="es-AR" sz="1200" b="1" dirty="0" err="1">
                <a:solidFill>
                  <a:srgbClr val="FFCC00"/>
                </a:solidFill>
                <a:latin typeface="Arial" panose="020B0604020202020204" pitchFamily="34" charset="0"/>
                <a:cs typeface="Arial" panose="020B0604020202020204" pitchFamily="34" charset="0"/>
              </a:rPr>
              <a:t>rel</a:t>
            </a:r>
            <a:r>
              <a:rPr lang="es-AR" sz="1200" b="1" dirty="0">
                <a:solidFill>
                  <a:srgbClr val="FFCC00"/>
                </a:solidFill>
                <a:latin typeface="Arial" panose="020B0604020202020204" pitchFamily="34" charset="0"/>
                <a:cs typeface="Arial" panose="020B0604020202020204" pitchFamily="34" charset="0"/>
              </a:rPr>
              <a:t> laboral</a:t>
            </a:r>
            <a:r>
              <a:rPr lang="es-AR" sz="1200" dirty="0">
                <a:solidFill>
                  <a:srgbClr val="FFCC00"/>
                </a:solidFill>
                <a:latin typeface="Arial" panose="020B0604020202020204" pitchFamily="34" charset="0"/>
                <a:cs typeface="Arial" panose="020B0604020202020204" pitchFamily="34" charset="0"/>
              </a:rPr>
              <a:t>. Que haya </a:t>
            </a:r>
            <a:r>
              <a:rPr lang="es-AR" sz="1200" u="sng" dirty="0">
                <a:solidFill>
                  <a:srgbClr val="FFCC00"/>
                </a:solidFill>
                <a:latin typeface="Arial" panose="020B0604020202020204" pitchFamily="34" charset="0"/>
                <a:cs typeface="Arial" panose="020B0604020202020204" pitchFamily="34" charset="0"/>
              </a:rPr>
              <a:t>instrucciones y se paguen adelantos</a:t>
            </a:r>
            <a:r>
              <a:rPr lang="es-AR" sz="1200" dirty="0">
                <a:solidFill>
                  <a:srgbClr val="FFCC00"/>
                </a:solidFill>
                <a:latin typeface="Arial" panose="020B0604020202020204" pitchFamily="34" charset="0"/>
                <a:cs typeface="Arial" panose="020B0604020202020204" pitchFamily="34" charset="0"/>
              </a:rPr>
              <a:t>, es propio de todo </a:t>
            </a:r>
            <a:r>
              <a:rPr lang="es-AR" sz="1200" u="sng" dirty="0">
                <a:solidFill>
                  <a:srgbClr val="FFCC00"/>
                </a:solidFill>
                <a:latin typeface="Arial" panose="020B0604020202020204" pitchFamily="34" charset="0"/>
                <a:cs typeface="Arial" panose="020B0604020202020204" pitchFamily="34" charset="0"/>
              </a:rPr>
              <a:t>grupo organizado</a:t>
            </a:r>
            <a:r>
              <a:rPr lang="es-AR" sz="1200" dirty="0">
                <a:solidFill>
                  <a:srgbClr val="FFCC00"/>
                </a:solidFill>
                <a:latin typeface="Arial" panose="020B0604020202020204" pitchFamily="34" charset="0"/>
                <a:cs typeface="Arial" panose="020B0604020202020204" pitchFamily="34" charset="0"/>
              </a:rPr>
              <a:t>, que no obsta a la naturaleza asociativa. [NO]</a:t>
            </a:r>
            <a:endParaRPr lang="es-MX" sz="1200" b="1" i="0" dirty="0">
              <a:solidFill>
                <a:srgbClr val="FFC000"/>
              </a:solidFill>
              <a:effectLst/>
              <a:latin typeface="Arial" panose="020B0604020202020204" pitchFamily="34" charset="0"/>
            </a:endParaRPr>
          </a:p>
          <a:p>
            <a:pPr algn="just"/>
            <a:endParaRPr lang="es-MX" sz="1200" b="1" i="0" dirty="0" smtClean="0">
              <a:effectLst/>
              <a:latin typeface="Arial" panose="020B0604020202020204" pitchFamily="34" charset="0"/>
            </a:endParaRPr>
          </a:p>
          <a:p>
            <a:pPr algn="just"/>
            <a:r>
              <a:rPr lang="es-MX" sz="1200" b="1" i="0" dirty="0" smtClean="0">
                <a:effectLst/>
                <a:latin typeface="Arial" panose="020B0604020202020204" pitchFamily="34" charset="0"/>
              </a:rPr>
              <a:t>CFSS-I</a:t>
            </a:r>
            <a:r>
              <a:rPr lang="es-MX" sz="1200" b="1" i="0" dirty="0">
                <a:effectLst/>
                <a:latin typeface="Arial" panose="020B0604020202020204" pitchFamily="34" charset="0"/>
              </a:rPr>
              <a:t>, 24/2/2005 “FRIG. VILLA OLGA”</a:t>
            </a:r>
            <a:r>
              <a:rPr lang="es-MX" sz="1200" i="0" dirty="0">
                <a:effectLst/>
                <a:latin typeface="Arial" panose="020B0604020202020204" pitchFamily="34" charset="0"/>
              </a:rPr>
              <a:t>: </a:t>
            </a:r>
            <a:r>
              <a:rPr lang="es-MX" sz="1200" i="0" dirty="0" err="1" smtClean="0">
                <a:solidFill>
                  <a:srgbClr val="FFC000"/>
                </a:solidFill>
                <a:effectLst/>
                <a:latin typeface="Arial" panose="020B0604020202020204" pitchFamily="34" charset="0"/>
              </a:rPr>
              <a:t>Estruc</a:t>
            </a:r>
            <a:r>
              <a:rPr lang="es-MX" sz="1200" i="0" dirty="0" smtClean="0">
                <a:solidFill>
                  <a:srgbClr val="FFC000"/>
                </a:solidFill>
                <a:effectLst/>
                <a:latin typeface="Arial" panose="020B0604020202020204" pitchFamily="34" charset="0"/>
              </a:rPr>
              <a:t> </a:t>
            </a:r>
            <a:r>
              <a:rPr lang="es-MX" sz="1200" i="0" dirty="0" err="1" smtClean="0">
                <a:solidFill>
                  <a:srgbClr val="FFC000"/>
                </a:solidFill>
                <a:effectLst/>
                <a:latin typeface="Arial" panose="020B0604020202020204" pitchFamily="34" charset="0"/>
              </a:rPr>
              <a:t>coop</a:t>
            </a:r>
            <a:r>
              <a:rPr lang="es-MX" sz="1200" i="0" dirty="0" smtClean="0">
                <a:solidFill>
                  <a:srgbClr val="FFC000"/>
                </a:solidFill>
                <a:effectLst/>
                <a:latin typeface="Arial" panose="020B0604020202020204" pitchFamily="34" charset="0"/>
              </a:rPr>
              <a:t> </a:t>
            </a:r>
            <a:r>
              <a:rPr lang="es-MX" sz="1200" i="0" dirty="0">
                <a:solidFill>
                  <a:srgbClr val="FFC000"/>
                </a:solidFill>
                <a:effectLst/>
                <a:latin typeface="Arial" panose="020B0604020202020204" pitchFamily="34" charset="0"/>
              </a:rPr>
              <a:t>responde mejor a la dignidad de los hombres, </a:t>
            </a:r>
            <a:r>
              <a:rPr lang="es-MX" sz="1200" i="0" dirty="0" smtClean="0">
                <a:solidFill>
                  <a:srgbClr val="FFC000"/>
                </a:solidFill>
                <a:effectLst/>
                <a:latin typeface="Arial" panose="020B0604020202020204" pitchFamily="34" charset="0"/>
              </a:rPr>
              <a:t>responsabilidad </a:t>
            </a:r>
            <a:r>
              <a:rPr lang="es-MX" sz="1200" i="0" dirty="0">
                <a:solidFill>
                  <a:srgbClr val="FFC000"/>
                </a:solidFill>
                <a:effectLst/>
                <a:latin typeface="Arial" panose="020B0604020202020204" pitchFamily="34" charset="0"/>
              </a:rPr>
              <a:t>de los trabajadores. </a:t>
            </a:r>
            <a:r>
              <a:rPr lang="es-MX" sz="1200" i="0" dirty="0" smtClean="0">
                <a:solidFill>
                  <a:srgbClr val="FFC000"/>
                </a:solidFill>
                <a:effectLst/>
                <a:latin typeface="Arial" panose="020B0604020202020204" pitchFamily="34" charset="0"/>
              </a:rPr>
              <a:t>Modelos </a:t>
            </a:r>
            <a:r>
              <a:rPr lang="es-MX" sz="1200" i="0" dirty="0">
                <a:solidFill>
                  <a:srgbClr val="FFC000"/>
                </a:solidFill>
                <a:effectLst/>
                <a:latin typeface="Arial" panose="020B0604020202020204" pitchFamily="34" charset="0"/>
              </a:rPr>
              <a:t>empresarios donde </a:t>
            </a:r>
            <a:r>
              <a:rPr lang="es-MX" sz="1200" i="0" dirty="0" smtClean="0">
                <a:solidFill>
                  <a:srgbClr val="FFC000"/>
                </a:solidFill>
                <a:effectLst/>
                <a:latin typeface="Arial" panose="020B0604020202020204" pitchFamily="34" charset="0"/>
              </a:rPr>
              <a:t>factor </a:t>
            </a:r>
            <a:r>
              <a:rPr lang="es-MX" sz="1200" i="0" dirty="0">
                <a:solidFill>
                  <a:srgbClr val="FFC000"/>
                </a:solidFill>
                <a:effectLst/>
                <a:latin typeface="Arial" panose="020B0604020202020204" pitchFamily="34" charset="0"/>
              </a:rPr>
              <a:t>humano prevalece sobre el capital; autogestión y conducción democrática. El </a:t>
            </a:r>
            <a:r>
              <a:rPr lang="es-MX" sz="1200" i="0" dirty="0" err="1">
                <a:solidFill>
                  <a:srgbClr val="FFC000"/>
                </a:solidFill>
                <a:effectLst/>
                <a:latin typeface="Arial" panose="020B0604020202020204" pitchFamily="34" charset="0"/>
              </a:rPr>
              <a:t>Cto</a:t>
            </a:r>
            <a:r>
              <a:rPr lang="es-MX" sz="1200" i="0" dirty="0">
                <a:solidFill>
                  <a:srgbClr val="FFC000"/>
                </a:solidFill>
                <a:effectLst/>
                <a:latin typeface="Arial" panose="020B0604020202020204" pitchFamily="34" charset="0"/>
              </a:rPr>
              <a:t> </a:t>
            </a:r>
            <a:r>
              <a:rPr lang="es-MX" sz="1200" i="0" dirty="0" err="1">
                <a:solidFill>
                  <a:srgbClr val="FFC000"/>
                </a:solidFill>
                <a:effectLst/>
                <a:latin typeface="Arial" panose="020B0604020202020204" pitchFamily="34" charset="0"/>
              </a:rPr>
              <a:t>Trab</a:t>
            </a:r>
            <a:r>
              <a:rPr lang="es-MX" sz="1200" i="0" dirty="0">
                <a:solidFill>
                  <a:srgbClr val="FFC000"/>
                </a:solidFill>
                <a:effectLst/>
                <a:latin typeface="Arial" panose="020B0604020202020204" pitchFamily="34" charset="0"/>
              </a:rPr>
              <a:t> se diferencia por la </a:t>
            </a:r>
            <a:r>
              <a:rPr lang="es-MX" sz="1200" i="0" dirty="0" err="1">
                <a:solidFill>
                  <a:srgbClr val="FFC000"/>
                </a:solidFill>
                <a:effectLst/>
                <a:latin typeface="Arial" panose="020B0604020202020204" pitchFamily="34" charset="0"/>
              </a:rPr>
              <a:t>subord</a:t>
            </a:r>
            <a:r>
              <a:rPr lang="es-MX" sz="1200" i="0" dirty="0">
                <a:solidFill>
                  <a:srgbClr val="FFC000"/>
                </a:solidFill>
                <a:effectLst/>
                <a:latin typeface="Arial" panose="020B0604020202020204" pitchFamily="34" charset="0"/>
              </a:rPr>
              <a:t> </a:t>
            </a:r>
            <a:r>
              <a:rPr lang="es-MX" sz="1200" i="0" dirty="0" smtClean="0">
                <a:solidFill>
                  <a:srgbClr val="FFC000"/>
                </a:solidFill>
                <a:effectLst/>
                <a:latin typeface="Arial" panose="020B0604020202020204" pitchFamily="34" charset="0"/>
              </a:rPr>
              <a:t>jurídica, </a:t>
            </a:r>
            <a:r>
              <a:rPr lang="es-MX" sz="1200" i="0" dirty="0">
                <a:solidFill>
                  <a:srgbClr val="FFC000"/>
                </a:solidFill>
                <a:effectLst/>
                <a:latin typeface="Arial" panose="020B0604020202020204" pitchFamily="34" charset="0"/>
              </a:rPr>
              <a:t>sin características precisas y unívocas: circunstancias de la tarea, asunción de riesgos, forma de pago, preeminencia de la prestación, solvencia de quien presta el trabajo, etc. (</a:t>
            </a:r>
            <a:r>
              <a:rPr lang="es-MX" sz="1200" i="0" dirty="0" err="1">
                <a:solidFill>
                  <a:srgbClr val="FFC000"/>
                </a:solidFill>
                <a:effectLst/>
                <a:latin typeface="Arial" panose="020B0604020202020204" pitchFamily="34" charset="0"/>
              </a:rPr>
              <a:t>CNTrab</a:t>
            </a:r>
            <a:r>
              <a:rPr lang="es-MX" sz="1200" i="0" dirty="0">
                <a:solidFill>
                  <a:srgbClr val="FFC000"/>
                </a:solidFill>
                <a:effectLst/>
                <a:latin typeface="Arial" panose="020B0604020202020204" pitchFamily="34" charset="0"/>
              </a:rPr>
              <a:t>-III “Frías” 28/5/93). La </a:t>
            </a:r>
            <a:r>
              <a:rPr lang="es-MX" sz="1200" u="sng" dirty="0">
                <a:solidFill>
                  <a:srgbClr val="FFC000"/>
                </a:solidFill>
                <a:effectLst/>
                <a:latin typeface="Arial" panose="020B0604020202020204" pitchFamily="34" charset="0"/>
              </a:rPr>
              <a:t>presunción del </a:t>
            </a:r>
            <a:r>
              <a:rPr lang="es-MX" sz="1200" u="sng" dirty="0" smtClean="0">
                <a:solidFill>
                  <a:srgbClr val="FFC000"/>
                </a:solidFill>
                <a:effectLst/>
                <a:latin typeface="Arial" panose="020B0604020202020204" pitchFamily="34" charset="0"/>
              </a:rPr>
              <a:t>art.23 admite </a:t>
            </a:r>
            <a:r>
              <a:rPr lang="es-MX" sz="1200" u="sng" dirty="0">
                <a:solidFill>
                  <a:srgbClr val="FFC000"/>
                </a:solidFill>
                <a:effectLst/>
                <a:latin typeface="Arial" panose="020B0604020202020204" pitchFamily="34" charset="0"/>
              </a:rPr>
              <a:t>prueba en contrario</a:t>
            </a:r>
            <a:r>
              <a:rPr lang="es-MX" sz="1200" i="0" dirty="0">
                <a:solidFill>
                  <a:srgbClr val="FFC000"/>
                </a:solidFill>
                <a:effectLst/>
                <a:latin typeface="Arial" panose="020B0604020202020204" pitchFamily="34" charset="0"/>
              </a:rPr>
              <a:t>, </a:t>
            </a:r>
            <a:r>
              <a:rPr lang="es-MX" sz="1200" b="1" i="0" dirty="0" smtClean="0">
                <a:solidFill>
                  <a:srgbClr val="FFC000"/>
                </a:solidFill>
                <a:effectLst/>
                <a:latin typeface="Arial" panose="020B0604020202020204" pitchFamily="34" charset="0"/>
              </a:rPr>
              <a:t>a cargo de quien </a:t>
            </a:r>
            <a:r>
              <a:rPr lang="es-MX" sz="1200" b="1" i="0" dirty="0">
                <a:solidFill>
                  <a:srgbClr val="FFC000"/>
                </a:solidFill>
                <a:effectLst/>
                <a:latin typeface="Arial" panose="020B0604020202020204" pitchFamily="34" charset="0"/>
              </a:rPr>
              <a:t>desacredita la </a:t>
            </a:r>
            <a:r>
              <a:rPr lang="es-MX" sz="1200" b="1" i="0" dirty="0" err="1">
                <a:solidFill>
                  <a:srgbClr val="FFC000"/>
                </a:solidFill>
                <a:effectLst/>
                <a:latin typeface="Arial" panose="020B0604020202020204" pitchFamily="34" charset="0"/>
              </a:rPr>
              <a:t>rel</a:t>
            </a:r>
            <a:r>
              <a:rPr lang="es-MX" sz="1200" b="1" i="0" dirty="0">
                <a:solidFill>
                  <a:srgbClr val="FFC000"/>
                </a:solidFill>
                <a:effectLst/>
                <a:latin typeface="Arial" panose="020B0604020202020204" pitchFamily="34" charset="0"/>
              </a:rPr>
              <a:t> asociativa</a:t>
            </a:r>
            <a:r>
              <a:rPr lang="es-MX" sz="1200" i="0" dirty="0">
                <a:solidFill>
                  <a:srgbClr val="FFC000"/>
                </a:solidFill>
                <a:effectLst/>
                <a:latin typeface="Arial" panose="020B0604020202020204" pitchFamily="34" charset="0"/>
              </a:rPr>
              <a:t>. </a:t>
            </a:r>
            <a:r>
              <a:rPr lang="es-MX" sz="1200" i="0" u="sng" dirty="0">
                <a:solidFill>
                  <a:srgbClr val="FFC000"/>
                </a:solidFill>
                <a:effectLst/>
                <a:latin typeface="Arial" panose="020B0604020202020204" pitchFamily="34" charset="0"/>
              </a:rPr>
              <a:t>P</a:t>
            </a:r>
            <a:r>
              <a:rPr lang="es-MX" sz="1200" u="sng" dirty="0">
                <a:solidFill>
                  <a:srgbClr val="FFC000"/>
                </a:solidFill>
                <a:latin typeface="Arial" panose="020B0604020202020204" pitchFamily="34" charset="0"/>
              </a:rPr>
              <a:t>ercibir mensualmente sumas similares</a:t>
            </a:r>
            <a:r>
              <a:rPr lang="es-MX" sz="1200" dirty="0">
                <a:solidFill>
                  <a:srgbClr val="FFC000"/>
                </a:solidFill>
                <a:latin typeface="Arial" panose="020B0604020202020204" pitchFamily="34" charset="0"/>
              </a:rPr>
              <a:t> a </a:t>
            </a:r>
            <a:r>
              <a:rPr lang="es-MX" sz="1200" dirty="0" smtClean="0">
                <a:solidFill>
                  <a:srgbClr val="FFC000"/>
                </a:solidFill>
                <a:latin typeface="Arial" panose="020B0604020202020204" pitchFamily="34" charset="0"/>
              </a:rPr>
              <a:t>salarios </a:t>
            </a:r>
            <a:r>
              <a:rPr lang="es-MX" sz="1200" u="sng" dirty="0">
                <a:solidFill>
                  <a:srgbClr val="FFC000"/>
                </a:solidFill>
                <a:latin typeface="Arial" panose="020B0604020202020204" pitchFamily="34" charset="0"/>
              </a:rPr>
              <a:t>no altera su naturaleza</a:t>
            </a:r>
            <a:r>
              <a:rPr lang="es-MX" sz="1200" dirty="0">
                <a:solidFill>
                  <a:srgbClr val="FFC000"/>
                </a:solidFill>
                <a:latin typeface="Arial" panose="020B0604020202020204" pitchFamily="34" charset="0"/>
              </a:rPr>
              <a:t> (“Garro c/ </a:t>
            </a:r>
            <a:r>
              <a:rPr lang="es-MX" sz="1200" dirty="0" err="1">
                <a:solidFill>
                  <a:srgbClr val="FFC000"/>
                </a:solidFill>
                <a:latin typeface="Arial" panose="020B0604020202020204" pitchFamily="34" charset="0"/>
              </a:rPr>
              <a:t>Coop</a:t>
            </a:r>
            <a:r>
              <a:rPr lang="es-MX" sz="1200" dirty="0">
                <a:solidFill>
                  <a:srgbClr val="FFC000"/>
                </a:solidFill>
                <a:latin typeface="Arial" panose="020B0604020202020204" pitchFamily="34" charset="0"/>
              </a:rPr>
              <a:t> </a:t>
            </a:r>
            <a:r>
              <a:rPr lang="es-MX" sz="1200" dirty="0" err="1">
                <a:solidFill>
                  <a:srgbClr val="FFC000"/>
                </a:solidFill>
                <a:latin typeface="Arial" panose="020B0604020202020204" pitchFamily="34" charset="0"/>
              </a:rPr>
              <a:t>Transp</a:t>
            </a:r>
            <a:r>
              <a:rPr lang="es-MX" sz="1200" dirty="0">
                <a:solidFill>
                  <a:srgbClr val="FFC000"/>
                </a:solidFill>
                <a:latin typeface="Arial" panose="020B0604020202020204" pitchFamily="34" charset="0"/>
              </a:rPr>
              <a:t> </a:t>
            </a:r>
            <a:r>
              <a:rPr lang="es-MX" sz="1200" dirty="0" smtClean="0">
                <a:solidFill>
                  <a:srgbClr val="FFC000"/>
                </a:solidFill>
                <a:latin typeface="Arial" panose="020B0604020202020204" pitchFamily="34" charset="0"/>
              </a:rPr>
              <a:t>Petróleo”). </a:t>
            </a:r>
            <a:r>
              <a:rPr lang="es-MX" sz="1200" dirty="0">
                <a:solidFill>
                  <a:srgbClr val="FFC000"/>
                </a:solidFill>
                <a:latin typeface="Arial" panose="020B0604020202020204" pitchFamily="34" charset="0"/>
              </a:rPr>
              <a:t>Según </a:t>
            </a:r>
            <a:r>
              <a:rPr lang="es-MX" sz="1200" dirty="0" err="1">
                <a:solidFill>
                  <a:srgbClr val="FFC000"/>
                </a:solidFill>
                <a:latin typeface="Arial" panose="020B0604020202020204" pitchFamily="34" charset="0"/>
              </a:rPr>
              <a:t>expte</a:t>
            </a:r>
            <a:r>
              <a:rPr lang="es-MX" sz="1200" dirty="0">
                <a:solidFill>
                  <a:srgbClr val="FFC000"/>
                </a:solidFill>
                <a:latin typeface="Arial" panose="020B0604020202020204" pitchFamily="34" charset="0"/>
              </a:rPr>
              <a:t> anterior, el </a:t>
            </a:r>
            <a:r>
              <a:rPr lang="es-MX" sz="1200" i="1" u="sng" dirty="0" err="1">
                <a:solidFill>
                  <a:srgbClr val="FFC000"/>
                </a:solidFill>
                <a:latin typeface="Arial" panose="020B0604020202020204" pitchFamily="34" charset="0"/>
              </a:rPr>
              <a:t>Frig</a:t>
            </a:r>
            <a:r>
              <a:rPr lang="es-MX" sz="1200" i="1" u="sng" dirty="0">
                <a:solidFill>
                  <a:srgbClr val="FFC000"/>
                </a:solidFill>
                <a:latin typeface="Arial" panose="020B0604020202020204" pitchFamily="34" charset="0"/>
              </a:rPr>
              <a:t> es beneficiario directo de la fuente laboral de la CT Sureña, con </a:t>
            </a:r>
            <a:r>
              <a:rPr lang="es-MX" sz="1200" b="1" i="1" u="sng" dirty="0">
                <a:solidFill>
                  <a:srgbClr val="FFC000"/>
                </a:solidFill>
                <a:latin typeface="Arial" panose="020B0604020202020204" pitchFamily="34" charset="0"/>
              </a:rPr>
              <a:t>indicios de </a:t>
            </a:r>
            <a:r>
              <a:rPr lang="es-MX" sz="1200" b="1" i="1" u="sng" dirty="0" err="1">
                <a:solidFill>
                  <a:srgbClr val="FFC000"/>
                </a:solidFill>
                <a:latin typeface="Arial" panose="020B0604020202020204" pitchFamily="34" charset="0"/>
              </a:rPr>
              <a:t>subord</a:t>
            </a:r>
            <a:r>
              <a:rPr lang="es-MX" sz="1200" b="1" i="1" u="sng" dirty="0">
                <a:solidFill>
                  <a:srgbClr val="FFC000"/>
                </a:solidFill>
                <a:latin typeface="Arial" panose="020B0604020202020204" pitchFamily="34" charset="0"/>
              </a:rPr>
              <a:t> técnica y económica</a:t>
            </a:r>
            <a:r>
              <a:rPr lang="es-MX" sz="1200" dirty="0">
                <a:solidFill>
                  <a:srgbClr val="FFC000"/>
                </a:solidFill>
                <a:latin typeface="Arial" panose="020B0604020202020204" pitchFamily="34" charset="0"/>
              </a:rPr>
              <a:t>: tareas en </a:t>
            </a:r>
            <a:r>
              <a:rPr lang="es-MX" sz="1200" dirty="0" err="1">
                <a:solidFill>
                  <a:srgbClr val="FFC000"/>
                </a:solidFill>
                <a:latin typeface="Arial" panose="020B0604020202020204" pitchFamily="34" charset="0"/>
              </a:rPr>
              <a:t>establ</a:t>
            </a:r>
            <a:r>
              <a:rPr lang="es-MX" sz="1200" dirty="0">
                <a:solidFill>
                  <a:srgbClr val="FFC000"/>
                </a:solidFill>
                <a:latin typeface="Arial" panose="020B0604020202020204" pitchFamily="34" charset="0"/>
              </a:rPr>
              <a:t>, instrucciones y </a:t>
            </a:r>
            <a:r>
              <a:rPr lang="es-MX" sz="1200" dirty="0" smtClean="0">
                <a:solidFill>
                  <a:srgbClr val="FFC000"/>
                </a:solidFill>
                <a:latin typeface="Arial" panose="020B0604020202020204" pitchFamily="34" charset="0"/>
              </a:rPr>
              <a:t>horario. </a:t>
            </a:r>
            <a:r>
              <a:rPr lang="es-MX" sz="1200" u="sng" dirty="0" err="1" smtClean="0">
                <a:solidFill>
                  <a:srgbClr val="FFC000"/>
                </a:solidFill>
                <a:latin typeface="Arial" panose="020B0604020202020204" pitchFamily="34" charset="0"/>
              </a:rPr>
              <a:t>Conclución</a:t>
            </a:r>
            <a:r>
              <a:rPr lang="es-MX" sz="1200" u="sng" dirty="0" smtClean="0">
                <a:solidFill>
                  <a:srgbClr val="FFC000"/>
                </a:solidFill>
                <a:latin typeface="Arial" panose="020B0604020202020204" pitchFamily="34" charset="0"/>
              </a:rPr>
              <a:t>: </a:t>
            </a:r>
            <a:r>
              <a:rPr lang="es-MX" sz="1200" b="1" u="sng" dirty="0">
                <a:solidFill>
                  <a:srgbClr val="FFC000"/>
                </a:solidFill>
                <a:latin typeface="Arial" panose="020B0604020202020204" pitchFamily="34" charset="0"/>
              </a:rPr>
              <a:t>fraude laboral</a:t>
            </a:r>
            <a:r>
              <a:rPr lang="es-MX" sz="1200" dirty="0" smtClean="0">
                <a:solidFill>
                  <a:srgbClr val="FFC000"/>
                </a:solidFill>
                <a:latin typeface="Arial" panose="020B0604020202020204" pitchFamily="34" charset="0"/>
              </a:rPr>
              <a:t>. </a:t>
            </a:r>
            <a:r>
              <a:rPr lang="es-MX" sz="1200" dirty="0">
                <a:solidFill>
                  <a:srgbClr val="FFC000"/>
                </a:solidFill>
                <a:latin typeface="Arial" panose="020B0604020202020204" pitchFamily="34" charset="0"/>
              </a:rPr>
              <a:t>[SI]</a:t>
            </a:r>
            <a:endParaRPr lang="es-AR" sz="1200" b="1" dirty="0">
              <a:solidFill>
                <a:srgbClr val="FFCC00"/>
              </a:solidFill>
              <a:latin typeface="Arial" panose="020B0604020202020204" pitchFamily="34" charset="0"/>
              <a:cs typeface="Arial" panose="020B0604020202020204" pitchFamily="34" charset="0"/>
            </a:endParaRPr>
          </a:p>
          <a:p>
            <a:pPr algn="just"/>
            <a:endParaRPr lang="es-AR" sz="1200" b="1" dirty="0" smtClean="0">
              <a:latin typeface="Arial" panose="020B0604020202020204" pitchFamily="34" charset="0"/>
              <a:cs typeface="Arial" panose="020B0604020202020204" pitchFamily="34" charset="0"/>
            </a:endParaRPr>
          </a:p>
          <a:p>
            <a:pPr algn="just"/>
            <a:r>
              <a:rPr lang="es-AR" sz="1200" b="1" dirty="0" smtClean="0">
                <a:latin typeface="Arial" panose="020B0604020202020204" pitchFamily="34" charset="0"/>
                <a:cs typeface="Arial" panose="020B0604020202020204" pitchFamily="34" charset="0"/>
              </a:rPr>
              <a:t>CFSS-II</a:t>
            </a:r>
            <a:r>
              <a:rPr lang="es-AR" sz="1200" b="1" dirty="0">
                <a:latin typeface="Arial" panose="020B0604020202020204" pitchFamily="34" charset="0"/>
                <a:cs typeface="Arial" panose="020B0604020202020204" pitchFamily="34" charset="0"/>
              </a:rPr>
              <a:t>, 12/5/2005 “RICHVAN SA</a:t>
            </a:r>
            <a:r>
              <a:rPr lang="es-AR" sz="1200" b="1" dirty="0" smtClean="0">
                <a:latin typeface="Arial" panose="020B0604020202020204" pitchFamily="34" charset="0"/>
                <a:cs typeface="Arial" panose="020B0604020202020204" pitchFamily="34" charset="0"/>
              </a:rPr>
              <a:t>”:</a:t>
            </a:r>
            <a:r>
              <a:rPr lang="es-AR" sz="1200" dirty="0" smtClean="0">
                <a:latin typeface="Arial" panose="020B0604020202020204" pitchFamily="34" charset="0"/>
                <a:cs typeface="Arial" panose="020B0604020202020204" pitchFamily="34" charset="0"/>
              </a:rPr>
              <a:t> </a:t>
            </a:r>
            <a:r>
              <a:rPr lang="es-AR" sz="1200" u="sng" dirty="0">
                <a:solidFill>
                  <a:srgbClr val="FFCC00"/>
                </a:solidFill>
                <a:latin typeface="Arial" panose="020B0604020202020204" pitchFamily="34" charset="0"/>
                <a:cs typeface="Arial" panose="020B0604020202020204" pitchFamily="34" charset="0"/>
              </a:rPr>
              <a:t>Mayoría</a:t>
            </a:r>
            <a:r>
              <a:rPr lang="es-AR" sz="1200" dirty="0">
                <a:solidFill>
                  <a:srgbClr val="FFCC00"/>
                </a:solidFill>
                <a:latin typeface="Arial" panose="020B0604020202020204" pitchFamily="34" charset="0"/>
                <a:cs typeface="Arial" panose="020B0604020202020204" pitchFamily="34" charset="0"/>
              </a:rPr>
              <a:t>: cuando se persiguen situaciones de trabajo “en negro” pueden utilizarse </a:t>
            </a:r>
            <a:r>
              <a:rPr lang="es-AR" sz="1200" u="sng" dirty="0">
                <a:solidFill>
                  <a:srgbClr val="FFCC00"/>
                </a:solidFill>
                <a:latin typeface="Arial" panose="020B0604020202020204" pitchFamily="34" charset="0"/>
                <a:cs typeface="Arial" panose="020B0604020202020204" pitchFamily="34" charset="0"/>
              </a:rPr>
              <a:t>registros extracontables (secuestrados</a:t>
            </a:r>
            <a:r>
              <a:rPr lang="es-AR" sz="1200" dirty="0">
                <a:solidFill>
                  <a:srgbClr val="FFCC00"/>
                </a:solidFill>
                <a:latin typeface="Arial" panose="020B0604020202020204" pitchFamily="34" charset="0"/>
                <a:cs typeface="Arial" panose="020B0604020202020204" pitchFamily="34" charset="0"/>
              </a:rPr>
              <a:t> judicialmente), pero con sana crítica y razonabilidad. </a:t>
            </a:r>
            <a:r>
              <a:rPr lang="es-AR" sz="1200" dirty="0" smtClean="0">
                <a:solidFill>
                  <a:srgbClr val="FFCC00"/>
                </a:solidFill>
                <a:latin typeface="Arial" panose="020B0604020202020204" pitchFamily="34" charset="0"/>
                <a:cs typeface="Arial" panose="020B0604020202020204" pitchFamily="34" charset="0"/>
              </a:rPr>
              <a:t>Los </a:t>
            </a:r>
            <a:r>
              <a:rPr lang="es-AR" sz="1200" dirty="0">
                <a:solidFill>
                  <a:srgbClr val="FFCC00"/>
                </a:solidFill>
                <a:latin typeface="Arial" panose="020B0604020202020204" pitchFamily="34" charset="0"/>
                <a:cs typeface="Arial" panose="020B0604020202020204" pitchFamily="34" charset="0"/>
              </a:rPr>
              <a:t>50 trabajadores ajustados resultan exorbitantes para las necesidades productivas, </a:t>
            </a:r>
            <a:r>
              <a:rPr lang="es-AR" sz="1200" dirty="0" smtClean="0">
                <a:solidFill>
                  <a:srgbClr val="FFCC00"/>
                </a:solidFill>
                <a:latin typeface="Arial" panose="020B0604020202020204" pitchFamily="34" charset="0"/>
                <a:cs typeface="Arial" panose="020B0604020202020204" pitchFamily="34" charset="0"/>
              </a:rPr>
              <a:t>según </a:t>
            </a:r>
            <a:r>
              <a:rPr lang="es-AR" sz="1200" dirty="0">
                <a:solidFill>
                  <a:srgbClr val="FFCC00"/>
                </a:solidFill>
                <a:latin typeface="Arial" panose="020B0604020202020204" pitchFamily="34" charset="0"/>
                <a:cs typeface="Arial" panose="020B0604020202020204" pitchFamily="34" charset="0"/>
              </a:rPr>
              <a:t>la pericia tendría registrado 20 operarios. [SI, PARCIAL]</a:t>
            </a:r>
            <a:endParaRPr lang="es-AR" sz="1200" b="1" dirty="0">
              <a:solidFill>
                <a:srgbClr val="FFCC00"/>
              </a:solidFill>
              <a:latin typeface="Arial" panose="020B0604020202020204" pitchFamily="34" charset="0"/>
              <a:cs typeface="Arial" panose="020B0604020202020204" pitchFamily="34" charset="0"/>
            </a:endParaRPr>
          </a:p>
          <a:p>
            <a:pPr algn="just"/>
            <a:endParaRPr lang="es-AR" sz="1200" b="1" dirty="0" smtClean="0">
              <a:latin typeface="Arial" panose="020B0604020202020204" pitchFamily="34" charset="0"/>
              <a:cs typeface="Arial" panose="020B0604020202020204" pitchFamily="34" charset="0"/>
            </a:endParaRPr>
          </a:p>
          <a:p>
            <a:pPr algn="just"/>
            <a:r>
              <a:rPr lang="es-AR" sz="1200" b="1" dirty="0" smtClean="0">
                <a:latin typeface="Arial" panose="020B0604020202020204" pitchFamily="34" charset="0"/>
                <a:cs typeface="Arial" panose="020B0604020202020204" pitchFamily="34" charset="0"/>
              </a:rPr>
              <a:t>CFSS-I</a:t>
            </a:r>
            <a:r>
              <a:rPr lang="es-AR" sz="1200" b="1" dirty="0">
                <a:latin typeface="Arial" panose="020B0604020202020204" pitchFamily="34" charset="0"/>
                <a:cs typeface="Arial" panose="020B0604020202020204" pitchFamily="34" charset="0"/>
              </a:rPr>
              <a:t>, 7/10/2006 “LABOR </a:t>
            </a:r>
            <a:r>
              <a:rPr lang="es-AR" sz="1200" b="1" dirty="0" err="1">
                <a:latin typeface="Arial" panose="020B0604020202020204" pitchFamily="34" charset="0"/>
                <a:cs typeface="Arial" panose="020B0604020202020204" pitchFamily="34" charset="0"/>
              </a:rPr>
              <a:t>Coop</a:t>
            </a:r>
            <a:r>
              <a:rPr lang="es-AR" sz="1200" b="1" dirty="0">
                <a:latin typeface="Arial" panose="020B0604020202020204" pitchFamily="34" charset="0"/>
                <a:cs typeface="Arial" panose="020B0604020202020204" pitchFamily="34" charset="0"/>
              </a:rPr>
              <a:t> </a:t>
            </a:r>
            <a:r>
              <a:rPr lang="es-AR" sz="1200" b="1" dirty="0" err="1">
                <a:latin typeface="Arial" panose="020B0604020202020204" pitchFamily="34" charset="0"/>
                <a:cs typeface="Arial" panose="020B0604020202020204" pitchFamily="34" charset="0"/>
              </a:rPr>
              <a:t>Trab</a:t>
            </a:r>
            <a:r>
              <a:rPr lang="es-AR" sz="1200" b="1" dirty="0">
                <a:latin typeface="Arial" panose="020B0604020202020204" pitchFamily="34" charset="0"/>
                <a:cs typeface="Arial" panose="020B0604020202020204" pitchFamily="34" charset="0"/>
              </a:rPr>
              <a:t>”</a:t>
            </a:r>
            <a:r>
              <a:rPr lang="es-AR" sz="1200" dirty="0">
                <a:latin typeface="Arial" panose="020B0604020202020204" pitchFamily="34" charset="0"/>
                <a:cs typeface="Arial" panose="020B0604020202020204" pitchFamily="34" charset="0"/>
              </a:rPr>
              <a:t>:</a:t>
            </a:r>
            <a:r>
              <a:rPr lang="es-AR" sz="1200" dirty="0">
                <a:solidFill>
                  <a:srgbClr val="FFCC00"/>
                </a:solidFill>
                <a:latin typeface="Arial" panose="020B0604020202020204" pitchFamily="34" charset="0"/>
                <a:cs typeface="Arial" panose="020B0604020202020204" pitchFamily="34" charset="0"/>
              </a:rPr>
              <a:t> </a:t>
            </a:r>
            <a:r>
              <a:rPr lang="es-AR" sz="1200" dirty="0" err="1" smtClean="0">
                <a:solidFill>
                  <a:srgbClr val="FFCC00"/>
                </a:solidFill>
                <a:latin typeface="Arial" panose="020B0604020202020204" pitchFamily="34" charset="0"/>
                <a:cs typeface="Arial" panose="020B0604020202020204" pitchFamily="34" charset="0"/>
              </a:rPr>
              <a:t>asoc</a:t>
            </a:r>
            <a:r>
              <a:rPr lang="es-AR" sz="1200" dirty="0" smtClean="0">
                <a:solidFill>
                  <a:srgbClr val="FFCC00"/>
                </a:solidFill>
                <a:latin typeface="Arial" panose="020B0604020202020204" pitchFamily="34" charset="0"/>
                <a:cs typeface="Arial" panose="020B0604020202020204" pitchFamily="34" charset="0"/>
              </a:rPr>
              <a:t> </a:t>
            </a:r>
            <a:r>
              <a:rPr lang="es-AR" sz="1200" dirty="0">
                <a:solidFill>
                  <a:srgbClr val="FFCC00"/>
                </a:solidFill>
                <a:latin typeface="Arial" panose="020B0604020202020204" pitchFamily="34" charset="0"/>
                <a:cs typeface="Arial" panose="020B0604020202020204" pitchFamily="34" charset="0"/>
              </a:rPr>
              <a:t>son mano de obra contratada por terceros para tareas agroindustriales, lo cual estaría </a:t>
            </a:r>
            <a:r>
              <a:rPr lang="es-AR" sz="1200" u="sng" dirty="0">
                <a:solidFill>
                  <a:srgbClr val="FFCC00"/>
                </a:solidFill>
                <a:latin typeface="Arial" panose="020B0604020202020204" pitchFamily="34" charset="0"/>
                <a:cs typeface="Arial" panose="020B0604020202020204" pitchFamily="34" charset="0"/>
              </a:rPr>
              <a:t>prohibido (</a:t>
            </a:r>
            <a:r>
              <a:rPr lang="es-AR" sz="1200" u="sng" dirty="0" smtClean="0">
                <a:solidFill>
                  <a:srgbClr val="FFCC00"/>
                </a:solidFill>
                <a:latin typeface="Arial" panose="020B0604020202020204" pitchFamily="34" charset="0"/>
                <a:cs typeface="Arial" panose="020B0604020202020204" pitchFamily="34" charset="0"/>
              </a:rPr>
              <a:t>s/Dto.2015/94</a:t>
            </a:r>
            <a:r>
              <a:rPr lang="es-AR" sz="1200" dirty="0" smtClean="0">
                <a:solidFill>
                  <a:srgbClr val="FFCC00"/>
                </a:solidFill>
                <a:latin typeface="Arial" panose="020B0604020202020204" pitchFamily="34" charset="0"/>
                <a:cs typeface="Arial" panose="020B0604020202020204" pitchFamily="34" charset="0"/>
              </a:rPr>
              <a:t>). </a:t>
            </a:r>
            <a:r>
              <a:rPr lang="es-AR" sz="1200" dirty="0">
                <a:solidFill>
                  <a:srgbClr val="FFCC00"/>
                </a:solidFill>
                <a:latin typeface="Arial" panose="020B0604020202020204" pitchFamily="34" charset="0"/>
                <a:cs typeface="Arial" panose="020B0604020202020204" pitchFamily="34" charset="0"/>
              </a:rPr>
              <a:t>La </a:t>
            </a:r>
            <a:r>
              <a:rPr lang="es-AR" sz="1200" u="sng" dirty="0">
                <a:solidFill>
                  <a:srgbClr val="FFCC00"/>
                </a:solidFill>
                <a:latin typeface="Arial" panose="020B0604020202020204" pitchFamily="34" charset="0"/>
                <a:cs typeface="Arial" panose="020B0604020202020204" pitchFamily="34" charset="0"/>
              </a:rPr>
              <a:t>CT se constituyó un año antes</a:t>
            </a:r>
            <a:r>
              <a:rPr lang="es-AR" sz="1200" dirty="0">
                <a:solidFill>
                  <a:srgbClr val="FFCC00"/>
                </a:solidFill>
                <a:latin typeface="Arial" panose="020B0604020202020204" pitchFamily="34" charset="0"/>
                <a:cs typeface="Arial" panose="020B0604020202020204" pitchFamily="34" charset="0"/>
              </a:rPr>
              <a:t> y no fue objetada </a:t>
            </a:r>
            <a:r>
              <a:rPr lang="es-AR" sz="1200" b="1" dirty="0">
                <a:solidFill>
                  <a:srgbClr val="FFCC00"/>
                </a:solidFill>
                <a:latin typeface="Arial" panose="020B0604020202020204" pitchFamily="34" charset="0"/>
                <a:cs typeface="Arial" panose="020B0604020202020204" pitchFamily="34" charset="0"/>
              </a:rPr>
              <a:t>ni intimada a modificar su Estatuto</a:t>
            </a:r>
            <a:r>
              <a:rPr lang="es-AR" sz="1200" dirty="0">
                <a:solidFill>
                  <a:srgbClr val="FFCC00"/>
                </a:solidFill>
                <a:latin typeface="Arial" panose="020B0604020202020204" pitchFamily="34" charset="0"/>
                <a:cs typeface="Arial" panose="020B0604020202020204" pitchFamily="34" charset="0"/>
              </a:rPr>
              <a:t>. </a:t>
            </a:r>
            <a:r>
              <a:rPr lang="es-AR" sz="1200" u="sng" dirty="0">
                <a:solidFill>
                  <a:srgbClr val="FFCC00"/>
                </a:solidFill>
                <a:latin typeface="Arial" panose="020B0604020202020204" pitchFamily="34" charset="0"/>
                <a:cs typeface="Arial" panose="020B0604020202020204" pitchFamily="34" charset="0"/>
              </a:rPr>
              <a:t>CSJN dijo que </a:t>
            </a:r>
            <a:r>
              <a:rPr lang="es-AR" sz="1200" u="sng" dirty="0" err="1" smtClean="0">
                <a:solidFill>
                  <a:srgbClr val="FFCC00"/>
                </a:solidFill>
                <a:latin typeface="Arial" panose="020B0604020202020204" pitchFamily="34" charset="0"/>
                <a:cs typeface="Arial" panose="020B0604020202020204" pitchFamily="34" charset="0"/>
              </a:rPr>
              <a:t>asoc</a:t>
            </a:r>
            <a:r>
              <a:rPr lang="es-AR" sz="1200" u="sng" dirty="0" smtClean="0">
                <a:solidFill>
                  <a:srgbClr val="FFCC00"/>
                </a:solidFill>
                <a:latin typeface="Arial" panose="020B0604020202020204" pitchFamily="34" charset="0"/>
                <a:cs typeface="Arial" panose="020B0604020202020204" pitchFamily="34" charset="0"/>
              </a:rPr>
              <a:t> a </a:t>
            </a:r>
            <a:r>
              <a:rPr lang="es-AR" sz="1200" u="sng" dirty="0">
                <a:solidFill>
                  <a:srgbClr val="FFCC00"/>
                </a:solidFill>
                <a:latin typeface="Arial" panose="020B0604020202020204" pitchFamily="34" charset="0"/>
                <a:cs typeface="Arial" panose="020B0604020202020204" pitchFamily="34" charset="0"/>
              </a:rPr>
              <a:t>CT legalmente constituidas y autorizadas son autónomos</a:t>
            </a:r>
            <a:r>
              <a:rPr lang="es-AR" sz="1200" dirty="0">
                <a:solidFill>
                  <a:srgbClr val="FFCC00"/>
                </a:solidFill>
                <a:latin typeface="Arial" panose="020B0604020202020204" pitchFamily="34" charset="0"/>
                <a:cs typeface="Arial" panose="020B0604020202020204" pitchFamily="34" charset="0"/>
              </a:rPr>
              <a:t>. Hay solicitudes de admisión y </a:t>
            </a:r>
            <a:r>
              <a:rPr lang="es-AR" sz="1200" dirty="0" err="1">
                <a:solidFill>
                  <a:srgbClr val="FFCC00"/>
                </a:solidFill>
                <a:latin typeface="Arial" panose="020B0604020202020204" pitchFamily="34" charset="0"/>
                <a:cs typeface="Arial" panose="020B0604020202020204" pitchFamily="34" charset="0"/>
              </a:rPr>
              <a:t>aprob</a:t>
            </a:r>
            <a:r>
              <a:rPr lang="es-AR" sz="1200" dirty="0">
                <a:solidFill>
                  <a:srgbClr val="FFCC00"/>
                </a:solidFill>
                <a:latin typeface="Arial" panose="020B0604020202020204" pitchFamily="34" charset="0"/>
                <a:cs typeface="Arial" panose="020B0604020202020204" pitchFamily="34" charset="0"/>
              </a:rPr>
              <a:t> por Consejo </a:t>
            </a:r>
            <a:r>
              <a:rPr lang="es-AR" sz="1200" dirty="0" err="1">
                <a:solidFill>
                  <a:srgbClr val="FFCC00"/>
                </a:solidFill>
                <a:latin typeface="Arial" panose="020B0604020202020204" pitchFamily="34" charset="0"/>
                <a:cs typeface="Arial" panose="020B0604020202020204" pitchFamily="34" charset="0"/>
              </a:rPr>
              <a:t>Adm</a:t>
            </a:r>
            <a:r>
              <a:rPr lang="es-AR" sz="1200" dirty="0">
                <a:solidFill>
                  <a:srgbClr val="FFCC00"/>
                </a:solidFill>
                <a:latin typeface="Arial" panose="020B0604020202020204" pitchFamily="34" charset="0"/>
                <a:cs typeface="Arial" panose="020B0604020202020204" pitchFamily="34" charset="0"/>
              </a:rPr>
              <a:t>, </a:t>
            </a:r>
            <a:r>
              <a:rPr lang="es-AR" sz="1200" dirty="0" smtClean="0">
                <a:solidFill>
                  <a:srgbClr val="FFCC00"/>
                </a:solidFill>
                <a:latin typeface="Arial" panose="020B0604020202020204" pitchFamily="34" charset="0"/>
                <a:cs typeface="Arial" panose="020B0604020202020204" pitchFamily="34" charset="0"/>
              </a:rPr>
              <a:t>que </a:t>
            </a:r>
            <a:r>
              <a:rPr lang="es-AR" sz="1200" dirty="0">
                <a:solidFill>
                  <a:srgbClr val="FFCC00"/>
                </a:solidFill>
                <a:latin typeface="Arial" panose="020B0604020202020204" pitchFamily="34" charset="0"/>
                <a:cs typeface="Arial" panose="020B0604020202020204" pitchFamily="34" charset="0"/>
              </a:rPr>
              <a:t>muestra a una </a:t>
            </a:r>
            <a:r>
              <a:rPr lang="es-AR" sz="1200" b="1" i="1" dirty="0">
                <a:solidFill>
                  <a:srgbClr val="FFCC00"/>
                </a:solidFill>
                <a:latin typeface="Arial" panose="020B0604020202020204" pitchFamily="34" charset="0"/>
                <a:cs typeface="Arial" panose="020B0604020202020204" pitchFamily="34" charset="0"/>
              </a:rPr>
              <a:t>CT genuina</a:t>
            </a:r>
            <a:r>
              <a:rPr lang="es-AR" sz="1200" dirty="0">
                <a:solidFill>
                  <a:srgbClr val="FFCC00"/>
                </a:solidFill>
                <a:latin typeface="Arial" panose="020B0604020202020204" pitchFamily="34" charset="0"/>
                <a:cs typeface="Arial" panose="020B0604020202020204" pitchFamily="34" charset="0"/>
              </a:rPr>
              <a:t>, y los </a:t>
            </a:r>
            <a:r>
              <a:rPr lang="es-AR" sz="1200" u="sng" dirty="0">
                <a:solidFill>
                  <a:srgbClr val="FFCC00"/>
                </a:solidFill>
                <a:latin typeface="Arial" panose="020B0604020202020204" pitchFamily="34" charset="0"/>
                <a:cs typeface="Arial" panose="020B0604020202020204" pitchFamily="34" charset="0"/>
              </a:rPr>
              <a:t>elementos considerados para el </a:t>
            </a:r>
            <a:r>
              <a:rPr lang="es-AR" sz="1200" b="1" u="sng" dirty="0">
                <a:solidFill>
                  <a:srgbClr val="FFCC00"/>
                </a:solidFill>
                <a:latin typeface="Arial" panose="020B0604020202020204" pitchFamily="34" charset="0"/>
                <a:cs typeface="Arial" panose="020B0604020202020204" pitchFamily="34" charset="0"/>
              </a:rPr>
              <a:t>cargo, insuficientes</a:t>
            </a:r>
            <a:r>
              <a:rPr lang="es-AR" sz="1200" dirty="0">
                <a:solidFill>
                  <a:srgbClr val="FFCC00"/>
                </a:solidFill>
                <a:latin typeface="Arial" panose="020B0604020202020204" pitchFamily="34" charset="0"/>
                <a:cs typeface="Arial" panose="020B0604020202020204" pitchFamily="34" charset="0"/>
              </a:rPr>
              <a:t>. Además, </a:t>
            </a:r>
            <a:r>
              <a:rPr lang="es-AR" sz="1200" dirty="0" smtClean="0">
                <a:solidFill>
                  <a:srgbClr val="FFCC00"/>
                </a:solidFill>
                <a:latin typeface="Arial" panose="020B0604020202020204" pitchFamily="34" charset="0"/>
                <a:cs typeface="Arial" panose="020B0604020202020204" pitchFamily="34" charset="0"/>
              </a:rPr>
              <a:t>generalización en tratamiento personal. </a:t>
            </a:r>
            <a:r>
              <a:rPr lang="es-AR" sz="1200" i="1" dirty="0">
                <a:solidFill>
                  <a:srgbClr val="FFCC00"/>
                </a:solidFill>
                <a:latin typeface="Arial" panose="020B0604020202020204" pitchFamily="34" charset="0"/>
                <a:cs typeface="Arial" panose="020B0604020202020204" pitchFamily="34" charset="0"/>
              </a:rPr>
              <a:t>No fraude, porque no se desvirtúa la presunción del vínculo asociativo</a:t>
            </a:r>
            <a:r>
              <a:rPr lang="es-AR" sz="1200" dirty="0">
                <a:solidFill>
                  <a:srgbClr val="FFCC00"/>
                </a:solidFill>
                <a:latin typeface="Arial" panose="020B0604020202020204" pitchFamily="34" charset="0"/>
                <a:cs typeface="Arial" panose="020B0604020202020204" pitchFamily="34" charset="0"/>
              </a:rPr>
              <a:t> (CSJN “</a:t>
            </a:r>
            <a:r>
              <a:rPr lang="es-AR" sz="1200" dirty="0" err="1">
                <a:solidFill>
                  <a:srgbClr val="FFCC00"/>
                </a:solidFill>
                <a:latin typeface="Arial" panose="020B0604020202020204" pitchFamily="34" charset="0"/>
                <a:cs typeface="Arial" panose="020B0604020202020204" pitchFamily="34" charset="0"/>
              </a:rPr>
              <a:t>Coop</a:t>
            </a:r>
            <a:r>
              <a:rPr lang="es-AR" sz="1200" dirty="0">
                <a:solidFill>
                  <a:srgbClr val="FFCC00"/>
                </a:solidFill>
                <a:latin typeface="Arial" panose="020B0604020202020204" pitchFamily="34" charset="0"/>
                <a:cs typeface="Arial" panose="020B0604020202020204" pitchFamily="34" charset="0"/>
              </a:rPr>
              <a:t> </a:t>
            </a:r>
            <a:r>
              <a:rPr lang="es-AR" sz="1200" dirty="0" err="1">
                <a:solidFill>
                  <a:srgbClr val="FFCC00"/>
                </a:solidFill>
                <a:latin typeface="Arial" panose="020B0604020202020204" pitchFamily="34" charset="0"/>
                <a:cs typeface="Arial" panose="020B0604020202020204" pitchFamily="34" charset="0"/>
              </a:rPr>
              <a:t>Trab</a:t>
            </a:r>
            <a:r>
              <a:rPr lang="es-AR" sz="1200" dirty="0">
                <a:solidFill>
                  <a:srgbClr val="FFCC00"/>
                </a:solidFill>
                <a:latin typeface="Arial" panose="020B0604020202020204" pitchFamily="34" charset="0"/>
                <a:cs typeface="Arial" panose="020B0604020202020204" pitchFamily="34" charset="0"/>
              </a:rPr>
              <a:t> </a:t>
            </a:r>
            <a:r>
              <a:rPr lang="es-AR" sz="1200" dirty="0" err="1">
                <a:solidFill>
                  <a:srgbClr val="FFCC00"/>
                </a:solidFill>
                <a:latin typeface="Arial" panose="020B0604020202020204" pitchFamily="34" charset="0"/>
                <a:cs typeface="Arial" panose="020B0604020202020204" pitchFamily="34" charset="0"/>
              </a:rPr>
              <a:t>Transp</a:t>
            </a:r>
            <a:r>
              <a:rPr lang="es-AR" sz="1200" dirty="0">
                <a:solidFill>
                  <a:srgbClr val="FFCC00"/>
                </a:solidFill>
                <a:latin typeface="Arial" panose="020B0604020202020204" pitchFamily="34" charset="0"/>
                <a:cs typeface="Arial" panose="020B0604020202020204" pitchFamily="34" charset="0"/>
              </a:rPr>
              <a:t> La Unión”). [NO]</a:t>
            </a:r>
          </a:p>
          <a:p>
            <a:pPr algn="just"/>
            <a:endParaRPr lang="es-AR" sz="1400" b="1" dirty="0">
              <a:solidFill>
                <a:srgbClr val="FFCC00"/>
              </a:solidFill>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260648"/>
            <a:ext cx="7607957" cy="610466"/>
          </a:xfrm>
        </p:spPr>
        <p:txBody>
          <a:bodyPr>
            <a:noAutofit/>
          </a:bodyPr>
          <a:lstStyle/>
          <a:p>
            <a:pPr marR="8890" algn="ctr"/>
            <a:r>
              <a:rPr lang="es-MX" sz="3000" b="1" cap="all" spc="0" dirty="0">
                <a:effectLst>
                  <a:reflection blurRad="12700" stA="34000" endA="740" endPos="53000" dir="5400000" sy="-100000" algn="bl" rotWithShape="0"/>
                </a:effectLst>
              </a:rPr>
              <a:t>Supuestos de fraude </a:t>
            </a:r>
            <a:r>
              <a:rPr lang="es-MX" sz="3000" b="1" cap="all" spc="0" dirty="0" smtClean="0">
                <a:effectLst>
                  <a:reflection blurRad="12700" stA="34000" endA="740" endPos="53000" dir="5400000" sy="-100000" algn="bl" rotWithShape="0"/>
                </a:effectLst>
              </a:rPr>
              <a:t>cooperativo (cont.)</a:t>
            </a:r>
            <a:endParaRPr lang="es-MX" sz="30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871114"/>
            <a:ext cx="8075239" cy="5595730"/>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endParaRPr lang="es-AR" sz="1400" b="1" dirty="0">
              <a:solidFill>
                <a:srgbClr val="FF0000"/>
              </a:solidFill>
              <a:latin typeface="Arial" panose="020B0604020202020204" pitchFamily="34" charset="0"/>
              <a:cs typeface="Arial" panose="020B0604020202020204" pitchFamily="34" charset="0"/>
            </a:endParaRPr>
          </a:p>
          <a:p>
            <a:pPr algn="just"/>
            <a:r>
              <a:rPr lang="es-AR" sz="1200" b="1" dirty="0">
                <a:solidFill>
                  <a:srgbClr val="FFC000"/>
                </a:solidFill>
                <a:latin typeface="Arial" panose="020B0604020202020204" pitchFamily="34" charset="0"/>
                <a:cs typeface="Arial" panose="020B0604020202020204" pitchFamily="34" charset="0"/>
              </a:rPr>
              <a:t>CFSS-I, 18/10/2007 “IND. MONTECARLO”</a:t>
            </a:r>
            <a:r>
              <a:rPr lang="es-AR" sz="1200" dirty="0">
                <a:solidFill>
                  <a:srgbClr val="FFC000"/>
                </a:solidFill>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21 de los 22 relevados eran de CT Tierra Colorada</a:t>
            </a:r>
            <a:r>
              <a:rPr lang="es-AR" sz="1200" dirty="0">
                <a:latin typeface="Arial" panose="020B0604020202020204" pitchFamily="34" charset="0"/>
                <a:cs typeface="Arial" panose="020B0604020202020204" pitchFamily="34" charset="0"/>
              </a:rPr>
              <a:t>, el restante su </a:t>
            </a:r>
            <a:r>
              <a:rPr lang="es-AR" sz="1200" dirty="0" smtClean="0">
                <a:latin typeface="Arial" panose="020B0604020202020204" pitchFamily="34" charset="0"/>
                <a:cs typeface="Arial" panose="020B0604020202020204" pitchFamily="34" charset="0"/>
              </a:rPr>
              <a:t>capataz (único </a:t>
            </a:r>
            <a:r>
              <a:rPr lang="es-AR" sz="1200" dirty="0" err="1" smtClean="0">
                <a:latin typeface="Arial" panose="020B0604020202020204" pitchFamily="34" charset="0"/>
                <a:cs typeface="Arial" panose="020B0604020202020204" pitchFamily="34" charset="0"/>
              </a:rPr>
              <a:t>empl</a:t>
            </a:r>
            <a:r>
              <a:rPr lang="es-AR" sz="1200" dirty="0" smtClean="0">
                <a:latin typeface="Arial" panose="020B0604020202020204" pitchFamily="34" charset="0"/>
                <a:cs typeface="Arial" panose="020B0604020202020204" pitchFamily="34" charset="0"/>
              </a:rPr>
              <a:t>). </a:t>
            </a:r>
            <a:r>
              <a:rPr lang="es-AR" sz="1200" u="sng" dirty="0" smtClean="0">
                <a:latin typeface="Arial" panose="020B0604020202020204" pitchFamily="34" charset="0"/>
                <a:cs typeface="Arial" panose="020B0604020202020204" pitchFamily="34" charset="0"/>
              </a:rPr>
              <a:t>Trabajaban </a:t>
            </a:r>
            <a:r>
              <a:rPr lang="es-AR" sz="1200" u="sng" dirty="0">
                <a:latin typeface="Arial" panose="020B0604020202020204" pitchFamily="34" charset="0"/>
                <a:cs typeface="Arial" panose="020B0604020202020204" pitchFamily="34" charset="0"/>
              </a:rPr>
              <a:t>exclusivamente en el </a:t>
            </a:r>
            <a:r>
              <a:rPr lang="es-AR" sz="1200" u="sng" dirty="0" err="1">
                <a:latin typeface="Arial" panose="020B0604020202020204" pitchFamily="34" charset="0"/>
                <a:cs typeface="Arial" panose="020B0604020202020204" pitchFamily="34" charset="0"/>
              </a:rPr>
              <a:t>estab</a:t>
            </a:r>
            <a:r>
              <a:rPr lang="es-AR" sz="1200" dirty="0">
                <a:latin typeface="Arial" panose="020B0604020202020204" pitchFamily="34" charset="0"/>
                <a:cs typeface="Arial" panose="020B0604020202020204" pitchFamily="34" charset="0"/>
              </a:rPr>
              <a:t>, se determinaron </a:t>
            </a:r>
            <a:r>
              <a:rPr lang="es-AR" sz="1200" i="1" dirty="0">
                <a:latin typeface="Arial" panose="020B0604020202020204" pitchFamily="34" charset="0"/>
                <a:cs typeface="Arial" panose="020B0604020202020204" pitchFamily="34" charset="0"/>
              </a:rPr>
              <a:t>indicios de subordinación</a:t>
            </a:r>
            <a:r>
              <a:rPr lang="es-AR" sz="1200" dirty="0">
                <a:latin typeface="Arial" panose="020B0604020202020204" pitchFamily="34" charset="0"/>
                <a:cs typeface="Arial" panose="020B0604020202020204" pitchFamily="34" charset="0"/>
              </a:rPr>
              <a:t>: lugar, horarios y tareas, con instrucciones de la empresa; las que </a:t>
            </a:r>
            <a:r>
              <a:rPr lang="es-AR" sz="1200" u="sng" dirty="0">
                <a:latin typeface="Arial" panose="020B0604020202020204" pitchFamily="34" charset="0"/>
                <a:cs typeface="Arial" panose="020B0604020202020204" pitchFamily="34" charset="0"/>
              </a:rPr>
              <a:t>hacían al objeto social de ella</a:t>
            </a:r>
            <a:r>
              <a:rPr lang="es-AR" sz="1200" dirty="0">
                <a:latin typeface="Arial" panose="020B0604020202020204" pitchFamily="34" charset="0"/>
                <a:cs typeface="Arial" panose="020B0604020202020204" pitchFamily="34" charset="0"/>
              </a:rPr>
              <a:t> (aserradero</a:t>
            </a:r>
            <a:r>
              <a:rPr lang="es-AR" sz="1200" dirty="0" smtClean="0">
                <a:latin typeface="Arial" panose="020B0604020202020204" pitchFamily="34" charset="0"/>
                <a:cs typeface="Arial" panose="020B0604020202020204" pitchFamily="34" charset="0"/>
              </a:rPr>
              <a:t>). Contrato </a:t>
            </a:r>
            <a:r>
              <a:rPr lang="es-AR" sz="1200" dirty="0">
                <a:latin typeface="Arial" panose="020B0604020202020204" pitchFamily="34" charset="0"/>
                <a:cs typeface="Arial" panose="020B0604020202020204" pitchFamily="34" charset="0"/>
              </a:rPr>
              <a:t>con </a:t>
            </a:r>
            <a:r>
              <a:rPr lang="es-AR" sz="1200" dirty="0" smtClean="0">
                <a:latin typeface="Arial" panose="020B0604020202020204" pitchFamily="34" charset="0"/>
                <a:cs typeface="Arial" panose="020B0604020202020204" pitchFamily="34" charset="0"/>
              </a:rPr>
              <a:t>CT por 1 </a:t>
            </a:r>
            <a:r>
              <a:rPr lang="es-AR" sz="1200" dirty="0">
                <a:latin typeface="Arial" panose="020B0604020202020204" pitchFamily="34" charset="0"/>
                <a:cs typeface="Arial" panose="020B0604020202020204" pitchFamily="34" charset="0"/>
              </a:rPr>
              <a:t>año </a:t>
            </a:r>
            <a:r>
              <a:rPr lang="es-AR" sz="1200" u="sng" dirty="0">
                <a:latin typeface="Arial" panose="020B0604020202020204" pitchFamily="34" charset="0"/>
                <a:cs typeface="Arial" panose="020B0604020202020204" pitchFamily="34" charset="0"/>
              </a:rPr>
              <a:t>prorrogable automáticamente</a:t>
            </a:r>
            <a:r>
              <a:rPr lang="es-AR" sz="1200" dirty="0">
                <a:latin typeface="Arial" panose="020B0604020202020204" pitchFamily="34" charset="0"/>
                <a:cs typeface="Arial" panose="020B0604020202020204" pitchFamily="34" charset="0"/>
              </a:rPr>
              <a:t>, que se cumplirá con </a:t>
            </a:r>
            <a:r>
              <a:rPr lang="es-AR" sz="1200" dirty="0" err="1">
                <a:latin typeface="Arial" panose="020B0604020202020204" pitchFamily="34" charset="0"/>
                <a:cs typeface="Arial" panose="020B0604020202020204" pitchFamily="34" charset="0"/>
              </a:rPr>
              <a:t>aprox</a:t>
            </a:r>
            <a:r>
              <a:rPr lang="es-AR" sz="1200" dirty="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22 socios cuya lista</a:t>
            </a:r>
            <a:r>
              <a:rPr lang="es-AR" sz="1200" dirty="0">
                <a:latin typeface="Arial" panose="020B0604020202020204" pitchFamily="34" charset="0"/>
                <a:cs typeface="Arial" panose="020B0604020202020204" pitchFamily="34" charset="0"/>
              </a:rPr>
              <a:t> se acompaña. Son </a:t>
            </a:r>
            <a:r>
              <a:rPr lang="es-AR" sz="1200" b="1" dirty="0">
                <a:latin typeface="Arial" panose="020B0604020202020204" pitchFamily="34" charset="0"/>
                <a:cs typeface="Arial" panose="020B0604020202020204" pitchFamily="34" charset="0"/>
              </a:rPr>
              <a:t>los mismos que figuran asegurados y relevados</a:t>
            </a:r>
            <a:r>
              <a:rPr lang="es-AR" sz="1200" dirty="0">
                <a:latin typeface="Arial" panose="020B0604020202020204" pitchFamily="34" charset="0"/>
                <a:cs typeface="Arial" panose="020B0604020202020204" pitchFamily="34" charset="0"/>
              </a:rPr>
              <a:t>. Indicaron que </a:t>
            </a:r>
            <a:r>
              <a:rPr lang="es-AR" sz="1200" i="1" u="sng" dirty="0">
                <a:latin typeface="Arial" panose="020B0604020202020204" pitchFamily="34" charset="0"/>
                <a:cs typeface="Arial" panose="020B0604020202020204" pitchFamily="34" charset="0"/>
              </a:rPr>
              <a:t>al comenzar la relación con la empresa los mandaban a asociarse</a:t>
            </a:r>
            <a:r>
              <a:rPr lang="es-AR" sz="1200" dirty="0">
                <a:latin typeface="Arial" panose="020B0604020202020204" pitchFamily="34" charset="0"/>
                <a:cs typeface="Arial" panose="020B0604020202020204" pitchFamily="34" charset="0"/>
              </a:rPr>
              <a:t> a la CT, reciben sueldo (pero no otra retribución), trabajan en la empresa y el </a:t>
            </a:r>
            <a:r>
              <a:rPr lang="es-AR" sz="1200" u="sng" dirty="0">
                <a:latin typeface="Arial" panose="020B0604020202020204" pitchFamily="34" charset="0"/>
                <a:cs typeface="Arial" panose="020B0604020202020204" pitchFamily="34" charset="0"/>
              </a:rPr>
              <a:t>régimen disciplinario lo aplica la misma</a:t>
            </a:r>
            <a:r>
              <a:rPr lang="es-AR" sz="1200" dirty="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No conocen estatutos, ni integró Consejo </a:t>
            </a:r>
            <a:r>
              <a:rPr lang="es-AR" sz="1200" u="sng" dirty="0" err="1">
                <a:latin typeface="Arial" panose="020B0604020202020204" pitchFamily="34" charset="0"/>
                <a:cs typeface="Arial" panose="020B0604020202020204" pitchFamily="34" charset="0"/>
              </a:rPr>
              <a:t>Adm</a:t>
            </a:r>
            <a:r>
              <a:rPr lang="es-AR" sz="1200" u="sng" dirty="0">
                <a:latin typeface="Arial" panose="020B0604020202020204" pitchFamily="34" charset="0"/>
                <a:cs typeface="Arial" panose="020B0604020202020204" pitchFamily="34" charset="0"/>
              </a:rPr>
              <a:t>, ni conoce contabilidad</a:t>
            </a:r>
            <a:r>
              <a:rPr lang="es-AR" sz="1200" dirty="0">
                <a:latin typeface="Arial" panose="020B0604020202020204" pitchFamily="34" charset="0"/>
                <a:cs typeface="Arial" panose="020B0604020202020204" pitchFamily="34" charset="0"/>
              </a:rPr>
              <a:t>. </a:t>
            </a:r>
            <a:r>
              <a:rPr lang="es-AR" sz="1200" dirty="0" err="1">
                <a:latin typeface="Arial" panose="020B0604020202020204" pitchFamily="34" charset="0"/>
                <a:cs typeface="Arial" panose="020B0604020202020204" pitchFamily="34" charset="0"/>
              </a:rPr>
              <a:t>Concl</a:t>
            </a:r>
            <a:r>
              <a:rPr lang="es-AR" sz="1200" dirty="0">
                <a:latin typeface="Arial" panose="020B0604020202020204" pitchFamily="34" charset="0"/>
                <a:cs typeface="Arial" panose="020B0604020202020204" pitchFamily="34" charset="0"/>
              </a:rPr>
              <a:t>. </a:t>
            </a:r>
            <a:r>
              <a:rPr lang="es-AR" sz="1200" b="1" dirty="0">
                <a:latin typeface="Arial" panose="020B0604020202020204" pitchFamily="34" charset="0"/>
                <a:cs typeface="Arial" panose="020B0604020202020204" pitchFamily="34" charset="0"/>
              </a:rPr>
              <a:t>Socio no realiza su aporte a la CT sino al tercero, que lo utiliza para su propio objetivo</a:t>
            </a:r>
            <a:r>
              <a:rPr lang="es-AR" sz="1200" dirty="0">
                <a:latin typeface="Arial" panose="020B0604020202020204" pitchFamily="34" charset="0"/>
                <a:cs typeface="Arial" panose="020B0604020202020204" pitchFamily="34" charset="0"/>
              </a:rPr>
              <a:t>, con lo que la CT se limita a brindar el servicio de trabajadores (socio simulado) al verdadero empleador (</a:t>
            </a:r>
            <a:r>
              <a:rPr lang="es-AR" sz="1200" dirty="0" err="1">
                <a:latin typeface="Arial" panose="020B0604020202020204" pitchFamily="34" charset="0"/>
                <a:cs typeface="Arial" panose="020B0604020202020204" pitchFamily="34" charset="0"/>
              </a:rPr>
              <a:t>CNTrab</a:t>
            </a:r>
            <a:r>
              <a:rPr lang="es-AR" sz="1200" dirty="0">
                <a:latin typeface="Arial" panose="020B0604020202020204" pitchFamily="34" charset="0"/>
                <a:cs typeface="Arial" panose="020B0604020202020204" pitchFamily="34" charset="0"/>
              </a:rPr>
              <a:t>-I, “López Aguilar”). La medida cautelar no es oponible </a:t>
            </a:r>
            <a:r>
              <a:rPr lang="es-AR" sz="1200" dirty="0" smtClean="0">
                <a:latin typeface="Arial" panose="020B0604020202020204" pitchFamily="34" charset="0"/>
                <a:cs typeface="Arial" panose="020B0604020202020204" pitchFamily="34" charset="0"/>
              </a:rPr>
              <a:t>aquí. La </a:t>
            </a:r>
            <a:r>
              <a:rPr lang="es-AR" sz="1200" dirty="0">
                <a:latin typeface="Arial" panose="020B0604020202020204" pitchFamily="34" charset="0"/>
                <a:cs typeface="Arial" panose="020B0604020202020204" pitchFamily="34" charset="0"/>
              </a:rPr>
              <a:t>empresa contrató la provisión de trabajo para su propio objetivo, </a:t>
            </a:r>
            <a:r>
              <a:rPr lang="es-AR" sz="1200" u="sng" dirty="0">
                <a:latin typeface="Arial" panose="020B0604020202020204" pitchFamily="34" charset="0"/>
                <a:cs typeface="Arial" panose="020B0604020202020204" pitchFamily="34" charset="0"/>
              </a:rPr>
              <a:t>sin existir fines cooperativos. (CNAT “</a:t>
            </a:r>
            <a:r>
              <a:rPr lang="es-AR" sz="1200" u="sng" dirty="0" err="1">
                <a:latin typeface="Arial" panose="020B0604020202020204" pitchFamily="34" charset="0"/>
                <a:cs typeface="Arial" panose="020B0604020202020204" pitchFamily="34" charset="0"/>
              </a:rPr>
              <a:t>Tab</a:t>
            </a:r>
            <a:r>
              <a:rPr lang="es-AR" sz="1200" u="sng" dirty="0">
                <a:latin typeface="Arial" panose="020B0604020202020204" pitchFamily="34" charset="0"/>
                <a:cs typeface="Arial" panose="020B0604020202020204" pitchFamily="34" charset="0"/>
              </a:rPr>
              <a:t> </a:t>
            </a:r>
            <a:r>
              <a:rPr lang="es-AR" sz="1200" u="sng" dirty="0" err="1">
                <a:latin typeface="Arial" panose="020B0604020202020204" pitchFamily="34" charset="0"/>
                <a:cs typeface="Arial" panose="020B0604020202020204" pitchFamily="34" charset="0"/>
              </a:rPr>
              <a:t>Transp</a:t>
            </a:r>
            <a:r>
              <a:rPr lang="es-AR" sz="1200" u="sng" dirty="0">
                <a:latin typeface="Arial" panose="020B0604020202020204" pitchFamily="34" charset="0"/>
                <a:cs typeface="Arial" panose="020B0604020202020204" pitchFamily="34" charset="0"/>
              </a:rPr>
              <a:t> Caudales)</a:t>
            </a:r>
            <a:r>
              <a:rPr lang="es-AR" sz="1200" dirty="0">
                <a:latin typeface="Arial" panose="020B0604020202020204" pitchFamily="34" charset="0"/>
                <a:cs typeface="Arial" panose="020B0604020202020204" pitchFamily="34" charset="0"/>
              </a:rPr>
              <a:t>. Caso más notorio de </a:t>
            </a:r>
            <a:r>
              <a:rPr lang="es-AR" sz="1200" u="sng" dirty="0">
                <a:latin typeface="Arial" panose="020B0604020202020204" pitchFamily="34" charset="0"/>
                <a:cs typeface="Arial" panose="020B0604020202020204" pitchFamily="34" charset="0"/>
              </a:rPr>
              <a:t>fraude: </a:t>
            </a:r>
            <a:r>
              <a:rPr lang="es-AR" sz="1200" u="sng" dirty="0" err="1">
                <a:latin typeface="Arial" panose="020B0604020202020204" pitchFamily="34" charset="0"/>
                <a:cs typeface="Arial" panose="020B0604020202020204" pitchFamily="34" charset="0"/>
              </a:rPr>
              <a:t>enmascarse</a:t>
            </a:r>
            <a:r>
              <a:rPr lang="es-AR" sz="1200" u="sng" dirty="0">
                <a:latin typeface="Arial" panose="020B0604020202020204" pitchFamily="34" charset="0"/>
                <a:cs typeface="Arial" panose="020B0604020202020204" pitchFamily="34" charset="0"/>
              </a:rPr>
              <a:t> bajo la forma de CT</a:t>
            </a:r>
            <a:r>
              <a:rPr lang="es-AR" sz="1200" dirty="0">
                <a:latin typeface="Arial" panose="020B0604020202020204" pitchFamily="34" charset="0"/>
                <a:cs typeface="Arial" panose="020B0604020202020204" pitchFamily="34" charset="0"/>
              </a:rPr>
              <a:t> (CNAT “</a:t>
            </a:r>
            <a:r>
              <a:rPr lang="es-AR" sz="1200" dirty="0" err="1">
                <a:latin typeface="Arial" panose="020B0604020202020204" pitchFamily="34" charset="0"/>
                <a:cs typeface="Arial" panose="020B0604020202020204" pitchFamily="34" charset="0"/>
              </a:rPr>
              <a:t>Barchietto</a:t>
            </a:r>
            <a:r>
              <a:rPr lang="es-AR" sz="1200" dirty="0">
                <a:latin typeface="Arial" panose="020B0604020202020204" pitchFamily="34" charset="0"/>
                <a:cs typeface="Arial" panose="020B0604020202020204" pitchFamily="34" charset="0"/>
              </a:rPr>
              <a:t> de Díaz”), </a:t>
            </a:r>
            <a:r>
              <a:rPr lang="es-AR" sz="1200" dirty="0" smtClean="0">
                <a:latin typeface="Arial" panose="020B0604020202020204" pitchFamily="34" charset="0"/>
                <a:cs typeface="Arial" panose="020B0604020202020204" pitchFamily="34" charset="0"/>
              </a:rPr>
              <a:t>previsto </a:t>
            </a:r>
            <a:r>
              <a:rPr lang="es-AR" sz="1200" dirty="0">
                <a:latin typeface="Arial" panose="020B0604020202020204" pitchFamily="34" charset="0"/>
                <a:cs typeface="Arial" panose="020B0604020202020204" pitchFamily="34" charset="0"/>
              </a:rPr>
              <a:t>en </a:t>
            </a:r>
            <a:r>
              <a:rPr lang="es-AR" sz="1200" u="sng" dirty="0">
                <a:latin typeface="Arial" panose="020B0604020202020204" pitchFamily="34" charset="0"/>
                <a:cs typeface="Arial" panose="020B0604020202020204" pitchFamily="34" charset="0"/>
              </a:rPr>
              <a:t>art.14 como interpósitas personas</a:t>
            </a:r>
            <a:r>
              <a:rPr lang="es-AR" sz="1200" dirty="0">
                <a:latin typeface="Arial" panose="020B0604020202020204" pitchFamily="34" charset="0"/>
                <a:cs typeface="Arial" panose="020B0604020202020204" pitchFamily="34" charset="0"/>
              </a:rPr>
              <a:t> para disimular la relación directa. [SI</a:t>
            </a:r>
            <a:r>
              <a:rPr lang="es-AR" sz="1200" dirty="0" smtClean="0">
                <a:latin typeface="Arial" panose="020B0604020202020204" pitchFamily="34" charset="0"/>
                <a:cs typeface="Arial" panose="020B0604020202020204" pitchFamily="34" charset="0"/>
              </a:rPr>
              <a:t>]</a:t>
            </a:r>
          </a:p>
          <a:p>
            <a:pPr algn="just"/>
            <a:endParaRPr lang="es-AR" sz="1200" dirty="0">
              <a:latin typeface="Arial" panose="020B0604020202020204" pitchFamily="34" charset="0"/>
              <a:cs typeface="Arial" panose="020B0604020202020204" pitchFamily="34" charset="0"/>
            </a:endParaRPr>
          </a:p>
          <a:p>
            <a:pPr algn="just"/>
            <a:r>
              <a:rPr lang="es-MX" sz="1200" b="1" i="0" dirty="0">
                <a:solidFill>
                  <a:srgbClr val="FFC000"/>
                </a:solidFill>
                <a:effectLst/>
                <a:latin typeface="Arial" panose="020B0604020202020204" pitchFamily="34" charset="0"/>
              </a:rPr>
              <a:t>CFSS-III, 12/3/2008 “</a:t>
            </a:r>
            <a:r>
              <a:rPr lang="es-MX" sz="1200" b="1" i="0" dirty="0" err="1">
                <a:solidFill>
                  <a:srgbClr val="FFC000"/>
                </a:solidFill>
                <a:effectLst/>
                <a:latin typeface="Arial" panose="020B0604020202020204" pitchFamily="34" charset="0"/>
              </a:rPr>
              <a:t>Coop</a:t>
            </a:r>
            <a:r>
              <a:rPr lang="es-MX" sz="1200" b="1" i="0" dirty="0">
                <a:solidFill>
                  <a:srgbClr val="FFC000"/>
                </a:solidFill>
                <a:effectLst/>
                <a:latin typeface="Arial" panose="020B0604020202020204" pitchFamily="34" charset="0"/>
              </a:rPr>
              <a:t> </a:t>
            </a:r>
            <a:r>
              <a:rPr lang="es-MX" sz="1200" b="1" i="0" dirty="0" err="1">
                <a:solidFill>
                  <a:srgbClr val="FFC000"/>
                </a:solidFill>
                <a:effectLst/>
                <a:latin typeface="Arial" panose="020B0604020202020204" pitchFamily="34" charset="0"/>
              </a:rPr>
              <a:t>Trab</a:t>
            </a:r>
            <a:r>
              <a:rPr lang="es-MX" sz="1200" b="1" i="0" dirty="0">
                <a:solidFill>
                  <a:srgbClr val="FFC000"/>
                </a:solidFill>
                <a:effectLst/>
                <a:latin typeface="Arial" panose="020B0604020202020204" pitchFamily="34" charset="0"/>
              </a:rPr>
              <a:t> GASTRONOMICA Ltda.”</a:t>
            </a:r>
            <a:r>
              <a:rPr lang="es-MX" sz="1200" i="0" dirty="0">
                <a:solidFill>
                  <a:srgbClr val="FFC000"/>
                </a:solidFill>
                <a:effectLst/>
                <a:latin typeface="Arial" panose="020B0604020202020204" pitchFamily="34" charset="0"/>
              </a:rPr>
              <a:t>: </a:t>
            </a:r>
            <a:r>
              <a:rPr lang="es-MX" sz="1200" i="0" u="sng" dirty="0">
                <a:effectLst/>
                <a:latin typeface="Arial" panose="020B0604020202020204" pitchFamily="34" charset="0"/>
              </a:rPr>
              <a:t>socios era una figura aparente</a:t>
            </a:r>
            <a:r>
              <a:rPr lang="es-MX" sz="1200" i="0" dirty="0">
                <a:effectLst/>
                <a:latin typeface="Arial" panose="020B0604020202020204" pitchFamily="34" charset="0"/>
              </a:rPr>
              <a:t>, ya que indicaron que </a:t>
            </a:r>
            <a:r>
              <a:rPr lang="es-MX" sz="1200" i="0" u="sng" dirty="0">
                <a:effectLst/>
                <a:latin typeface="Arial" panose="020B0604020202020204" pitchFamily="34" charset="0"/>
              </a:rPr>
              <a:t>no participaban en asambleas, no había cuota de ingreso</a:t>
            </a:r>
            <a:r>
              <a:rPr lang="es-MX" sz="1200" i="0" dirty="0">
                <a:effectLst/>
                <a:latin typeface="Arial" panose="020B0604020202020204" pitchFamily="34" charset="0"/>
              </a:rPr>
              <a:t> y sí normas disciplinarias. </a:t>
            </a:r>
            <a:r>
              <a:rPr lang="es-MX" sz="1200" dirty="0">
                <a:latin typeface="Arial" panose="020B0604020202020204" pitchFamily="34" charset="0"/>
              </a:rPr>
              <a:t>Siempre mismos integrantes en la Asamblea, por lo que concluye que </a:t>
            </a:r>
            <a:r>
              <a:rPr lang="es-MX" sz="1200" b="1" dirty="0">
                <a:latin typeface="Arial" panose="020B0604020202020204" pitchFamily="34" charset="0"/>
              </a:rPr>
              <a:t>eran empleadores, ya que ejercían facultades de </a:t>
            </a:r>
            <a:r>
              <a:rPr lang="es-MX" sz="1200" b="1" dirty="0" err="1">
                <a:latin typeface="Arial" panose="020B0604020202020204" pitchFamily="34" charset="0"/>
              </a:rPr>
              <a:t>adm</a:t>
            </a:r>
            <a:r>
              <a:rPr lang="es-MX" sz="1200" b="1" dirty="0">
                <a:latin typeface="Arial" panose="020B0604020202020204" pitchFamily="34" charset="0"/>
              </a:rPr>
              <a:t>.</a:t>
            </a:r>
            <a:r>
              <a:rPr lang="es-MX" sz="1200" dirty="0">
                <a:latin typeface="Arial" panose="020B0604020202020204" pitchFamily="34" charset="0"/>
              </a:rPr>
              <a:t> Deben darse derechos políticos de asociados, y aquí se manejaron </a:t>
            </a:r>
            <a:r>
              <a:rPr lang="es-MX" sz="1200" u="sng" dirty="0">
                <a:latin typeface="Arial" panose="020B0604020202020204" pitchFamily="34" charset="0"/>
              </a:rPr>
              <a:t>“estratos” fijos</a:t>
            </a:r>
            <a:r>
              <a:rPr lang="es-MX" sz="1200" dirty="0">
                <a:latin typeface="Arial" panose="020B0604020202020204" pitchFamily="34" charset="0"/>
              </a:rPr>
              <a:t>. [SI]</a:t>
            </a:r>
            <a:endParaRPr lang="es-AR" sz="1200" b="1" dirty="0">
              <a:latin typeface="Arial" panose="020B0604020202020204" pitchFamily="34" charset="0"/>
              <a:cs typeface="Arial" panose="020B0604020202020204" pitchFamily="34" charset="0"/>
            </a:endParaRP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a:t>
            </a:r>
            <a:r>
              <a:rPr lang="es-AR" sz="1200" b="1" dirty="0">
                <a:solidFill>
                  <a:srgbClr val="FFC000"/>
                </a:solidFill>
                <a:latin typeface="Arial" panose="020B0604020202020204" pitchFamily="34" charset="0"/>
                <a:cs typeface="Arial" panose="020B0604020202020204" pitchFamily="34" charset="0"/>
              </a:rPr>
              <a:t>, 10/7/2008 “FRIGORÍFICO GORINA”</a:t>
            </a:r>
            <a:r>
              <a:rPr lang="es-AR" sz="1200" dirty="0">
                <a:solidFill>
                  <a:srgbClr val="FFC000"/>
                </a:solidFill>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Resulta </a:t>
            </a:r>
            <a:r>
              <a:rPr lang="es-AR" sz="1200" u="sng" dirty="0">
                <a:latin typeface="Arial" panose="020B0604020202020204" pitchFamily="34" charset="0"/>
                <a:cs typeface="Arial" panose="020B0604020202020204" pitchFamily="34" charset="0"/>
              </a:rPr>
              <a:t>incuestionable la relación de </a:t>
            </a:r>
            <a:r>
              <a:rPr lang="es-AR" sz="1200" u="sng" dirty="0" smtClean="0">
                <a:latin typeface="Arial" panose="020B0604020202020204" pitchFamily="34" charset="0"/>
                <a:cs typeface="Arial" panose="020B0604020202020204" pitchFamily="34" charset="0"/>
              </a:rPr>
              <a:t>trabajo, </a:t>
            </a:r>
            <a:r>
              <a:rPr lang="es-AR" sz="1200" u="sng" dirty="0">
                <a:latin typeface="Arial" panose="020B0604020202020204" pitchFamily="34" charset="0"/>
                <a:cs typeface="Arial" panose="020B0604020202020204" pitchFamily="34" charset="0"/>
              </a:rPr>
              <a:t>firme </a:t>
            </a:r>
            <a:r>
              <a:rPr lang="es-AR" sz="1200" u="sng" dirty="0" smtClean="0">
                <a:latin typeface="Arial" panose="020B0604020202020204" pitchFamily="34" charset="0"/>
                <a:cs typeface="Arial" panose="020B0604020202020204" pitchFamily="34" charset="0"/>
              </a:rPr>
              <a:t>por la </a:t>
            </a:r>
            <a:r>
              <a:rPr lang="es-AR" sz="1200" u="sng" dirty="0">
                <a:latin typeface="Arial" panose="020B0604020202020204" pitchFamily="34" charset="0"/>
                <a:cs typeface="Arial" panose="020B0604020202020204" pitchFamily="34" charset="0"/>
              </a:rPr>
              <a:t>causa en CNAT</a:t>
            </a:r>
            <a:r>
              <a:rPr lang="es-AR" sz="1200" dirty="0">
                <a:latin typeface="Arial" panose="020B0604020202020204" pitchFamily="34" charset="0"/>
                <a:cs typeface="Arial" panose="020B0604020202020204" pitchFamily="34" charset="0"/>
              </a:rPr>
              <a:t> que así lo determinó, lo que no puede ser revisado en este fuero.  Atentar contra </a:t>
            </a:r>
            <a:r>
              <a:rPr lang="es-AR" sz="1200" dirty="0" smtClean="0">
                <a:latin typeface="Arial" panose="020B0604020202020204" pitchFamily="34" charset="0"/>
                <a:cs typeface="Arial" panose="020B0604020202020204" pitchFamily="34" charset="0"/>
              </a:rPr>
              <a:t>cosa juzgada </a:t>
            </a:r>
            <a:r>
              <a:rPr lang="es-AR" sz="1200" dirty="0">
                <a:latin typeface="Arial" panose="020B0604020202020204" pitchFamily="34" charset="0"/>
                <a:cs typeface="Arial" panose="020B0604020202020204" pitchFamily="34" charset="0"/>
              </a:rPr>
              <a:t>lleva </a:t>
            </a:r>
            <a:r>
              <a:rPr lang="es-AR" sz="1200" dirty="0" smtClean="0">
                <a:latin typeface="Arial" panose="020B0604020202020204" pitchFamily="34" charset="0"/>
                <a:cs typeface="Arial" panose="020B0604020202020204" pitchFamily="34" charset="0"/>
              </a:rPr>
              <a:t>a </a:t>
            </a:r>
            <a:r>
              <a:rPr lang="es-AR" sz="1200" dirty="0">
                <a:latin typeface="Arial" panose="020B0604020202020204" pitchFamily="34" charset="0"/>
                <a:cs typeface="Arial" panose="020B0604020202020204" pitchFamily="34" charset="0"/>
              </a:rPr>
              <a:t>inseguridad jurídica. La citación a la CT </a:t>
            </a:r>
            <a:r>
              <a:rPr lang="es-AR" sz="1200" dirty="0" smtClean="0">
                <a:latin typeface="Arial" panose="020B0604020202020204" pitchFamily="34" charset="0"/>
                <a:cs typeface="Arial" panose="020B0604020202020204" pitchFamily="34" charset="0"/>
              </a:rPr>
              <a:t>Quilmes para </a:t>
            </a:r>
            <a:r>
              <a:rPr lang="es-AR" sz="1200" dirty="0">
                <a:latin typeface="Arial" panose="020B0604020202020204" pitchFamily="34" charset="0"/>
                <a:cs typeface="Arial" panose="020B0604020202020204" pitchFamily="34" charset="0"/>
              </a:rPr>
              <a:t>hacerse responsable de parte de la deuda no fue planteada en sede </a:t>
            </a:r>
            <a:r>
              <a:rPr lang="es-AR" sz="1200" dirty="0" err="1">
                <a:latin typeface="Arial" panose="020B0604020202020204" pitchFamily="34" charset="0"/>
                <a:cs typeface="Arial" panose="020B0604020202020204" pitchFamily="34" charset="0"/>
              </a:rPr>
              <a:t>adm</a:t>
            </a:r>
            <a:r>
              <a:rPr lang="es-AR" sz="1200" dirty="0">
                <a:latin typeface="Arial" panose="020B0604020202020204" pitchFamily="34" charset="0"/>
                <a:cs typeface="Arial" panose="020B0604020202020204" pitchFamily="34" charset="0"/>
              </a:rPr>
              <a:t>, y por ello, tampoco será materia de debate en esta</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SI]</a:t>
            </a:r>
          </a:p>
          <a:p>
            <a:pPr algn="just"/>
            <a:endParaRPr lang="es-AR" sz="1200" b="1" dirty="0">
              <a:solidFill>
                <a:srgbClr val="FFCC00"/>
              </a:solidFill>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260648"/>
            <a:ext cx="7607957" cy="610466"/>
          </a:xfrm>
        </p:spPr>
        <p:txBody>
          <a:bodyPr>
            <a:noAutofit/>
          </a:bodyPr>
          <a:lstStyle/>
          <a:p>
            <a:pPr marR="8890" algn="ctr"/>
            <a:r>
              <a:rPr lang="es-MX" sz="3000" b="1" cap="all" spc="0" dirty="0">
                <a:effectLst>
                  <a:reflection blurRad="12700" stA="34000" endA="740" endPos="53000" dir="5400000" sy="-100000" algn="bl" rotWithShape="0"/>
                </a:effectLst>
              </a:rPr>
              <a:t>Supuestos de fraude cooperativo (Cont.)</a:t>
            </a:r>
          </a:p>
        </p:txBody>
      </p:sp>
      <p:sp>
        <p:nvSpPr>
          <p:cNvPr id="3" name="Marcador de contenido 2"/>
          <p:cNvSpPr>
            <a:spLocks noGrp="1"/>
          </p:cNvSpPr>
          <p:nvPr>
            <p:ph idx="1"/>
          </p:nvPr>
        </p:nvSpPr>
        <p:spPr>
          <a:xfrm>
            <a:off x="539552" y="871114"/>
            <a:ext cx="8075239" cy="5595730"/>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p>
          <a:p>
            <a:pPr marL="68580" indent="0" algn="just">
              <a:buNone/>
            </a:pPr>
            <a:r>
              <a:rPr lang="es-AR" sz="1400" b="1" dirty="0">
                <a:latin typeface="Arial" panose="020B0604020202020204" pitchFamily="34" charset="0"/>
                <a:cs typeface="Arial" panose="020B0604020202020204" pitchFamily="34" charset="0"/>
              </a:rPr>
              <a:t>CSJN, </a:t>
            </a:r>
            <a:r>
              <a:rPr lang="es-AR" sz="1400" b="1" dirty="0" smtClean="0">
                <a:latin typeface="Arial" panose="020B0604020202020204" pitchFamily="34" charset="0"/>
                <a:cs typeface="Arial" panose="020B0604020202020204" pitchFamily="34" charset="0"/>
              </a:rPr>
              <a:t> 28/10/2003,  “</a:t>
            </a:r>
            <a:r>
              <a:rPr lang="es-AR" sz="1400" b="1" dirty="0" err="1" smtClean="0">
                <a:latin typeface="Arial" panose="020B0604020202020204" pitchFamily="34" charset="0"/>
                <a:cs typeface="Arial" panose="020B0604020202020204" pitchFamily="34" charset="0"/>
              </a:rPr>
              <a:t>Coop</a:t>
            </a:r>
            <a:r>
              <a:rPr lang="es-AR" sz="1400" b="1" dirty="0" smtClean="0">
                <a:latin typeface="Arial" panose="020B0604020202020204" pitchFamily="34" charset="0"/>
                <a:cs typeface="Arial" panose="020B0604020202020204" pitchFamily="34" charset="0"/>
              </a:rPr>
              <a:t>. </a:t>
            </a:r>
            <a:r>
              <a:rPr lang="es-AR" sz="1400" b="1" dirty="0" err="1" smtClean="0">
                <a:latin typeface="Arial" panose="020B0604020202020204" pitchFamily="34" charset="0"/>
                <a:cs typeface="Arial" panose="020B0604020202020204" pitchFamily="34" charset="0"/>
              </a:rPr>
              <a:t>Trab</a:t>
            </a:r>
            <a:r>
              <a:rPr lang="es-AR" sz="1400" b="1" dirty="0" smtClean="0">
                <a:latin typeface="Arial" panose="020B0604020202020204" pitchFamily="34" charset="0"/>
                <a:cs typeface="Arial" panose="020B0604020202020204" pitchFamily="34" charset="0"/>
              </a:rPr>
              <a:t> </a:t>
            </a:r>
            <a:r>
              <a:rPr lang="es-AR" sz="1400" b="1" dirty="0" err="1" smtClean="0">
                <a:latin typeface="Arial" panose="020B0604020202020204" pitchFamily="34" charset="0"/>
                <a:cs typeface="Arial" panose="020B0604020202020204" pitchFamily="34" charset="0"/>
              </a:rPr>
              <a:t>Transp</a:t>
            </a:r>
            <a:r>
              <a:rPr lang="es-AR" sz="1400" b="1" dirty="0" smtClean="0">
                <a:latin typeface="Arial" panose="020B0604020202020204" pitchFamily="34" charset="0"/>
                <a:cs typeface="Arial" panose="020B0604020202020204" pitchFamily="34" charset="0"/>
              </a:rPr>
              <a:t> La Unión c/DGI”: </a:t>
            </a:r>
          </a:p>
          <a:p>
            <a:pPr algn="just"/>
            <a:r>
              <a:rPr lang="es-AR" sz="1400" dirty="0" smtClean="0">
                <a:solidFill>
                  <a:srgbClr val="FFC000"/>
                </a:solidFill>
                <a:latin typeface="Arial" panose="020B0604020202020204" pitchFamily="34" charset="0"/>
                <a:cs typeface="Arial" panose="020B0604020202020204" pitchFamily="34" charset="0"/>
              </a:rPr>
              <a:t>Pese a los planteos de la actora, al </a:t>
            </a:r>
            <a:r>
              <a:rPr lang="es-AR" sz="1400" i="1" dirty="0" smtClean="0">
                <a:solidFill>
                  <a:srgbClr val="FFC000"/>
                </a:solidFill>
                <a:latin typeface="Arial" panose="020B0604020202020204" pitchFamily="34" charset="0"/>
                <a:cs typeface="Arial" panose="020B0604020202020204" pitchFamily="34" charset="0"/>
              </a:rPr>
              <a:t>a quo </a:t>
            </a:r>
            <a:r>
              <a:rPr lang="es-AR" sz="1400" dirty="0" smtClean="0">
                <a:solidFill>
                  <a:srgbClr val="FFC000"/>
                </a:solidFill>
                <a:latin typeface="Arial" panose="020B0604020202020204" pitchFamily="34" charset="0"/>
                <a:cs typeface="Arial" panose="020B0604020202020204" pitchFamily="34" charset="0"/>
              </a:rPr>
              <a:t>nada dijo acerca del desconocimiento por parte del ente fiscal del </a:t>
            </a:r>
            <a:r>
              <a:rPr lang="es-AR" sz="1400" u="sng" dirty="0" smtClean="0">
                <a:solidFill>
                  <a:srgbClr val="FFC000"/>
                </a:solidFill>
                <a:latin typeface="Arial" panose="020B0604020202020204" pitchFamily="34" charset="0"/>
                <a:cs typeface="Arial" panose="020B0604020202020204" pitchFamily="34" charset="0"/>
              </a:rPr>
              <a:t>permiso para funcionar como cooperativa, sin</a:t>
            </a:r>
            <a:r>
              <a:rPr lang="es-AR" sz="1400" dirty="0" smtClean="0">
                <a:solidFill>
                  <a:srgbClr val="FFC000"/>
                </a:solidFill>
                <a:latin typeface="Arial" panose="020B0604020202020204" pitchFamily="34" charset="0"/>
                <a:cs typeface="Arial" panose="020B0604020202020204" pitchFamily="34" charset="0"/>
              </a:rPr>
              <a:t> que la demandante haya sufrido </a:t>
            </a:r>
            <a:r>
              <a:rPr lang="es-AR" sz="1400" u="sng" dirty="0" smtClean="0">
                <a:solidFill>
                  <a:srgbClr val="FFC000"/>
                </a:solidFill>
                <a:latin typeface="Arial" panose="020B0604020202020204" pitchFamily="34" charset="0"/>
                <a:cs typeface="Arial" panose="020B0604020202020204" pitchFamily="34" charset="0"/>
              </a:rPr>
              <a:t>observación</a:t>
            </a:r>
            <a:r>
              <a:rPr lang="es-AR" sz="1400" dirty="0" smtClean="0">
                <a:solidFill>
                  <a:srgbClr val="FFC000"/>
                </a:solidFill>
                <a:latin typeface="Arial" panose="020B0604020202020204" pitchFamily="34" charset="0"/>
                <a:cs typeface="Arial" panose="020B0604020202020204" pitchFamily="34" charset="0"/>
              </a:rPr>
              <a:t> alguna por parte del Instituto Nacional de Acción Cooperativa.</a:t>
            </a:r>
          </a:p>
          <a:p>
            <a:pPr algn="just"/>
            <a:r>
              <a:rPr lang="es-AR" sz="1400" dirty="0" smtClean="0">
                <a:solidFill>
                  <a:srgbClr val="FFC000"/>
                </a:solidFill>
                <a:latin typeface="Arial" panose="020B0604020202020204" pitchFamily="34" charset="0"/>
                <a:cs typeface="Arial" panose="020B0604020202020204" pitchFamily="34" charset="0"/>
              </a:rPr>
              <a:t>Para </a:t>
            </a:r>
            <a:r>
              <a:rPr lang="es-AR" sz="1400" u="sng" dirty="0" smtClean="0">
                <a:solidFill>
                  <a:srgbClr val="FFC000"/>
                </a:solidFill>
                <a:latin typeface="Arial" panose="020B0604020202020204" pitchFamily="34" charset="0"/>
                <a:cs typeface="Arial" panose="020B0604020202020204" pitchFamily="34" charset="0"/>
              </a:rPr>
              <a:t>desvirtuar la presunción en favor de la vinculación asociativa debe demostrarse inequívocamente</a:t>
            </a:r>
            <a:r>
              <a:rPr lang="es-AR" sz="1400" dirty="0" smtClean="0">
                <a:solidFill>
                  <a:srgbClr val="FFC000"/>
                </a:solidFill>
                <a:latin typeface="Arial" panose="020B0604020202020204" pitchFamily="34" charset="0"/>
                <a:cs typeface="Arial" panose="020B0604020202020204" pitchFamily="34" charset="0"/>
              </a:rPr>
              <a:t> que se está en presencia de una </a:t>
            </a:r>
            <a:r>
              <a:rPr lang="es-AR" sz="1400" u="sng" dirty="0" smtClean="0">
                <a:solidFill>
                  <a:srgbClr val="FFC000"/>
                </a:solidFill>
                <a:latin typeface="Arial" panose="020B0604020202020204" pitchFamily="34" charset="0"/>
                <a:cs typeface="Arial" panose="020B0604020202020204" pitchFamily="34" charset="0"/>
              </a:rPr>
              <a:t>simulación o un fraude</a:t>
            </a:r>
            <a:r>
              <a:rPr lang="es-AR" sz="1400" dirty="0" smtClean="0">
                <a:solidFill>
                  <a:srgbClr val="FFC000"/>
                </a:solidFill>
                <a:latin typeface="Arial" panose="020B0604020202020204" pitchFamily="34" charset="0"/>
                <a:cs typeface="Arial" panose="020B0604020202020204" pitchFamily="34" charset="0"/>
              </a:rPr>
              <a:t>, sin que de dicha prueba esté exento el órgano administrativo cuando pretende imponer un cargo por una supuesta omisión o evasión previsional.  [NO]</a:t>
            </a:r>
          </a:p>
          <a:p>
            <a:pPr marL="68580" indent="0" algn="just">
              <a:buNone/>
            </a:pPr>
            <a:endParaRPr lang="es-AR" sz="1400" b="1" dirty="0" smtClean="0">
              <a:latin typeface="Arial" panose="020B0604020202020204" pitchFamily="34" charset="0"/>
              <a:cs typeface="Arial" panose="020B0604020202020204" pitchFamily="34" charset="0"/>
            </a:endParaRPr>
          </a:p>
          <a:p>
            <a:pPr marL="68580" indent="0" algn="just">
              <a:buNone/>
            </a:pPr>
            <a:r>
              <a:rPr lang="es-AR" sz="1400" b="1" dirty="0" smtClean="0">
                <a:latin typeface="Arial" panose="020B0604020202020204" pitchFamily="34" charset="0"/>
                <a:cs typeface="Arial" panose="020B0604020202020204" pitchFamily="34" charset="0"/>
              </a:rPr>
              <a:t>CSJN, 24/11/2009</a:t>
            </a:r>
            <a:r>
              <a:rPr lang="es-AR" sz="1400" b="1" dirty="0">
                <a:latin typeface="Arial" panose="020B0604020202020204" pitchFamily="34" charset="0"/>
                <a:cs typeface="Arial" panose="020B0604020202020204" pitchFamily="34" charset="0"/>
              </a:rPr>
              <a:t>, “Lago Castro, Andrés </a:t>
            </a:r>
            <a:r>
              <a:rPr lang="es-AR" sz="1400" b="1" dirty="0" smtClean="0">
                <a:latin typeface="Arial" panose="020B0604020202020204" pitchFamily="34" charset="0"/>
                <a:cs typeface="Arial" panose="020B0604020202020204" pitchFamily="34" charset="0"/>
              </a:rPr>
              <a:t> </a:t>
            </a:r>
            <a:r>
              <a:rPr lang="es-AR" sz="1400" b="1" dirty="0">
                <a:latin typeface="Arial" panose="020B0604020202020204" pitchFamily="34" charset="0"/>
                <a:cs typeface="Arial" panose="020B0604020202020204" pitchFamily="34" charset="0"/>
              </a:rPr>
              <a:t>c/Cooperativa Nueva Salvia”: </a:t>
            </a:r>
          </a:p>
          <a:p>
            <a:pPr algn="just"/>
            <a:r>
              <a:rPr lang="es-AR" sz="1400" dirty="0" smtClean="0">
                <a:solidFill>
                  <a:srgbClr val="FFC000"/>
                </a:solidFill>
                <a:latin typeface="Arial" panose="020B0604020202020204" pitchFamily="34" charset="0"/>
                <a:cs typeface="Arial" panose="020B0604020202020204" pitchFamily="34" charset="0"/>
              </a:rPr>
              <a:t>CT se constituyó con los empleados de la fallida Salvia SA, que el </a:t>
            </a:r>
            <a:r>
              <a:rPr lang="es-AR" sz="1400" dirty="0" err="1" smtClean="0">
                <a:solidFill>
                  <a:srgbClr val="FFC000"/>
                </a:solidFill>
                <a:latin typeface="Arial" panose="020B0604020202020204" pitchFamily="34" charset="0"/>
                <a:cs typeface="Arial" panose="020B0604020202020204" pitchFamily="34" charset="0"/>
              </a:rPr>
              <a:t>Juzg</a:t>
            </a:r>
            <a:r>
              <a:rPr lang="es-AR" sz="1400" dirty="0" smtClean="0">
                <a:solidFill>
                  <a:srgbClr val="FFC000"/>
                </a:solidFill>
                <a:latin typeface="Arial" panose="020B0604020202020204" pitchFamily="34" charset="0"/>
                <a:cs typeface="Arial" panose="020B0604020202020204" pitchFamily="34" charset="0"/>
              </a:rPr>
              <a:t> Comercial dejó a cargo de sus activos, por resultar más conveniente que otros intentos.</a:t>
            </a:r>
          </a:p>
          <a:p>
            <a:pPr algn="just"/>
            <a:r>
              <a:rPr lang="es-AR" sz="1400" i="1" dirty="0" smtClean="0">
                <a:solidFill>
                  <a:srgbClr val="FFC000"/>
                </a:solidFill>
                <a:latin typeface="Arial" panose="020B0604020202020204" pitchFamily="34" charset="0"/>
                <a:cs typeface="Arial" panose="020B0604020202020204" pitchFamily="34" charset="0"/>
              </a:rPr>
              <a:t>No </a:t>
            </a:r>
            <a:r>
              <a:rPr lang="es-AR" sz="1400" i="1" dirty="0">
                <a:solidFill>
                  <a:srgbClr val="FFC000"/>
                </a:solidFill>
                <a:latin typeface="Arial" panose="020B0604020202020204" pitchFamily="34" charset="0"/>
                <a:cs typeface="Arial" panose="020B0604020202020204" pitchFamily="34" charset="0"/>
              </a:rPr>
              <a:t>se la concibe </a:t>
            </a:r>
            <a:r>
              <a:rPr lang="es-AR" sz="1400" dirty="0">
                <a:solidFill>
                  <a:srgbClr val="FFC000"/>
                </a:solidFill>
                <a:latin typeface="Arial" panose="020B0604020202020204" pitchFamily="34" charset="0"/>
                <a:cs typeface="Arial" panose="020B0604020202020204" pitchFamily="34" charset="0"/>
              </a:rPr>
              <a:t>(CT) </a:t>
            </a:r>
            <a:r>
              <a:rPr lang="es-AR" sz="1400" i="1" dirty="0">
                <a:solidFill>
                  <a:srgbClr val="FFC000"/>
                </a:solidFill>
                <a:latin typeface="Arial" panose="020B0604020202020204" pitchFamily="34" charset="0"/>
                <a:cs typeface="Arial" panose="020B0604020202020204" pitchFamily="34" charset="0"/>
              </a:rPr>
              <a:t>tampoco guiada por un primordial espíritu de lucro, consagrada a la acumulación de capitales e intereses o gobernada por núcleos excluyentes…</a:t>
            </a:r>
          </a:p>
          <a:p>
            <a:pPr algn="just"/>
            <a:r>
              <a:rPr lang="es-AR" sz="1400" dirty="0" smtClean="0">
                <a:solidFill>
                  <a:srgbClr val="FFC000"/>
                </a:solidFill>
                <a:latin typeface="Arial" panose="020B0604020202020204" pitchFamily="34" charset="0"/>
                <a:cs typeface="Arial" panose="020B0604020202020204" pitchFamily="34" charset="0"/>
              </a:rPr>
              <a:t>Recomendaciones </a:t>
            </a:r>
            <a:r>
              <a:rPr lang="es-AR" sz="1400" dirty="0">
                <a:solidFill>
                  <a:srgbClr val="FFC000"/>
                </a:solidFill>
                <a:latin typeface="Arial" panose="020B0604020202020204" pitchFamily="34" charset="0"/>
                <a:cs typeface="Arial" panose="020B0604020202020204" pitchFamily="34" charset="0"/>
              </a:rPr>
              <a:t>127 y 193 de la OIT: …“</a:t>
            </a:r>
            <a:r>
              <a:rPr lang="es-AR" sz="1400" i="1" dirty="0">
                <a:solidFill>
                  <a:srgbClr val="FFC000"/>
                </a:solidFill>
                <a:latin typeface="Arial" panose="020B0604020202020204" pitchFamily="34" charset="0"/>
                <a:cs typeface="Arial" panose="020B0604020202020204" pitchFamily="34" charset="0"/>
              </a:rPr>
              <a:t>se originan en el propósito de </a:t>
            </a:r>
            <a:r>
              <a:rPr lang="es-AR" sz="1400" i="1" u="sng" dirty="0">
                <a:solidFill>
                  <a:srgbClr val="FFC000"/>
                </a:solidFill>
                <a:latin typeface="Arial" panose="020B0604020202020204" pitchFamily="34" charset="0"/>
                <a:cs typeface="Arial" panose="020B0604020202020204" pitchFamily="34" charset="0"/>
              </a:rPr>
              <a:t>evitar la ilegítima explotación del trabajo manual o intelectual del hombre</a:t>
            </a:r>
            <a:r>
              <a:rPr lang="es-AR" sz="1400" i="1" dirty="0">
                <a:solidFill>
                  <a:srgbClr val="FFC000"/>
                </a:solidFill>
                <a:latin typeface="Arial" panose="020B0604020202020204" pitchFamily="34" charset="0"/>
                <a:cs typeface="Arial" panose="020B0604020202020204" pitchFamily="34" charset="0"/>
              </a:rPr>
              <a:t>. Su objetivo no es favorecer sino </a:t>
            </a:r>
            <a:r>
              <a:rPr lang="es-AR" sz="1400" b="1" i="1" u="sng" dirty="0">
                <a:solidFill>
                  <a:srgbClr val="FFC000"/>
                </a:solidFill>
                <a:latin typeface="Arial" panose="020B0604020202020204" pitchFamily="34" charset="0"/>
                <a:cs typeface="Arial" panose="020B0604020202020204" pitchFamily="34" charset="0"/>
              </a:rPr>
              <a:t>suprimir, en lo posible, el trabajo asalariado</a:t>
            </a:r>
            <a:r>
              <a:rPr lang="es-AR" sz="1400" i="1" dirty="0">
                <a:solidFill>
                  <a:srgbClr val="FFC000"/>
                </a:solidFill>
                <a:latin typeface="Arial" panose="020B0604020202020204" pitchFamily="34" charset="0"/>
                <a:cs typeface="Arial" panose="020B0604020202020204" pitchFamily="34" charset="0"/>
              </a:rPr>
              <a:t>, para sustituirlo por el trabajo en común</a:t>
            </a:r>
            <a:endParaRPr lang="es-AR" sz="1400" dirty="0">
              <a:solidFill>
                <a:srgbClr val="FFC000"/>
              </a:solidFill>
              <a:latin typeface="Arial" panose="020B0604020202020204" pitchFamily="34" charset="0"/>
              <a:cs typeface="Arial" panose="020B0604020202020204" pitchFamily="34" charset="0"/>
            </a:endParaRPr>
          </a:p>
          <a:p>
            <a:pPr algn="just"/>
            <a:r>
              <a:rPr lang="es-AR" sz="1400" dirty="0" smtClean="0">
                <a:solidFill>
                  <a:srgbClr val="FFC000"/>
                </a:solidFill>
                <a:latin typeface="Arial" pitchFamily="34" charset="0"/>
                <a:cs typeface="Arial" pitchFamily="34" charset="0"/>
              </a:rPr>
              <a:t>Elementos de identidad: los </a:t>
            </a:r>
            <a:r>
              <a:rPr lang="es-AR" sz="1400" u="sng" dirty="0" smtClean="0">
                <a:solidFill>
                  <a:srgbClr val="FFC000"/>
                </a:solidFill>
                <a:latin typeface="Arial" pitchFamily="34" charset="0"/>
                <a:cs typeface="Arial" pitchFamily="34" charset="0"/>
              </a:rPr>
              <a:t>valores cooperativos de autoayuda</a:t>
            </a:r>
            <a:r>
              <a:rPr lang="es-AR" sz="1400" dirty="0" smtClean="0">
                <a:solidFill>
                  <a:srgbClr val="FFC000"/>
                </a:solidFill>
                <a:latin typeface="Arial" pitchFamily="34" charset="0"/>
                <a:cs typeface="Arial" pitchFamily="34" charset="0"/>
              </a:rPr>
              <a:t>, responsabilidad personal, democracia, igualdad, equidad y solidaridad, y una </a:t>
            </a:r>
            <a:r>
              <a:rPr lang="es-AR" sz="1400" u="sng" dirty="0" smtClean="0">
                <a:solidFill>
                  <a:srgbClr val="FFC000"/>
                </a:solidFill>
                <a:latin typeface="Arial" pitchFamily="34" charset="0"/>
                <a:cs typeface="Arial" pitchFamily="34" charset="0"/>
              </a:rPr>
              <a:t>ética fundada en la honestidad, transparencia, responsabilidad social e interés por los demás</a:t>
            </a:r>
            <a:r>
              <a:rPr lang="es-AR" sz="1400" dirty="0" smtClean="0">
                <a:solidFill>
                  <a:srgbClr val="FFC000"/>
                </a:solidFill>
                <a:latin typeface="Arial" pitchFamily="34" charset="0"/>
                <a:cs typeface="Arial" pitchFamily="34" charset="0"/>
              </a:rPr>
              <a:t>. [NO]</a:t>
            </a:r>
          </a:p>
          <a:p>
            <a:pPr algn="just"/>
            <a:endParaRPr lang="es-AR" sz="1400" b="1" dirty="0" smtClean="0">
              <a:solidFill>
                <a:srgbClr val="FFC000"/>
              </a:solidFill>
              <a:latin typeface="Arial" pitchFamily="34" charset="0"/>
              <a:cs typeface="Arial" pitchFamily="34" charset="0"/>
            </a:endParaRPr>
          </a:p>
          <a:p>
            <a:pPr algn="just">
              <a:buNone/>
            </a:pPr>
            <a:endParaRPr lang="es-AR" sz="1400" b="1" dirty="0">
              <a:solidFill>
                <a:srgbClr val="FFC000"/>
              </a:solidFill>
              <a:latin typeface="Arial" pitchFamily="34" charset="0"/>
              <a:cs typeface="Arial" pitchFamily="34" charset="0"/>
            </a:endParaRPr>
          </a:p>
        </p:txBody>
      </p:sp>
    </p:spTree>
    <p:extLst>
      <p:ext uri="{BB962C8B-B14F-4D97-AF65-F5344CB8AC3E}">
        <p14:creationId xmlns:p14="http://schemas.microsoft.com/office/powerpoint/2010/main" xmlns="" val="247088990"/>
      </p:ext>
    </p:extLst>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7679965" cy="610466"/>
          </a:xfrm>
        </p:spPr>
        <p:txBody>
          <a:bodyPr>
            <a:noAutofit/>
          </a:bodyPr>
          <a:lstStyle/>
          <a:p>
            <a:pPr marR="8890" algn="ctr"/>
            <a:r>
              <a:rPr lang="es-MX" sz="3000" b="1" cap="all" spc="0" dirty="0">
                <a:effectLst>
                  <a:reflection blurRad="12700" stA="34000" endA="740" endPos="53000" dir="5400000" sy="-100000" algn="bl" rotWithShape="0"/>
                </a:effectLst>
              </a:rPr>
              <a:t>Supuestos de fraude </a:t>
            </a:r>
            <a:r>
              <a:rPr lang="es-MX" sz="3000" b="1" cap="all" spc="0" dirty="0" smtClean="0">
                <a:effectLst>
                  <a:reflection blurRad="12700" stA="34000" endA="740" endPos="53000" dir="5400000" sy="-100000" algn="bl" rotWithShape="0"/>
                </a:effectLst>
              </a:rPr>
              <a:t>cooperativo (cont</a:t>
            </a:r>
            <a:r>
              <a:rPr lang="es-MX" sz="3200" b="1" cap="all" spc="0" dirty="0" smtClean="0">
                <a:effectLst>
                  <a:reflection blurRad="12700" stA="34000" endA="740" endPos="53000" dir="5400000" sy="-100000" algn="bl" rotWithShape="0"/>
                </a:effectLst>
              </a:rPr>
              <a:t>.)</a:t>
            </a:r>
            <a:endParaRPr lang="es-MX" sz="32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836712"/>
            <a:ext cx="8424936" cy="5702140"/>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p>
          <a:p>
            <a:pPr marL="411480" marR="0" lvl="0" indent="-342900" algn="just" defTabSz="914400" rtl="0" eaLnBrk="1" fontAlgn="auto" latinLnBrk="0" hangingPunct="1">
              <a:lnSpc>
                <a:spcPct val="100000"/>
              </a:lnSpc>
              <a:spcBef>
                <a:spcPts val="700"/>
              </a:spcBef>
              <a:spcAft>
                <a:spcPts val="0"/>
              </a:spcAft>
              <a:buClr>
                <a:srgbClr val="D6ECFF"/>
              </a:buClr>
              <a:buSzPct val="95000"/>
              <a:buFont typeface="Wingdings" panose="05000000000000000000"/>
              <a:buChar char=""/>
              <a:tabLst/>
              <a:defRPr/>
            </a:pPr>
            <a:r>
              <a:rPr kumimoji="0" lang="es-AR" sz="12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CFSS-II, 22/4/2010, “</a:t>
            </a:r>
            <a:r>
              <a:rPr kumimoji="0" lang="es-AR" sz="1200" b="1" i="0" u="none" strike="noStrike" kern="1200" cap="none" spc="0" normalizeH="0" baseline="0" noProof="0" dirty="0" err="1">
                <a:ln>
                  <a:noFill/>
                </a:ln>
                <a:solidFill>
                  <a:srgbClr val="FFC000"/>
                </a:solidFill>
                <a:effectLst/>
                <a:uLnTx/>
                <a:uFillTx/>
                <a:latin typeface="Arial" panose="020B0604020202020204" pitchFamily="34" charset="0"/>
                <a:ea typeface="+mn-ea"/>
                <a:cs typeface="Arial" panose="020B0604020202020204" pitchFamily="34" charset="0"/>
              </a:rPr>
              <a:t>Bongers</a:t>
            </a:r>
            <a:r>
              <a:rPr kumimoji="0" lang="es-AR" sz="12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 Oscar”.</a:t>
            </a:r>
            <a:r>
              <a:rPr kumimoji="0" lang="es-AR" sz="1200" b="0"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 </a:t>
            </a:r>
            <a:r>
              <a:rPr kumimoji="0" lang="es-AR"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Minoría</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contrató servicios a la CT Tierra Colorada que tiene una medida cautelar respecto de la no aplicación de ley 25.250 y Dto. 2015/94 </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pues su Estatuto </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prevé </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dación </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de trabajo en </a:t>
            </a:r>
            <a:r>
              <a:rPr kumimoji="0" lang="es-AR" sz="1200" b="0" i="0" u="none" strike="noStrike" kern="1200" cap="none" spc="0" normalizeH="0" baseline="0" noProof="0" dirty="0" err="1" smtClean="0">
                <a:ln>
                  <a:noFill/>
                </a:ln>
                <a:effectLst/>
                <a:uLnTx/>
                <a:uFillTx/>
                <a:latin typeface="Arial" panose="020B0604020202020204" pitchFamily="34" charset="0"/>
                <a:ea typeface="+mn-ea"/>
                <a:cs typeface="Arial" panose="020B0604020202020204" pitchFamily="34" charset="0"/>
              </a:rPr>
              <a:t>empr</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 </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madereros. </a:t>
            </a:r>
            <a:r>
              <a:rPr lang="es-AR" sz="1200" dirty="0" smtClean="0">
                <a:latin typeface="Arial" panose="020B0604020202020204" pitchFamily="34" charset="0"/>
                <a:cs typeface="Arial" panose="020B0604020202020204" pitchFamily="34" charset="0"/>
              </a:rPr>
              <a:t>V</a:t>
            </a:r>
            <a:r>
              <a:rPr kumimoji="0" lang="es-AR" sz="1200" b="0" i="0" u="none" strike="noStrike" kern="1200" cap="none" spc="0" normalizeH="0" baseline="0" noProof="0" dirty="0" err="1" smtClean="0">
                <a:ln>
                  <a:noFill/>
                </a:ln>
                <a:effectLst/>
                <a:uLnTx/>
                <a:uFillTx/>
                <a:latin typeface="Arial" panose="020B0604020202020204" pitchFamily="34" charset="0"/>
                <a:ea typeface="+mn-ea"/>
                <a:cs typeface="Arial" panose="020B0604020202020204" pitchFamily="34" charset="0"/>
              </a:rPr>
              <a:t>isión</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 </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completa hubiera exigido </a:t>
            </a:r>
            <a:r>
              <a:rPr kumimoji="0" lang="es-AR"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investigar la CT </a:t>
            </a:r>
            <a:r>
              <a:rPr kumimoji="0" lang="es-AR" sz="1200" b="0" i="0" u="sng"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y</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 </a:t>
            </a:r>
            <a:r>
              <a:rPr kumimoji="0" lang="es-AR" sz="1200" b="0" i="0" u="sng" strike="noStrike" kern="1200" cap="none" spc="0" normalizeH="0" baseline="0" noProof="0" dirty="0">
                <a:ln>
                  <a:noFill/>
                </a:ln>
                <a:uLnTx/>
                <a:uFillTx/>
                <a:latin typeface="Arial" panose="020B0604020202020204" pitchFamily="34" charset="0"/>
                <a:ea typeface="+mn-ea"/>
                <a:cs typeface="Arial" panose="020B0604020202020204" pitchFamily="34" charset="0"/>
              </a:rPr>
              <a:t>situación de cada </a:t>
            </a:r>
            <a:r>
              <a:rPr kumimoji="0" lang="es-AR" sz="1200" b="0" i="0" u="sng" strike="noStrike" kern="1200" cap="none" spc="0" normalizeH="0" baseline="0" noProof="0" dirty="0" smtClean="0">
                <a:ln>
                  <a:noFill/>
                </a:ln>
                <a:uLnTx/>
                <a:uFillTx/>
                <a:latin typeface="Arial" panose="020B0604020202020204" pitchFamily="34" charset="0"/>
                <a:ea typeface="+mn-ea"/>
                <a:cs typeface="Arial" panose="020B0604020202020204" pitchFamily="34" charset="0"/>
              </a:rPr>
              <a:t>sujeto</a:t>
            </a:r>
            <a:r>
              <a:rPr kumimoji="0" lang="es-AR" sz="12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 Hecho </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y prueba </a:t>
            </a:r>
            <a:r>
              <a:rPr kumimoji="0" lang="es-AR"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demostrar si hubo fraude laboral, </a:t>
            </a:r>
            <a:r>
              <a:rPr kumimoji="0" lang="es-AR" sz="1200" b="0" i="0" u="sng"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rPr>
              <a:t>aquí </a:t>
            </a:r>
            <a:r>
              <a:rPr kumimoji="0" lang="es-AR"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no fue agotada</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a:t>
            </a:r>
            <a:r>
              <a:rPr kumimoji="0" lang="es-AR"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Mayoría</a:t>
            </a:r>
            <a:r>
              <a:rPr kumimoji="0" lang="es-AR"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desierto por falta de pago. [SI, procesal]</a:t>
            </a:r>
            <a:endParaRPr kumimoji="0" lang="es-AR" sz="12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a:t>
            </a:r>
            <a:r>
              <a:rPr lang="es-AR" sz="1200" b="1" dirty="0">
                <a:solidFill>
                  <a:srgbClr val="FFC000"/>
                </a:solidFill>
                <a:latin typeface="Arial" panose="020B0604020202020204" pitchFamily="34" charset="0"/>
                <a:cs typeface="Arial" panose="020B0604020202020204" pitchFamily="34" charset="0"/>
              </a:rPr>
              <a:t>, 31/3/2011 “RURAL MANANTIALES”</a:t>
            </a:r>
            <a:r>
              <a:rPr lang="es-AR" sz="1200" dirty="0">
                <a:solidFill>
                  <a:srgbClr val="FFC000"/>
                </a:solidFill>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CT AGROCOOP, 8 relevados. </a:t>
            </a:r>
            <a:r>
              <a:rPr lang="es-AR" sz="1200" dirty="0" smtClean="0">
                <a:latin typeface="Arial" panose="020B0604020202020204" pitchFamily="34" charset="0"/>
                <a:cs typeface="Arial" panose="020B0604020202020204" pitchFamily="34" charset="0"/>
              </a:rPr>
              <a:t>Refieren </a:t>
            </a:r>
            <a:r>
              <a:rPr lang="es-AR" sz="1200" dirty="0">
                <a:latin typeface="Arial" panose="020B0604020202020204" pitchFamily="34" charset="0"/>
                <a:cs typeface="Arial" panose="020B0604020202020204" pitchFamily="34" charset="0"/>
              </a:rPr>
              <a:t>horarios, remuneración y fecha de ingreso, pero </a:t>
            </a:r>
            <a:r>
              <a:rPr lang="es-AR" sz="1200" u="sng" dirty="0">
                <a:latin typeface="Arial" panose="020B0604020202020204" pitchFamily="34" charset="0"/>
                <a:cs typeface="Arial" panose="020B0604020202020204" pitchFamily="34" charset="0"/>
              </a:rPr>
              <a:t>no su situación de socio</a:t>
            </a:r>
            <a:r>
              <a:rPr lang="es-AR" sz="1200" dirty="0">
                <a:latin typeface="Arial" panose="020B0604020202020204" pitchFamily="34" charset="0"/>
                <a:cs typeface="Arial" panose="020B0604020202020204" pitchFamily="34" charset="0"/>
              </a:rPr>
              <a:t>. La </a:t>
            </a:r>
            <a:r>
              <a:rPr lang="es-AR" sz="1200" u="sng" dirty="0">
                <a:latin typeface="Arial" panose="020B0604020202020204" pitchFamily="34" charset="0"/>
                <a:cs typeface="Arial" panose="020B0604020202020204" pitchFamily="34" charset="0"/>
              </a:rPr>
              <a:t>empresa sin empleados</a:t>
            </a:r>
            <a:r>
              <a:rPr lang="es-AR" sz="1200" dirty="0">
                <a:latin typeface="Arial" panose="020B0604020202020204" pitchFamily="34" charset="0"/>
                <a:cs typeface="Arial" panose="020B0604020202020204" pitchFamily="34" charset="0"/>
              </a:rPr>
              <a:t>, beneficiándose directamente de la mano de obra que proveyó el personal de la CT, para cumplir el objeto de la </a:t>
            </a:r>
            <a:r>
              <a:rPr lang="es-AR" sz="1200" dirty="0" err="1">
                <a:latin typeface="Arial" panose="020B0604020202020204" pitchFamily="34" charset="0"/>
                <a:cs typeface="Arial" panose="020B0604020202020204" pitchFamily="34" charset="0"/>
              </a:rPr>
              <a:t>soc.</a:t>
            </a:r>
            <a:r>
              <a:rPr lang="es-AR" sz="1200" dirty="0">
                <a:latin typeface="Arial" panose="020B0604020202020204" pitchFamily="34" charset="0"/>
                <a:cs typeface="Arial" panose="020B0604020202020204" pitchFamily="34" charset="0"/>
              </a:rPr>
              <a:t> Algunos de los </a:t>
            </a:r>
            <a:r>
              <a:rPr lang="es-AR" sz="1200" u="sng" dirty="0">
                <a:latin typeface="Arial" panose="020B0604020202020204" pitchFamily="34" charset="0"/>
                <a:cs typeface="Arial" panose="020B0604020202020204" pitchFamily="34" charset="0"/>
              </a:rPr>
              <a:t>relevados declararon fecha de inicio anterior al contrato con la CT</a:t>
            </a:r>
            <a:r>
              <a:rPr lang="es-AR" sz="1200" dirty="0">
                <a:latin typeface="Arial" panose="020B0604020202020204" pitchFamily="34" charset="0"/>
                <a:cs typeface="Arial" panose="020B0604020202020204" pitchFamily="34" charset="0"/>
              </a:rPr>
              <a:t>. </a:t>
            </a:r>
            <a:r>
              <a:rPr lang="es-AR" sz="1200" b="1" i="1" dirty="0">
                <a:latin typeface="Arial" panose="020B0604020202020204" pitchFamily="34" charset="0"/>
                <a:cs typeface="Arial" panose="020B0604020202020204" pitchFamily="34" charset="0"/>
              </a:rPr>
              <a:t>Identidad de objeto de los servicios y </a:t>
            </a:r>
            <a:r>
              <a:rPr lang="es-AR" sz="1200" b="1" i="1" dirty="0" err="1">
                <a:latin typeface="Arial" panose="020B0604020202020204" pitchFamily="34" charset="0"/>
                <a:cs typeface="Arial" panose="020B0604020202020204" pitchFamily="34" charset="0"/>
              </a:rPr>
              <a:t>activ</a:t>
            </a:r>
            <a:r>
              <a:rPr lang="es-AR" sz="1200" b="1" i="1" dirty="0">
                <a:latin typeface="Arial" panose="020B0604020202020204" pitchFamily="34" charset="0"/>
                <a:cs typeface="Arial" panose="020B0604020202020204" pitchFamily="34" charset="0"/>
              </a:rPr>
              <a:t> de la empresa y los que proveyó la CT</a:t>
            </a:r>
            <a:r>
              <a:rPr lang="es-AR" sz="1200" dirty="0">
                <a:latin typeface="Arial" panose="020B0604020202020204" pitchFamily="34" charset="0"/>
                <a:cs typeface="Arial" panose="020B0604020202020204" pitchFamily="34" charset="0"/>
              </a:rPr>
              <a:t>. </a:t>
            </a:r>
            <a:r>
              <a:rPr lang="es-AR" sz="1200" u="sng" dirty="0" smtClean="0">
                <a:latin typeface="Arial" panose="020B0604020202020204" pitchFamily="34" charset="0"/>
                <a:cs typeface="Arial" panose="020B0604020202020204" pitchFamily="34" charset="0"/>
              </a:rPr>
              <a:t>Ningún </a:t>
            </a:r>
            <a:r>
              <a:rPr lang="es-AR" sz="1200" u="sng" dirty="0">
                <a:latin typeface="Arial" panose="020B0604020202020204" pitchFamily="34" charset="0"/>
                <a:cs typeface="Arial" panose="020B0604020202020204" pitchFamily="34" charset="0"/>
              </a:rPr>
              <a:t>asociado tenía función de </a:t>
            </a:r>
            <a:r>
              <a:rPr lang="es-AR" sz="1200" u="sng" dirty="0" smtClean="0">
                <a:latin typeface="Arial" panose="020B0604020202020204" pitchFamily="34" charset="0"/>
                <a:cs typeface="Arial" panose="020B0604020202020204" pitchFamily="34" charset="0"/>
              </a:rPr>
              <a:t>control (</a:t>
            </a:r>
            <a:r>
              <a:rPr lang="es-AR" sz="1200" u="sng" dirty="0" err="1" smtClean="0">
                <a:latin typeface="Arial" panose="020B0604020202020204" pitchFamily="34" charset="0"/>
                <a:cs typeface="Arial" panose="020B0604020202020204" pitchFamily="34" charset="0"/>
              </a:rPr>
              <a:t>Cto</a:t>
            </a:r>
            <a:r>
              <a:rPr lang="es-AR" sz="1200" u="sng" dirty="0" smtClean="0">
                <a:latin typeface="Arial" panose="020B0604020202020204" pitchFamily="34" charset="0"/>
                <a:cs typeface="Arial" panose="020B0604020202020204" pitchFamily="34" charset="0"/>
              </a:rPr>
              <a:t>)</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La </a:t>
            </a:r>
            <a:r>
              <a:rPr lang="es-AR" sz="1200" b="1" u="sng" dirty="0">
                <a:latin typeface="Arial" panose="020B0604020202020204" pitchFamily="34" charset="0"/>
                <a:cs typeface="Arial" panose="020B0604020202020204" pitchFamily="34" charset="0"/>
              </a:rPr>
              <a:t>provisión de personal es un objeto </a:t>
            </a:r>
            <a:r>
              <a:rPr lang="es-AR" sz="1200" b="1" u="sng" dirty="0" smtClean="0">
                <a:latin typeface="Arial" panose="020B0604020202020204" pitchFamily="34" charset="0"/>
                <a:cs typeface="Arial" panose="020B0604020202020204" pitchFamily="34" charset="0"/>
              </a:rPr>
              <a:t>prohibido</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(López Aguilar – CNAT, </a:t>
            </a:r>
            <a:r>
              <a:rPr lang="es-AR" sz="1200" dirty="0" err="1">
                <a:latin typeface="Arial" panose="020B0604020202020204" pitchFamily="34" charset="0"/>
                <a:cs typeface="Arial" panose="020B0604020202020204" pitchFamily="34" charset="0"/>
              </a:rPr>
              <a:t>Frig</a:t>
            </a:r>
            <a:r>
              <a:rPr lang="es-AR" sz="1200" dirty="0">
                <a:latin typeface="Arial" panose="020B0604020202020204" pitchFamily="34" charset="0"/>
                <a:cs typeface="Arial" panose="020B0604020202020204" pitchFamily="34" charset="0"/>
              </a:rPr>
              <a:t>. V. Olga – CFSS). [SI]</a:t>
            </a:r>
            <a:endParaRPr lang="es-AR" sz="1200" b="1" dirty="0">
              <a:latin typeface="Arial" panose="020B0604020202020204" pitchFamily="34" charset="0"/>
              <a:cs typeface="Arial" panose="020B0604020202020204" pitchFamily="34" charset="0"/>
            </a:endParaRPr>
          </a:p>
          <a:p>
            <a:pPr algn="just"/>
            <a:endParaRPr lang="es-AR" sz="1200" b="1" dirty="0" smtClean="0">
              <a:solidFill>
                <a:srgbClr val="FFC000"/>
              </a:solidFill>
              <a:latin typeface="Arial" panose="020B0604020202020204" pitchFamily="34" charset="0"/>
              <a:cs typeface="Arial" panose="020B0604020202020204" pitchFamily="34" charset="0"/>
            </a:endParaRPr>
          </a:p>
          <a:p>
            <a:pPr algn="just"/>
            <a:r>
              <a:rPr lang="es-AR" sz="1200" b="1" dirty="0" smtClean="0">
                <a:solidFill>
                  <a:srgbClr val="FFC000"/>
                </a:solidFill>
                <a:latin typeface="Arial" panose="020B0604020202020204" pitchFamily="34" charset="0"/>
                <a:cs typeface="Arial" panose="020B0604020202020204" pitchFamily="34" charset="0"/>
              </a:rPr>
              <a:t>CFSS-I</a:t>
            </a:r>
            <a:r>
              <a:rPr lang="es-AR" sz="1200" b="1" dirty="0">
                <a:solidFill>
                  <a:srgbClr val="FFC000"/>
                </a:solidFill>
                <a:latin typeface="Arial" panose="020B0604020202020204" pitchFamily="34" charset="0"/>
                <a:cs typeface="Arial" panose="020B0604020202020204" pitchFamily="34" charset="0"/>
              </a:rPr>
              <a:t>, 7/3/2014, “</a:t>
            </a:r>
            <a:r>
              <a:rPr lang="es-AR" sz="1200" b="1" dirty="0" err="1">
                <a:solidFill>
                  <a:srgbClr val="FFC000"/>
                </a:solidFill>
                <a:latin typeface="Arial" panose="020B0604020202020204" pitchFamily="34" charset="0"/>
                <a:cs typeface="Arial" panose="020B0604020202020204" pitchFamily="34" charset="0"/>
              </a:rPr>
              <a:t>Il</a:t>
            </a:r>
            <a:r>
              <a:rPr lang="es-AR" sz="1200" b="1" dirty="0">
                <a:solidFill>
                  <a:srgbClr val="FFC000"/>
                </a:solidFill>
                <a:latin typeface="Arial" panose="020B0604020202020204" pitchFamily="34" charset="0"/>
                <a:cs typeface="Arial" panose="020B0604020202020204" pitchFamily="34" charset="0"/>
              </a:rPr>
              <a:t> Sole SA c/Ministerio de Trabajo..”: </a:t>
            </a:r>
            <a:r>
              <a:rPr lang="es-AR" sz="1200" dirty="0" smtClean="0">
                <a:latin typeface="Arial" panose="020B0604020202020204" pitchFamily="34" charset="0"/>
                <a:cs typeface="Arial" panose="020B0604020202020204" pitchFamily="34" charset="0"/>
              </a:rPr>
              <a:t>Recurrió </a:t>
            </a:r>
            <a:r>
              <a:rPr lang="es-AR" sz="1200" dirty="0">
                <a:latin typeface="Arial" panose="020B0604020202020204" pitchFamily="34" charset="0"/>
                <a:cs typeface="Arial" panose="020B0604020202020204" pitchFamily="34" charset="0"/>
              </a:rPr>
              <a:t>a CT para obtener </a:t>
            </a:r>
            <a:r>
              <a:rPr lang="es-AR" sz="1200" u="sng" dirty="0" smtClean="0">
                <a:latin typeface="Arial" panose="020B0604020202020204" pitchFamily="34" charset="0"/>
                <a:cs typeface="Arial" panose="020B0604020202020204" pitchFamily="34" charset="0"/>
              </a:rPr>
              <a:t>trabajadores y </a:t>
            </a:r>
            <a:r>
              <a:rPr lang="es-AR" sz="1200" u="sng" dirty="0">
                <a:latin typeface="Arial" panose="020B0604020202020204" pitchFamily="34" charset="0"/>
                <a:cs typeface="Arial" panose="020B0604020202020204" pitchFamily="34" charset="0"/>
              </a:rPr>
              <a:t>realizar su propio objeto social</a:t>
            </a:r>
            <a:r>
              <a:rPr lang="es-AR" sz="1200" dirty="0">
                <a:latin typeface="Arial" panose="020B0604020202020204" pitchFamily="34" charset="0"/>
                <a:cs typeface="Arial" panose="020B0604020202020204" pitchFamily="34" charset="0"/>
              </a:rPr>
              <a:t> -sin fines </a:t>
            </a:r>
            <a:r>
              <a:rPr lang="es-AR" sz="1200" dirty="0" smtClean="0">
                <a:latin typeface="Arial" panose="020B0604020202020204" pitchFamily="34" charset="0"/>
                <a:cs typeface="Arial" panose="020B0604020202020204" pitchFamily="34" charset="0"/>
              </a:rPr>
              <a:t>cooperativos-.</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No </a:t>
            </a:r>
            <a:r>
              <a:rPr lang="es-AR" sz="1200" dirty="0">
                <a:latin typeface="Arial" panose="020B0604020202020204" pitchFamily="34" charset="0"/>
                <a:cs typeface="Arial" panose="020B0604020202020204" pitchFamily="34" charset="0"/>
              </a:rPr>
              <a:t>puede soslayarse vínculo de dependencia, siendo </a:t>
            </a:r>
            <a:r>
              <a:rPr lang="es-AR" sz="1200" dirty="0" smtClean="0">
                <a:latin typeface="Arial" panose="020B0604020202020204" pitchFamily="34" charset="0"/>
                <a:cs typeface="Arial" panose="020B0604020202020204" pitchFamily="34" charset="0"/>
              </a:rPr>
              <a:t>empresa</a:t>
            </a:r>
            <a:r>
              <a:rPr lang="es-AR" sz="1200" dirty="0">
                <a:latin typeface="Arial" panose="020B0604020202020204" pitchFamily="34" charset="0"/>
                <a:cs typeface="Arial" panose="020B0604020202020204" pitchFamily="34" charset="0"/>
              </a:rPr>
              <a:t> el </a:t>
            </a:r>
            <a:r>
              <a:rPr lang="es-AR" sz="1200" b="1" dirty="0">
                <a:latin typeface="Arial" panose="020B0604020202020204" pitchFamily="34" charset="0"/>
                <a:cs typeface="Arial" panose="020B0604020202020204" pitchFamily="34" charset="0"/>
              </a:rPr>
              <a:t>verdadero </a:t>
            </a:r>
            <a:r>
              <a:rPr lang="es-AR" sz="1200" b="1" dirty="0" smtClean="0">
                <a:latin typeface="Arial" panose="020B0604020202020204" pitchFamily="34" charset="0"/>
                <a:cs typeface="Arial" panose="020B0604020202020204" pitchFamily="34" charset="0"/>
              </a:rPr>
              <a:t>empleador.</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[SI</a:t>
            </a:r>
            <a:r>
              <a:rPr lang="es-AR" sz="1200" dirty="0" smtClean="0">
                <a:latin typeface="Arial" panose="020B0604020202020204" pitchFamily="34" charset="0"/>
                <a:cs typeface="Arial" panose="020B0604020202020204" pitchFamily="34" charset="0"/>
              </a:rPr>
              <a:t>]</a:t>
            </a:r>
          </a:p>
          <a:p>
            <a:pPr algn="just"/>
            <a:endParaRPr lang="es-AR" sz="1200" b="1" dirty="0">
              <a:latin typeface="Arial" panose="020B0604020202020204" pitchFamily="34" charset="0"/>
              <a:cs typeface="Arial" panose="020B0604020202020204" pitchFamily="34" charset="0"/>
            </a:endParaRPr>
          </a:p>
          <a:p>
            <a:pPr algn="just"/>
            <a:r>
              <a:rPr lang="es-AR" sz="1200" b="1" dirty="0">
                <a:solidFill>
                  <a:srgbClr val="FFC000"/>
                </a:solidFill>
                <a:latin typeface="Arial" panose="020B0604020202020204" pitchFamily="34" charset="0"/>
                <a:cs typeface="Arial" panose="020B0604020202020204" pitchFamily="34" charset="0"/>
              </a:rPr>
              <a:t>CFSS-I, 1/9/2014 “J. NUCETE e HIJOS”</a:t>
            </a:r>
            <a:r>
              <a:rPr lang="es-AR" sz="1200" dirty="0">
                <a:solidFill>
                  <a:srgbClr val="FFC000"/>
                </a:solidFill>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CT </a:t>
            </a:r>
            <a:r>
              <a:rPr lang="es-AR" sz="1200" dirty="0" err="1">
                <a:latin typeface="Arial" panose="020B0604020202020204" pitchFamily="34" charset="0"/>
                <a:cs typeface="Arial" panose="020B0604020202020204" pitchFamily="34" charset="0"/>
              </a:rPr>
              <a:t>Agrícol</a:t>
            </a:r>
            <a:r>
              <a:rPr lang="es-AR" sz="1200" dirty="0">
                <a:latin typeface="Arial" panose="020B0604020202020204" pitchFamily="34" charset="0"/>
                <a:cs typeface="Arial" panose="020B0604020202020204" pitchFamily="34" charset="0"/>
              </a:rPr>
              <a:t> Colonia Barraquero. </a:t>
            </a:r>
            <a:r>
              <a:rPr lang="es-AR" sz="1200" dirty="0" smtClean="0">
                <a:latin typeface="Arial" panose="020B0604020202020204" pitchFamily="34" charset="0"/>
                <a:cs typeface="Arial" panose="020B0604020202020204" pitchFamily="34" charset="0"/>
              </a:rPr>
              <a:t>Testimoniales </a:t>
            </a:r>
            <a:r>
              <a:rPr lang="es-AR" sz="1200" dirty="0">
                <a:latin typeface="Arial" panose="020B0604020202020204" pitchFamily="34" charset="0"/>
                <a:cs typeface="Arial" panose="020B0604020202020204" pitchFamily="34" charset="0"/>
              </a:rPr>
              <a:t>indican que </a:t>
            </a:r>
            <a:r>
              <a:rPr lang="es-AR" sz="1200" u="sng" dirty="0">
                <a:latin typeface="Arial" panose="020B0604020202020204" pitchFamily="34" charset="0"/>
                <a:cs typeface="Arial" panose="020B0604020202020204" pitchFamily="34" charset="0"/>
              </a:rPr>
              <a:t>al asociarse no les entregaron Estatuto, ni va a asambleas</a:t>
            </a:r>
            <a:r>
              <a:rPr lang="es-AR" sz="1200" dirty="0">
                <a:latin typeface="Arial" panose="020B0604020202020204" pitchFamily="34" charset="0"/>
                <a:cs typeface="Arial" panose="020B0604020202020204" pitchFamily="34" charset="0"/>
              </a:rPr>
              <a:t>, aunque </a:t>
            </a:r>
            <a:r>
              <a:rPr lang="es-AR" sz="1200" dirty="0" smtClean="0">
                <a:latin typeface="Arial" panose="020B0604020202020204" pitchFamily="34" charset="0"/>
                <a:cs typeface="Arial" panose="020B0604020202020204" pitchFamily="34" charset="0"/>
              </a:rPr>
              <a:t>pago en CT</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En </a:t>
            </a:r>
            <a:r>
              <a:rPr lang="es-AR" sz="1200" dirty="0">
                <a:latin typeface="Arial" panose="020B0604020202020204" pitchFamily="34" charset="0"/>
                <a:cs typeface="Arial" panose="020B0604020202020204" pitchFamily="34" charset="0"/>
              </a:rPr>
              <a:t>realidad, </a:t>
            </a:r>
            <a:r>
              <a:rPr lang="es-AR" sz="1200" b="1" dirty="0">
                <a:latin typeface="Arial" panose="020B0604020202020204" pitchFamily="34" charset="0"/>
                <a:cs typeface="Arial" panose="020B0604020202020204" pitchFamily="34" charset="0"/>
              </a:rPr>
              <a:t>no se contrató un servicio a la </a:t>
            </a:r>
            <a:r>
              <a:rPr lang="es-AR" sz="1200" b="1" dirty="0" err="1">
                <a:latin typeface="Arial" panose="020B0604020202020204" pitchFamily="34" charset="0"/>
                <a:cs typeface="Arial" panose="020B0604020202020204" pitchFamily="34" charset="0"/>
              </a:rPr>
              <a:t>Coop</a:t>
            </a:r>
            <a:r>
              <a:rPr lang="es-AR" sz="1200" b="1" dirty="0">
                <a:latin typeface="Arial" panose="020B0604020202020204" pitchFamily="34" charset="0"/>
                <a:cs typeface="Arial" panose="020B0604020202020204" pitchFamily="34" charset="0"/>
              </a:rPr>
              <a:t> sino que ésta proveyó </a:t>
            </a:r>
            <a:r>
              <a:rPr lang="es-AR" sz="1200" b="1" dirty="0" smtClean="0">
                <a:latin typeface="Arial" panose="020B0604020202020204" pitchFamily="34" charset="0"/>
                <a:cs typeface="Arial" panose="020B0604020202020204" pitchFamily="34" charset="0"/>
              </a:rPr>
              <a:t>trabajadores</a:t>
            </a:r>
            <a:r>
              <a:rPr lang="es-AR" sz="1200" dirty="0" smtClean="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No hay libro de </a:t>
            </a:r>
            <a:r>
              <a:rPr lang="es-AR" sz="1200" u="sng" dirty="0" err="1">
                <a:latin typeface="Arial" panose="020B0604020202020204" pitchFamily="34" charset="0"/>
                <a:cs typeface="Arial" panose="020B0604020202020204" pitchFamily="34" charset="0"/>
              </a:rPr>
              <a:t>asoc</a:t>
            </a:r>
            <a:r>
              <a:rPr lang="es-AR" sz="1200" u="sng" dirty="0">
                <a:latin typeface="Arial" panose="020B0604020202020204" pitchFamily="34" charset="0"/>
                <a:cs typeface="Arial" panose="020B0604020202020204" pitchFamily="34" charset="0"/>
              </a:rPr>
              <a:t>, y aquellos prestaron más servicios de los que constan</a:t>
            </a:r>
            <a:r>
              <a:rPr lang="es-AR" sz="1200" dirty="0">
                <a:latin typeface="Arial" panose="020B0604020202020204" pitchFamily="34" charset="0"/>
                <a:cs typeface="Arial" panose="020B0604020202020204" pitchFamily="34" charset="0"/>
              </a:rPr>
              <a:t>. </a:t>
            </a:r>
            <a:r>
              <a:rPr lang="es-AR" sz="1200" dirty="0" err="1">
                <a:latin typeface="Arial" panose="020B0604020202020204" pitchFamily="34" charset="0"/>
                <a:cs typeface="Arial" panose="020B0604020202020204" pitchFamily="34" charset="0"/>
              </a:rPr>
              <a:t>Concl</a:t>
            </a:r>
            <a:r>
              <a:rPr lang="es-AR" sz="1200" dirty="0">
                <a:latin typeface="Arial" panose="020B0604020202020204" pitchFamily="34" charset="0"/>
                <a:cs typeface="Arial" panose="020B0604020202020204" pitchFamily="34" charset="0"/>
              </a:rPr>
              <a:t>. </a:t>
            </a:r>
            <a:r>
              <a:rPr lang="es-AR" sz="1200" b="1" i="1" dirty="0">
                <a:latin typeface="Arial" panose="020B0604020202020204" pitchFamily="34" charset="0"/>
                <a:cs typeface="Arial" panose="020B0604020202020204" pitchFamily="34" charset="0"/>
              </a:rPr>
              <a:t>CT no posee fines cooperativos. Se trata de una formalidad sin contenido real</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no hay </a:t>
            </a:r>
            <a:r>
              <a:rPr lang="es-AR" sz="1200" dirty="0">
                <a:latin typeface="Arial" panose="020B0604020202020204" pitchFamily="34" charset="0"/>
                <a:cs typeface="Arial" panose="020B0604020202020204" pitchFamily="34" charset="0"/>
              </a:rPr>
              <a:t>aporte </a:t>
            </a:r>
            <a:r>
              <a:rPr lang="es-AR" sz="1200" dirty="0" smtClean="0">
                <a:latin typeface="Arial" panose="020B0604020202020204" pitchFamily="34" charset="0"/>
                <a:cs typeface="Arial" panose="020B0604020202020204" pitchFamily="34" charset="0"/>
              </a:rPr>
              <a:t>alguno a </a:t>
            </a:r>
            <a:r>
              <a:rPr lang="es-AR" sz="1200" dirty="0">
                <a:latin typeface="Arial" panose="020B0604020202020204" pitchFamily="34" charset="0"/>
                <a:cs typeface="Arial" panose="020B0604020202020204" pitchFamily="34" charset="0"/>
              </a:rPr>
              <a:t>la CT (CNAT “Alegre”), con lo que se aplica el art.14 LCT (…nulo todo contrato.. Simulación…), en función del art.40 L. 25877 (CT no agencias de colocación); y art.29 serán considerados empleados directos de quien utilice su prestación. </a:t>
            </a:r>
            <a:r>
              <a:rPr lang="es-AR" sz="1200" b="1" u="sng" dirty="0" smtClean="0">
                <a:latin typeface="Arial" panose="020B0604020202020204" pitchFamily="34" charset="0"/>
                <a:cs typeface="Arial" panose="020B0604020202020204" pitchFamily="34" charset="0"/>
              </a:rPr>
              <a:t>No </a:t>
            </a:r>
            <a:r>
              <a:rPr lang="es-AR" sz="1200" b="1" u="sng" dirty="0">
                <a:latin typeface="Arial" panose="020B0604020202020204" pitchFamily="34" charset="0"/>
                <a:cs typeface="Arial" panose="020B0604020202020204" pitchFamily="34" charset="0"/>
              </a:rPr>
              <a:t>puede alterarse estructura laboral y privar de tutela, con el pretexto de actos </a:t>
            </a:r>
            <a:r>
              <a:rPr lang="es-AR" sz="1200" b="1" u="sng" dirty="0" err="1">
                <a:latin typeface="Arial" panose="020B0604020202020204" pitchFamily="34" charset="0"/>
                <a:cs typeface="Arial" panose="020B0604020202020204" pitchFamily="34" charset="0"/>
              </a:rPr>
              <a:t>coop</a:t>
            </a:r>
            <a:r>
              <a:rPr lang="es-AR" sz="1200" b="1" u="sng" dirty="0">
                <a:latin typeface="Arial" panose="020B0604020202020204" pitchFamily="34" charset="0"/>
                <a:cs typeface="Arial" panose="020B0604020202020204" pitchFamily="34" charset="0"/>
              </a:rPr>
              <a:t>.</a:t>
            </a:r>
            <a:r>
              <a:rPr lang="es-AR" sz="1200" dirty="0">
                <a:latin typeface="Arial" panose="020B0604020202020204" pitchFamily="34" charset="0"/>
                <a:cs typeface="Arial" panose="020B0604020202020204" pitchFamily="34" charset="0"/>
              </a:rPr>
              <a:t> Por ello, art.4 L. 26.063 presumirá salvo.., prestación personal… en virtud de un contrato laboral pactado –expresa o tácita-, y que su art.5 </a:t>
            </a:r>
            <a:r>
              <a:rPr lang="es-AR" sz="1200" dirty="0" err="1">
                <a:latin typeface="Arial" panose="020B0604020202020204" pitchFamily="34" charset="0"/>
                <a:cs typeface="Arial" panose="020B0604020202020204" pitchFamily="34" charset="0"/>
              </a:rPr>
              <a:t>inc.b</a:t>
            </a:r>
            <a:r>
              <a:rPr lang="es-AR" sz="1200" dirty="0">
                <a:latin typeface="Arial" panose="020B0604020202020204" pitchFamily="34" charset="0"/>
                <a:cs typeface="Arial" panose="020B0604020202020204" pitchFamily="34" charset="0"/>
              </a:rPr>
              <a:t>) presume a los </a:t>
            </a:r>
            <a:r>
              <a:rPr lang="es-AR" sz="1200" dirty="0" err="1">
                <a:latin typeface="Arial" panose="020B0604020202020204" pitchFamily="34" charset="0"/>
                <a:cs typeface="Arial" panose="020B0604020202020204" pitchFamily="34" charset="0"/>
              </a:rPr>
              <a:t>asoc</a:t>
            </a:r>
            <a:r>
              <a:rPr lang="es-AR" sz="1200" dirty="0">
                <a:latin typeface="Arial" panose="020B0604020202020204" pitchFamily="34" charset="0"/>
                <a:cs typeface="Arial" panose="020B0604020202020204" pitchFamily="34" charset="0"/>
              </a:rPr>
              <a:t> CT como empleados de quien utilice sus servicios para conseguir su objetivo ppal. </a:t>
            </a:r>
            <a:r>
              <a:rPr lang="es-AR" sz="1200" dirty="0" smtClean="0">
                <a:latin typeface="Arial" panose="020B0604020202020204" pitchFamily="34" charset="0"/>
                <a:cs typeface="Arial" panose="020B0604020202020204" pitchFamily="34" charset="0"/>
              </a:rPr>
              <a:t>(</a:t>
            </a:r>
            <a:r>
              <a:rPr lang="es-AR" sz="1200" b="1" i="1" u="sng" dirty="0" smtClean="0">
                <a:latin typeface="Arial" panose="020B0604020202020204" pitchFamily="34" charset="0"/>
                <a:cs typeface="Arial" panose="020B0604020202020204" pitchFamily="34" charset="0"/>
              </a:rPr>
              <a:t>se cita aunque fue vetado</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a:t>
            </a:r>
            <a:r>
              <a:rPr lang="es-AR" sz="1200" dirty="0" smtClean="0">
                <a:latin typeface="Arial" panose="020B0604020202020204" pitchFamily="34" charset="0"/>
                <a:cs typeface="Arial" panose="020B0604020202020204" pitchFamily="34" charset="0"/>
              </a:rPr>
              <a:t>SI. </a:t>
            </a:r>
            <a:r>
              <a:rPr lang="es-AR" sz="1200" b="1" dirty="0" smtClean="0">
                <a:latin typeface="Arial" panose="020B0604020202020204" pitchFamily="34" charset="0"/>
                <a:cs typeface="Arial" panose="020B0604020202020204" pitchFamily="34" charset="0"/>
              </a:rPr>
              <a:t>Completo</a:t>
            </a:r>
            <a:r>
              <a:rPr lang="es-AR" sz="1200" dirty="0" smtClean="0">
                <a:latin typeface="Arial" panose="020B0604020202020204" pitchFamily="34" charset="0"/>
                <a:cs typeface="Arial" panose="020B0604020202020204" pitchFamily="34" charset="0"/>
              </a:rPr>
              <a:t>]</a:t>
            </a:r>
            <a:endParaRPr lang="es-AR" sz="1200" b="1" dirty="0">
              <a:latin typeface="Arial" panose="020B0604020202020204" pitchFamily="34" charset="0"/>
              <a:cs typeface="Arial" panose="020B0604020202020204" pitchFamily="34" charset="0"/>
            </a:endParaRPr>
          </a:p>
          <a:p>
            <a:endParaRPr lang="es-AR" sz="1200" b="1" dirty="0">
              <a:solidFill>
                <a:srgbClr val="FFC000"/>
              </a:solidFill>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7679965" cy="610466"/>
          </a:xfrm>
        </p:spPr>
        <p:txBody>
          <a:bodyPr>
            <a:noAutofit/>
          </a:bodyPr>
          <a:lstStyle/>
          <a:p>
            <a:pPr marR="8890" algn="ctr"/>
            <a:r>
              <a:rPr lang="es-MX" sz="3000" b="1" cap="all" spc="0" dirty="0">
                <a:effectLst>
                  <a:reflection blurRad="12700" stA="34000" endA="740" endPos="53000" dir="5400000" sy="-100000" algn="bl" rotWithShape="0"/>
                </a:effectLst>
              </a:rPr>
              <a:t>Supuestos de fraude </a:t>
            </a:r>
            <a:r>
              <a:rPr lang="es-MX" sz="3000" b="1" cap="all" spc="0" dirty="0" smtClean="0">
                <a:effectLst>
                  <a:reflection blurRad="12700" stA="34000" endA="740" endPos="53000" dir="5400000" sy="-100000" algn="bl" rotWithShape="0"/>
                </a:effectLst>
              </a:rPr>
              <a:t>cooperativo (cont.)</a:t>
            </a:r>
            <a:endParaRPr lang="es-MX" sz="30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836712"/>
            <a:ext cx="8075239" cy="5702140"/>
          </a:xfrm>
        </p:spPr>
        <p:txBody>
          <a:bodyPr>
            <a:noAutofit/>
          </a:bodyPr>
          <a:lstStyle/>
          <a:p>
            <a:pPr>
              <a:buNone/>
            </a:pPr>
            <a:r>
              <a:rPr lang="es-AR" sz="1400" b="1" dirty="0">
                <a:solidFill>
                  <a:srgbClr val="FFCC00"/>
                </a:solidFill>
                <a:latin typeface="Arial" panose="020B0604020202020204" pitchFamily="34" charset="0"/>
                <a:cs typeface="Arial" panose="020B0604020202020204" pitchFamily="34" charset="0"/>
              </a:rPr>
              <a:t>POSICIÓN DE LA JUSTICIA: </a:t>
            </a:r>
          </a:p>
          <a:p>
            <a:pPr algn="just">
              <a:buClr>
                <a:srgbClr val="D6ECFF"/>
              </a:buClr>
              <a:defRPr/>
            </a:pPr>
            <a:r>
              <a:rPr kumimoji="0" lang="es-AR" sz="1200" b="1" i="0" u="none" strike="noStrike" kern="1200" cap="none" spc="0" normalizeH="0" baseline="0" noProof="0" dirty="0">
                <a:ln>
                  <a:noFill/>
                </a:ln>
                <a:effectLst/>
                <a:uLnTx/>
                <a:uFillTx/>
                <a:latin typeface="Arial" panose="020B0604020202020204" pitchFamily="34" charset="0"/>
                <a:cs typeface="Arial" panose="020B0604020202020204" pitchFamily="34" charset="0"/>
              </a:rPr>
              <a:t>CFSS-II, 24/10/2014, “Botana, Fabio César c/Ministerio de Trabajo…”: </a:t>
            </a:r>
            <a:r>
              <a:rPr kumimoji="0" lang="es-AR" sz="1200" b="0" i="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MAYORIA: </a:t>
            </a:r>
            <a:r>
              <a:rPr kumimoji="0" lang="es-AR" sz="1200" b="0" i="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H</a:t>
            </a:r>
            <a:r>
              <a:rPr kumimoji="0" lang="es-AR" sz="1200" b="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echo </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y prueba demostrar que los </a:t>
            </a:r>
            <a:r>
              <a:rPr kumimoji="0" lang="es-AR" sz="1200" b="0" u="none" strike="noStrike" kern="1200" cap="none" spc="0" normalizeH="0" baseline="0" noProof="0" dirty="0" err="1">
                <a:ln>
                  <a:noFill/>
                </a:ln>
                <a:solidFill>
                  <a:srgbClr val="FFC000"/>
                </a:solidFill>
                <a:effectLst/>
                <a:uLnTx/>
                <a:uFillTx/>
                <a:latin typeface="Arial" panose="020B0604020202020204" pitchFamily="34" charset="0"/>
                <a:cs typeface="Arial" panose="020B0604020202020204" pitchFamily="34" charset="0"/>
              </a:rPr>
              <a:t>asoc</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son socios de un </a:t>
            </a:r>
            <a:r>
              <a:rPr kumimoji="0" lang="es-AR" sz="1200" b="0" u="sng"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fraude,</a:t>
            </a:r>
            <a:r>
              <a:rPr kumimoji="0" lang="es-AR" sz="1200" b="0" u="sng"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supuesto de extrema gravedad</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que requiere de parte de quien efectúa tal </a:t>
            </a:r>
            <a:r>
              <a:rPr kumimoji="0" lang="es-AR" sz="1200" b="0" u="sng"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imputación el máximo de prudencia</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Los elementos aportados por el actor (copias de recibo de retiro mensual a cuenta de resultados, constancia de adhesión al monotributo, certificado de </a:t>
            </a:r>
            <a:r>
              <a:rPr kumimoji="0" lang="es-AR" sz="1200" b="0" u="sng"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cobertura de accidentes personales cuyo tomador es la CT</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así como la </a:t>
            </a:r>
            <a:r>
              <a:rPr kumimoji="0" lang="es-AR" sz="1200" b="0" u="sng"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necesidad de una mayor investigación</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a ésta y sus asociados, </a:t>
            </a:r>
            <a:r>
              <a:rPr kumimoji="0" lang="es-AR" sz="1200" b="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muestran </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que el </a:t>
            </a:r>
            <a:r>
              <a:rPr kumimoji="0" lang="es-AR" sz="1200" b="0" u="sng"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Organismo no ha agotado</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 </a:t>
            </a:r>
            <a:r>
              <a:rPr kumimoji="0" lang="es-AR" sz="1200" b="0" u="none" strike="noStrike" kern="1200" cap="none" spc="0" normalizeH="0" baseline="0" noProof="0" dirty="0" err="1" smtClean="0">
                <a:ln>
                  <a:noFill/>
                </a:ln>
                <a:solidFill>
                  <a:srgbClr val="FFC000"/>
                </a:solidFill>
                <a:effectLst/>
                <a:uLnTx/>
                <a:uFillTx/>
                <a:latin typeface="Arial" panose="020B0604020202020204" pitchFamily="34" charset="0"/>
                <a:cs typeface="Arial" panose="020B0604020202020204" pitchFamily="34" charset="0"/>
              </a:rPr>
              <a:t>proced</a:t>
            </a:r>
            <a:r>
              <a:rPr kumimoji="0" lang="es-AR" sz="1200" b="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 </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para </a:t>
            </a:r>
            <a:r>
              <a:rPr kumimoji="0" lang="es-AR" sz="1200" b="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dilucidar. </a:t>
            </a:r>
            <a:r>
              <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[NO</a:t>
            </a:r>
            <a:r>
              <a:rPr kumimoji="0" lang="es-AR" sz="1200" b="0" u="none" strike="noStrike" kern="1200" cap="none" spc="0" normalizeH="0" baseline="0" noProof="0" dirty="0" smtClean="0">
                <a:ln>
                  <a:noFill/>
                </a:ln>
                <a:solidFill>
                  <a:srgbClr val="FFC000"/>
                </a:solidFill>
                <a:effectLst/>
                <a:uLnTx/>
                <a:uFillTx/>
                <a:latin typeface="Arial" panose="020B0604020202020204" pitchFamily="34" charset="0"/>
                <a:cs typeface="Arial" panose="020B0604020202020204" pitchFamily="34" charset="0"/>
              </a:rPr>
              <a:t>]</a:t>
            </a:r>
          </a:p>
          <a:p>
            <a:pPr algn="just">
              <a:buClr>
                <a:srgbClr val="D6ECFF"/>
              </a:buClr>
              <a:defRPr/>
            </a:pPr>
            <a:endParaRPr kumimoji="0" lang="es-AR" sz="1200" b="0" u="none" strike="noStrike" kern="1200" cap="none" spc="0" normalizeH="0" baseline="0" noProof="0" dirty="0">
              <a:ln>
                <a:noFill/>
              </a:ln>
              <a:solidFill>
                <a:srgbClr val="FFC000"/>
              </a:solidFill>
              <a:effectLst/>
              <a:uLnTx/>
              <a:uFillTx/>
              <a:latin typeface="Arial" panose="020B0604020202020204" pitchFamily="34" charset="0"/>
              <a:cs typeface="Arial" panose="020B0604020202020204" pitchFamily="34" charset="0"/>
            </a:endParaRPr>
          </a:p>
          <a:p>
            <a:pPr algn="just"/>
            <a:r>
              <a:rPr lang="es-AR" sz="1200" b="1" dirty="0">
                <a:latin typeface="Arial" panose="020B0604020202020204" pitchFamily="34" charset="0"/>
                <a:cs typeface="Arial" panose="020B0604020202020204" pitchFamily="34" charset="0"/>
              </a:rPr>
              <a:t>CNAT-IX, 03/12/21 “Arias Sánchez, David Juan </a:t>
            </a:r>
            <a:r>
              <a:rPr lang="es-AR" sz="1200" b="1" dirty="0" smtClean="0">
                <a:latin typeface="Arial" panose="020B0604020202020204" pitchFamily="34" charset="0"/>
                <a:cs typeface="Arial" panose="020B0604020202020204" pitchFamily="34" charset="0"/>
              </a:rPr>
              <a:t>c/CT Agustín </a:t>
            </a:r>
            <a:r>
              <a:rPr lang="es-AR" sz="1200" b="1" dirty="0">
                <a:latin typeface="Arial" panose="020B0604020202020204" pitchFamily="34" charset="0"/>
                <a:cs typeface="Arial" panose="020B0604020202020204" pitchFamily="34" charset="0"/>
              </a:rPr>
              <a:t>Tosco s/ despido”: </a:t>
            </a:r>
            <a:r>
              <a:rPr lang="es-AR" sz="1200" dirty="0">
                <a:solidFill>
                  <a:srgbClr val="FFC000"/>
                </a:solidFill>
                <a:latin typeface="Arial" panose="020B0604020202020204" pitchFamily="34" charset="0"/>
                <a:cs typeface="Arial" panose="020B0604020202020204" pitchFamily="34" charset="0"/>
              </a:rPr>
              <a:t>parte </a:t>
            </a:r>
            <a:r>
              <a:rPr lang="es-AR" sz="1200" u="sng" dirty="0">
                <a:solidFill>
                  <a:srgbClr val="FFC000"/>
                </a:solidFill>
                <a:latin typeface="Arial" panose="020B0604020202020204" pitchFamily="34" charset="0"/>
                <a:cs typeface="Arial" panose="020B0604020202020204" pitchFamily="34" charset="0"/>
              </a:rPr>
              <a:t>actora debió aportar prueba para demostrar</a:t>
            </a:r>
            <a:r>
              <a:rPr lang="es-AR" sz="1200" dirty="0">
                <a:solidFill>
                  <a:srgbClr val="FFC000"/>
                </a:solidFill>
                <a:latin typeface="Arial" panose="020B0604020202020204" pitchFamily="34" charset="0"/>
                <a:cs typeface="Arial" panose="020B0604020202020204" pitchFamily="34" charset="0"/>
              </a:rPr>
              <a:t> que se utilizó la figura de la </a:t>
            </a:r>
            <a:r>
              <a:rPr lang="es-AR" sz="1200" u="sng" dirty="0" smtClean="0">
                <a:solidFill>
                  <a:srgbClr val="FFC000"/>
                </a:solidFill>
                <a:latin typeface="Arial" panose="020B0604020202020204" pitchFamily="34" charset="0"/>
                <a:cs typeface="Arial" panose="020B0604020202020204" pitchFamily="34" charset="0"/>
              </a:rPr>
              <a:t>CT </a:t>
            </a:r>
            <a:r>
              <a:rPr lang="es-AR" sz="1200" u="sng" dirty="0">
                <a:solidFill>
                  <a:srgbClr val="FFC000"/>
                </a:solidFill>
                <a:latin typeface="Arial" panose="020B0604020202020204" pitchFamily="34" charset="0"/>
                <a:cs typeface="Arial" panose="020B0604020202020204" pitchFamily="34" charset="0"/>
              </a:rPr>
              <a:t>de forma fraudulenta</a:t>
            </a:r>
            <a:r>
              <a:rPr lang="es-AR" sz="1200" dirty="0">
                <a:solidFill>
                  <a:srgbClr val="FFC000"/>
                </a:solidFill>
                <a:latin typeface="Arial" panose="020B0604020202020204" pitchFamily="34" charset="0"/>
                <a:cs typeface="Arial" panose="020B0604020202020204" pitchFamily="34" charset="0"/>
              </a:rPr>
              <a:t>. La </a:t>
            </a:r>
            <a:r>
              <a:rPr lang="es-AR" sz="1200" dirty="0" err="1" smtClean="0">
                <a:solidFill>
                  <a:srgbClr val="FFC000"/>
                </a:solidFill>
                <a:latin typeface="Arial" panose="020B0604020202020204" pitchFamily="34" charset="0"/>
                <a:cs typeface="Arial" panose="020B0604020202020204" pitchFamily="34" charset="0"/>
              </a:rPr>
              <a:t>coop</a:t>
            </a:r>
            <a:r>
              <a:rPr lang="es-AR" sz="1200" dirty="0" smtClean="0">
                <a:solidFill>
                  <a:srgbClr val="FFC000"/>
                </a:solidFill>
                <a:latin typeface="Arial" panose="020B0604020202020204" pitchFamily="34" charset="0"/>
                <a:cs typeface="Arial" panose="020B0604020202020204" pitchFamily="34" charset="0"/>
              </a:rPr>
              <a:t> </a:t>
            </a:r>
            <a:r>
              <a:rPr lang="es-AR" sz="1200" b="1" i="1" dirty="0">
                <a:solidFill>
                  <a:srgbClr val="FFC000"/>
                </a:solidFill>
                <a:latin typeface="Arial" panose="020B0604020202020204" pitchFamily="34" charset="0"/>
                <a:cs typeface="Arial" panose="020B0604020202020204" pitchFamily="34" charset="0"/>
              </a:rPr>
              <a:t>ya respondía a una organización social propia y en aras de procurar su objetivo decidieron constituirse en cooperativa</a:t>
            </a:r>
            <a:r>
              <a:rPr lang="es-AR" sz="1200" dirty="0">
                <a:solidFill>
                  <a:srgbClr val="FFC000"/>
                </a:solidFill>
                <a:latin typeface="Arial" panose="020B0604020202020204" pitchFamily="34" charset="0"/>
                <a:cs typeface="Arial" panose="020B0604020202020204" pitchFamily="34" charset="0"/>
              </a:rPr>
              <a:t>, </a:t>
            </a:r>
            <a:r>
              <a:rPr lang="es-AR" sz="1200" dirty="0" smtClean="0">
                <a:solidFill>
                  <a:srgbClr val="FFC000"/>
                </a:solidFill>
                <a:latin typeface="Arial" panose="020B0604020202020204" pitchFamily="34" charset="0"/>
                <a:cs typeface="Arial" panose="020B0604020202020204" pitchFamily="34" charset="0"/>
              </a:rPr>
              <a:t>realizan </a:t>
            </a:r>
            <a:r>
              <a:rPr lang="es-AR" sz="1200" u="sng" dirty="0" smtClean="0">
                <a:solidFill>
                  <a:srgbClr val="FFC000"/>
                </a:solidFill>
                <a:latin typeface="Arial" panose="020B0604020202020204" pitchFamily="34" charset="0"/>
                <a:cs typeface="Arial" panose="020B0604020202020204" pitchFamily="34" charset="0"/>
              </a:rPr>
              <a:t>asambleas</a:t>
            </a:r>
            <a:r>
              <a:rPr lang="es-AR" sz="1200" dirty="0" smtClean="0">
                <a:solidFill>
                  <a:srgbClr val="FFC000"/>
                </a:solidFill>
                <a:latin typeface="Arial" panose="020B0604020202020204" pitchFamily="34" charset="0"/>
                <a:cs typeface="Arial" panose="020B0604020202020204" pitchFamily="34" charset="0"/>
              </a:rPr>
              <a:t>, </a:t>
            </a:r>
            <a:r>
              <a:rPr lang="es-AR" sz="1200" u="sng" dirty="0" smtClean="0">
                <a:solidFill>
                  <a:srgbClr val="FFC000"/>
                </a:solidFill>
                <a:latin typeface="Arial" panose="020B0604020202020204" pitchFamily="34" charset="0"/>
                <a:cs typeface="Arial" panose="020B0604020202020204" pitchFamily="34" charset="0"/>
              </a:rPr>
              <a:t>decisiones </a:t>
            </a:r>
            <a:r>
              <a:rPr lang="es-AR" sz="1200" u="sng" dirty="0">
                <a:solidFill>
                  <a:srgbClr val="FFC000"/>
                </a:solidFill>
                <a:latin typeface="Arial" panose="020B0604020202020204" pitchFamily="34" charset="0"/>
                <a:cs typeface="Arial" panose="020B0604020202020204" pitchFamily="34" charset="0"/>
              </a:rPr>
              <a:t>en conjunto</a:t>
            </a:r>
            <a:r>
              <a:rPr lang="es-AR" sz="1200" dirty="0">
                <a:solidFill>
                  <a:srgbClr val="FFC000"/>
                </a:solidFill>
                <a:latin typeface="Arial" panose="020B0604020202020204" pitchFamily="34" charset="0"/>
                <a:cs typeface="Arial" panose="020B0604020202020204" pitchFamily="34" charset="0"/>
              </a:rPr>
              <a:t>, </a:t>
            </a:r>
            <a:r>
              <a:rPr lang="es-AR" sz="1200" dirty="0" smtClean="0">
                <a:solidFill>
                  <a:srgbClr val="FFC000"/>
                </a:solidFill>
                <a:latin typeface="Arial" panose="020B0604020202020204" pitchFamily="34" charset="0"/>
                <a:cs typeface="Arial" panose="020B0604020202020204" pitchFamily="34" charset="0"/>
              </a:rPr>
              <a:t>control </a:t>
            </a:r>
            <a:r>
              <a:rPr lang="es-AR" sz="1200" dirty="0">
                <a:solidFill>
                  <a:srgbClr val="FFC000"/>
                </a:solidFill>
                <a:latin typeface="Arial" panose="020B0604020202020204" pitchFamily="34" charset="0"/>
                <a:cs typeface="Arial" panose="020B0604020202020204" pitchFamily="34" charset="0"/>
              </a:rPr>
              <a:t>de la prestación de cada </a:t>
            </a:r>
            <a:r>
              <a:rPr lang="es-AR" sz="1200" dirty="0" smtClean="0">
                <a:solidFill>
                  <a:srgbClr val="FFC000"/>
                </a:solidFill>
                <a:latin typeface="Arial" panose="020B0604020202020204" pitchFamily="34" charset="0"/>
                <a:cs typeface="Arial" panose="020B0604020202020204" pitchFamily="34" charset="0"/>
              </a:rPr>
              <a:t>socios, personal </a:t>
            </a:r>
            <a:r>
              <a:rPr lang="es-AR" sz="1200" dirty="0">
                <a:solidFill>
                  <a:srgbClr val="FFC000"/>
                </a:solidFill>
                <a:latin typeface="Arial" panose="020B0604020202020204" pitchFamily="34" charset="0"/>
                <a:cs typeface="Arial" panose="020B0604020202020204" pitchFamily="34" charset="0"/>
              </a:rPr>
              <a:t>y </a:t>
            </a:r>
            <a:r>
              <a:rPr lang="es-AR" sz="1200" dirty="0" smtClean="0">
                <a:solidFill>
                  <a:srgbClr val="FFC000"/>
                </a:solidFill>
                <a:latin typeface="Arial" panose="020B0604020202020204" pitchFamily="34" charset="0"/>
                <a:cs typeface="Arial" panose="020B0604020202020204" pitchFamily="34" charset="0"/>
              </a:rPr>
              <a:t>colectivamente </a:t>
            </a:r>
            <a:r>
              <a:rPr lang="es-AR" sz="1200" dirty="0">
                <a:solidFill>
                  <a:srgbClr val="FFC000"/>
                </a:solidFill>
                <a:latin typeface="Arial" panose="020B0604020202020204" pitchFamily="34" charset="0"/>
                <a:cs typeface="Arial" panose="020B0604020202020204" pitchFamily="34" charset="0"/>
              </a:rPr>
              <a:t>y la </a:t>
            </a:r>
            <a:r>
              <a:rPr lang="es-AR" sz="1200" u="sng" dirty="0">
                <a:solidFill>
                  <a:srgbClr val="FFC000"/>
                </a:solidFill>
                <a:latin typeface="Arial" panose="020B0604020202020204" pitchFamily="34" charset="0"/>
                <a:cs typeface="Arial" panose="020B0604020202020204" pitchFamily="34" charset="0"/>
              </a:rPr>
              <a:t>distribución de la percepción del servicio</a:t>
            </a:r>
            <a:r>
              <a:rPr lang="es-AR" sz="1200" dirty="0">
                <a:solidFill>
                  <a:srgbClr val="FFC000"/>
                </a:solidFill>
                <a:latin typeface="Arial" panose="020B0604020202020204" pitchFamily="34" charset="0"/>
                <a:cs typeface="Arial" panose="020B0604020202020204" pitchFamily="34" charset="0"/>
              </a:rPr>
              <a:t> que abonaba el </a:t>
            </a:r>
            <a:r>
              <a:rPr lang="es-AR" sz="1200" dirty="0" smtClean="0">
                <a:solidFill>
                  <a:srgbClr val="FFC000"/>
                </a:solidFill>
                <a:latin typeface="Arial" panose="020B0604020202020204" pitchFamily="34" charset="0"/>
                <a:cs typeface="Arial" panose="020B0604020202020204" pitchFamily="34" charset="0"/>
              </a:rPr>
              <a:t>GCBA </a:t>
            </a:r>
            <a:r>
              <a:rPr lang="es-AR" sz="1200" dirty="0">
                <a:solidFill>
                  <a:srgbClr val="FFC000"/>
                </a:solidFill>
                <a:latin typeface="Arial" panose="020B0604020202020204" pitchFamily="34" charset="0"/>
                <a:cs typeface="Arial" panose="020B0604020202020204" pitchFamily="34" charset="0"/>
              </a:rPr>
              <a:t>en partes </a:t>
            </a:r>
            <a:r>
              <a:rPr lang="es-AR" sz="1200" dirty="0" smtClean="0">
                <a:solidFill>
                  <a:srgbClr val="FFC000"/>
                </a:solidFill>
                <a:latin typeface="Arial" panose="020B0604020202020204" pitchFamily="34" charset="0"/>
                <a:cs typeface="Arial" panose="020B0604020202020204" pitchFamily="34" charset="0"/>
              </a:rPr>
              <a:t>iguales. </a:t>
            </a:r>
            <a:r>
              <a:rPr lang="es-AR" sz="1200" dirty="0">
                <a:solidFill>
                  <a:srgbClr val="FFC000"/>
                </a:solidFill>
                <a:latin typeface="Arial" panose="020B0604020202020204" pitchFamily="34" charset="0"/>
                <a:cs typeface="Arial" panose="020B0604020202020204" pitchFamily="34" charset="0"/>
              </a:rPr>
              <a:t>[NO]</a:t>
            </a:r>
            <a:endParaRPr lang="es-MX" sz="1200" i="0" dirty="0">
              <a:solidFill>
                <a:srgbClr val="FFC000"/>
              </a:solidFill>
              <a:effectLst/>
              <a:latin typeface="Arial" panose="020B0604020202020204" pitchFamily="34" charset="0"/>
              <a:cs typeface="Arial" panose="020B0604020202020204" pitchFamily="34" charset="0"/>
            </a:endParaRPr>
          </a:p>
          <a:p>
            <a:pPr algn="just"/>
            <a:endParaRPr lang="es-AR" sz="1200" b="1" dirty="0" smtClean="0">
              <a:latin typeface="Arial" panose="020B0604020202020204" pitchFamily="34" charset="0"/>
              <a:cs typeface="Arial" panose="020B0604020202020204" pitchFamily="34" charset="0"/>
            </a:endParaRPr>
          </a:p>
          <a:p>
            <a:pPr algn="just"/>
            <a:r>
              <a:rPr lang="es-AR" sz="1200" b="1" dirty="0" smtClean="0">
                <a:latin typeface="Arial" panose="020B0604020202020204" pitchFamily="34" charset="0"/>
                <a:cs typeface="Arial" panose="020B0604020202020204" pitchFamily="34" charset="0"/>
              </a:rPr>
              <a:t>CNAT-II</a:t>
            </a:r>
            <a:r>
              <a:rPr lang="es-AR" sz="1200" b="1" dirty="0">
                <a:latin typeface="Arial" panose="020B0604020202020204" pitchFamily="34" charset="0"/>
                <a:cs typeface="Arial" panose="020B0604020202020204" pitchFamily="34" charset="0"/>
              </a:rPr>
              <a:t>, 14/03/2022, “</a:t>
            </a:r>
            <a:r>
              <a:rPr lang="es-AR" sz="1200" b="1" dirty="0" err="1" smtClean="0">
                <a:latin typeface="Arial" panose="020B0604020202020204" pitchFamily="34" charset="0"/>
                <a:cs typeface="Arial" panose="020B0604020202020204" pitchFamily="34" charset="0"/>
              </a:rPr>
              <a:t>Alaníz</a:t>
            </a:r>
            <a:r>
              <a:rPr lang="es-AR" sz="1200" b="1" dirty="0">
                <a:latin typeface="Arial" panose="020B0604020202020204" pitchFamily="34" charset="0"/>
                <a:cs typeface="Arial" panose="020B0604020202020204" pitchFamily="34" charset="0"/>
              </a:rPr>
              <a:t>, Juan Carlos c/ CT Lince </a:t>
            </a:r>
            <a:r>
              <a:rPr lang="es-AR" sz="1200" b="1" dirty="0" err="1">
                <a:latin typeface="Arial" panose="020B0604020202020204" pitchFamily="34" charset="0"/>
                <a:cs typeface="Arial" panose="020B0604020202020204" pitchFamily="34" charset="0"/>
              </a:rPr>
              <a:t>Seg</a:t>
            </a:r>
            <a:r>
              <a:rPr lang="es-AR" sz="1200" b="1" dirty="0">
                <a:latin typeface="Arial" panose="020B0604020202020204" pitchFamily="34" charset="0"/>
                <a:cs typeface="Arial" panose="020B0604020202020204" pitchFamily="34" charset="0"/>
              </a:rPr>
              <a:t> s/ despido”: </a:t>
            </a:r>
            <a:r>
              <a:rPr lang="es-AR" sz="1200" dirty="0" smtClean="0">
                <a:solidFill>
                  <a:srgbClr val="FFC000"/>
                </a:solidFill>
                <a:latin typeface="Arial" panose="020B0604020202020204" pitchFamily="34" charset="0"/>
                <a:cs typeface="Arial" panose="020B0604020202020204" pitchFamily="34" charset="0"/>
              </a:rPr>
              <a:t>prestó </a:t>
            </a:r>
            <a:r>
              <a:rPr lang="es-AR" sz="1200" dirty="0">
                <a:solidFill>
                  <a:srgbClr val="FFC000"/>
                </a:solidFill>
                <a:latin typeface="Arial" panose="020B0604020202020204" pitchFamily="34" charset="0"/>
                <a:cs typeface="Arial" panose="020B0604020202020204" pitchFamily="34" charset="0"/>
              </a:rPr>
              <a:t>servicios en favor y con sujeción al poder de dirección y organización </a:t>
            </a:r>
            <a:r>
              <a:rPr lang="es-AR" sz="1200" dirty="0" smtClean="0">
                <a:solidFill>
                  <a:srgbClr val="FFC000"/>
                </a:solidFill>
                <a:latin typeface="Arial" panose="020B0604020202020204" pitchFamily="34" charset="0"/>
                <a:cs typeface="Arial" panose="020B0604020202020204" pitchFamily="34" charset="0"/>
              </a:rPr>
              <a:t>de la </a:t>
            </a:r>
            <a:r>
              <a:rPr lang="es-AR" sz="1200" dirty="0" err="1" smtClean="0">
                <a:solidFill>
                  <a:srgbClr val="FFC000"/>
                </a:solidFill>
                <a:latin typeface="Arial" panose="020B0604020202020204" pitchFamily="34" charset="0"/>
                <a:cs typeface="Arial" panose="020B0604020202020204" pitchFamily="34" charset="0"/>
              </a:rPr>
              <a:t>Coop</a:t>
            </a:r>
            <a:r>
              <a:rPr lang="es-AR" sz="1200" dirty="0" smtClean="0">
                <a:solidFill>
                  <a:srgbClr val="FFC000"/>
                </a:solidFill>
                <a:latin typeface="Arial" panose="020B0604020202020204" pitchFamily="34" charset="0"/>
                <a:cs typeface="Arial" panose="020B0604020202020204" pitchFamily="34" charset="0"/>
              </a:rPr>
              <a:t>, </a:t>
            </a:r>
            <a:r>
              <a:rPr lang="es-AR" sz="1200" dirty="0" smtClean="0">
                <a:solidFill>
                  <a:srgbClr val="FFC000"/>
                </a:solidFill>
                <a:latin typeface="Arial" panose="020B0604020202020204" pitchFamily="34" charset="0"/>
                <a:cs typeface="Arial" panose="020B0604020202020204" pitchFamily="34" charset="0"/>
              </a:rPr>
              <a:t>resultó </a:t>
            </a:r>
            <a:r>
              <a:rPr lang="es-AR" sz="1200" dirty="0">
                <a:solidFill>
                  <a:srgbClr val="FFC000"/>
                </a:solidFill>
                <a:latin typeface="Arial" panose="020B0604020202020204" pitchFamily="34" charset="0"/>
                <a:cs typeface="Arial" panose="020B0604020202020204" pitchFamily="34" charset="0"/>
              </a:rPr>
              <a:t>empleadora de sus </a:t>
            </a:r>
            <a:r>
              <a:rPr lang="es-AR" sz="1200" dirty="0" smtClean="0">
                <a:solidFill>
                  <a:srgbClr val="FFC000"/>
                </a:solidFill>
                <a:latin typeface="Arial" panose="020B0604020202020204" pitchFamily="34" charset="0"/>
                <a:cs typeface="Arial" panose="020B0604020202020204" pitchFamily="34" charset="0"/>
              </a:rPr>
              <a:t>servicios, máxime </a:t>
            </a:r>
            <a:r>
              <a:rPr lang="es-AR" sz="1200" dirty="0">
                <a:solidFill>
                  <a:srgbClr val="FFC000"/>
                </a:solidFill>
                <a:latin typeface="Arial" panose="020B0604020202020204" pitchFamily="34" charset="0"/>
                <a:cs typeface="Arial" panose="020B0604020202020204" pitchFamily="34" charset="0"/>
              </a:rPr>
              <a:t>cuando </a:t>
            </a:r>
            <a:r>
              <a:rPr lang="es-AR" sz="1200" b="1" dirty="0">
                <a:solidFill>
                  <a:srgbClr val="FFC000"/>
                </a:solidFill>
                <a:latin typeface="Arial" panose="020B0604020202020204" pitchFamily="34" charset="0"/>
                <a:cs typeface="Arial" panose="020B0604020202020204" pitchFamily="34" charset="0"/>
              </a:rPr>
              <a:t>no está acreditado que su prestación respondiera a un verdadero “acto cooperativo</a:t>
            </a:r>
            <a:r>
              <a:rPr lang="es-AR" sz="1200" dirty="0">
                <a:solidFill>
                  <a:srgbClr val="FFC000"/>
                </a:solidFill>
                <a:latin typeface="Arial" panose="020B0604020202020204" pitchFamily="34" charset="0"/>
                <a:cs typeface="Arial" panose="020B0604020202020204" pitchFamily="34" charset="0"/>
              </a:rPr>
              <a:t>”. (…) </a:t>
            </a:r>
            <a:r>
              <a:rPr lang="es-AR" sz="1200" u="sng" dirty="0">
                <a:solidFill>
                  <a:srgbClr val="FFC000"/>
                </a:solidFill>
                <a:latin typeface="Arial" panose="020B0604020202020204" pitchFamily="34" charset="0"/>
                <a:cs typeface="Arial" panose="020B0604020202020204" pitchFamily="34" charset="0"/>
              </a:rPr>
              <a:t>particularidad de que el aporte del socio es, su trabajo</a:t>
            </a:r>
            <a:r>
              <a:rPr lang="es-AR" sz="1200" dirty="0">
                <a:solidFill>
                  <a:srgbClr val="FFC000"/>
                </a:solidFill>
                <a:latin typeface="Arial" panose="020B0604020202020204" pitchFamily="34" charset="0"/>
                <a:cs typeface="Arial" panose="020B0604020202020204" pitchFamily="34" charset="0"/>
              </a:rPr>
              <a:t> personal, lo cual </a:t>
            </a:r>
            <a:r>
              <a:rPr lang="es-AR" sz="1200" u="sng" dirty="0">
                <a:solidFill>
                  <a:srgbClr val="FFC000"/>
                </a:solidFill>
                <a:latin typeface="Arial" panose="020B0604020202020204" pitchFamily="34" charset="0"/>
                <a:cs typeface="Arial" panose="020B0604020202020204" pitchFamily="34" charset="0"/>
              </a:rPr>
              <a:t>también constituye la prestación típica de un contrato de trabajo</a:t>
            </a:r>
            <a:r>
              <a:rPr lang="es-AR" sz="1200" dirty="0">
                <a:solidFill>
                  <a:srgbClr val="FFC000"/>
                </a:solidFill>
                <a:latin typeface="Arial" panose="020B0604020202020204" pitchFamily="34" charset="0"/>
                <a:cs typeface="Arial" panose="020B0604020202020204" pitchFamily="34" charset="0"/>
              </a:rPr>
              <a:t>. El carácter de </a:t>
            </a:r>
            <a:r>
              <a:rPr lang="es-AR" sz="1200" u="sng" dirty="0">
                <a:solidFill>
                  <a:srgbClr val="FFC000"/>
                </a:solidFill>
                <a:latin typeface="Arial" panose="020B0604020202020204" pitchFamily="34" charset="0"/>
                <a:cs typeface="Arial" panose="020B0604020202020204" pitchFamily="34" charset="0"/>
              </a:rPr>
              <a:t>socio no excluye por sí solo la posibilidad que se configure un contrato de trabajo con el ente</a:t>
            </a:r>
            <a:r>
              <a:rPr lang="es-AR" sz="1200" dirty="0">
                <a:solidFill>
                  <a:srgbClr val="FFC000"/>
                </a:solidFill>
                <a:latin typeface="Arial" panose="020B0604020202020204" pitchFamily="34" charset="0"/>
                <a:cs typeface="Arial" panose="020B0604020202020204" pitchFamily="34" charset="0"/>
              </a:rPr>
              <a:t> que integra (art. 27 LCT). A partir </a:t>
            </a:r>
            <a:r>
              <a:rPr lang="es-AR" sz="1200" b="1" dirty="0">
                <a:solidFill>
                  <a:srgbClr val="FFC000"/>
                </a:solidFill>
                <a:latin typeface="Arial" panose="020B0604020202020204" pitchFamily="34" charset="0"/>
                <a:cs typeface="Arial" panose="020B0604020202020204" pitchFamily="34" charset="0"/>
              </a:rPr>
              <a:t>de la doctrina</a:t>
            </a:r>
            <a:r>
              <a:rPr lang="es-AR" sz="1200" dirty="0">
                <a:solidFill>
                  <a:srgbClr val="FFC000"/>
                </a:solidFill>
                <a:latin typeface="Arial" panose="020B0604020202020204" pitchFamily="34" charset="0"/>
                <a:cs typeface="Arial" panose="020B0604020202020204" pitchFamily="34" charset="0"/>
              </a:rPr>
              <a:t> de la </a:t>
            </a:r>
            <a:r>
              <a:rPr lang="es-AR" sz="1200" b="1" dirty="0">
                <a:solidFill>
                  <a:srgbClr val="FFC000"/>
                </a:solidFill>
                <a:latin typeface="Arial" panose="020B0604020202020204" pitchFamily="34" charset="0"/>
                <a:cs typeface="Arial" panose="020B0604020202020204" pitchFamily="34" charset="0"/>
              </a:rPr>
              <a:t>CSJN “Lago </a:t>
            </a:r>
            <a:r>
              <a:rPr lang="es-AR" sz="1200" b="1" dirty="0" smtClean="0">
                <a:solidFill>
                  <a:srgbClr val="FFC000"/>
                </a:solidFill>
                <a:latin typeface="Arial" panose="020B0604020202020204" pitchFamily="34" charset="0"/>
                <a:cs typeface="Arial" panose="020B0604020202020204" pitchFamily="34" charset="0"/>
              </a:rPr>
              <a:t>Castro c/CT </a:t>
            </a:r>
            <a:r>
              <a:rPr lang="es-AR" sz="1200" b="1" dirty="0">
                <a:solidFill>
                  <a:srgbClr val="FFC000"/>
                </a:solidFill>
                <a:latin typeface="Arial" panose="020B0604020202020204" pitchFamily="34" charset="0"/>
                <a:cs typeface="Arial" panose="020B0604020202020204" pitchFamily="34" charset="0"/>
              </a:rPr>
              <a:t>Nueva </a:t>
            </a:r>
            <a:r>
              <a:rPr lang="es-AR" sz="1200" b="1" dirty="0" smtClean="0">
                <a:solidFill>
                  <a:srgbClr val="FFC000"/>
                </a:solidFill>
                <a:latin typeface="Arial" panose="020B0604020202020204" pitchFamily="34" charset="0"/>
                <a:cs typeface="Arial" panose="020B0604020202020204" pitchFamily="34" charset="0"/>
              </a:rPr>
              <a:t>Salvia”</a:t>
            </a:r>
            <a:r>
              <a:rPr lang="es-AR" sz="1200" dirty="0" smtClean="0">
                <a:solidFill>
                  <a:srgbClr val="FFC000"/>
                </a:solidFill>
                <a:latin typeface="Arial" panose="020B0604020202020204" pitchFamily="34" charset="0"/>
                <a:cs typeface="Arial" panose="020B0604020202020204" pitchFamily="34" charset="0"/>
              </a:rPr>
              <a:t> </a:t>
            </a:r>
            <a:r>
              <a:rPr lang="es-AR" sz="1200" dirty="0">
                <a:solidFill>
                  <a:srgbClr val="FFC000"/>
                </a:solidFill>
                <a:latin typeface="Arial" panose="020B0604020202020204" pitchFamily="34" charset="0"/>
                <a:cs typeface="Arial" panose="020B0604020202020204" pitchFamily="34" charset="0"/>
              </a:rPr>
              <a:t>cabe analizar </a:t>
            </a:r>
            <a:r>
              <a:rPr lang="es-AR" sz="1200" u="sng" dirty="0">
                <a:solidFill>
                  <a:srgbClr val="FFC000"/>
                </a:solidFill>
                <a:latin typeface="Arial" panose="020B0604020202020204" pitchFamily="34" charset="0"/>
                <a:cs typeface="Arial" panose="020B0604020202020204" pitchFamily="34" charset="0"/>
              </a:rPr>
              <a:t>si se trató de una cooperativa “genuina” como beneficiaria directa y única de los servicios prestados por sus integrantes</a:t>
            </a:r>
            <a:r>
              <a:rPr lang="es-AR" sz="1200" dirty="0">
                <a:solidFill>
                  <a:srgbClr val="FFC000"/>
                </a:solidFill>
                <a:latin typeface="Arial" panose="020B0604020202020204" pitchFamily="34" charset="0"/>
                <a:cs typeface="Arial" panose="020B0604020202020204" pitchFamily="34" charset="0"/>
              </a:rPr>
              <a:t>. </a:t>
            </a:r>
            <a:r>
              <a:rPr lang="es-AR" sz="1200" b="1" i="1" dirty="0">
                <a:solidFill>
                  <a:srgbClr val="FFC000"/>
                </a:solidFill>
                <a:latin typeface="Arial" panose="020B0604020202020204" pitchFamily="34" charset="0"/>
                <a:cs typeface="Arial" panose="020B0604020202020204" pitchFamily="34" charset="0"/>
              </a:rPr>
              <a:t>No está demostrado que el actor haya tenido participación efectiva en las asambleas, ni que haya contado con algún tipo de facultad ejecutiva o decisoria</a:t>
            </a:r>
            <a:r>
              <a:rPr lang="es-AR" sz="1200" dirty="0">
                <a:solidFill>
                  <a:srgbClr val="FFC000"/>
                </a:solidFill>
                <a:latin typeface="Arial" panose="020B0604020202020204" pitchFamily="34" charset="0"/>
                <a:cs typeface="Arial" panose="020B0604020202020204" pitchFamily="34" charset="0"/>
              </a:rPr>
              <a:t> en el consejo de administración… [</a:t>
            </a:r>
            <a:r>
              <a:rPr lang="es-AR" sz="1200" dirty="0" smtClean="0">
                <a:solidFill>
                  <a:srgbClr val="FFC000"/>
                </a:solidFill>
                <a:latin typeface="Arial" panose="020B0604020202020204" pitchFamily="34" charset="0"/>
                <a:cs typeface="Arial" panose="020B0604020202020204" pitchFamily="34" charset="0"/>
              </a:rPr>
              <a:t>SI, parcial]</a:t>
            </a:r>
            <a:endParaRPr lang="es-AR" sz="1200" dirty="0">
              <a:solidFill>
                <a:srgbClr val="FFC000"/>
              </a:solidFill>
              <a:latin typeface="Arial" panose="020B0604020202020204" pitchFamily="34" charset="0"/>
              <a:cs typeface="Arial" panose="020B0604020202020204" pitchFamily="34" charset="0"/>
            </a:endParaRPr>
          </a:p>
          <a:p>
            <a:endParaRPr lang="es-AR" sz="1200" b="1" dirty="0">
              <a:solidFill>
                <a:srgbClr val="FFC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707196664"/>
      </p:ext>
    </p:extLst>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116632"/>
            <a:ext cx="7175909" cy="610466"/>
          </a:xfrm>
        </p:spPr>
        <p:txBody>
          <a:bodyPr>
            <a:noAutofit/>
          </a:bodyPr>
          <a:lstStyle/>
          <a:p>
            <a:pPr marR="8890" algn="ctr"/>
            <a:r>
              <a:rPr lang="es-MX" b="1" cap="all" spc="0" dirty="0">
                <a:effectLst>
                  <a:reflection blurRad="12700" stA="34000" endA="740" endPos="53000" dir="5400000" sy="-100000" algn="bl" rotWithShape="0"/>
                </a:effectLst>
              </a:rPr>
              <a:t>CONTENIDO SUMARIO</a:t>
            </a:r>
          </a:p>
        </p:txBody>
      </p:sp>
      <p:sp>
        <p:nvSpPr>
          <p:cNvPr id="3" name="Marcador de contenido 2"/>
          <p:cNvSpPr>
            <a:spLocks noGrp="1"/>
          </p:cNvSpPr>
          <p:nvPr>
            <p:ph idx="1"/>
          </p:nvPr>
        </p:nvSpPr>
        <p:spPr>
          <a:xfrm>
            <a:off x="457200" y="1556791"/>
            <a:ext cx="8147248" cy="5112613"/>
          </a:xfrm>
        </p:spPr>
        <p:txBody>
          <a:bodyPr>
            <a:noAutofit/>
          </a:bodyPr>
          <a:lstStyle/>
          <a:p>
            <a:pPr marL="468630" indent="-400050" algn="just">
              <a:buClr>
                <a:srgbClr val="FFC000"/>
              </a:buClr>
              <a:buFont typeface="+mj-lt"/>
              <a:buAutoNum type="romanUcPeriod"/>
            </a:pPr>
            <a:r>
              <a:rPr lang="es-MX" sz="2000" dirty="0">
                <a:solidFill>
                  <a:srgbClr val="FFC000"/>
                </a:solidFill>
                <a:latin typeface="Arial" panose="020B0604020202020204" pitchFamily="34" charset="0"/>
              </a:rPr>
              <a:t>Breve introducción. </a:t>
            </a:r>
            <a:endParaRPr lang="es-MX" sz="2000" dirty="0" smtClean="0">
              <a:solidFill>
                <a:srgbClr val="FFC000"/>
              </a:solidFill>
              <a:latin typeface="Arial" panose="020B0604020202020204" pitchFamily="34" charset="0"/>
            </a:endParaRPr>
          </a:p>
          <a:p>
            <a:pPr marL="468630" indent="-400050" algn="just">
              <a:buClr>
                <a:srgbClr val="FFC000"/>
              </a:buClr>
              <a:buFont typeface="+mj-lt"/>
              <a:buAutoNum type="romanUcPeriod"/>
            </a:pPr>
            <a:r>
              <a:rPr lang="es-MX" sz="2000" dirty="0" smtClean="0">
                <a:solidFill>
                  <a:srgbClr val="FFC000"/>
                </a:solidFill>
                <a:latin typeface="Arial" panose="020B0604020202020204" pitchFamily="34" charset="0"/>
              </a:rPr>
              <a:t>Normativa </a:t>
            </a:r>
            <a:r>
              <a:rPr lang="es-MX" sz="2000" dirty="0">
                <a:solidFill>
                  <a:srgbClr val="FFC000"/>
                </a:solidFill>
                <a:latin typeface="Arial" panose="020B0604020202020204" pitchFamily="34" charset="0"/>
              </a:rPr>
              <a:t>aplicable: evolución y marco actual de las </a:t>
            </a:r>
            <a:r>
              <a:rPr lang="es-MX" sz="2000" dirty="0" err="1">
                <a:solidFill>
                  <a:srgbClr val="FFC000"/>
                </a:solidFill>
                <a:latin typeface="Arial" panose="020B0604020202020204" pitchFamily="34" charset="0"/>
              </a:rPr>
              <a:t>Coop</a:t>
            </a:r>
            <a:r>
              <a:rPr lang="es-MX" sz="2000" dirty="0">
                <a:solidFill>
                  <a:srgbClr val="FFC000"/>
                </a:solidFill>
                <a:latin typeface="Arial" panose="020B0604020202020204" pitchFamily="34" charset="0"/>
              </a:rPr>
              <a:t>. Trabajo (CT), respecto de las obligaciones de la </a:t>
            </a:r>
            <a:r>
              <a:rPr lang="es-MX" sz="2000" dirty="0" err="1">
                <a:solidFill>
                  <a:srgbClr val="FFC000"/>
                </a:solidFill>
                <a:latin typeface="Arial" panose="020B0604020202020204" pitchFamily="34" charset="0"/>
              </a:rPr>
              <a:t>Seg</a:t>
            </a:r>
            <a:r>
              <a:rPr lang="es-MX" sz="2000" dirty="0">
                <a:solidFill>
                  <a:srgbClr val="FFC000"/>
                </a:solidFill>
                <a:latin typeface="Arial" panose="020B0604020202020204" pitchFamily="34" charset="0"/>
              </a:rPr>
              <a:t>. Social.</a:t>
            </a:r>
          </a:p>
          <a:p>
            <a:pPr marL="468630" indent="-400050" algn="just">
              <a:buClr>
                <a:srgbClr val="FFC000"/>
              </a:buClr>
              <a:buFont typeface="+mj-lt"/>
              <a:buAutoNum type="romanUcPeriod"/>
            </a:pPr>
            <a:r>
              <a:rPr lang="es-AR" sz="2000" dirty="0" smtClean="0">
                <a:solidFill>
                  <a:srgbClr val="FFC000"/>
                </a:solidFill>
                <a:latin typeface="Arial" panose="020B0604020202020204" pitchFamily="34" charset="0"/>
                <a:cs typeface="Arial" panose="020B0604020202020204" pitchFamily="34" charset="0"/>
              </a:rPr>
              <a:t>Definición </a:t>
            </a:r>
            <a:r>
              <a:rPr lang="es-AR" sz="2000" dirty="0">
                <a:solidFill>
                  <a:srgbClr val="FFC000"/>
                </a:solidFill>
                <a:latin typeface="Arial" panose="020B0604020202020204" pitchFamily="34" charset="0"/>
                <a:cs typeface="Arial" panose="020B0604020202020204" pitchFamily="34" charset="0"/>
              </a:rPr>
              <a:t>conceptual de CT y ¿cuándo se considera que es “legítima”? </a:t>
            </a:r>
          </a:p>
          <a:p>
            <a:pPr marL="468630" indent="-400050" algn="just">
              <a:buClr>
                <a:srgbClr val="FFC000"/>
              </a:buClr>
              <a:buFont typeface="+mj-lt"/>
              <a:buAutoNum type="romanUcPeriod"/>
            </a:pPr>
            <a:r>
              <a:rPr lang="es-AR" sz="2000" dirty="0">
                <a:solidFill>
                  <a:srgbClr val="FFC000"/>
                </a:solidFill>
                <a:latin typeface="Arial" panose="020B0604020202020204" pitchFamily="34" charset="0"/>
                <a:cs typeface="Arial" panose="020B0604020202020204" pitchFamily="34" charset="0"/>
              </a:rPr>
              <a:t>Obligaciones de las CT y sus asociados en materia de Seguridad Social.</a:t>
            </a:r>
          </a:p>
          <a:p>
            <a:pPr marL="468630" indent="-400050" algn="just">
              <a:buClr>
                <a:srgbClr val="FFC000"/>
              </a:buClr>
              <a:buFont typeface="+mj-lt"/>
              <a:buAutoNum type="romanUcPeriod"/>
            </a:pPr>
            <a:r>
              <a:rPr lang="es-AR" sz="2000" dirty="0">
                <a:solidFill>
                  <a:srgbClr val="FFC000"/>
                </a:solidFill>
                <a:latin typeface="Arial" panose="020B0604020202020204" pitchFamily="34" charset="0"/>
                <a:cs typeface="Arial" panose="020B0604020202020204" pitchFamily="34" charset="0"/>
              </a:rPr>
              <a:t>¿Cómo se vincula una cooperativa de trabajo (</a:t>
            </a:r>
            <a:r>
              <a:rPr lang="es-AR" sz="2000" i="1" dirty="0">
                <a:solidFill>
                  <a:srgbClr val="FFC000"/>
                </a:solidFill>
                <a:latin typeface="Arial" panose="020B0604020202020204" pitchFamily="34" charset="0"/>
                <a:cs typeface="Arial" panose="020B0604020202020204" pitchFamily="34" charset="0"/>
              </a:rPr>
              <a:t>legítima</a:t>
            </a:r>
            <a:r>
              <a:rPr lang="es-AR" sz="2000" dirty="0">
                <a:solidFill>
                  <a:srgbClr val="FFC000"/>
                </a:solidFill>
                <a:latin typeface="Arial" panose="020B0604020202020204" pitchFamily="34" charset="0"/>
                <a:cs typeface="Arial" panose="020B0604020202020204" pitchFamily="34" charset="0"/>
              </a:rPr>
              <a:t>) con la empresa usuaria que contrata sus servicios cooperativos? </a:t>
            </a:r>
          </a:p>
          <a:p>
            <a:pPr marL="468630" indent="-400050" algn="just">
              <a:buClr>
                <a:srgbClr val="FFC000"/>
              </a:buClr>
              <a:buFont typeface="+mj-lt"/>
              <a:buAutoNum type="romanUcPeriod"/>
            </a:pPr>
            <a:r>
              <a:rPr lang="es-AR" sz="2000" dirty="0">
                <a:solidFill>
                  <a:srgbClr val="FFC000"/>
                </a:solidFill>
                <a:latin typeface="Arial" panose="020B0604020202020204" pitchFamily="34" charset="0"/>
                <a:cs typeface="Arial" panose="020B0604020202020204" pitchFamily="34" charset="0"/>
              </a:rPr>
              <a:t>Supuestos de “fraude cooperativo”: interpretación del fisco, jurisprudencia. </a:t>
            </a:r>
            <a:endParaRPr lang="es-AR" sz="2000" dirty="0">
              <a:latin typeface="Arial" panose="020B0604020202020204" pitchFamily="34" charset="0"/>
              <a:cs typeface="Arial" panose="020B0604020202020204" pitchFamily="34" charset="0"/>
            </a:endParaRPr>
          </a:p>
          <a:p>
            <a:pPr marL="468630" indent="-400050" algn="just">
              <a:buClr>
                <a:srgbClr val="FFC000"/>
              </a:buClr>
              <a:buFont typeface="+mj-lt"/>
              <a:buAutoNum type="romanUcPeriod"/>
            </a:pPr>
            <a:r>
              <a:rPr lang="es-MX" sz="2000" dirty="0">
                <a:solidFill>
                  <a:srgbClr val="FFC000"/>
                </a:solidFill>
                <a:latin typeface="Arial" panose="020B0604020202020204" pitchFamily="34" charset="0"/>
              </a:rPr>
              <a:t>Conclusiones.</a:t>
            </a:r>
          </a:p>
          <a:p>
            <a:pPr algn="just"/>
            <a:endParaRPr lang="es-MX" sz="2200" b="0" i="0" dirty="0">
              <a:solidFill>
                <a:srgbClr val="FFC000"/>
              </a:solidFill>
              <a:effectLst/>
              <a:latin typeface="Arial" panose="020B0604020202020204" pitchFamily="34" charset="0"/>
            </a:endParaRPr>
          </a:p>
        </p:txBody>
      </p:sp>
    </p:spTree>
  </p:cSld>
  <p:clrMapOvr>
    <a:masterClrMapping/>
  </p:clrMapOvr>
  <p:transition spd="med" advClick="0" advTm="10000">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60648"/>
            <a:ext cx="8424936" cy="610466"/>
          </a:xfrm>
        </p:spPr>
        <p:txBody>
          <a:bodyPr>
            <a:noAutofit/>
          </a:bodyPr>
          <a:lstStyle/>
          <a:p>
            <a:pPr marR="8890" algn="ctr"/>
            <a:r>
              <a:rPr lang="es-MX" sz="3200" b="1" cap="all" spc="0" dirty="0">
                <a:effectLst>
                  <a:reflection blurRad="12700" stA="34000" endA="740" endPos="53000" dir="5400000" sy="-100000" algn="bl" rotWithShape="0"/>
                </a:effectLst>
              </a:rPr>
              <a:t>Supuestos de fraude cooperativo (CONT.)</a:t>
            </a:r>
          </a:p>
        </p:txBody>
      </p:sp>
      <p:sp>
        <p:nvSpPr>
          <p:cNvPr id="3" name="Marcador de contenido 2"/>
          <p:cNvSpPr>
            <a:spLocks noGrp="1"/>
          </p:cNvSpPr>
          <p:nvPr>
            <p:ph idx="1"/>
          </p:nvPr>
        </p:nvSpPr>
        <p:spPr>
          <a:xfrm>
            <a:off x="539552" y="908720"/>
            <a:ext cx="8075239" cy="5630132"/>
          </a:xfrm>
        </p:spPr>
        <p:txBody>
          <a:bodyPr>
            <a:noAutofit/>
          </a:bodyPr>
          <a:lstStyle/>
          <a:p>
            <a:pPr>
              <a:buNone/>
            </a:pPr>
            <a:r>
              <a:rPr lang="es-AR" sz="1600" dirty="0">
                <a:solidFill>
                  <a:srgbClr val="FFCC00"/>
                </a:solidFill>
                <a:latin typeface="Arial" panose="020B0604020202020204" pitchFamily="34" charset="0"/>
                <a:cs typeface="Arial" panose="020B0604020202020204" pitchFamily="34" charset="0"/>
              </a:rPr>
              <a:t>Posición de la jurisprudencia: </a:t>
            </a:r>
          </a:p>
          <a:p>
            <a:pPr algn="just"/>
            <a:r>
              <a:rPr lang="es-AR" sz="1200" b="1" dirty="0">
                <a:solidFill>
                  <a:srgbClr val="FFC000"/>
                </a:solidFill>
                <a:latin typeface="Arial" panose="020B0604020202020204" pitchFamily="34" charset="0"/>
                <a:cs typeface="Arial" panose="020B0604020202020204" pitchFamily="34" charset="0"/>
              </a:rPr>
              <a:t>CFSS-III, 204/2023, “DON MELQUIADES S.R.L. c/ AFIP”: </a:t>
            </a:r>
            <a:r>
              <a:rPr lang="es-AR" sz="1200" dirty="0">
                <a:latin typeface="Arial" panose="020B0604020202020204" pitchFamily="34" charset="0"/>
                <a:cs typeface="Arial" panose="020B0604020202020204" pitchFamily="34" charset="0"/>
              </a:rPr>
              <a:t>eje </a:t>
            </a:r>
            <a:r>
              <a:rPr lang="es-AR" sz="1200" dirty="0" smtClean="0">
                <a:latin typeface="Arial" panose="020B0604020202020204" pitchFamily="34" charset="0"/>
                <a:cs typeface="Arial" panose="020B0604020202020204" pitchFamily="34" charset="0"/>
              </a:rPr>
              <a:t>central, </a:t>
            </a:r>
            <a:r>
              <a:rPr lang="es-AR" sz="1200" dirty="0">
                <a:latin typeface="Arial" panose="020B0604020202020204" pitchFamily="34" charset="0"/>
                <a:cs typeface="Arial" panose="020B0604020202020204" pitchFamily="34" charset="0"/>
              </a:rPr>
              <a:t>determinar </a:t>
            </a:r>
            <a:r>
              <a:rPr lang="es-AR" sz="1200" b="1" dirty="0">
                <a:latin typeface="Arial" panose="020B0604020202020204" pitchFamily="34" charset="0"/>
                <a:cs typeface="Arial" panose="020B0604020202020204" pitchFamily="34" charset="0"/>
              </a:rPr>
              <a:t>si existió dependencia </a:t>
            </a:r>
            <a:r>
              <a:rPr lang="es-AR" sz="1200" dirty="0">
                <a:latin typeface="Arial" panose="020B0604020202020204" pitchFamily="34" charset="0"/>
                <a:cs typeface="Arial" panose="020B0604020202020204" pitchFamily="34" charset="0"/>
              </a:rPr>
              <a:t>de </a:t>
            </a:r>
            <a:r>
              <a:rPr lang="es-AR" sz="1200" dirty="0" err="1">
                <a:latin typeface="Arial" panose="020B0604020202020204" pitchFamily="34" charset="0"/>
                <a:cs typeface="Arial" panose="020B0604020202020204" pitchFamily="34" charset="0"/>
              </a:rPr>
              <a:t>asoc</a:t>
            </a:r>
            <a:r>
              <a:rPr lang="es-AR" sz="1200" dirty="0">
                <a:latin typeface="Arial" panose="020B0604020202020204" pitchFamily="34" charset="0"/>
                <a:cs typeface="Arial" panose="020B0604020202020204" pitchFamily="34" charset="0"/>
              </a:rPr>
              <a:t> CT habilitada con la actora. </a:t>
            </a:r>
            <a:r>
              <a:rPr lang="es-AR" sz="1200" u="sng" dirty="0">
                <a:latin typeface="Arial" panose="020B0604020202020204" pitchFamily="34" charset="0"/>
                <a:cs typeface="Arial" panose="020B0604020202020204" pitchFamily="34" charset="0"/>
              </a:rPr>
              <a:t>Denuncia de UATRE y OSPRERA</a:t>
            </a:r>
            <a:r>
              <a:rPr lang="es-AR" sz="1200" dirty="0">
                <a:latin typeface="Arial" panose="020B0604020202020204" pitchFamily="34" charset="0"/>
                <a:cs typeface="Arial" panose="020B0604020202020204" pitchFamily="34" charset="0"/>
              </a:rPr>
              <a:t>: únicamente acta de relevamiento de sus inspectores, </a:t>
            </a:r>
            <a:r>
              <a:rPr lang="es-AR" sz="1200" u="sng" dirty="0">
                <a:latin typeface="Arial" panose="020B0604020202020204" pitchFamily="34" charset="0"/>
                <a:cs typeface="Arial" panose="020B0604020202020204" pitchFamily="34" charset="0"/>
              </a:rPr>
              <a:t>no surge declaración de trabajadores</a:t>
            </a:r>
            <a:r>
              <a:rPr lang="es-AR" sz="1200" dirty="0">
                <a:latin typeface="Arial" panose="020B0604020202020204" pitchFamily="34" charset="0"/>
                <a:cs typeface="Arial" panose="020B0604020202020204" pitchFamily="34" charset="0"/>
              </a:rPr>
              <a:t> respecto a relación con CT o empresa. AFIP </a:t>
            </a:r>
            <a:r>
              <a:rPr lang="es-AR" sz="1200" dirty="0" smtClean="0">
                <a:latin typeface="Arial" panose="020B0604020202020204" pitchFamily="34" charset="0"/>
                <a:cs typeface="Arial" panose="020B0604020202020204" pitchFamily="34" charset="0"/>
              </a:rPr>
              <a:t>determina cargo </a:t>
            </a:r>
            <a:r>
              <a:rPr lang="es-AR" sz="1200" dirty="0">
                <a:latin typeface="Arial" panose="020B0604020202020204" pitchFamily="34" charset="0"/>
                <a:cs typeface="Arial" panose="020B0604020202020204" pitchFamily="34" charset="0"/>
              </a:rPr>
              <a:t>sólo </a:t>
            </a:r>
            <a:r>
              <a:rPr lang="es-AR" sz="1200" dirty="0" smtClean="0">
                <a:latin typeface="Arial" panose="020B0604020202020204" pitchFamily="34" charset="0"/>
                <a:cs typeface="Arial" panose="020B0604020202020204" pitchFamily="34" charset="0"/>
              </a:rPr>
              <a:t>verificando que </a:t>
            </a:r>
            <a:r>
              <a:rPr lang="es-AR" sz="1200" dirty="0">
                <a:latin typeface="Arial" panose="020B0604020202020204" pitchFamily="34" charset="0"/>
                <a:cs typeface="Arial" panose="020B0604020202020204" pitchFamily="34" charset="0"/>
              </a:rPr>
              <a:t>no estuvieran en </a:t>
            </a:r>
            <a:r>
              <a:rPr lang="es-AR" sz="1200" dirty="0" smtClean="0">
                <a:latin typeface="Arial" panose="020B0604020202020204" pitchFamily="34" charset="0"/>
                <a:cs typeface="Arial" panose="020B0604020202020204" pitchFamily="34" charset="0"/>
              </a:rPr>
              <a:t>DDJJ. </a:t>
            </a:r>
            <a:r>
              <a:rPr lang="es-AR" sz="1200" u="sng" dirty="0" smtClean="0">
                <a:latin typeface="Arial" panose="020B0604020202020204" pitchFamily="34" charset="0"/>
                <a:cs typeface="Arial" panose="020B0604020202020204" pitchFamily="34" charset="0"/>
              </a:rPr>
              <a:t>Debió </a:t>
            </a:r>
            <a:r>
              <a:rPr lang="es-AR" sz="1200" u="sng" dirty="0">
                <a:latin typeface="Arial" panose="020B0604020202020204" pitchFamily="34" charset="0"/>
                <a:cs typeface="Arial" panose="020B0604020202020204" pitchFamily="34" charset="0"/>
              </a:rPr>
              <a:t>agotar </a:t>
            </a:r>
            <a:r>
              <a:rPr lang="es-AR" sz="1200" u="sng" dirty="0" smtClean="0">
                <a:latin typeface="Arial" panose="020B0604020202020204" pitchFamily="34" charset="0"/>
                <a:cs typeface="Arial" panose="020B0604020202020204" pitchFamily="34" charset="0"/>
              </a:rPr>
              <a:t>medios</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para lograr demostrar </a:t>
            </a:r>
            <a:r>
              <a:rPr lang="es-AR" sz="1200" dirty="0" err="1">
                <a:latin typeface="Arial" panose="020B0604020202020204" pitchFamily="34" charset="0"/>
                <a:cs typeface="Arial" panose="020B0604020202020204" pitchFamily="34" charset="0"/>
              </a:rPr>
              <a:t>rel</a:t>
            </a:r>
            <a:r>
              <a:rPr lang="es-AR" sz="1200" dirty="0">
                <a:latin typeface="Arial" panose="020B0604020202020204" pitchFamily="34" charset="0"/>
                <a:cs typeface="Arial" panose="020B0604020202020204" pitchFamily="34" charset="0"/>
              </a:rPr>
              <a:t> </a:t>
            </a:r>
            <a:r>
              <a:rPr lang="es-AR" sz="1200" dirty="0" err="1">
                <a:latin typeface="Arial" panose="020B0604020202020204" pitchFamily="34" charset="0"/>
                <a:cs typeface="Arial" panose="020B0604020202020204" pitchFamily="34" charset="0"/>
              </a:rPr>
              <a:t>dep</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[NO]</a:t>
            </a:r>
          </a:p>
          <a:p>
            <a:pPr algn="just"/>
            <a:endParaRPr lang="es-ES" sz="1200" b="1" dirty="0" smtClean="0">
              <a:solidFill>
                <a:srgbClr val="FFC000"/>
              </a:solidFill>
              <a:latin typeface="Arial" panose="020B0604020202020204" pitchFamily="34" charset="0"/>
              <a:cs typeface="Arial" panose="020B0604020202020204" pitchFamily="34" charset="0"/>
            </a:endParaRPr>
          </a:p>
          <a:p>
            <a:pPr algn="just"/>
            <a:r>
              <a:rPr lang="es-ES" sz="1200" b="1" dirty="0" smtClean="0">
                <a:solidFill>
                  <a:srgbClr val="FFC000"/>
                </a:solidFill>
                <a:latin typeface="Arial" panose="020B0604020202020204" pitchFamily="34" charset="0"/>
                <a:cs typeface="Arial" panose="020B0604020202020204" pitchFamily="34" charset="0"/>
              </a:rPr>
              <a:t>CFSS-II</a:t>
            </a:r>
            <a:r>
              <a:rPr lang="es-ES" sz="1200" b="1" dirty="0">
                <a:solidFill>
                  <a:srgbClr val="FFC000"/>
                </a:solidFill>
                <a:latin typeface="Arial" panose="020B0604020202020204" pitchFamily="34" charset="0"/>
                <a:cs typeface="Arial" panose="020B0604020202020204" pitchFamily="34" charset="0"/>
              </a:rPr>
              <a:t>, 14/9/2023, “CITRICOLA </a:t>
            </a:r>
            <a:r>
              <a:rPr lang="es-ES" sz="1200" b="1" dirty="0" smtClean="0">
                <a:solidFill>
                  <a:srgbClr val="FFC000"/>
                </a:solidFill>
                <a:latin typeface="Arial" panose="020B0604020202020204" pitchFamily="34" charset="0"/>
                <a:cs typeface="Arial" panose="020B0604020202020204" pitchFamily="34" charset="0"/>
              </a:rPr>
              <a:t>M. </a:t>
            </a:r>
            <a:r>
              <a:rPr lang="es-ES" sz="1200" b="1" dirty="0">
                <a:solidFill>
                  <a:srgbClr val="FFC000"/>
                </a:solidFill>
                <a:latin typeface="Arial" panose="020B0604020202020204" pitchFamily="34" charset="0"/>
                <a:cs typeface="Arial" panose="020B0604020202020204" pitchFamily="34" charset="0"/>
              </a:rPr>
              <a:t>MAGDALENA S.A c/ AFIP”: </a:t>
            </a:r>
            <a:r>
              <a:rPr lang="es-ES" sz="1200" dirty="0">
                <a:latin typeface="Arial" panose="020B0604020202020204" pitchFamily="34" charset="0"/>
                <a:cs typeface="Arial" panose="020B0604020202020204" pitchFamily="34" charset="0"/>
              </a:rPr>
              <a:t>contrataciones de </a:t>
            </a:r>
            <a:r>
              <a:rPr lang="es-ES" sz="1200" dirty="0" err="1" smtClean="0">
                <a:latin typeface="Arial" panose="020B0604020202020204" pitchFamily="34" charset="0"/>
                <a:cs typeface="Arial" panose="020B0604020202020204" pitchFamily="34" charset="0"/>
              </a:rPr>
              <a:t>serv</a:t>
            </a:r>
            <a:r>
              <a:rPr lang="es-ES" sz="1200" dirty="0" smtClean="0">
                <a:latin typeface="Arial" panose="020B0604020202020204" pitchFamily="34" charset="0"/>
                <a:cs typeface="Arial" panose="020B0604020202020204" pitchFamily="34" charset="0"/>
              </a:rPr>
              <a:t> </a:t>
            </a:r>
            <a:r>
              <a:rPr lang="es-ES" sz="1200" dirty="0" err="1" smtClean="0">
                <a:latin typeface="Arial" panose="020B0604020202020204" pitchFamily="34" charset="0"/>
                <a:cs typeface="Arial" panose="020B0604020202020204" pitchFamily="34" charset="0"/>
              </a:rPr>
              <a:t>extraord</a:t>
            </a:r>
            <a:r>
              <a:rPr lang="es-ES" sz="1200" dirty="0" smtClean="0">
                <a:latin typeface="Arial" panose="020B0604020202020204" pitchFamily="34" charset="0"/>
                <a:cs typeface="Arial" panose="020B0604020202020204" pitchFamily="34" charset="0"/>
              </a:rPr>
              <a:t> </a:t>
            </a:r>
            <a:r>
              <a:rPr lang="es-ES" sz="1200" dirty="0">
                <a:latin typeface="Arial" panose="020B0604020202020204" pitchFamily="34" charset="0"/>
                <a:cs typeface="Arial" panose="020B0604020202020204" pitchFamily="34" charset="0"/>
              </a:rPr>
              <a:t>“estacionales” se </a:t>
            </a:r>
            <a:r>
              <a:rPr lang="es-ES" sz="1200" dirty="0" smtClean="0">
                <a:latin typeface="Arial" panose="020B0604020202020204" pitchFamily="34" charset="0"/>
                <a:cs typeface="Arial" panose="020B0604020202020204" pitchFamily="34" charset="0"/>
              </a:rPr>
              <a:t>prolongan </a:t>
            </a:r>
            <a:r>
              <a:rPr lang="es-ES" sz="1200" dirty="0">
                <a:latin typeface="Arial" panose="020B0604020202020204" pitchFamily="34" charset="0"/>
                <a:cs typeface="Arial" panose="020B0604020202020204" pitchFamily="34" charset="0"/>
              </a:rPr>
              <a:t>indefinidamente. L</a:t>
            </a:r>
            <a:r>
              <a:rPr lang="es-AR" sz="1200" dirty="0">
                <a:latin typeface="Arial" panose="020B0604020202020204" pitchFamily="34" charset="0"/>
                <a:cs typeface="Arial" panose="020B0604020202020204" pitchFamily="34" charset="0"/>
              </a:rPr>
              <a:t>a </a:t>
            </a:r>
            <a:r>
              <a:rPr lang="es-AR" sz="1200" u="sng" dirty="0">
                <a:latin typeface="Arial" panose="020B0604020202020204" pitchFamily="34" charset="0"/>
                <a:cs typeface="Arial" panose="020B0604020202020204" pitchFamily="34" charset="0"/>
              </a:rPr>
              <a:t>diversidad de obligaciones “estacionales” que asume CT</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(desde </a:t>
            </a:r>
            <a:r>
              <a:rPr lang="es-AR" sz="1200" dirty="0">
                <a:latin typeface="Arial" panose="020B0604020202020204" pitchFamily="34" charset="0"/>
                <a:cs typeface="Arial" panose="020B0604020202020204" pitchFamily="34" charset="0"/>
              </a:rPr>
              <a:t>cosecha y siembra a transporte, mantenimiento y reparaciones de galpones y </a:t>
            </a:r>
            <a:r>
              <a:rPr lang="es-AR" sz="1200" dirty="0" smtClean="0">
                <a:latin typeface="Arial" panose="020B0604020202020204" pitchFamily="34" charset="0"/>
                <a:cs typeface="Arial" panose="020B0604020202020204" pitchFamily="34" charset="0"/>
              </a:rPr>
              <a:t>maquinarias), son </a:t>
            </a:r>
            <a:r>
              <a:rPr lang="es-AR" sz="1200" dirty="0">
                <a:latin typeface="Arial" panose="020B0604020202020204" pitchFamily="34" charset="0"/>
                <a:cs typeface="Arial" panose="020B0604020202020204" pitchFamily="34" charset="0"/>
              </a:rPr>
              <a:t>actividades que </a:t>
            </a:r>
            <a:r>
              <a:rPr lang="es-AR" sz="1200" u="sng" dirty="0">
                <a:latin typeface="Arial" panose="020B0604020202020204" pitchFamily="34" charset="0"/>
                <a:cs typeface="Arial" panose="020B0604020202020204" pitchFamily="34" charset="0"/>
              </a:rPr>
              <a:t>exceden el carácter excepcional</a:t>
            </a:r>
            <a:r>
              <a:rPr lang="es-AR" sz="1200" dirty="0">
                <a:latin typeface="Arial" panose="020B0604020202020204" pitchFamily="34" charset="0"/>
                <a:cs typeface="Arial" panose="020B0604020202020204" pitchFamily="34" charset="0"/>
              </a:rPr>
              <a:t>, siendo parte de la actividad principal de la empresa. D</a:t>
            </a:r>
            <a:r>
              <a:rPr lang="es-ES" sz="1200" dirty="0" err="1">
                <a:latin typeface="Arial" panose="020B0604020202020204" pitchFamily="34" charset="0"/>
                <a:cs typeface="Arial" panose="020B0604020202020204" pitchFamily="34" charset="0"/>
              </a:rPr>
              <a:t>esde</a:t>
            </a:r>
            <a:r>
              <a:rPr lang="es-ES" sz="1200" dirty="0">
                <a:latin typeface="Arial" panose="020B0604020202020204" pitchFamily="34" charset="0"/>
                <a:cs typeface="Arial" panose="020B0604020202020204" pitchFamily="34" charset="0"/>
              </a:rPr>
              <a:t> </a:t>
            </a:r>
            <a:r>
              <a:rPr lang="es-ES" sz="1200" dirty="0" smtClean="0">
                <a:latin typeface="Arial" panose="020B0604020202020204" pitchFamily="34" charset="0"/>
                <a:cs typeface="Arial" panose="020B0604020202020204" pitchFamily="34" charset="0"/>
              </a:rPr>
              <a:t>2009 a 2013 ininterrumpidamente. </a:t>
            </a:r>
            <a:r>
              <a:rPr lang="es-ES" sz="1200" u="sng" dirty="0">
                <a:latin typeface="Arial" panose="020B0604020202020204" pitchFamily="34" charset="0"/>
                <a:cs typeface="Arial" panose="020B0604020202020204" pitchFamily="34" charset="0"/>
              </a:rPr>
              <a:t>Contratación fraudulenta de trabajadores</a:t>
            </a:r>
            <a:r>
              <a:rPr lang="es-ES" sz="1200" dirty="0">
                <a:latin typeface="Arial" panose="020B0604020202020204" pitchFamily="34" charset="0"/>
                <a:cs typeface="Arial" panose="020B0604020202020204" pitchFamily="34" charset="0"/>
              </a:rPr>
              <a:t>, mediante el uso de “hombres de paja” o </a:t>
            </a:r>
            <a:r>
              <a:rPr lang="es-ES" sz="1200" u="sng" dirty="0">
                <a:latin typeface="Arial" panose="020B0604020202020204" pitchFamily="34" charset="0"/>
                <a:cs typeface="Arial" panose="020B0604020202020204" pitchFamily="34" charset="0"/>
              </a:rPr>
              <a:t>testaferros</a:t>
            </a:r>
            <a:r>
              <a:rPr lang="es-ES" sz="1200" dirty="0">
                <a:latin typeface="Arial" panose="020B0604020202020204" pitchFamily="34" charset="0"/>
                <a:cs typeface="Arial" panose="020B0604020202020204" pitchFamily="34" charset="0"/>
              </a:rPr>
              <a:t> es puesta en jaque por el </a:t>
            </a:r>
            <a:r>
              <a:rPr lang="es-ES" sz="1200" u="sng" dirty="0">
                <a:latin typeface="Arial" panose="020B0604020202020204" pitchFamily="34" charset="0"/>
                <a:cs typeface="Arial" panose="020B0604020202020204" pitchFamily="34" charset="0"/>
              </a:rPr>
              <a:t>artículo 29 de la </a:t>
            </a:r>
            <a:r>
              <a:rPr lang="es-ES" sz="1200" u="sng" dirty="0" smtClean="0">
                <a:latin typeface="Arial" panose="020B0604020202020204" pitchFamily="34" charset="0"/>
                <a:cs typeface="Arial" panose="020B0604020202020204" pitchFamily="34" charset="0"/>
              </a:rPr>
              <a:t>LCT (…</a:t>
            </a:r>
            <a:r>
              <a:rPr lang="es-ES" sz="1200" u="sng" dirty="0">
                <a:latin typeface="Arial" panose="020B0604020202020204" pitchFamily="34" charset="0"/>
                <a:cs typeface="Arial" panose="020B0604020202020204" pitchFamily="34" charset="0"/>
              </a:rPr>
              <a:t>empleados directos de quien utilice</a:t>
            </a:r>
            <a:r>
              <a:rPr lang="es-ES" sz="1200" dirty="0">
                <a:latin typeface="Arial" panose="020B0604020202020204" pitchFamily="34" charset="0"/>
                <a:cs typeface="Arial" panose="020B0604020202020204" pitchFamily="34" charset="0"/>
              </a:rPr>
              <a:t> su </a:t>
            </a:r>
            <a:r>
              <a:rPr lang="es-ES" sz="1200" dirty="0" smtClean="0">
                <a:latin typeface="Arial" panose="020B0604020202020204" pitchFamily="34" charset="0"/>
                <a:cs typeface="Arial" panose="020B0604020202020204" pitchFamily="34" charset="0"/>
              </a:rPr>
              <a:t>prestación). [SI]</a:t>
            </a:r>
            <a:endParaRPr lang="es-AR" sz="1200" b="1" dirty="0">
              <a:latin typeface="Arial" panose="020B0604020202020204" pitchFamily="34" charset="0"/>
              <a:cs typeface="Arial" panose="020B0604020202020204" pitchFamily="34" charset="0"/>
            </a:endParaRPr>
          </a:p>
          <a:p>
            <a:pPr algn="just"/>
            <a:endParaRPr lang="es-ES" sz="1200" b="1" dirty="0" smtClean="0">
              <a:solidFill>
                <a:srgbClr val="FFC000"/>
              </a:solidFill>
              <a:latin typeface="Arial" panose="020B0604020202020204" pitchFamily="34" charset="0"/>
              <a:cs typeface="Arial" panose="020B0604020202020204" pitchFamily="34" charset="0"/>
            </a:endParaRPr>
          </a:p>
          <a:p>
            <a:pPr algn="just"/>
            <a:r>
              <a:rPr lang="es-ES" sz="1200" b="1" dirty="0" smtClean="0">
                <a:solidFill>
                  <a:srgbClr val="FFC000"/>
                </a:solidFill>
                <a:latin typeface="Arial" panose="020B0604020202020204" pitchFamily="34" charset="0"/>
                <a:cs typeface="Arial" panose="020B0604020202020204" pitchFamily="34" charset="0"/>
              </a:rPr>
              <a:t>CFSS-II</a:t>
            </a:r>
            <a:r>
              <a:rPr lang="es-ES" sz="1200" b="1" dirty="0">
                <a:solidFill>
                  <a:srgbClr val="FFC000"/>
                </a:solidFill>
                <a:latin typeface="Arial" panose="020B0604020202020204" pitchFamily="34" charset="0"/>
                <a:cs typeface="Arial" panose="020B0604020202020204" pitchFamily="34" charset="0"/>
              </a:rPr>
              <a:t>, 30/11/2023, “</a:t>
            </a:r>
            <a:r>
              <a:rPr lang="es-ES" sz="1200" b="1" dirty="0" smtClean="0">
                <a:solidFill>
                  <a:srgbClr val="FFC000"/>
                </a:solidFill>
                <a:latin typeface="Arial" panose="020B0604020202020204" pitchFamily="34" charset="0"/>
                <a:cs typeface="Arial" panose="020B0604020202020204" pitchFamily="34" charset="0"/>
              </a:rPr>
              <a:t>CT SEGURIDAD </a:t>
            </a:r>
            <a:r>
              <a:rPr lang="es-ES" sz="1200" b="1" dirty="0">
                <a:solidFill>
                  <a:srgbClr val="FFC000"/>
                </a:solidFill>
                <a:latin typeface="Arial" panose="020B0604020202020204" pitchFamily="34" charset="0"/>
                <a:cs typeface="Arial" panose="020B0604020202020204" pitchFamily="34" charset="0"/>
              </a:rPr>
              <a:t>Y VIGILANCIA c/ MTSS”: </a:t>
            </a:r>
            <a:r>
              <a:rPr lang="es-ES" sz="1200" dirty="0">
                <a:latin typeface="Arial" panose="020B0604020202020204" pitchFamily="34" charset="0"/>
                <a:cs typeface="Arial" panose="020B0604020202020204" pitchFamily="34" charset="0"/>
              </a:rPr>
              <a:t>Hecho y prueba si hay simulación en fraude a la ley… (…) …</a:t>
            </a:r>
            <a:r>
              <a:rPr lang="es-ES" sz="1200" b="1" dirty="0">
                <a:latin typeface="Arial" panose="020B0604020202020204" pitchFamily="34" charset="0"/>
                <a:cs typeface="Arial" panose="020B0604020202020204" pitchFamily="34" charset="0"/>
              </a:rPr>
              <a:t>es carga de quien invoque la existencia de una relación de trabajo</a:t>
            </a:r>
            <a:r>
              <a:rPr lang="es-ES" sz="1200" dirty="0">
                <a:latin typeface="Arial" panose="020B0604020202020204" pitchFamily="34" charset="0"/>
                <a:cs typeface="Arial" panose="020B0604020202020204" pitchFamily="34" charset="0"/>
              </a:rPr>
              <a:t> extremar los recaudos para </a:t>
            </a:r>
            <a:r>
              <a:rPr lang="es-ES" sz="1200" b="1" u="sng" dirty="0">
                <a:latin typeface="Arial" panose="020B0604020202020204" pitchFamily="34" charset="0"/>
                <a:cs typeface="Arial" panose="020B0604020202020204" pitchFamily="34" charset="0"/>
              </a:rPr>
              <a:t>acreditar</a:t>
            </a:r>
            <a:r>
              <a:rPr lang="es-ES" sz="1200" u="sng" dirty="0">
                <a:latin typeface="Arial" panose="020B0604020202020204" pitchFamily="34" charset="0"/>
                <a:cs typeface="Arial" panose="020B0604020202020204" pitchFamily="34" charset="0"/>
              </a:rPr>
              <a:t>, en cada caso</a:t>
            </a:r>
            <a:r>
              <a:rPr lang="es-ES" sz="1200" dirty="0">
                <a:latin typeface="Arial" panose="020B0604020202020204" pitchFamily="34" charset="0"/>
                <a:cs typeface="Arial" panose="020B0604020202020204" pitchFamily="34" charset="0"/>
              </a:rPr>
              <a:t>, que la forma </a:t>
            </a:r>
            <a:r>
              <a:rPr lang="es-ES" sz="1200" dirty="0" smtClean="0">
                <a:latin typeface="Arial" panose="020B0604020202020204" pitchFamily="34" charset="0"/>
                <a:cs typeface="Arial" panose="020B0604020202020204" pitchFamily="34" charset="0"/>
              </a:rPr>
              <a:t>cooperativa </a:t>
            </a:r>
            <a:r>
              <a:rPr lang="es-ES" sz="1200" b="1" dirty="0">
                <a:latin typeface="Arial" panose="020B0604020202020204" pitchFamily="34" charset="0"/>
                <a:cs typeface="Arial" panose="020B0604020202020204" pitchFamily="34" charset="0"/>
              </a:rPr>
              <a:t>no se ajustaba, en realidad, a las normas y al espíritu </a:t>
            </a:r>
            <a:r>
              <a:rPr lang="es-ES" sz="1200" dirty="0">
                <a:latin typeface="Arial" panose="020B0604020202020204" pitchFamily="34" charset="0"/>
                <a:cs typeface="Arial" panose="020B0604020202020204" pitchFamily="34" charset="0"/>
              </a:rPr>
              <a:t>del régimen </a:t>
            </a:r>
            <a:r>
              <a:rPr lang="es-ES" sz="1200" dirty="0" smtClean="0">
                <a:latin typeface="Arial" panose="020B0604020202020204" pitchFamily="34" charset="0"/>
                <a:cs typeface="Arial" panose="020B0604020202020204" pitchFamily="34" charset="0"/>
              </a:rPr>
              <a:t>…</a:t>
            </a:r>
            <a:r>
              <a:rPr lang="es-ES" sz="1100" dirty="0" smtClean="0">
                <a:latin typeface="Arial" panose="020B0604020202020204" pitchFamily="34" charset="0"/>
                <a:cs typeface="Arial" panose="020B0604020202020204" pitchFamily="34" charset="0"/>
              </a:rPr>
              <a:t>(</a:t>
            </a:r>
            <a:r>
              <a:rPr lang="es-ES" sz="1100" dirty="0">
                <a:latin typeface="Arial" panose="020B0604020202020204" pitchFamily="34" charset="0"/>
                <a:cs typeface="Arial" panose="020B0604020202020204" pitchFamily="34" charset="0"/>
              </a:rPr>
              <a:t>No aparece como creíble persona relevada por un funcionario público en un procedimiento rodeado de todas las garantías y formalidades se vaya a falsear la realidad de un vínculo jurídico que lo tiene como protagonista o a mentir a la autoridad pública sobre la naturaleza del mismo). </a:t>
            </a:r>
            <a:endParaRPr lang="es-ES" sz="1100" dirty="0" smtClean="0">
              <a:latin typeface="Arial" panose="020B0604020202020204" pitchFamily="34" charset="0"/>
              <a:cs typeface="Arial" panose="020B0604020202020204" pitchFamily="34" charset="0"/>
            </a:endParaRPr>
          </a:p>
          <a:p>
            <a:pPr algn="just"/>
            <a:r>
              <a:rPr lang="es-ES" sz="1200" dirty="0" smtClean="0">
                <a:latin typeface="Arial" panose="020B0604020202020204" pitchFamily="34" charset="0"/>
                <a:cs typeface="Arial" panose="020B0604020202020204" pitchFamily="34" charset="0"/>
              </a:rPr>
              <a:t>La </a:t>
            </a:r>
            <a:r>
              <a:rPr lang="es-ES" sz="1200"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carga </a:t>
            </a:r>
            <a:r>
              <a:rPr lang="es-ES" sz="12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la prueba pesa</a:t>
            </a:r>
            <a:r>
              <a:rPr lang="es-ES" sz="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ES" sz="1200" dirty="0">
                <a:latin typeface="Arial" panose="020B0604020202020204" pitchFamily="34" charset="0"/>
                <a:cs typeface="Arial" panose="020B0604020202020204" pitchFamily="34" charset="0"/>
              </a:rPr>
              <a:t>-por disposición expresa de la ley de fondo- sobre el sujeto que </a:t>
            </a:r>
            <a:r>
              <a:rPr lang="es-ES" sz="1200" u="sng" dirty="0">
                <a:latin typeface="Arial" panose="020B0604020202020204" pitchFamily="34" charset="0"/>
                <a:cs typeface="Arial" panose="020B0604020202020204" pitchFamily="34" charset="0"/>
              </a:rPr>
              <a:t>niega o impugna el contenido de las declaraciones</a:t>
            </a:r>
            <a:r>
              <a:rPr lang="es-ES" sz="1200" dirty="0">
                <a:latin typeface="Arial" panose="020B0604020202020204" pitchFamily="34" charset="0"/>
                <a:cs typeface="Arial" panose="020B0604020202020204" pitchFamily="34" charset="0"/>
              </a:rPr>
              <a:t> plasmadas en un instrumento público (acta). Art. 23 LCT, prestación personal hace presumir contrato de trabajo (</a:t>
            </a:r>
            <a:r>
              <a:rPr lang="es-ES" sz="1200" u="sng" dirty="0">
                <a:latin typeface="Arial" panose="020B0604020202020204" pitchFamily="34" charset="0"/>
                <a:cs typeface="Arial" panose="020B0604020202020204" pitchFamily="34" charset="0"/>
              </a:rPr>
              <a:t>presunción no desvirtuada en autos</a:t>
            </a:r>
            <a:r>
              <a:rPr lang="es-ES" sz="1200" dirty="0">
                <a:latin typeface="Arial" panose="020B0604020202020204" pitchFamily="34" charset="0"/>
                <a:cs typeface="Arial" panose="020B0604020202020204" pitchFamily="34" charset="0"/>
              </a:rPr>
              <a:t>); </a:t>
            </a:r>
            <a:r>
              <a:rPr lang="es-ES" sz="1200" b="1" u="sng" dirty="0">
                <a:latin typeface="Arial" panose="020B0604020202020204" pitchFamily="34" charset="0"/>
                <a:cs typeface="Arial" panose="020B0604020202020204" pitchFamily="34" charset="0"/>
              </a:rPr>
              <a:t>operara aun cuando se utilicen figuras no laborales</a:t>
            </a:r>
            <a:r>
              <a:rPr lang="es-ES" sz="1200" dirty="0">
                <a:latin typeface="Arial" panose="020B0604020202020204" pitchFamily="34" charset="0"/>
                <a:cs typeface="Arial" panose="020B0604020202020204" pitchFamily="34" charset="0"/>
              </a:rPr>
              <a:t>, para caracterizar al contrato. Concuerda </a:t>
            </a:r>
            <a:r>
              <a:rPr lang="es-ES" sz="1200" dirty="0" smtClean="0">
                <a:latin typeface="Arial" panose="020B0604020202020204" pitchFamily="34" charset="0"/>
                <a:cs typeface="Arial" panose="020B0604020202020204" pitchFamily="34" charset="0"/>
              </a:rPr>
              <a:t>con la </a:t>
            </a:r>
            <a:r>
              <a:rPr lang="es-ES" sz="1200" dirty="0">
                <a:latin typeface="Arial" panose="020B0604020202020204" pitchFamily="34" charset="0"/>
                <a:cs typeface="Arial" panose="020B0604020202020204" pitchFamily="34" charset="0"/>
              </a:rPr>
              <a:t>presunción del art.4 Ley </a:t>
            </a:r>
            <a:r>
              <a:rPr lang="es-ES" sz="1200" dirty="0" smtClean="0">
                <a:latin typeface="Arial" panose="020B0604020202020204" pitchFamily="34" charset="0"/>
                <a:cs typeface="Arial" panose="020B0604020202020204" pitchFamily="34" charset="0"/>
              </a:rPr>
              <a:t>26.063: </a:t>
            </a:r>
            <a:r>
              <a:rPr lang="es-ES" sz="1200" dirty="0">
                <a:latin typeface="Arial" panose="020B0604020202020204" pitchFamily="34" charset="0"/>
                <a:cs typeface="Arial" panose="020B0604020202020204" pitchFamily="34" charset="0"/>
              </a:rPr>
              <a:t>prestación personal se realiza en virtud de contrato laboral. [</a:t>
            </a:r>
            <a:r>
              <a:rPr lang="es-ES" sz="1200" dirty="0" smtClean="0">
                <a:latin typeface="Arial" panose="020B0604020202020204" pitchFamily="34" charset="0"/>
                <a:cs typeface="Arial" panose="020B0604020202020204" pitchFamily="34" charset="0"/>
              </a:rPr>
              <a:t>SI.] </a:t>
            </a:r>
            <a:r>
              <a:rPr lang="es-ES" sz="1200" b="1" i="1" dirty="0" smtClean="0">
                <a:solidFill>
                  <a:srgbClr val="FFC000"/>
                </a:solidFill>
                <a:latin typeface="Arial" panose="020B0604020202020204" pitchFamily="34" charset="0"/>
                <a:cs typeface="Arial" panose="020B0604020202020204" pitchFamily="34" charset="0"/>
              </a:rPr>
              <a:t>¿se resolvería igual con nuevo art.23?</a:t>
            </a:r>
            <a:endParaRPr lang="es-AR" sz="1200" b="1" i="1" dirty="0">
              <a:solidFill>
                <a:srgbClr val="FFC000"/>
              </a:solidFill>
              <a:latin typeface="Arial" panose="020B0604020202020204" pitchFamily="34" charset="0"/>
              <a:cs typeface="Arial" panose="020B0604020202020204" pitchFamily="34" charset="0"/>
            </a:endParaRPr>
          </a:p>
          <a:p>
            <a:pPr>
              <a:buNone/>
            </a:pPr>
            <a:endParaRPr lang="es-AR" sz="1200" dirty="0">
              <a:solidFill>
                <a:srgbClr val="FFC000"/>
              </a:solidFill>
              <a:latin typeface="Arial" panose="020B0604020202020204" pitchFamily="34" charset="0"/>
              <a:cs typeface="Arial" panose="020B0604020202020204" pitchFamily="34" charset="0"/>
            </a:endParaRPr>
          </a:p>
          <a:p>
            <a:pPr algn="just"/>
            <a:endParaRPr lang="es-AR" sz="1200" b="1" dirty="0">
              <a:solidFill>
                <a:srgbClr val="FFC000"/>
              </a:solidFill>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60648"/>
            <a:ext cx="8424936" cy="610466"/>
          </a:xfrm>
        </p:spPr>
        <p:txBody>
          <a:bodyPr>
            <a:noAutofit/>
          </a:bodyPr>
          <a:lstStyle/>
          <a:p>
            <a:pPr marR="8890" algn="ctr"/>
            <a:r>
              <a:rPr lang="es-MX" sz="3200" b="1" cap="all" spc="0" dirty="0">
                <a:effectLst>
                  <a:reflection blurRad="12700" stA="34000" endA="740" endPos="53000" dir="5400000" sy="-100000" algn="bl" rotWithShape="0"/>
                </a:effectLst>
              </a:rPr>
              <a:t>Supuestos de fraude cooperativo (CONT.)</a:t>
            </a:r>
          </a:p>
        </p:txBody>
      </p:sp>
      <p:sp>
        <p:nvSpPr>
          <p:cNvPr id="3" name="Marcador de contenido 2"/>
          <p:cNvSpPr>
            <a:spLocks noGrp="1"/>
          </p:cNvSpPr>
          <p:nvPr>
            <p:ph idx="1"/>
          </p:nvPr>
        </p:nvSpPr>
        <p:spPr>
          <a:xfrm>
            <a:off x="539552" y="908720"/>
            <a:ext cx="8075239" cy="5630132"/>
          </a:xfrm>
        </p:spPr>
        <p:txBody>
          <a:bodyPr>
            <a:noAutofit/>
          </a:bodyPr>
          <a:lstStyle/>
          <a:p>
            <a:pPr>
              <a:buNone/>
            </a:pPr>
            <a:r>
              <a:rPr lang="es-AR" sz="1600" dirty="0">
                <a:solidFill>
                  <a:srgbClr val="FFCC00"/>
                </a:solidFill>
                <a:latin typeface="Arial" panose="020B0604020202020204" pitchFamily="34" charset="0"/>
                <a:cs typeface="Arial" panose="020B0604020202020204" pitchFamily="34" charset="0"/>
              </a:rPr>
              <a:t>Posición de la jurisprudencia: </a:t>
            </a:r>
          </a:p>
          <a:p>
            <a:pPr algn="just"/>
            <a:endParaRPr lang="es-AR" sz="1400" b="1" dirty="0" smtClean="0">
              <a:latin typeface="Arial" panose="020B0604020202020204" pitchFamily="34" charset="0"/>
              <a:cs typeface="Arial" panose="020B0604020202020204" pitchFamily="34" charset="0"/>
            </a:endParaRPr>
          </a:p>
          <a:p>
            <a:pPr algn="just"/>
            <a:r>
              <a:rPr lang="es-AR" sz="1400" b="1" dirty="0" smtClean="0">
                <a:latin typeface="Arial" panose="020B0604020202020204" pitchFamily="34" charset="0"/>
                <a:cs typeface="Arial" panose="020B0604020202020204" pitchFamily="34" charset="0"/>
              </a:rPr>
              <a:t>CNAT-X</a:t>
            </a:r>
            <a:r>
              <a:rPr lang="es-AR" sz="1400" b="1" dirty="0">
                <a:latin typeface="Arial" panose="020B0604020202020204" pitchFamily="34" charset="0"/>
                <a:cs typeface="Arial" panose="020B0604020202020204" pitchFamily="34" charset="0"/>
              </a:rPr>
              <a:t>, 27/3/2024, “Ramos, </a:t>
            </a:r>
            <a:r>
              <a:rPr lang="es-AR" sz="1400" b="1" dirty="0" smtClean="0">
                <a:latin typeface="Arial" panose="020B0604020202020204" pitchFamily="34" charset="0"/>
                <a:cs typeface="Arial" panose="020B0604020202020204" pitchFamily="34" charset="0"/>
              </a:rPr>
              <a:t>Eric </a:t>
            </a:r>
            <a:r>
              <a:rPr lang="es-AR" sz="1400" b="1" dirty="0">
                <a:latin typeface="Arial" panose="020B0604020202020204" pitchFamily="34" charset="0"/>
                <a:cs typeface="Arial" panose="020B0604020202020204" pitchFamily="34" charset="0"/>
              </a:rPr>
              <a:t>c/</a:t>
            </a:r>
            <a:r>
              <a:rPr lang="es-AR" sz="1400" b="1" dirty="0" err="1">
                <a:latin typeface="Arial" panose="020B0604020202020204" pitchFamily="34" charset="0"/>
                <a:cs typeface="Arial" panose="020B0604020202020204" pitchFamily="34" charset="0"/>
              </a:rPr>
              <a:t>Cons</a:t>
            </a:r>
            <a:r>
              <a:rPr lang="es-AR" sz="1400" b="1" dirty="0">
                <a:latin typeface="Arial" panose="020B0604020202020204" pitchFamily="34" charset="0"/>
                <a:cs typeface="Arial" panose="020B0604020202020204" pitchFamily="34" charset="0"/>
              </a:rPr>
              <a:t> </a:t>
            </a:r>
            <a:r>
              <a:rPr lang="es-AR" sz="1400" b="1" dirty="0" err="1">
                <a:latin typeface="Arial" panose="020B0604020202020204" pitchFamily="34" charset="0"/>
                <a:cs typeface="Arial" panose="020B0604020202020204" pitchFamily="34" charset="0"/>
              </a:rPr>
              <a:t>Prop</a:t>
            </a:r>
            <a:r>
              <a:rPr lang="es-AR" sz="1400" b="1" dirty="0">
                <a:latin typeface="Arial" panose="020B0604020202020204" pitchFamily="34" charset="0"/>
                <a:cs typeface="Arial" panose="020B0604020202020204" pitchFamily="34" charset="0"/>
              </a:rPr>
              <a:t>  Talar de Martínez s/despido”:</a:t>
            </a:r>
            <a:r>
              <a:rPr lang="es-AR" sz="1200" b="1" dirty="0">
                <a:latin typeface="Arial" panose="020B0604020202020204" pitchFamily="34" charset="0"/>
                <a:cs typeface="Arial" panose="020B0604020202020204" pitchFamily="34" charset="0"/>
              </a:rPr>
              <a:t> </a:t>
            </a:r>
            <a:r>
              <a:rPr lang="es-AR" sz="1300" dirty="0">
                <a:solidFill>
                  <a:srgbClr val="FFC000"/>
                </a:solidFill>
                <a:latin typeface="Arial" panose="020B0604020202020204" pitchFamily="34" charset="0"/>
                <a:cs typeface="Arial" panose="020B0604020202020204" pitchFamily="34" charset="0"/>
              </a:rPr>
              <a:t>por aplicación del </a:t>
            </a:r>
            <a:r>
              <a:rPr lang="es-AR" sz="1300" b="1" u="sng" dirty="0">
                <a:solidFill>
                  <a:srgbClr val="FFC000"/>
                </a:solidFill>
                <a:latin typeface="Arial" panose="020B0604020202020204" pitchFamily="34" charset="0"/>
                <a:cs typeface="Arial" panose="020B0604020202020204" pitchFamily="34" charset="0"/>
              </a:rPr>
              <a:t>principio de </a:t>
            </a:r>
            <a:r>
              <a:rPr lang="es-AR" sz="1300" b="1" u="sng" dirty="0" smtClean="0">
                <a:solidFill>
                  <a:srgbClr val="FFC000"/>
                </a:solidFill>
                <a:latin typeface="Arial" panose="020B0604020202020204" pitchFamily="34" charset="0"/>
                <a:cs typeface="Arial" panose="020B0604020202020204" pitchFamily="34" charset="0"/>
              </a:rPr>
              <a:t>realidad,</a:t>
            </a:r>
            <a:r>
              <a:rPr lang="es-AR" sz="1300" dirty="0" smtClean="0">
                <a:solidFill>
                  <a:srgbClr val="FFC000"/>
                </a:solidFill>
                <a:latin typeface="Arial" panose="020B0604020202020204" pitchFamily="34" charset="0"/>
                <a:cs typeface="Arial" panose="020B0604020202020204" pitchFamily="34" charset="0"/>
              </a:rPr>
              <a:t> </a:t>
            </a:r>
            <a:r>
              <a:rPr lang="es-AR" sz="1300" dirty="0">
                <a:solidFill>
                  <a:srgbClr val="FFC000"/>
                </a:solidFill>
                <a:latin typeface="Arial" panose="020B0604020202020204" pitchFamily="34" charset="0"/>
                <a:cs typeface="Arial" panose="020B0604020202020204" pitchFamily="34" charset="0"/>
              </a:rPr>
              <a:t>las </a:t>
            </a:r>
            <a:r>
              <a:rPr lang="es-AR" sz="1300" b="1" dirty="0">
                <a:solidFill>
                  <a:srgbClr val="FFC000"/>
                </a:solidFill>
                <a:latin typeface="Arial" panose="020B0604020202020204" pitchFamily="34" charset="0"/>
                <a:cs typeface="Arial" panose="020B0604020202020204" pitchFamily="34" charset="0"/>
              </a:rPr>
              <a:t>personas</a:t>
            </a:r>
            <a:r>
              <a:rPr lang="es-AR" sz="1300" dirty="0">
                <a:solidFill>
                  <a:srgbClr val="FFC000"/>
                </a:solidFill>
                <a:latin typeface="Arial" panose="020B0604020202020204" pitchFamily="34" charset="0"/>
                <a:cs typeface="Arial" panose="020B0604020202020204" pitchFamily="34" charset="0"/>
              </a:rPr>
              <a:t> que como en el caso particular del actor </a:t>
            </a:r>
            <a:r>
              <a:rPr lang="es-AR" sz="1300" u="sng" dirty="0">
                <a:solidFill>
                  <a:srgbClr val="FFC000"/>
                </a:solidFill>
                <a:latin typeface="Arial" panose="020B0604020202020204" pitchFamily="34" charset="0"/>
                <a:cs typeface="Arial" panose="020B0604020202020204" pitchFamily="34" charset="0"/>
              </a:rPr>
              <a:t>eran </a:t>
            </a:r>
            <a:r>
              <a:rPr lang="es-AR" sz="1300" b="1" u="sng" dirty="0">
                <a:solidFill>
                  <a:srgbClr val="FFC000"/>
                </a:solidFill>
                <a:latin typeface="Arial" panose="020B0604020202020204" pitchFamily="34" charset="0"/>
                <a:cs typeface="Arial" panose="020B0604020202020204" pitchFamily="34" charset="0"/>
              </a:rPr>
              <a:t>enviadas por la cooperativa a prestar esos servicios</a:t>
            </a:r>
            <a:r>
              <a:rPr lang="es-AR" sz="1300" dirty="0">
                <a:solidFill>
                  <a:srgbClr val="FFC000"/>
                </a:solidFill>
                <a:latin typeface="Arial" panose="020B0604020202020204" pitchFamily="34" charset="0"/>
                <a:cs typeface="Arial" panose="020B0604020202020204" pitchFamily="34" charset="0"/>
              </a:rPr>
              <a:t>, se encuentran </a:t>
            </a:r>
            <a:r>
              <a:rPr lang="es-AR" sz="1300" b="1" dirty="0">
                <a:solidFill>
                  <a:srgbClr val="FFC000"/>
                </a:solidFill>
                <a:latin typeface="Arial" panose="020B0604020202020204" pitchFamily="34" charset="0"/>
                <a:cs typeface="Arial" panose="020B0604020202020204" pitchFamily="34" charset="0"/>
              </a:rPr>
              <a:t>ligadas por un </a:t>
            </a:r>
            <a:r>
              <a:rPr lang="es-AR" sz="1300" b="1" u="sng" dirty="0">
                <a:solidFill>
                  <a:srgbClr val="FFC000"/>
                </a:solidFill>
                <a:latin typeface="Arial" panose="020B0604020202020204" pitchFamily="34" charset="0"/>
                <a:cs typeface="Arial" panose="020B0604020202020204" pitchFamily="34" charset="0"/>
              </a:rPr>
              <a:t>nexo laboral subordinado</a:t>
            </a:r>
            <a:r>
              <a:rPr lang="es-AR" sz="1300" b="1" dirty="0">
                <a:solidFill>
                  <a:srgbClr val="FFC000"/>
                </a:solidFill>
                <a:latin typeface="Arial" panose="020B0604020202020204" pitchFamily="34" charset="0"/>
                <a:cs typeface="Arial" panose="020B0604020202020204" pitchFamily="34" charset="0"/>
              </a:rPr>
              <a:t> y no pueden ser considerados simples socios de aquélla</a:t>
            </a:r>
            <a:r>
              <a:rPr lang="es-AR" sz="1300" dirty="0">
                <a:solidFill>
                  <a:srgbClr val="FFC000"/>
                </a:solidFill>
                <a:latin typeface="Arial" panose="020B0604020202020204" pitchFamily="34" charset="0"/>
                <a:cs typeface="Arial" panose="020B0604020202020204" pitchFamily="34" charset="0"/>
              </a:rPr>
              <a:t>. [SI</a:t>
            </a:r>
            <a:r>
              <a:rPr lang="es-AR" sz="1300" dirty="0" smtClean="0">
                <a:solidFill>
                  <a:srgbClr val="FFC000"/>
                </a:solidFill>
                <a:latin typeface="Arial" panose="020B0604020202020204" pitchFamily="34" charset="0"/>
                <a:cs typeface="Arial" panose="020B0604020202020204" pitchFamily="34" charset="0"/>
              </a:rPr>
              <a:t>]</a:t>
            </a:r>
          </a:p>
          <a:p>
            <a:pPr algn="just"/>
            <a:endParaRPr lang="es-AR" sz="1200" dirty="0">
              <a:solidFill>
                <a:srgbClr val="FFC000"/>
              </a:solidFill>
              <a:latin typeface="Arial" panose="020B0604020202020204" pitchFamily="34" charset="0"/>
              <a:cs typeface="Arial" panose="020B0604020202020204" pitchFamily="34" charset="0"/>
            </a:endParaRPr>
          </a:p>
          <a:p>
            <a:pPr algn="just"/>
            <a:r>
              <a:rPr lang="es-ES" sz="1400" b="1" dirty="0">
                <a:latin typeface="Arial" panose="020B0604020202020204" pitchFamily="34" charset="0"/>
                <a:cs typeface="Arial" panose="020B0604020202020204" pitchFamily="34" charset="0"/>
              </a:rPr>
              <a:t>CFSS-I, 7/6/2024, “VISTA ALEGRE S.R.L. c/ AFIP”: </a:t>
            </a:r>
            <a:r>
              <a:rPr lang="es-ES" sz="1300" dirty="0">
                <a:solidFill>
                  <a:srgbClr val="FFC000"/>
                </a:solidFill>
                <a:latin typeface="Arial" panose="020B0604020202020204" pitchFamily="34" charset="0"/>
                <a:cs typeface="Arial" panose="020B0604020202020204" pitchFamily="34" charset="0"/>
              </a:rPr>
              <a:t>La </a:t>
            </a:r>
            <a:r>
              <a:rPr lang="es-ES" sz="1300" u="sng" dirty="0">
                <a:solidFill>
                  <a:srgbClr val="FFC000"/>
                </a:solidFill>
                <a:latin typeface="Arial" panose="020B0604020202020204" pitchFamily="34" charset="0"/>
                <a:cs typeface="Arial" panose="020B0604020202020204" pitchFamily="34" charset="0"/>
              </a:rPr>
              <a:t>cooperativa provee trabajo a un tercero, y a la vez</a:t>
            </a:r>
            <a:r>
              <a:rPr lang="es-ES" sz="1300" b="1" u="sng" dirty="0">
                <a:solidFill>
                  <a:srgbClr val="FFC000"/>
                </a:solidFill>
                <a:latin typeface="Arial" panose="020B0604020202020204" pitchFamily="34" charset="0"/>
                <a:cs typeface="Arial" panose="020B0604020202020204" pitchFamily="34" charset="0"/>
              </a:rPr>
              <a:t>, no posee fines </a:t>
            </a:r>
            <a:r>
              <a:rPr lang="es-ES" sz="1300" b="1" u="sng" dirty="0" smtClean="0">
                <a:solidFill>
                  <a:srgbClr val="FFC000"/>
                </a:solidFill>
                <a:latin typeface="Arial" panose="020B0604020202020204" pitchFamily="34" charset="0"/>
                <a:cs typeface="Arial" panose="020B0604020202020204" pitchFamily="34" charset="0"/>
              </a:rPr>
              <a:t>corporativos</a:t>
            </a:r>
            <a:r>
              <a:rPr lang="es-ES" sz="1300" dirty="0">
                <a:solidFill>
                  <a:srgbClr val="FFC000"/>
                </a:solidFill>
                <a:latin typeface="Arial" panose="020B0604020202020204" pitchFamily="34" charset="0"/>
                <a:cs typeface="Arial" panose="020B0604020202020204" pitchFamily="34" charset="0"/>
              </a:rPr>
              <a:t>.</a:t>
            </a:r>
            <a:r>
              <a:rPr lang="es-ES" sz="1300" dirty="0" smtClean="0">
                <a:solidFill>
                  <a:srgbClr val="FFC000"/>
                </a:solidFill>
                <a:latin typeface="Arial" panose="020B0604020202020204" pitchFamily="34" charset="0"/>
                <a:cs typeface="Arial" panose="020B0604020202020204" pitchFamily="34" charset="0"/>
              </a:rPr>
              <a:t> Las </a:t>
            </a:r>
            <a:r>
              <a:rPr lang="es-ES" sz="1300" u="sng" dirty="0">
                <a:solidFill>
                  <a:srgbClr val="FFC000"/>
                </a:solidFill>
                <a:latin typeface="Arial" panose="020B0604020202020204" pitchFamily="34" charset="0"/>
                <a:cs typeface="Arial" panose="020B0604020202020204" pitchFamily="34" charset="0"/>
              </a:rPr>
              <a:t>personas enviadas por CT a prestar servicios para terceros</a:t>
            </a:r>
            <a:r>
              <a:rPr lang="es-ES" sz="1300" dirty="0">
                <a:solidFill>
                  <a:srgbClr val="FFC000"/>
                </a:solidFill>
                <a:latin typeface="Arial" panose="020B0604020202020204" pitchFamily="34" charset="0"/>
                <a:cs typeface="Arial" panose="020B0604020202020204" pitchFamily="34" charset="0"/>
              </a:rPr>
              <a:t> se encuentran ligadas a ésta por una </a:t>
            </a:r>
            <a:r>
              <a:rPr lang="es-ES" sz="1300" u="sng" dirty="0">
                <a:solidFill>
                  <a:srgbClr val="FFC000"/>
                </a:solidFill>
                <a:latin typeface="Arial" panose="020B0604020202020204" pitchFamily="34" charset="0"/>
                <a:cs typeface="Arial" panose="020B0604020202020204" pitchFamily="34" charset="0"/>
              </a:rPr>
              <a:t>relación de tipo laboral</a:t>
            </a:r>
            <a:r>
              <a:rPr lang="es-ES" sz="1300" dirty="0">
                <a:solidFill>
                  <a:srgbClr val="FFC000"/>
                </a:solidFill>
                <a:latin typeface="Arial" panose="020B0604020202020204" pitchFamily="34" charset="0"/>
                <a:cs typeface="Arial" panose="020B0604020202020204" pitchFamily="34" charset="0"/>
              </a:rPr>
              <a:t> (art. 27 LCT) y no pueden ser considerados socios. (…) …</a:t>
            </a:r>
            <a:r>
              <a:rPr lang="es-ES" sz="1300" b="1" dirty="0">
                <a:solidFill>
                  <a:srgbClr val="FFC000"/>
                </a:solidFill>
                <a:latin typeface="Arial" panose="020B0604020202020204" pitchFamily="34" charset="0"/>
                <a:cs typeface="Arial" panose="020B0604020202020204" pitchFamily="34" charset="0"/>
              </a:rPr>
              <a:t>no realizan aporte de trabajo alguno a la cooperativa, sino que lo hacen para </a:t>
            </a:r>
            <a:r>
              <a:rPr lang="es-ES" sz="1300" b="1" dirty="0" smtClean="0">
                <a:solidFill>
                  <a:srgbClr val="FFC000"/>
                </a:solidFill>
                <a:latin typeface="Arial" panose="020B0604020202020204" pitchFamily="34" charset="0"/>
                <a:cs typeface="Arial" panose="020B0604020202020204" pitchFamily="34" charset="0"/>
              </a:rPr>
              <a:t>otro</a:t>
            </a:r>
            <a:r>
              <a:rPr lang="es-ES" sz="1300" dirty="0" smtClean="0">
                <a:solidFill>
                  <a:srgbClr val="FFC000"/>
                </a:solidFill>
                <a:latin typeface="Arial" panose="020B0604020202020204" pitchFamily="34" charset="0"/>
                <a:cs typeface="Arial" panose="020B0604020202020204" pitchFamily="34" charset="0"/>
              </a:rPr>
              <a:t>, </a:t>
            </a:r>
            <a:r>
              <a:rPr lang="es-ES" sz="1300" dirty="0">
                <a:solidFill>
                  <a:srgbClr val="FFC000"/>
                </a:solidFill>
                <a:latin typeface="Arial" panose="020B0604020202020204" pitchFamily="34" charset="0"/>
                <a:cs typeface="Arial" panose="020B0604020202020204" pitchFamily="34" charset="0"/>
              </a:rPr>
              <a:t>y como contraprestación reciben un pago de carácter salarial por la realización de tareas como trabajador… (…) …la </a:t>
            </a:r>
            <a:r>
              <a:rPr lang="es-ES" sz="1300" u="sng" dirty="0">
                <a:solidFill>
                  <a:srgbClr val="FFC000"/>
                </a:solidFill>
                <a:latin typeface="Arial" panose="020B0604020202020204" pitchFamily="34" charset="0"/>
                <a:cs typeface="Arial" panose="020B0604020202020204" pitchFamily="34" charset="0"/>
              </a:rPr>
              <a:t>prestación ofrecida por la CT encuadraría</a:t>
            </a:r>
            <a:r>
              <a:rPr lang="es-ES" sz="1300" dirty="0">
                <a:solidFill>
                  <a:srgbClr val="FFC000"/>
                </a:solidFill>
                <a:latin typeface="Arial" panose="020B0604020202020204" pitchFamily="34" charset="0"/>
                <a:cs typeface="Arial" panose="020B0604020202020204" pitchFamily="34" charset="0"/>
              </a:rPr>
              <a:t> en el supuesto establecido por el </a:t>
            </a:r>
            <a:r>
              <a:rPr lang="es-ES" sz="1300" u="sng" dirty="0">
                <a:solidFill>
                  <a:srgbClr val="FFC000"/>
                </a:solidFill>
                <a:latin typeface="Arial" panose="020B0604020202020204" pitchFamily="34" charset="0"/>
                <a:cs typeface="Arial" panose="020B0604020202020204" pitchFamily="34" charset="0"/>
              </a:rPr>
              <a:t>art 14 de la LCT. (fraude</a:t>
            </a:r>
            <a:r>
              <a:rPr lang="es-ES" sz="1300" dirty="0">
                <a:solidFill>
                  <a:srgbClr val="FFC000"/>
                </a:solidFill>
                <a:latin typeface="Arial" panose="020B0604020202020204" pitchFamily="34" charset="0"/>
                <a:cs typeface="Arial" panose="020B0604020202020204" pitchFamily="34" charset="0"/>
              </a:rPr>
              <a:t> a la ley laboral). Aduna la presente decisión, el </a:t>
            </a:r>
            <a:r>
              <a:rPr lang="es-ES" sz="1300" b="1" dirty="0">
                <a:solidFill>
                  <a:srgbClr val="FFC000"/>
                </a:solidFill>
                <a:latin typeface="Arial" panose="020B0604020202020204" pitchFamily="34" charset="0"/>
                <a:cs typeface="Arial" panose="020B0604020202020204" pitchFamily="34" charset="0"/>
              </a:rPr>
              <a:t>contrato asociativo </a:t>
            </a:r>
            <a:r>
              <a:rPr lang="es-ES" sz="1300" dirty="0">
                <a:solidFill>
                  <a:srgbClr val="FFC000"/>
                </a:solidFill>
                <a:latin typeface="Arial" panose="020B0604020202020204" pitchFamily="34" charset="0"/>
                <a:cs typeface="Arial" panose="020B0604020202020204" pitchFamily="34" charset="0"/>
              </a:rPr>
              <a:t>acompañado, celebrado entre la Cooperativa ESPE-SUE y VISTA </a:t>
            </a:r>
            <a:r>
              <a:rPr lang="es-ES" sz="1300" dirty="0" smtClean="0">
                <a:solidFill>
                  <a:srgbClr val="FFC000"/>
                </a:solidFill>
                <a:latin typeface="Arial" panose="020B0604020202020204" pitchFamily="34" charset="0"/>
                <a:cs typeface="Arial" panose="020B0604020202020204" pitchFamily="34" charset="0"/>
              </a:rPr>
              <a:t>ALEGRE </a:t>
            </a:r>
            <a:r>
              <a:rPr lang="es-ES" sz="1300" dirty="0">
                <a:solidFill>
                  <a:srgbClr val="FFC000"/>
                </a:solidFill>
                <a:latin typeface="Arial" panose="020B0604020202020204" pitchFamily="34" charset="0"/>
                <a:cs typeface="Arial" panose="020B0604020202020204" pitchFamily="34" charset="0"/>
              </a:rPr>
              <a:t>SRL, </a:t>
            </a:r>
            <a:r>
              <a:rPr lang="es-ES" sz="1300" dirty="0" smtClean="0">
                <a:solidFill>
                  <a:srgbClr val="FFC000"/>
                </a:solidFill>
                <a:latin typeface="Arial" panose="020B0604020202020204" pitchFamily="34" charset="0"/>
                <a:cs typeface="Arial" panose="020B0604020202020204" pitchFamily="34" charset="0"/>
              </a:rPr>
              <a:t>donde le </a:t>
            </a:r>
            <a:r>
              <a:rPr lang="es-ES" sz="1300" dirty="0">
                <a:solidFill>
                  <a:srgbClr val="FFC000"/>
                </a:solidFill>
                <a:latin typeface="Arial" panose="020B0604020202020204" pitchFamily="34" charset="0"/>
                <a:cs typeface="Arial" panose="020B0604020202020204" pitchFamily="34" charset="0"/>
              </a:rPr>
              <a:t>encarga a </a:t>
            </a:r>
            <a:r>
              <a:rPr lang="es-ES" sz="1300" dirty="0" smtClean="0">
                <a:solidFill>
                  <a:srgbClr val="FFC000"/>
                </a:solidFill>
                <a:latin typeface="Arial" panose="020B0604020202020204" pitchFamily="34" charset="0"/>
                <a:cs typeface="Arial" panose="020B0604020202020204" pitchFamily="34" charset="0"/>
              </a:rPr>
              <a:t>CT </a:t>
            </a:r>
            <a:r>
              <a:rPr lang="es-ES" sz="1300" dirty="0">
                <a:solidFill>
                  <a:srgbClr val="FFC000"/>
                </a:solidFill>
                <a:latin typeface="Arial" panose="020B0604020202020204" pitchFamily="34" charset="0"/>
                <a:cs typeface="Arial" panose="020B0604020202020204" pitchFamily="34" charset="0"/>
              </a:rPr>
              <a:t>la </a:t>
            </a:r>
            <a:r>
              <a:rPr lang="es-ES" sz="1300" b="1" u="sng" dirty="0">
                <a:solidFill>
                  <a:srgbClr val="FFC000"/>
                </a:solidFill>
                <a:latin typeface="Arial" panose="020B0604020202020204" pitchFamily="34" charset="0"/>
                <a:cs typeface="Arial" panose="020B0604020202020204" pitchFamily="34" charset="0"/>
              </a:rPr>
              <a:t>prestación del servicio de clasificación y empaque de </a:t>
            </a:r>
            <a:r>
              <a:rPr lang="es-ES" sz="1300" b="1" u="sng" dirty="0" smtClean="0">
                <a:solidFill>
                  <a:srgbClr val="FFC000"/>
                </a:solidFill>
                <a:latin typeface="Arial" panose="020B0604020202020204" pitchFamily="34" charset="0"/>
                <a:cs typeface="Arial" panose="020B0604020202020204" pitchFamily="34" charset="0"/>
              </a:rPr>
              <a:t>cerezas</a:t>
            </a:r>
            <a:r>
              <a:rPr lang="es-ES" sz="1300" b="1" dirty="0" smtClean="0">
                <a:solidFill>
                  <a:srgbClr val="FFC000"/>
                </a:solidFill>
                <a:latin typeface="Arial" panose="020B0604020202020204" pitchFamily="34" charset="0"/>
                <a:cs typeface="Arial" panose="020B0604020202020204" pitchFamily="34" charset="0"/>
              </a:rPr>
              <a:t>, </a:t>
            </a:r>
            <a:r>
              <a:rPr lang="es-ES" sz="1300" dirty="0" smtClean="0">
                <a:solidFill>
                  <a:srgbClr val="FFC000"/>
                </a:solidFill>
                <a:latin typeface="Arial" panose="020B0604020202020204" pitchFamily="34" charset="0"/>
                <a:cs typeface="Arial" panose="020B0604020202020204" pitchFamily="34" charset="0"/>
              </a:rPr>
              <a:t>el </a:t>
            </a:r>
            <a:r>
              <a:rPr lang="es-ES" sz="1300" dirty="0">
                <a:solidFill>
                  <a:srgbClr val="FFC000"/>
                </a:solidFill>
                <a:latin typeface="Arial" panose="020B0604020202020204" pitchFamily="34" charset="0"/>
                <a:cs typeface="Arial" panose="020B0604020202020204" pitchFamily="34" charset="0"/>
              </a:rPr>
              <a:t>que será brindado a través de sus asociados… [SI]</a:t>
            </a:r>
            <a:endParaRPr lang="es-AR" sz="1300" dirty="0">
              <a:solidFill>
                <a:srgbClr val="FFC000"/>
              </a:solidFill>
              <a:latin typeface="Arial" panose="020B0604020202020204" pitchFamily="34" charset="0"/>
              <a:cs typeface="Arial" panose="020B0604020202020204" pitchFamily="34" charset="0"/>
            </a:endParaRPr>
          </a:p>
          <a:p>
            <a:pPr algn="just"/>
            <a:endParaRPr lang="es-AR" sz="1200" dirty="0">
              <a:solidFill>
                <a:srgbClr val="FFC000"/>
              </a:solidFill>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8009691" cy="576064"/>
          </a:xfrm>
        </p:spPr>
        <p:txBody>
          <a:bodyPr>
            <a:noAutofit/>
          </a:bodyPr>
          <a:lstStyle/>
          <a:p>
            <a:pPr algn="ctr"/>
            <a:r>
              <a:rPr lang="es-MX" sz="3200" b="1" cap="all" spc="0" dirty="0" smtClean="0">
                <a:effectLst>
                  <a:reflection blurRad="12700" stA="34000" endA="740" endPos="53000" dir="5400000" sy="-100000" algn="bl" rotWithShape="0"/>
                </a:effectLst>
              </a:rPr>
              <a:t>conclusiones</a:t>
            </a:r>
            <a:endParaRPr lang="es-MX" sz="3200" b="1" dirty="0">
              <a:solidFill>
                <a:schemeClr val="tx2">
                  <a:lumMod val="90000"/>
                </a:schemeClr>
              </a:solidFill>
              <a:latin typeface="Consolas" panose="020B0609020204030204" pitchFamily="49" charset="0"/>
              <a:cs typeface="Consolas" panose="020B0609020204030204" pitchFamily="49" charset="0"/>
            </a:endParaRPr>
          </a:p>
        </p:txBody>
      </p:sp>
      <p:sp>
        <p:nvSpPr>
          <p:cNvPr id="3" name="Marcador de contenido 2"/>
          <p:cNvSpPr>
            <a:spLocks noGrp="1"/>
          </p:cNvSpPr>
          <p:nvPr>
            <p:ph idx="1"/>
          </p:nvPr>
        </p:nvSpPr>
        <p:spPr>
          <a:xfrm>
            <a:off x="467544" y="764704"/>
            <a:ext cx="8424936" cy="5832648"/>
          </a:xfrm>
        </p:spPr>
        <p:txBody>
          <a:bodyPr>
            <a:noAutofit/>
          </a:bodyPr>
          <a:lstStyle/>
          <a:p>
            <a:pPr algn="just">
              <a:buAutoNum type="arabicPeriod"/>
            </a:pPr>
            <a:r>
              <a:rPr lang="es-MX" altLang="es-AR" sz="1600" dirty="0">
                <a:solidFill>
                  <a:srgbClr val="FFCC00"/>
                </a:solidFill>
                <a:sym typeface="+mn-ea"/>
              </a:rPr>
              <a:t>Las </a:t>
            </a:r>
            <a:r>
              <a:rPr lang="es-MX" altLang="es-AR" sz="1600" dirty="0" err="1">
                <a:solidFill>
                  <a:srgbClr val="FFCC00"/>
                </a:solidFill>
                <a:sym typeface="+mn-ea"/>
              </a:rPr>
              <a:t>Coop</a:t>
            </a:r>
            <a:r>
              <a:rPr lang="es-MX" altLang="es-AR" sz="1600" dirty="0">
                <a:solidFill>
                  <a:srgbClr val="FFCC00"/>
                </a:solidFill>
                <a:sym typeface="+mn-ea"/>
              </a:rPr>
              <a:t> de </a:t>
            </a:r>
            <a:r>
              <a:rPr lang="es-MX" altLang="es-AR" sz="1600" dirty="0" err="1">
                <a:solidFill>
                  <a:srgbClr val="FFCC00"/>
                </a:solidFill>
                <a:sym typeface="+mn-ea"/>
              </a:rPr>
              <a:t>Trab</a:t>
            </a:r>
            <a:r>
              <a:rPr lang="es-MX" altLang="es-AR" sz="1600" dirty="0">
                <a:solidFill>
                  <a:srgbClr val="FFCC00"/>
                </a:solidFill>
                <a:sym typeface="+mn-ea"/>
              </a:rPr>
              <a:t> son </a:t>
            </a:r>
            <a:r>
              <a:rPr lang="es-MX" altLang="es-AR" sz="1600" b="1" dirty="0">
                <a:solidFill>
                  <a:srgbClr val="FFCC00"/>
                </a:solidFill>
                <a:sym typeface="+mn-ea"/>
              </a:rPr>
              <a:t>estructuras económicas</a:t>
            </a:r>
            <a:r>
              <a:rPr lang="es-MX" altLang="es-AR" sz="1600" dirty="0">
                <a:solidFill>
                  <a:srgbClr val="FFCC00"/>
                </a:solidFill>
                <a:sym typeface="+mn-ea"/>
              </a:rPr>
              <a:t> que propenden una forma diferente de hacer negocios a la de la empresa; en las cuales el </a:t>
            </a:r>
            <a:r>
              <a:rPr lang="es-MX" altLang="es-AR" sz="1600" b="1" dirty="0">
                <a:solidFill>
                  <a:srgbClr val="FFCC00"/>
                </a:solidFill>
                <a:sym typeface="+mn-ea"/>
              </a:rPr>
              <a:t>factor preponderante es la ayuda mutua </a:t>
            </a:r>
            <a:r>
              <a:rPr lang="es-MX" altLang="es-AR" sz="1600" dirty="0">
                <a:solidFill>
                  <a:srgbClr val="FFCC00"/>
                </a:solidFill>
                <a:sym typeface="+mn-ea"/>
              </a:rPr>
              <a:t>e intervención democrática de sus miembros, sin tener en cuenta el factor capital. Se ha dicho que es una forma </a:t>
            </a:r>
            <a:r>
              <a:rPr lang="es-MX" altLang="es-AR" sz="1600" dirty="0" smtClean="0">
                <a:solidFill>
                  <a:srgbClr val="FFCC00"/>
                </a:solidFill>
                <a:sym typeface="+mn-ea"/>
              </a:rPr>
              <a:t>que </a:t>
            </a:r>
            <a:r>
              <a:rPr lang="es-MX" altLang="es-AR" sz="1600" u="sng" dirty="0" smtClean="0">
                <a:solidFill>
                  <a:srgbClr val="FFCC00"/>
                </a:solidFill>
                <a:sym typeface="+mn-ea"/>
              </a:rPr>
              <a:t>intenta </a:t>
            </a:r>
            <a:r>
              <a:rPr lang="es-MX" altLang="es-AR" sz="1600" u="sng" dirty="0">
                <a:solidFill>
                  <a:srgbClr val="FFCC00"/>
                </a:solidFill>
                <a:sym typeface="+mn-ea"/>
              </a:rPr>
              <a:t>evitar la explotación humana</a:t>
            </a:r>
            <a:r>
              <a:rPr lang="es-MX" altLang="es-AR" sz="1600" dirty="0">
                <a:solidFill>
                  <a:srgbClr val="FFCC00"/>
                </a:solidFill>
                <a:sym typeface="+mn-ea"/>
              </a:rPr>
              <a:t>. </a:t>
            </a:r>
          </a:p>
          <a:p>
            <a:pPr algn="just">
              <a:buAutoNum type="arabicPeriod"/>
            </a:pPr>
            <a:r>
              <a:rPr lang="es-MX" altLang="es-AR" sz="1600" dirty="0">
                <a:solidFill>
                  <a:srgbClr val="FFCC00"/>
                </a:solidFill>
                <a:sym typeface="+mn-ea"/>
              </a:rPr>
              <a:t>Los </a:t>
            </a:r>
            <a:r>
              <a:rPr lang="es-MX" altLang="es-AR" sz="1600" b="1" dirty="0">
                <a:solidFill>
                  <a:srgbClr val="FFCC00"/>
                </a:solidFill>
                <a:sym typeface="+mn-ea"/>
              </a:rPr>
              <a:t>principios cooperativos </a:t>
            </a:r>
            <a:r>
              <a:rPr lang="es-MX" altLang="es-AR" sz="1600" dirty="0">
                <a:solidFill>
                  <a:srgbClr val="FFCC00"/>
                </a:solidFill>
                <a:sym typeface="+mn-ea"/>
              </a:rPr>
              <a:t>han sido plasmados en Recomendaciones de la OIT, y en nuestra legislación desde antigua data. De igual forma, la jurisprudencia –incluso de la CSJN- le ha dedicado una </a:t>
            </a:r>
            <a:r>
              <a:rPr lang="es-MX" altLang="es-AR" sz="1600" u="sng" dirty="0">
                <a:solidFill>
                  <a:srgbClr val="FFCC00"/>
                </a:solidFill>
                <a:sym typeface="+mn-ea"/>
              </a:rPr>
              <a:t>protección especial, dados sus singulares objetivos</a:t>
            </a:r>
            <a:r>
              <a:rPr lang="es-MX" altLang="es-AR" sz="1600" dirty="0" smtClean="0">
                <a:solidFill>
                  <a:srgbClr val="FFCC00"/>
                </a:solidFill>
                <a:sym typeface="+mn-ea"/>
              </a:rPr>
              <a:t>.</a:t>
            </a:r>
          </a:p>
          <a:p>
            <a:pPr algn="just">
              <a:buAutoNum type="arabicPeriod"/>
            </a:pPr>
            <a:r>
              <a:rPr lang="es-MX" altLang="es-AR" sz="1600" dirty="0" smtClean="0">
                <a:solidFill>
                  <a:srgbClr val="FFCC00"/>
                </a:solidFill>
                <a:sym typeface="+mn-ea"/>
              </a:rPr>
              <a:t>La utilización fraudulenta de las CT fue llevando </a:t>
            </a:r>
            <a:r>
              <a:rPr lang="es-MX" altLang="es-AR" sz="1600" u="sng" dirty="0" smtClean="0">
                <a:solidFill>
                  <a:srgbClr val="FFCC00"/>
                </a:solidFill>
                <a:sym typeface="+mn-ea"/>
              </a:rPr>
              <a:t>a modificaciones normativas que tendieron a limitar</a:t>
            </a:r>
            <a:r>
              <a:rPr lang="es-MX" altLang="es-AR" sz="1600" dirty="0" smtClean="0">
                <a:solidFill>
                  <a:srgbClr val="FFCC00"/>
                </a:solidFill>
                <a:sym typeface="+mn-ea"/>
              </a:rPr>
              <a:t> su margen de desarrollo, lo que fue acompañado –con matices- por la jurisprudencia. </a:t>
            </a:r>
          </a:p>
          <a:p>
            <a:pPr algn="just">
              <a:buAutoNum type="arabicPeriod"/>
            </a:pPr>
            <a:r>
              <a:rPr lang="es-MX" altLang="es-AR" sz="1600" dirty="0" smtClean="0">
                <a:solidFill>
                  <a:srgbClr val="FFCC00"/>
                </a:solidFill>
                <a:sym typeface="+mn-ea"/>
              </a:rPr>
              <a:t>La </a:t>
            </a:r>
            <a:r>
              <a:rPr lang="es-MX" altLang="es-AR" sz="1600" u="sng" dirty="0" smtClean="0">
                <a:solidFill>
                  <a:srgbClr val="FFCC00"/>
                </a:solidFill>
                <a:sym typeface="+mn-ea"/>
              </a:rPr>
              <a:t>línea divisoria comenzó siendo la formal</a:t>
            </a:r>
            <a:r>
              <a:rPr lang="es-MX" altLang="es-AR" sz="1600" dirty="0" smtClean="0">
                <a:solidFill>
                  <a:srgbClr val="FFCC00"/>
                </a:solidFill>
                <a:sym typeface="+mn-ea"/>
              </a:rPr>
              <a:t> constitución, autorización y funcionamiento de la CT, para </a:t>
            </a:r>
            <a:r>
              <a:rPr lang="es-MX" altLang="es-AR" sz="1600" u="sng" dirty="0" smtClean="0">
                <a:solidFill>
                  <a:srgbClr val="FFCC00"/>
                </a:solidFill>
                <a:sym typeface="+mn-ea"/>
              </a:rPr>
              <a:t>luego</a:t>
            </a:r>
            <a:r>
              <a:rPr lang="es-MX" altLang="es-AR" sz="1600" dirty="0" smtClean="0">
                <a:solidFill>
                  <a:srgbClr val="FFCC00"/>
                </a:solidFill>
                <a:sym typeface="+mn-ea"/>
              </a:rPr>
              <a:t> ponerse más el acento en que los trabajadores tuvieran </a:t>
            </a:r>
            <a:r>
              <a:rPr lang="es-MX" altLang="es-AR" sz="1600" b="1" dirty="0" smtClean="0">
                <a:solidFill>
                  <a:srgbClr val="FFCC00"/>
                </a:solidFill>
                <a:sym typeface="+mn-ea"/>
              </a:rPr>
              <a:t>derechos y ánimo cooperativo</a:t>
            </a:r>
            <a:r>
              <a:rPr lang="es-MX" altLang="es-AR" sz="1600" b="1" dirty="0" smtClean="0">
                <a:solidFill>
                  <a:srgbClr val="FFCC00"/>
                </a:solidFill>
                <a:sym typeface="+mn-ea"/>
              </a:rPr>
              <a:t>. </a:t>
            </a:r>
            <a:r>
              <a:rPr lang="es-MX" altLang="es-AR" sz="1600" dirty="0" smtClean="0">
                <a:solidFill>
                  <a:srgbClr val="FFCC00"/>
                </a:solidFill>
                <a:sym typeface="+mn-ea"/>
              </a:rPr>
              <a:t>La expresión </a:t>
            </a:r>
            <a:r>
              <a:rPr lang="es-MX" altLang="es-AR" sz="1600" b="1" i="1" dirty="0" smtClean="0">
                <a:solidFill>
                  <a:srgbClr val="FFCC00"/>
                </a:solidFill>
                <a:sym typeface="+mn-ea"/>
              </a:rPr>
              <a:t>“enviar a </a:t>
            </a:r>
            <a:r>
              <a:rPr lang="es-MX" altLang="es-AR" sz="1600" b="1" dirty="0" smtClean="0">
                <a:solidFill>
                  <a:srgbClr val="FFCC00"/>
                </a:solidFill>
                <a:sym typeface="+mn-ea"/>
              </a:rPr>
              <a:t>prestar servicios</a:t>
            </a:r>
            <a:r>
              <a:rPr lang="es-MX" altLang="es-AR" sz="1600" b="1" i="1" dirty="0" smtClean="0">
                <a:solidFill>
                  <a:srgbClr val="FFCC00"/>
                </a:solidFill>
                <a:sym typeface="+mn-ea"/>
              </a:rPr>
              <a:t>”</a:t>
            </a:r>
            <a:r>
              <a:rPr lang="es-MX" altLang="es-AR" sz="1600" i="1" dirty="0" smtClean="0">
                <a:solidFill>
                  <a:srgbClr val="FFCC00"/>
                </a:solidFill>
                <a:sym typeface="+mn-ea"/>
              </a:rPr>
              <a:t> </a:t>
            </a:r>
            <a:r>
              <a:rPr lang="es-MX" altLang="es-AR" sz="1600" dirty="0" smtClean="0">
                <a:solidFill>
                  <a:srgbClr val="FFCC00"/>
                </a:solidFill>
                <a:sym typeface="+mn-ea"/>
              </a:rPr>
              <a:t> a empresas, aparece como la negación de la CT.</a:t>
            </a:r>
            <a:endParaRPr lang="es-MX" altLang="es-AR" sz="1600" dirty="0" smtClean="0">
              <a:solidFill>
                <a:srgbClr val="FFCC00"/>
              </a:solidFill>
              <a:sym typeface="+mn-ea"/>
            </a:endParaRPr>
          </a:p>
          <a:p>
            <a:pPr algn="just">
              <a:buAutoNum type="arabicPeriod"/>
            </a:pPr>
            <a:r>
              <a:rPr lang="es-MX" altLang="es-AR" sz="1600" dirty="0" smtClean="0">
                <a:solidFill>
                  <a:srgbClr val="FFCC00"/>
                </a:solidFill>
                <a:sym typeface="+mn-ea"/>
              </a:rPr>
              <a:t>En ese sentido, el </a:t>
            </a:r>
            <a:r>
              <a:rPr lang="es-MX" altLang="es-AR" sz="1600" b="1" dirty="0" smtClean="0">
                <a:solidFill>
                  <a:srgbClr val="FFCC00"/>
                </a:solidFill>
                <a:sym typeface="+mn-ea"/>
              </a:rPr>
              <a:t>veto presidencial </a:t>
            </a:r>
            <a:r>
              <a:rPr lang="es-MX" altLang="es-AR" sz="1600" dirty="0" smtClean="0">
                <a:solidFill>
                  <a:srgbClr val="FFCC00"/>
                </a:solidFill>
                <a:sym typeface="+mn-ea"/>
              </a:rPr>
              <a:t>a un artículo de la Ley </a:t>
            </a:r>
            <a:r>
              <a:rPr lang="es-MX" altLang="es-AR" sz="1600" dirty="0" smtClean="0">
                <a:solidFill>
                  <a:srgbClr val="FFCC00"/>
                </a:solidFill>
                <a:sym typeface="+mn-ea"/>
              </a:rPr>
              <a:t>26.063 (pres </a:t>
            </a:r>
            <a:r>
              <a:rPr lang="es-MX" altLang="es-AR" sz="1600" dirty="0" err="1" smtClean="0">
                <a:solidFill>
                  <a:srgbClr val="FFCC00"/>
                </a:solidFill>
                <a:sym typeface="+mn-ea"/>
              </a:rPr>
              <a:t>empl</a:t>
            </a:r>
            <a:r>
              <a:rPr lang="es-MX" altLang="es-AR" sz="1600" dirty="0" smtClean="0">
                <a:solidFill>
                  <a:srgbClr val="FFCC00"/>
                </a:solidFill>
                <a:sym typeface="+mn-ea"/>
              </a:rPr>
              <a:t> de quien utilice), </a:t>
            </a:r>
            <a:r>
              <a:rPr lang="es-MX" altLang="es-AR" sz="1600" dirty="0" smtClean="0">
                <a:solidFill>
                  <a:srgbClr val="FFCC00"/>
                </a:solidFill>
                <a:sym typeface="+mn-ea"/>
              </a:rPr>
              <a:t>parece haber puesto el </a:t>
            </a:r>
            <a:r>
              <a:rPr lang="es-MX" altLang="es-AR" sz="1600" u="sng" dirty="0" smtClean="0">
                <a:solidFill>
                  <a:srgbClr val="FFCC00"/>
                </a:solidFill>
                <a:sym typeface="+mn-ea"/>
              </a:rPr>
              <a:t>límite a </a:t>
            </a:r>
            <a:r>
              <a:rPr lang="es-MX" altLang="es-AR" sz="1600" u="sng" dirty="0" smtClean="0">
                <a:solidFill>
                  <a:srgbClr val="FFCC00"/>
                </a:solidFill>
                <a:sym typeface="+mn-ea"/>
              </a:rPr>
              <a:t>una tendencia</a:t>
            </a:r>
            <a:r>
              <a:rPr lang="es-MX" altLang="es-AR" sz="1600" dirty="0" smtClean="0">
                <a:solidFill>
                  <a:srgbClr val="FFCC00"/>
                </a:solidFill>
                <a:sym typeface="+mn-ea"/>
              </a:rPr>
              <a:t> de desconocer la estructura cooperativa.</a:t>
            </a:r>
          </a:p>
          <a:p>
            <a:pPr algn="just">
              <a:buAutoNum type="arabicPeriod"/>
            </a:pPr>
            <a:r>
              <a:rPr lang="es-MX" altLang="es-AR" sz="1600" dirty="0" smtClean="0">
                <a:solidFill>
                  <a:srgbClr val="FFCC00"/>
                </a:solidFill>
                <a:sym typeface="+mn-ea"/>
              </a:rPr>
              <a:t>El cumplimiento de </a:t>
            </a:r>
            <a:r>
              <a:rPr lang="es-MX" altLang="es-AR" sz="1600" b="1" dirty="0" smtClean="0">
                <a:solidFill>
                  <a:srgbClr val="FFCC00"/>
                </a:solidFill>
                <a:sym typeface="+mn-ea"/>
              </a:rPr>
              <a:t>formalidades</a:t>
            </a:r>
            <a:r>
              <a:rPr lang="es-MX" altLang="es-AR" sz="1600" dirty="0" smtClean="0">
                <a:solidFill>
                  <a:srgbClr val="FFCC00"/>
                </a:solidFill>
                <a:sym typeface="+mn-ea"/>
              </a:rPr>
              <a:t> respecto del funcionamiento cooperativo resultó una condición necesaria, pero </a:t>
            </a:r>
            <a:r>
              <a:rPr lang="es-MX" altLang="es-AR" sz="1600" u="sng" dirty="0" smtClean="0">
                <a:solidFill>
                  <a:srgbClr val="FFCC00"/>
                </a:solidFill>
                <a:sym typeface="+mn-ea"/>
              </a:rPr>
              <a:t>no siempre suficiente para demostrar la realidad</a:t>
            </a:r>
            <a:r>
              <a:rPr lang="es-MX" altLang="es-AR" sz="1600" dirty="0" smtClean="0">
                <a:solidFill>
                  <a:srgbClr val="FFCC00"/>
                </a:solidFill>
                <a:sym typeface="+mn-ea"/>
              </a:rPr>
              <a:t> de su actividad; buscando la distinción entre legales y fraudulentas, en la existencia de </a:t>
            </a:r>
            <a:r>
              <a:rPr lang="es-MX" altLang="es-AR" sz="1600" b="1" dirty="0" smtClean="0">
                <a:solidFill>
                  <a:srgbClr val="FFCC00"/>
                </a:solidFill>
                <a:sym typeface="+mn-ea"/>
              </a:rPr>
              <a:t>objetivos </a:t>
            </a:r>
            <a:r>
              <a:rPr lang="es-MX" altLang="es-AR" sz="1600" b="1" smtClean="0">
                <a:solidFill>
                  <a:srgbClr val="FFCC00"/>
                </a:solidFill>
                <a:sym typeface="+mn-ea"/>
              </a:rPr>
              <a:t>y actos </a:t>
            </a:r>
            <a:r>
              <a:rPr lang="es-MX" altLang="es-AR" sz="1600" b="1" dirty="0" smtClean="0">
                <a:solidFill>
                  <a:srgbClr val="FFCC00"/>
                </a:solidFill>
                <a:sym typeface="+mn-ea"/>
              </a:rPr>
              <a:t>cooperativos propios.</a:t>
            </a:r>
          </a:p>
          <a:p>
            <a:pPr algn="just">
              <a:buAutoNum type="arabicPeriod"/>
            </a:pPr>
            <a:r>
              <a:rPr lang="es-MX" altLang="es-AR" sz="1600" dirty="0" smtClean="0">
                <a:solidFill>
                  <a:srgbClr val="FFCC00"/>
                </a:solidFill>
                <a:sym typeface="+mn-ea"/>
              </a:rPr>
              <a:t>Las </a:t>
            </a:r>
            <a:r>
              <a:rPr lang="es-MX" altLang="es-AR" sz="1600" u="sng" dirty="0" smtClean="0">
                <a:solidFill>
                  <a:srgbClr val="FFCC00"/>
                </a:solidFill>
                <a:sym typeface="+mn-ea"/>
              </a:rPr>
              <a:t>últimas modificaciones legales</a:t>
            </a:r>
            <a:r>
              <a:rPr lang="es-MX" altLang="es-AR" sz="1600" dirty="0" smtClean="0">
                <a:solidFill>
                  <a:srgbClr val="FFCC00"/>
                </a:solidFill>
                <a:sym typeface="+mn-ea"/>
              </a:rPr>
              <a:t>, parecen ir en el sentido de brindar </a:t>
            </a:r>
            <a:r>
              <a:rPr lang="es-MX" altLang="es-AR" sz="1600" b="1" dirty="0" smtClean="0">
                <a:solidFill>
                  <a:srgbClr val="FFCC00"/>
                </a:solidFill>
                <a:sym typeface="+mn-ea"/>
              </a:rPr>
              <a:t>mayor valor al cumplimiento de los requisitos de forma</a:t>
            </a:r>
            <a:r>
              <a:rPr lang="es-MX" altLang="es-AR" sz="1600" dirty="0" smtClean="0">
                <a:solidFill>
                  <a:srgbClr val="FFCC00"/>
                </a:solidFill>
                <a:sym typeface="+mn-ea"/>
              </a:rPr>
              <a:t> relativos a la registración.</a:t>
            </a:r>
          </a:p>
          <a:p>
            <a:pPr algn="just">
              <a:buAutoNum type="arabicPeriod"/>
            </a:pPr>
            <a:endParaRPr lang="es-MX" altLang="es-AR" sz="1800" dirty="0">
              <a:solidFill>
                <a:srgbClr val="FFCC00"/>
              </a:solidFill>
              <a:sym typeface="+mn-ea"/>
            </a:endParaRPr>
          </a:p>
          <a:p>
            <a:pPr algn="just">
              <a:buNone/>
            </a:pPr>
            <a:endParaRPr lang="es-AR" sz="1800" dirty="0">
              <a:solidFill>
                <a:srgbClr val="FFC000"/>
              </a:solidFill>
            </a:endParaRPr>
          </a:p>
        </p:txBody>
      </p:sp>
    </p:spTree>
  </p:cSld>
  <p:clrMapOvr>
    <a:masterClrMapping/>
  </p:clrMapOvr>
  <p:transition spd="med" advClick="0" advTm="15000">
    <p:cut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as Sonrisas Alegres Del Hombre Feliz, Guardan Las Manos En Alegre  Masculino Satisfecha Pecho Recibir El Cumplido De Mujer Imagen de archivo -  Imagen de contento, looking: 12644602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104" y="1484784"/>
            <a:ext cx="2808312" cy="233301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5 Título"/>
          <p:cNvSpPr>
            <a:spLocks noGrp="1"/>
          </p:cNvSpPr>
          <p:nvPr>
            <p:ph type="ctrTitle"/>
          </p:nvPr>
        </p:nvSpPr>
        <p:spPr>
          <a:xfrm>
            <a:off x="683568" y="332656"/>
            <a:ext cx="7772400" cy="3744416"/>
          </a:xfrm>
        </p:spPr>
        <p:txBody>
          <a:bodyPr>
            <a:normAutofit/>
          </a:bodyPr>
          <a:lstStyle/>
          <a:p>
            <a:pPr marL="0" indent="0"/>
            <a:r>
              <a:rPr lang="es-AR" sz="3200" i="1" dirty="0">
                <a:solidFill>
                  <a:srgbClr val="FFC000"/>
                </a:solidFill>
                <a:latin typeface="+mn-lt"/>
                <a:ea typeface="+mn-ea"/>
                <a:cs typeface="+mn-cs"/>
              </a:rPr>
              <a:t/>
            </a:r>
            <a:br>
              <a:rPr lang="es-AR" sz="3200" i="1" dirty="0">
                <a:solidFill>
                  <a:srgbClr val="FFC000"/>
                </a:solidFill>
                <a:latin typeface="+mn-lt"/>
                <a:ea typeface="+mn-ea"/>
                <a:cs typeface="+mn-cs"/>
              </a:rPr>
            </a:br>
            <a:r>
              <a:rPr lang="es-AR" sz="3200" i="1" dirty="0">
                <a:solidFill>
                  <a:srgbClr val="FFC000"/>
                </a:solidFill>
                <a:latin typeface="+mn-lt"/>
                <a:ea typeface="+mn-ea"/>
                <a:cs typeface="+mn-cs"/>
              </a:rPr>
              <a:t/>
            </a:r>
            <a:br>
              <a:rPr lang="es-AR" sz="3200" i="1" dirty="0">
                <a:solidFill>
                  <a:srgbClr val="FFC000"/>
                </a:solidFill>
                <a:latin typeface="+mn-lt"/>
                <a:ea typeface="+mn-ea"/>
                <a:cs typeface="+mn-cs"/>
              </a:rPr>
            </a:br>
            <a:r>
              <a:rPr lang="es-AR" sz="3200" b="0" i="1" dirty="0">
                <a:solidFill>
                  <a:srgbClr val="FFC000"/>
                </a:solidFill>
                <a:latin typeface="+mn-lt"/>
                <a:ea typeface="+mn-ea"/>
                <a:cs typeface="+mn-cs"/>
              </a:rPr>
              <a:t>Muchas gracias por </a:t>
            </a:r>
            <a:br>
              <a:rPr lang="es-AR" sz="3200" b="0" i="1" dirty="0">
                <a:solidFill>
                  <a:srgbClr val="FFC000"/>
                </a:solidFill>
                <a:latin typeface="+mn-lt"/>
                <a:ea typeface="+mn-ea"/>
                <a:cs typeface="+mn-cs"/>
              </a:rPr>
            </a:br>
            <a:r>
              <a:rPr lang="es-AR" sz="3200" b="0" i="1" dirty="0">
                <a:solidFill>
                  <a:srgbClr val="FFC000"/>
                </a:solidFill>
                <a:latin typeface="+mn-lt"/>
                <a:ea typeface="+mn-ea"/>
                <a:cs typeface="+mn-cs"/>
              </a:rPr>
              <a:t>su atención…</a:t>
            </a:r>
          </a:p>
        </p:txBody>
      </p:sp>
      <p:sp>
        <p:nvSpPr>
          <p:cNvPr id="7" name="6 Subtítulo"/>
          <p:cNvSpPr>
            <a:spLocks noGrp="1"/>
          </p:cNvSpPr>
          <p:nvPr>
            <p:ph type="subTitle" idx="1"/>
          </p:nvPr>
        </p:nvSpPr>
        <p:spPr>
          <a:xfrm>
            <a:off x="827584" y="3861048"/>
            <a:ext cx="7772400" cy="2448272"/>
          </a:xfrm>
        </p:spPr>
        <p:txBody>
          <a:bodyPr>
            <a:normAutofit/>
          </a:bodyPr>
          <a:lstStyle/>
          <a:p>
            <a:r>
              <a:rPr lang="es-AR" sz="2400" dirty="0">
                <a:solidFill>
                  <a:srgbClr val="FFC000"/>
                </a:solidFill>
              </a:rPr>
              <a:t>CP/LA/</a:t>
            </a:r>
            <a:r>
              <a:rPr lang="es-AR" sz="2400" dirty="0" err="1">
                <a:solidFill>
                  <a:srgbClr val="FFC000"/>
                </a:solidFill>
              </a:rPr>
              <a:t>Abog</a:t>
            </a:r>
            <a:r>
              <a:rPr lang="es-AR" sz="2400" dirty="0">
                <a:solidFill>
                  <a:srgbClr val="FFC000"/>
                </a:solidFill>
              </a:rPr>
              <a:t>. Pablo L. </a:t>
            </a:r>
            <a:r>
              <a:rPr lang="es-AR" sz="2400" dirty="0" err="1">
                <a:solidFill>
                  <a:srgbClr val="FFC000"/>
                </a:solidFill>
              </a:rPr>
              <a:t>Emlek</a:t>
            </a:r>
            <a:r>
              <a:rPr lang="es-AR" sz="2400" dirty="0">
                <a:solidFill>
                  <a:srgbClr val="FFC000"/>
                </a:solidFill>
              </a:rPr>
              <a:t> </a:t>
            </a:r>
          </a:p>
          <a:p>
            <a:pPr algn="r"/>
            <a:endParaRPr lang="es-AR" sz="3200" i="1" dirty="0">
              <a:solidFill>
                <a:srgbClr val="FFC000"/>
              </a:solidFill>
            </a:endParaRPr>
          </a:p>
          <a:p>
            <a:pPr algn="r"/>
            <a:endParaRPr lang="es-AR" sz="3200" i="1" dirty="0">
              <a:solidFill>
                <a:srgbClr val="FFC000"/>
              </a:solidFill>
            </a:endParaRPr>
          </a:p>
          <a:p>
            <a:pPr algn="r"/>
            <a:r>
              <a:rPr lang="es-AR" sz="2400" i="1" dirty="0">
                <a:solidFill>
                  <a:srgbClr val="FFC000"/>
                </a:solidFill>
              </a:rPr>
              <a:t>pabloemlek@gmail.com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084" y="261190"/>
            <a:ext cx="7175909" cy="610466"/>
          </a:xfrm>
        </p:spPr>
        <p:txBody>
          <a:bodyPr>
            <a:noAutofit/>
          </a:bodyPr>
          <a:lstStyle/>
          <a:p>
            <a:pPr marR="8890" algn="ctr"/>
            <a:r>
              <a:rPr lang="es-MX" b="1" cap="all" spc="0" dirty="0">
                <a:effectLst>
                  <a:reflection blurRad="12700" stA="34000" endA="740" endPos="53000" dir="5400000" sy="-100000" algn="bl" rotWithShape="0"/>
                </a:effectLst>
              </a:rPr>
              <a:t>BREVE INTRODUCCIÓN</a:t>
            </a:r>
          </a:p>
        </p:txBody>
      </p:sp>
      <p:sp>
        <p:nvSpPr>
          <p:cNvPr id="3" name="Marcador de contenido 2"/>
          <p:cNvSpPr>
            <a:spLocks noGrp="1"/>
          </p:cNvSpPr>
          <p:nvPr>
            <p:ph idx="1"/>
          </p:nvPr>
        </p:nvSpPr>
        <p:spPr>
          <a:xfrm>
            <a:off x="457200" y="984840"/>
            <a:ext cx="8363272" cy="5684520"/>
          </a:xfrm>
        </p:spPr>
        <p:txBody>
          <a:bodyPr>
            <a:noAutofit/>
          </a:bodyPr>
          <a:lstStyle/>
          <a:p>
            <a:pPr marL="468630" indent="-400050" algn="just">
              <a:lnSpc>
                <a:spcPct val="150000"/>
              </a:lnSpc>
              <a:buClr>
                <a:srgbClr val="FFC000"/>
              </a:buClr>
            </a:pPr>
            <a:r>
              <a:rPr lang="es-MX" sz="1700" u="sng" dirty="0">
                <a:solidFill>
                  <a:srgbClr val="FFCC00"/>
                </a:solidFill>
                <a:latin typeface="Arial" panose="020B0604020202020204" pitchFamily="34" charset="0"/>
              </a:rPr>
              <a:t>Concepto </a:t>
            </a:r>
            <a:r>
              <a:rPr lang="es-MX" sz="1700" u="sng" dirty="0" err="1" smtClean="0">
                <a:solidFill>
                  <a:srgbClr val="FFCC00"/>
                </a:solidFill>
                <a:latin typeface="Arial" panose="020B0604020202020204" pitchFamily="34" charset="0"/>
              </a:rPr>
              <a:t>Coop</a:t>
            </a:r>
            <a:r>
              <a:rPr lang="es-MX" sz="1700" u="sng" dirty="0" smtClean="0">
                <a:solidFill>
                  <a:srgbClr val="FFCC00"/>
                </a:solidFill>
                <a:latin typeface="Arial" panose="020B0604020202020204" pitchFamily="34" charset="0"/>
              </a:rPr>
              <a:t> </a:t>
            </a:r>
            <a:r>
              <a:rPr lang="es-MX" sz="1700" u="sng" dirty="0" err="1" smtClean="0">
                <a:solidFill>
                  <a:srgbClr val="FFCC00"/>
                </a:solidFill>
                <a:latin typeface="Arial" panose="020B0604020202020204" pitchFamily="34" charset="0"/>
              </a:rPr>
              <a:t>Trab</a:t>
            </a:r>
            <a:r>
              <a:rPr lang="es-MX" sz="1700" dirty="0" smtClean="0">
                <a:solidFill>
                  <a:srgbClr val="FFCC00"/>
                </a:solidFill>
                <a:latin typeface="Arial" panose="020B0604020202020204" pitchFamily="34" charset="0"/>
              </a:rPr>
              <a:t>: </a:t>
            </a:r>
            <a:r>
              <a:rPr lang="es-MX" sz="1700" dirty="0">
                <a:solidFill>
                  <a:srgbClr val="FFCC00"/>
                </a:solidFill>
                <a:latin typeface="Arial" panose="020B0604020202020204" pitchFamily="34" charset="0"/>
              </a:rPr>
              <a:t>estructura productivo-económica con preeminencia del elemento personal, por sobre el capital. Surgen en un contexto de grandes conglomerados fabriles con enorme cantidad de personal, siendo esta una visión alternativa a la de la empresa (ley 11.388 de 1926, pero toma mayor auge década ‘60/’70). </a:t>
            </a:r>
          </a:p>
          <a:p>
            <a:pPr marL="468630" indent="-400050" algn="just">
              <a:lnSpc>
                <a:spcPct val="150000"/>
              </a:lnSpc>
              <a:buClr>
                <a:srgbClr val="FFC000"/>
              </a:buClr>
            </a:pPr>
            <a:r>
              <a:rPr lang="es-MX" sz="1700" dirty="0">
                <a:solidFill>
                  <a:srgbClr val="FFCC00"/>
                </a:solidFill>
                <a:latin typeface="Arial" panose="020B0604020202020204" pitchFamily="34" charset="0"/>
              </a:rPr>
              <a:t>OIT las rescata como una forma organizacional moderna y deseable (Recomendaciones 193 y</a:t>
            </a:r>
            <a:r>
              <a:rPr lang="es-MX" sz="1700" dirty="0">
                <a:solidFill>
                  <a:srgbClr val="FFC000"/>
                </a:solidFill>
                <a:latin typeface="Arial" panose="020B0604020202020204" pitchFamily="34" charset="0"/>
              </a:rPr>
              <a:t> </a:t>
            </a:r>
            <a:r>
              <a:rPr lang="es-MX" sz="1700" dirty="0" err="1" smtClean="0">
                <a:solidFill>
                  <a:srgbClr val="FFC000"/>
                </a:solidFill>
                <a:latin typeface="Arial" panose="020B0604020202020204" pitchFamily="34" charset="0"/>
              </a:rPr>
              <a:t>Decl</a:t>
            </a:r>
            <a:r>
              <a:rPr lang="es-MX" sz="1700" dirty="0" smtClean="0">
                <a:solidFill>
                  <a:srgbClr val="FFC000"/>
                </a:solidFill>
                <a:latin typeface="Arial" panose="020B0604020202020204" pitchFamily="34" charset="0"/>
              </a:rPr>
              <a:t>. Mundial de Cooperativismo)</a:t>
            </a:r>
            <a:endParaRPr lang="es-MX" sz="1700" dirty="0">
              <a:solidFill>
                <a:srgbClr val="FFC000"/>
              </a:solidFill>
              <a:latin typeface="Arial" panose="020B0604020202020204" pitchFamily="34" charset="0"/>
            </a:endParaRPr>
          </a:p>
          <a:p>
            <a:pPr marL="468630" indent="-400050" algn="just">
              <a:lnSpc>
                <a:spcPct val="150000"/>
              </a:lnSpc>
              <a:buClr>
                <a:srgbClr val="FFC000"/>
              </a:buClr>
            </a:pPr>
            <a:r>
              <a:rPr lang="es-MX" sz="1700" dirty="0">
                <a:solidFill>
                  <a:srgbClr val="FFCC00"/>
                </a:solidFill>
                <a:latin typeface="Arial" panose="020B0604020202020204" pitchFamily="34" charset="0"/>
              </a:rPr>
              <a:t>Por sus características, no se encuentra sujeta al Impuesto a las Ganancias (como </a:t>
            </a:r>
            <a:r>
              <a:rPr lang="es-MX" sz="1700" dirty="0" err="1">
                <a:solidFill>
                  <a:srgbClr val="FFCC00"/>
                </a:solidFill>
                <a:latin typeface="Arial" panose="020B0604020202020204" pitchFamily="34" charset="0"/>
              </a:rPr>
              <a:t>asoc</a:t>
            </a:r>
            <a:r>
              <a:rPr lang="es-MX" sz="1700" dirty="0">
                <a:solidFill>
                  <a:srgbClr val="FFCC00"/>
                </a:solidFill>
                <a:latin typeface="Arial" panose="020B0604020202020204" pitchFamily="34" charset="0"/>
              </a:rPr>
              <a:t> y </a:t>
            </a:r>
            <a:r>
              <a:rPr lang="es-MX" sz="1700" dirty="0" err="1">
                <a:solidFill>
                  <a:srgbClr val="FFCC00"/>
                </a:solidFill>
                <a:latin typeface="Arial" panose="020B0604020202020204" pitchFamily="34" charset="0"/>
              </a:rPr>
              <a:t>fund</a:t>
            </a:r>
            <a:r>
              <a:rPr lang="es-MX" sz="1700" dirty="0">
                <a:solidFill>
                  <a:srgbClr val="FFCC00"/>
                </a:solidFill>
                <a:latin typeface="Arial" panose="020B0604020202020204" pitchFamily="34" charset="0"/>
              </a:rPr>
              <a:t>), pero en lo que aquí interesa, su relación con los asoc es de tiene naturaleza autónoma, y esa fuerza de trabajo es destinada a cumplir funciones para terceros. </a:t>
            </a:r>
          </a:p>
          <a:p>
            <a:pPr marL="468630" indent="-400050" algn="just">
              <a:lnSpc>
                <a:spcPct val="150000"/>
              </a:lnSpc>
              <a:buClr>
                <a:srgbClr val="FFC000"/>
              </a:buClr>
            </a:pPr>
            <a:r>
              <a:rPr lang="es-MX" sz="1700" dirty="0">
                <a:solidFill>
                  <a:srgbClr val="FFCC00"/>
                </a:solidFill>
                <a:latin typeface="Arial" panose="020B0604020202020204" pitchFamily="34" charset="0"/>
              </a:rPr>
              <a:t>La </a:t>
            </a:r>
            <a:r>
              <a:rPr lang="es-MX" sz="1700" u="sng" dirty="0">
                <a:solidFill>
                  <a:srgbClr val="FFCC00"/>
                </a:solidFill>
                <a:latin typeface="Arial" panose="020B0604020202020204" pitchFamily="34" charset="0"/>
              </a:rPr>
              <a:t>cuestión crucial</a:t>
            </a:r>
            <a:r>
              <a:rPr lang="es-MX" sz="1700" dirty="0">
                <a:solidFill>
                  <a:srgbClr val="FFCC00"/>
                </a:solidFill>
                <a:latin typeface="Arial" panose="020B0604020202020204" pitchFamily="34" charset="0"/>
              </a:rPr>
              <a:t> –desde la óptica previsional- pasa por definir si la existencia del </a:t>
            </a:r>
            <a:r>
              <a:rPr lang="es-MX" sz="1700" b="1" dirty="0">
                <a:solidFill>
                  <a:srgbClr val="FFCC00"/>
                </a:solidFill>
                <a:latin typeface="Arial" panose="020B0604020202020204" pitchFamily="34" charset="0"/>
              </a:rPr>
              <a:t>vínculo asociativo, puede oponerse a una realidad de relación dependiente</a:t>
            </a:r>
            <a:r>
              <a:rPr lang="es-MX" sz="1700" dirty="0">
                <a:solidFill>
                  <a:srgbClr val="FFCC00"/>
                </a:solidFill>
                <a:latin typeface="Arial" panose="020B0604020202020204" pitchFamily="34" charset="0"/>
              </a:rPr>
              <a:t>.</a:t>
            </a: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08912" cy="610466"/>
          </a:xfrm>
        </p:spPr>
        <p:txBody>
          <a:bodyPr>
            <a:noAutofit/>
          </a:bodyPr>
          <a:lstStyle/>
          <a:p>
            <a:pPr marR="8890" algn="ctr"/>
            <a:r>
              <a:rPr lang="es-MX" sz="3600" b="1" cap="all" spc="0" dirty="0" err="1">
                <a:solidFill>
                  <a:schemeClr val="tx2"/>
                </a:solidFill>
                <a:effectLst>
                  <a:reflection blurRad="12700" stA="34000" endA="740" endPos="53000" dir="5400000" sy="-100000" algn="bl" rotWithShape="0"/>
                </a:effectLst>
              </a:rPr>
              <a:t>NormATIVA</a:t>
            </a:r>
            <a:r>
              <a:rPr lang="es-MX" sz="3600" b="1" cap="all" spc="0" dirty="0">
                <a:solidFill>
                  <a:schemeClr val="tx2"/>
                </a:solidFill>
                <a:effectLst>
                  <a:reflection blurRad="12700" stA="34000" endA="740" endPos="53000" dir="5400000" sy="-100000" algn="bl" rotWithShape="0"/>
                </a:effectLst>
              </a:rPr>
              <a:t> Aplicable: EVOLUCIÓN.</a:t>
            </a:r>
            <a:endParaRPr lang="es-MX"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750" y="871220"/>
            <a:ext cx="8496935" cy="5797550"/>
          </a:xfrm>
        </p:spPr>
        <p:txBody>
          <a:bodyPr>
            <a:noAutofit/>
          </a:bodyPr>
          <a:lstStyle/>
          <a:p>
            <a:pPr lvl="0">
              <a:buNone/>
            </a:pPr>
            <a:r>
              <a:rPr lang="es-ES" sz="1400" dirty="0">
                <a:solidFill>
                  <a:srgbClr val="FFCC00"/>
                </a:solidFill>
                <a:latin typeface="Arial" panose="020B0604020202020204" pitchFamily="34" charset="0"/>
                <a:cs typeface="Arial" panose="020B0604020202020204" pitchFamily="34" charset="0"/>
              </a:rPr>
              <a:t>LEY 20.337 (1973): </a:t>
            </a:r>
          </a:p>
          <a:p>
            <a:pPr lvl="0" algn="just"/>
            <a:r>
              <a:rPr lang="es-ES" sz="1300" dirty="0">
                <a:solidFill>
                  <a:srgbClr val="FFCC00"/>
                </a:solidFill>
                <a:latin typeface="Arial" panose="020B0604020202020204" pitchFamily="34" charset="0"/>
                <a:cs typeface="Arial" panose="020B0604020202020204" pitchFamily="34" charset="0"/>
              </a:rPr>
              <a:t>Art.2</a:t>
            </a:r>
            <a:r>
              <a:rPr lang="es-ES" sz="1300" dirty="0" smtClean="0">
                <a:solidFill>
                  <a:srgbClr val="FFCC00"/>
                </a:solidFill>
                <a:latin typeface="Arial" panose="020B0604020202020204" pitchFamily="34" charset="0"/>
                <a:cs typeface="Arial" panose="020B0604020202020204" pitchFamily="34" charset="0"/>
              </a:rPr>
              <a:t>: (CARACTERÍSTICAS COOPERATIVAS) </a:t>
            </a:r>
            <a:r>
              <a:rPr lang="es-ES" sz="1300" dirty="0">
                <a:solidFill>
                  <a:srgbClr val="FFCC00"/>
                </a:solidFill>
                <a:latin typeface="Arial" panose="020B0604020202020204" pitchFamily="34" charset="0"/>
                <a:cs typeface="Arial" panose="020B0604020202020204" pitchFamily="34" charset="0"/>
              </a:rPr>
              <a:t>…</a:t>
            </a:r>
            <a:r>
              <a:rPr lang="es-AR" sz="1300" dirty="0">
                <a:solidFill>
                  <a:srgbClr val="FFCC00"/>
                </a:solidFill>
                <a:latin typeface="Arial" panose="020B0604020202020204" pitchFamily="34" charset="0"/>
                <a:cs typeface="Arial" panose="020B0604020202020204" pitchFamily="34" charset="0"/>
              </a:rPr>
              <a:t>fundadas en el </a:t>
            </a:r>
            <a:r>
              <a:rPr lang="es-AR" sz="1300" b="1" u="sng" dirty="0">
                <a:solidFill>
                  <a:srgbClr val="FFCC00"/>
                </a:solidFill>
                <a:latin typeface="Arial" panose="020B0604020202020204" pitchFamily="34" charset="0"/>
                <a:cs typeface="Arial" panose="020B0604020202020204" pitchFamily="34" charset="0"/>
              </a:rPr>
              <a:t>esfuerzo propio y la ayuda mutua</a:t>
            </a:r>
            <a:r>
              <a:rPr lang="es-AR" sz="1300" dirty="0">
                <a:solidFill>
                  <a:srgbClr val="FFCC00"/>
                </a:solidFill>
                <a:latin typeface="Arial" panose="020B0604020202020204" pitchFamily="34" charset="0"/>
                <a:cs typeface="Arial" panose="020B0604020202020204" pitchFamily="34" charset="0"/>
              </a:rPr>
              <a:t> para organizar y prestar servicios…</a:t>
            </a:r>
          </a:p>
          <a:p>
            <a:pPr lvl="1" algn="just"/>
            <a:r>
              <a:rPr lang="es-AR" sz="1100" dirty="0">
                <a:solidFill>
                  <a:srgbClr val="FFCC00"/>
                </a:solidFill>
                <a:latin typeface="Arial" panose="020B0604020202020204" pitchFamily="34" charset="0"/>
                <a:cs typeface="Arial" panose="020B0604020202020204" pitchFamily="34" charset="0"/>
              </a:rPr>
              <a:t>Capital variable y duración ilimitada.</a:t>
            </a:r>
          </a:p>
          <a:p>
            <a:pPr lvl="1" algn="just"/>
            <a:r>
              <a:rPr lang="es-AR" sz="1100" dirty="0">
                <a:solidFill>
                  <a:srgbClr val="FFCC00"/>
                </a:solidFill>
                <a:latin typeface="Arial" panose="020B0604020202020204" pitchFamily="34" charset="0"/>
                <a:cs typeface="Arial" panose="020B0604020202020204" pitchFamily="34" charset="0"/>
              </a:rPr>
              <a:t>Sin límite a cantidad de asociados ni capital.</a:t>
            </a:r>
          </a:p>
          <a:p>
            <a:pPr lvl="1" algn="just"/>
            <a:r>
              <a:rPr lang="es-AR" sz="1300" dirty="0">
                <a:solidFill>
                  <a:srgbClr val="FFCC00"/>
                </a:solidFill>
                <a:latin typeface="Arial" panose="020B0604020202020204" pitchFamily="34" charset="0"/>
                <a:cs typeface="Arial" panose="020B0604020202020204" pitchFamily="34" charset="0"/>
              </a:rPr>
              <a:t>Solo </a:t>
            </a:r>
            <a:r>
              <a:rPr lang="es-AR" sz="1300" b="1" dirty="0">
                <a:solidFill>
                  <a:srgbClr val="FFCC00"/>
                </a:solidFill>
                <a:latin typeface="Arial" panose="020B0604020202020204" pitchFamily="34" charset="0"/>
                <a:cs typeface="Arial" panose="020B0604020202020204" pitchFamily="34" charset="0"/>
              </a:rPr>
              <a:t>1 voto x asociado</a:t>
            </a:r>
            <a:r>
              <a:rPr lang="es-AR" sz="1300" dirty="0">
                <a:solidFill>
                  <a:srgbClr val="FFCC00"/>
                </a:solidFill>
                <a:latin typeface="Arial" panose="020B0604020202020204" pitchFamily="34" charset="0"/>
                <a:cs typeface="Arial" panose="020B0604020202020204" pitchFamily="34" charset="0"/>
              </a:rPr>
              <a:t>, sin importar cuotas, y </a:t>
            </a:r>
            <a:r>
              <a:rPr lang="es-AR" sz="1300" u="sng" dirty="0">
                <a:solidFill>
                  <a:srgbClr val="FFCC00"/>
                </a:solidFill>
                <a:latin typeface="Arial" panose="020B0604020202020204" pitchFamily="34" charset="0"/>
                <a:cs typeface="Arial" panose="020B0604020202020204" pitchFamily="34" charset="0"/>
              </a:rPr>
              <a:t>no privilegio a fundadores o consejeros</a:t>
            </a:r>
            <a:r>
              <a:rPr lang="es-AR" sz="1300" dirty="0">
                <a:solidFill>
                  <a:srgbClr val="FFCC00"/>
                </a:solidFill>
                <a:latin typeface="Arial" panose="020B0604020202020204" pitchFamily="34" charset="0"/>
                <a:cs typeface="Arial" panose="020B0604020202020204" pitchFamily="34" charset="0"/>
              </a:rPr>
              <a:t>, ni parte del capital.</a:t>
            </a:r>
          </a:p>
          <a:p>
            <a:pPr lvl="1" algn="just"/>
            <a:r>
              <a:rPr lang="es-AR" sz="1100" dirty="0">
                <a:solidFill>
                  <a:srgbClr val="FFCC00"/>
                </a:solidFill>
                <a:latin typeface="Arial" panose="020B0604020202020204" pitchFamily="34" charset="0"/>
                <a:cs typeface="Arial" panose="020B0604020202020204" pitchFamily="34" charset="0"/>
              </a:rPr>
              <a:t>Mínimo 10 asociados, salvo excepciones admita la autoridad.</a:t>
            </a:r>
          </a:p>
          <a:p>
            <a:pPr lvl="1" algn="just"/>
            <a:r>
              <a:rPr lang="es-AR" sz="1300" b="1" dirty="0">
                <a:solidFill>
                  <a:srgbClr val="FFCC00"/>
                </a:solidFill>
                <a:latin typeface="Arial" panose="020B0604020202020204" pitchFamily="34" charset="0"/>
                <a:cs typeface="Arial" panose="020B0604020202020204" pitchFamily="34" charset="0"/>
              </a:rPr>
              <a:t>Distribuyen los excedentes</a:t>
            </a:r>
            <a:r>
              <a:rPr lang="es-AR" sz="1300" dirty="0">
                <a:solidFill>
                  <a:srgbClr val="FFCC00"/>
                </a:solidFill>
                <a:latin typeface="Arial" panose="020B0604020202020204" pitchFamily="34" charset="0"/>
                <a:cs typeface="Arial" panose="020B0604020202020204" pitchFamily="34" charset="0"/>
              </a:rPr>
              <a:t> en proporción al uso de los servicios sociales.</a:t>
            </a:r>
          </a:p>
          <a:p>
            <a:pPr lvl="1" algn="just"/>
            <a:r>
              <a:rPr lang="es-AR" sz="1100" dirty="0">
                <a:solidFill>
                  <a:srgbClr val="FFCC00"/>
                </a:solidFill>
                <a:latin typeface="Arial" panose="020B0604020202020204" pitchFamily="34" charset="0"/>
                <a:cs typeface="Arial" panose="020B0604020202020204" pitchFamily="34" charset="0"/>
              </a:rPr>
              <a:t>No tienen como fin principal ni accesorio la propaganda de ideas políticas, religiosas, de nacionalidad, región o raza, ni imponen condiciones de admisión vinculadas con ellas.</a:t>
            </a:r>
          </a:p>
          <a:p>
            <a:pPr lvl="1" algn="just"/>
            <a:r>
              <a:rPr lang="es-AR" sz="1300" dirty="0">
                <a:solidFill>
                  <a:srgbClr val="FFCC00"/>
                </a:solidFill>
                <a:latin typeface="Arial" panose="020B0604020202020204" pitchFamily="34" charset="0"/>
                <a:cs typeface="Arial" panose="020B0604020202020204" pitchFamily="34" charset="0"/>
              </a:rPr>
              <a:t>Fomentan la </a:t>
            </a:r>
            <a:r>
              <a:rPr lang="es-AR" sz="1300" b="1" dirty="0">
                <a:solidFill>
                  <a:srgbClr val="FFCC00"/>
                </a:solidFill>
                <a:latin typeface="Arial" panose="020B0604020202020204" pitchFamily="34" charset="0"/>
                <a:cs typeface="Arial" panose="020B0604020202020204" pitchFamily="34" charset="0"/>
              </a:rPr>
              <a:t>educación cooperativa</a:t>
            </a:r>
            <a:r>
              <a:rPr lang="es-AR" sz="1300" dirty="0">
                <a:solidFill>
                  <a:srgbClr val="FFCC00"/>
                </a:solidFill>
                <a:latin typeface="Arial" panose="020B0604020202020204" pitchFamily="34" charset="0"/>
                <a:cs typeface="Arial" panose="020B0604020202020204" pitchFamily="34" charset="0"/>
              </a:rPr>
              <a:t>.</a:t>
            </a:r>
          </a:p>
          <a:p>
            <a:pPr lvl="1" algn="just"/>
            <a:r>
              <a:rPr lang="es-AR" sz="1100" dirty="0">
                <a:solidFill>
                  <a:srgbClr val="FFCC00"/>
                </a:solidFill>
                <a:latin typeface="Arial" panose="020B0604020202020204" pitchFamily="34" charset="0"/>
                <a:cs typeface="Arial" panose="020B0604020202020204" pitchFamily="34" charset="0"/>
              </a:rPr>
              <a:t>Prevén la integración cooperativa.</a:t>
            </a:r>
          </a:p>
          <a:p>
            <a:pPr lvl="1" algn="just"/>
            <a:r>
              <a:rPr lang="es-AR" sz="1100" dirty="0">
                <a:solidFill>
                  <a:srgbClr val="FFCC00"/>
                </a:solidFill>
                <a:latin typeface="Arial" panose="020B0604020202020204" pitchFamily="34" charset="0"/>
                <a:cs typeface="Arial" panose="020B0604020202020204" pitchFamily="34" charset="0"/>
              </a:rPr>
              <a:t>Prestan servicios a sus asociados y a no asociados según condiciones de la autoridad.</a:t>
            </a:r>
          </a:p>
          <a:p>
            <a:pPr lvl="1" algn="just"/>
            <a:r>
              <a:rPr lang="es-AR" sz="1100" dirty="0">
                <a:solidFill>
                  <a:srgbClr val="FFCC00"/>
                </a:solidFill>
                <a:latin typeface="Arial" panose="020B0604020202020204" pitchFamily="34" charset="0"/>
                <a:cs typeface="Arial" panose="020B0604020202020204" pitchFamily="34" charset="0"/>
              </a:rPr>
              <a:t>Limitan la responsabilidad de los asociados al monto de las cuotas sociales suscriptas.</a:t>
            </a:r>
          </a:p>
          <a:p>
            <a:pPr lvl="1" algn="just"/>
            <a:r>
              <a:rPr lang="es-AR" sz="1300" dirty="0">
                <a:solidFill>
                  <a:srgbClr val="FFCC00"/>
                </a:solidFill>
                <a:latin typeface="Arial" panose="020B0604020202020204" pitchFamily="34" charset="0"/>
                <a:cs typeface="Arial" panose="020B0604020202020204" pitchFamily="34" charset="0"/>
              </a:rPr>
              <a:t>Irrepartibilidad de las reservas sociales y el </a:t>
            </a:r>
            <a:r>
              <a:rPr lang="es-AR" sz="1300" u="sng" dirty="0">
                <a:solidFill>
                  <a:srgbClr val="FFCC00"/>
                </a:solidFill>
                <a:latin typeface="Arial" panose="020B0604020202020204" pitchFamily="34" charset="0"/>
                <a:cs typeface="Arial" panose="020B0604020202020204" pitchFamily="34" charset="0"/>
              </a:rPr>
              <a:t>destino desinteresado del sobrante patrimonial</a:t>
            </a:r>
            <a:r>
              <a:rPr lang="es-AR" sz="1300" dirty="0">
                <a:solidFill>
                  <a:srgbClr val="FFCC00"/>
                </a:solidFill>
                <a:latin typeface="Arial" panose="020B0604020202020204" pitchFamily="34" charset="0"/>
                <a:cs typeface="Arial" panose="020B0604020202020204" pitchFamily="34" charset="0"/>
              </a:rPr>
              <a:t> en casos de liquidación.</a:t>
            </a:r>
            <a:endParaRPr lang="es-ES" sz="1300" dirty="0">
              <a:solidFill>
                <a:srgbClr val="FFCC00"/>
              </a:solidFill>
              <a:latin typeface="Arial" panose="020B0604020202020204" pitchFamily="34" charset="0"/>
              <a:cs typeface="Arial" panose="020B0604020202020204" pitchFamily="34" charset="0"/>
            </a:endParaRPr>
          </a:p>
          <a:p>
            <a:pPr lvl="0">
              <a:buNone/>
            </a:pPr>
            <a:r>
              <a:rPr lang="es-ES" sz="1400" dirty="0" smtClean="0">
                <a:solidFill>
                  <a:srgbClr val="FFCC00"/>
                </a:solidFill>
                <a:latin typeface="Arial" panose="020B0604020202020204" pitchFamily="34" charset="0"/>
                <a:cs typeface="Arial" panose="020B0604020202020204" pitchFamily="34" charset="0"/>
              </a:rPr>
              <a:t>LEY </a:t>
            </a:r>
            <a:r>
              <a:rPr lang="es-ES" sz="1400" dirty="0">
                <a:solidFill>
                  <a:srgbClr val="FFCC00"/>
                </a:solidFill>
                <a:latin typeface="Arial" panose="020B0604020202020204" pitchFamily="34" charset="0"/>
                <a:cs typeface="Arial" panose="020B0604020202020204" pitchFamily="34" charset="0"/>
              </a:rPr>
              <a:t>20.744 (1974):</a:t>
            </a:r>
          </a:p>
          <a:p>
            <a:pPr algn="just"/>
            <a:r>
              <a:rPr lang="es-ES" sz="1200" dirty="0">
                <a:solidFill>
                  <a:srgbClr val="FFCC00"/>
                </a:solidFill>
                <a:latin typeface="Arial" panose="020B0604020202020204" pitchFamily="34" charset="0"/>
                <a:cs typeface="Arial" panose="020B0604020202020204" pitchFamily="34" charset="0"/>
              </a:rPr>
              <a:t>Art.21. </a:t>
            </a:r>
            <a:r>
              <a:rPr lang="es-ES" sz="1200" dirty="0" err="1">
                <a:solidFill>
                  <a:srgbClr val="FFCC00"/>
                </a:solidFill>
                <a:latin typeface="Arial" panose="020B0604020202020204" pitchFamily="34" charset="0"/>
                <a:cs typeface="Arial" panose="020B0604020202020204" pitchFamily="34" charset="0"/>
              </a:rPr>
              <a:t>Def</a:t>
            </a:r>
            <a:r>
              <a:rPr lang="es-ES" sz="1200" dirty="0">
                <a:solidFill>
                  <a:srgbClr val="FFCC00"/>
                </a:solidFill>
                <a:latin typeface="Arial" panose="020B0604020202020204" pitchFamily="34" charset="0"/>
                <a:cs typeface="Arial" panose="020B0604020202020204" pitchFamily="34" charset="0"/>
              </a:rPr>
              <a:t>. </a:t>
            </a:r>
            <a:r>
              <a:rPr lang="es-ES" sz="1200" dirty="0" err="1" smtClean="0">
                <a:solidFill>
                  <a:srgbClr val="FFCC00"/>
                </a:solidFill>
                <a:latin typeface="Arial" panose="020B0604020202020204" pitchFamily="34" charset="0"/>
                <a:cs typeface="Arial" panose="020B0604020202020204" pitchFamily="34" charset="0"/>
              </a:rPr>
              <a:t>Cto</a:t>
            </a:r>
            <a:r>
              <a:rPr lang="es-ES" sz="1200" dirty="0" smtClean="0">
                <a:solidFill>
                  <a:srgbClr val="FFCC00"/>
                </a:solidFill>
                <a:latin typeface="Arial" panose="020B0604020202020204" pitchFamily="34" charset="0"/>
                <a:cs typeface="Arial" panose="020B0604020202020204" pitchFamily="34" charset="0"/>
              </a:rPr>
              <a:t>. </a:t>
            </a:r>
            <a:r>
              <a:rPr lang="es-ES" sz="1200" dirty="0" err="1" smtClean="0">
                <a:solidFill>
                  <a:srgbClr val="FFCC00"/>
                </a:solidFill>
                <a:latin typeface="Arial" panose="020B0604020202020204" pitchFamily="34" charset="0"/>
                <a:cs typeface="Arial" panose="020B0604020202020204" pitchFamily="34" charset="0"/>
              </a:rPr>
              <a:t>Trab</a:t>
            </a:r>
            <a:r>
              <a:rPr lang="es-ES" sz="1200" dirty="0" smtClean="0">
                <a:solidFill>
                  <a:srgbClr val="FFCC00"/>
                </a:solidFill>
                <a:latin typeface="Arial" panose="020B0604020202020204" pitchFamily="34" charset="0"/>
                <a:cs typeface="Arial" panose="020B0604020202020204" pitchFamily="34" charset="0"/>
              </a:rPr>
              <a:t>: </a:t>
            </a:r>
            <a:r>
              <a:rPr lang="es-MX" altLang="es-ES" sz="1200" dirty="0">
                <a:solidFill>
                  <a:schemeClr val="tx1"/>
                </a:solidFill>
                <a:latin typeface="Arial" panose="020B0604020202020204" pitchFamily="34" charset="0"/>
                <a:cs typeface="Arial" panose="020B0604020202020204" pitchFamily="34" charset="0"/>
              </a:rPr>
              <a:t>“</a:t>
            </a:r>
            <a:r>
              <a:rPr lang="es-ES" sz="1200" dirty="0">
                <a:solidFill>
                  <a:schemeClr val="tx1"/>
                </a:solidFill>
                <a:latin typeface="Arial" panose="020B0604020202020204" pitchFamily="34" charset="0"/>
                <a:cs typeface="Arial" panose="020B0604020202020204" pitchFamily="34" charset="0"/>
              </a:rPr>
              <a:t>…</a:t>
            </a:r>
            <a:r>
              <a:rPr lang="es-AR" sz="1200" b="1" dirty="0">
                <a:solidFill>
                  <a:schemeClr val="tx1"/>
                </a:solidFill>
              </a:rPr>
              <a:t>s</a:t>
            </a:r>
            <a:r>
              <a:rPr lang="es-AR" sz="1200" b="1" dirty="0"/>
              <a:t>iempre que una persona física se obligue a realizar actos</a:t>
            </a:r>
            <a:r>
              <a:rPr lang="es-AR" sz="1200" dirty="0"/>
              <a:t>, ejecutar obras o prestar servicios </a:t>
            </a:r>
            <a:r>
              <a:rPr lang="es-AR" sz="1200" b="1" dirty="0"/>
              <a:t>en favor de la otra y bajo la dependencia de ésta</a:t>
            </a:r>
            <a:r>
              <a:rPr lang="es-AR" sz="1200" dirty="0"/>
              <a:t>, durante un período determinado o indeterminado de tiempo, </a:t>
            </a:r>
            <a:r>
              <a:rPr lang="es-AR" sz="1200" b="1" dirty="0"/>
              <a:t>mediante el pago de una remuneración</a:t>
            </a:r>
            <a:r>
              <a:rPr lang="es-AR" sz="1200" dirty="0"/>
              <a:t>. Sus cláusulas, en cuanto a la forma y condiciones de la prestación, quedan sometidas a las </a:t>
            </a:r>
            <a:r>
              <a:rPr lang="es-AR" sz="1200" u="sng" dirty="0"/>
              <a:t>disposiciones de orden público</a:t>
            </a:r>
            <a:r>
              <a:rPr lang="es-AR" sz="1200" dirty="0"/>
              <a:t>, los estatutos, las convenciones colectivas o los laudos con fuerza de tales y los usos y costumbres.</a:t>
            </a:r>
            <a:endParaRPr lang="es-ES" sz="1200" dirty="0">
              <a:solidFill>
                <a:srgbClr val="FFCC00"/>
              </a:solidFill>
              <a:latin typeface="Arial" panose="020B0604020202020204" pitchFamily="34" charset="0"/>
              <a:cs typeface="Arial" panose="020B0604020202020204" pitchFamily="34" charset="0"/>
            </a:endParaRPr>
          </a:p>
          <a:p>
            <a:pPr algn="just"/>
            <a:r>
              <a:rPr lang="es-ES" sz="1200" dirty="0">
                <a:solidFill>
                  <a:srgbClr val="FFCC00"/>
                </a:solidFill>
                <a:latin typeface="Arial" panose="020B0604020202020204" pitchFamily="34" charset="0"/>
                <a:cs typeface="Arial" panose="020B0604020202020204" pitchFamily="34" charset="0"/>
                <a:sym typeface="+mn-ea"/>
              </a:rPr>
              <a:t>Art.22: </a:t>
            </a:r>
            <a:r>
              <a:rPr lang="es-ES" sz="1200" dirty="0" err="1">
                <a:solidFill>
                  <a:srgbClr val="FFCC00"/>
                </a:solidFill>
                <a:latin typeface="Arial" panose="020B0604020202020204" pitchFamily="34" charset="0"/>
                <a:cs typeface="Arial" panose="020B0604020202020204" pitchFamily="34" charset="0"/>
                <a:sym typeface="+mn-ea"/>
              </a:rPr>
              <a:t>Def</a:t>
            </a:r>
            <a:r>
              <a:rPr lang="es-ES" sz="1200" dirty="0">
                <a:solidFill>
                  <a:srgbClr val="FFCC00"/>
                </a:solidFill>
                <a:latin typeface="Arial" panose="020B0604020202020204" pitchFamily="34" charset="0"/>
                <a:cs typeface="Arial" panose="020B0604020202020204" pitchFamily="34" charset="0"/>
                <a:sym typeface="+mn-ea"/>
              </a:rPr>
              <a:t>. RL: </a:t>
            </a:r>
            <a:r>
              <a:rPr lang="es-MX" altLang="es-ES" sz="1200" dirty="0">
                <a:latin typeface="Arial" panose="020B0604020202020204" pitchFamily="34" charset="0"/>
                <a:cs typeface="Arial" panose="020B0604020202020204" pitchFamily="34" charset="0"/>
                <a:sym typeface="+mn-ea"/>
              </a:rPr>
              <a:t>“</a:t>
            </a:r>
            <a:r>
              <a:rPr lang="es-ES" sz="1200" dirty="0">
                <a:latin typeface="Arial" panose="020B0604020202020204" pitchFamily="34" charset="0"/>
                <a:cs typeface="Arial" panose="020B0604020202020204" pitchFamily="34" charset="0"/>
                <a:sym typeface="+mn-ea"/>
              </a:rPr>
              <a:t>…</a:t>
            </a:r>
            <a:r>
              <a:rPr lang="es-AR" sz="1200" b="1" dirty="0">
                <a:latin typeface="Arial" panose="020B0604020202020204" pitchFamily="34" charset="0"/>
                <a:cs typeface="Arial" panose="020B0604020202020204" pitchFamily="34" charset="0"/>
                <a:sym typeface="+mn-ea"/>
              </a:rPr>
              <a:t>cuando una persona realice actos</a:t>
            </a:r>
            <a:r>
              <a:rPr lang="es-AR" sz="1200" dirty="0">
                <a:latin typeface="Arial" panose="020B0604020202020204" pitchFamily="34" charset="0"/>
                <a:cs typeface="Arial" panose="020B0604020202020204" pitchFamily="34" charset="0"/>
                <a:sym typeface="+mn-ea"/>
              </a:rPr>
              <a:t>, ejecute obras o preste servicio </a:t>
            </a:r>
            <a:r>
              <a:rPr lang="es-AR" sz="1200" b="1" dirty="0">
                <a:latin typeface="Arial" panose="020B0604020202020204" pitchFamily="34" charset="0"/>
                <a:cs typeface="Arial" panose="020B0604020202020204" pitchFamily="34" charset="0"/>
                <a:sym typeface="+mn-ea"/>
              </a:rPr>
              <a:t>en favor de otra, bajo la dependencia de ésta en forma voluntaria y mediante el pago</a:t>
            </a:r>
            <a:r>
              <a:rPr lang="es-AR" sz="1200" dirty="0">
                <a:latin typeface="Arial" panose="020B0604020202020204" pitchFamily="34" charset="0"/>
                <a:cs typeface="Arial" panose="020B0604020202020204" pitchFamily="34" charset="0"/>
                <a:sym typeface="+mn-ea"/>
              </a:rPr>
              <a:t> de una remuneración, </a:t>
            </a:r>
            <a:r>
              <a:rPr lang="es-AR" sz="1200" u="sng" dirty="0">
                <a:latin typeface="Arial" panose="020B0604020202020204" pitchFamily="34" charset="0"/>
                <a:cs typeface="Arial" panose="020B0604020202020204" pitchFamily="34" charset="0"/>
                <a:sym typeface="+mn-ea"/>
              </a:rPr>
              <a:t>cualquiera sea el acto que le dé origen</a:t>
            </a:r>
            <a:r>
              <a:rPr lang="es-AR" sz="1200" dirty="0">
                <a:latin typeface="Arial" panose="020B0604020202020204" pitchFamily="34" charset="0"/>
                <a:cs typeface="Arial" panose="020B0604020202020204" pitchFamily="34" charset="0"/>
                <a:sym typeface="+mn-ea"/>
              </a:rPr>
              <a:t>.</a:t>
            </a:r>
            <a:r>
              <a:rPr lang="es-MX" altLang="es-AR" sz="1200" dirty="0">
                <a:latin typeface="Arial" panose="020B0604020202020204" pitchFamily="34" charset="0"/>
                <a:cs typeface="Arial" panose="020B0604020202020204" pitchFamily="34" charset="0"/>
                <a:sym typeface="+mn-ea"/>
              </a:rPr>
              <a:t>” (Criterio de realidad)</a:t>
            </a:r>
            <a:endParaRPr lang="es-ES" sz="1200" dirty="0">
              <a:solidFill>
                <a:srgbClr val="FFCC00"/>
              </a:solidFill>
              <a:latin typeface="Arial" panose="020B0604020202020204" pitchFamily="34" charset="0"/>
              <a:cs typeface="Arial" panose="020B0604020202020204" pitchFamily="34" charset="0"/>
            </a:endParaRPr>
          </a:p>
          <a:p>
            <a:pPr>
              <a:buNone/>
            </a:pPr>
            <a:endParaRPr lang="es-AR" sz="1000" dirty="0">
              <a:solidFill>
                <a:srgbClr val="FFCC00"/>
              </a:solidFill>
            </a:endParaRPr>
          </a:p>
          <a:p>
            <a:endParaRPr lang="es-MX" sz="1000" dirty="0">
              <a:solidFill>
                <a:srgbClr val="FFC000"/>
              </a:solidFill>
              <a:latin typeface="Arial" panose="020B0604020202020204" pitchFamily="34" charset="0"/>
            </a:endParaRPr>
          </a:p>
          <a:p>
            <a:pPr marL="468630" indent="-400050" algn="just">
              <a:lnSpc>
                <a:spcPct val="150000"/>
              </a:lnSpc>
              <a:buClr>
                <a:srgbClr val="FFC000"/>
              </a:buClr>
            </a:pPr>
            <a:endParaRPr lang="es-AR" sz="1600" dirty="0">
              <a:solidFill>
                <a:srgbClr val="FFCC00"/>
              </a:solidFill>
            </a:endParaRPr>
          </a:p>
          <a:p>
            <a:pPr lvl="0"/>
            <a:endParaRPr lang="es-AR" sz="1600" dirty="0"/>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797560" lvl="1" indent="-400050" algn="just">
              <a:lnSpc>
                <a:spcPct val="150000"/>
              </a:lnSpc>
              <a:buClr>
                <a:srgbClr val="FFC000"/>
              </a:buClr>
            </a:pPr>
            <a:endParaRPr lang="es-MX" sz="16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08912" cy="610466"/>
          </a:xfrm>
        </p:spPr>
        <p:txBody>
          <a:bodyPr>
            <a:noAutofit/>
          </a:bodyPr>
          <a:lstStyle/>
          <a:p>
            <a:pPr marR="8890" algn="ctr"/>
            <a:r>
              <a:rPr lang="es-MX" sz="3600" b="1" cap="all" spc="0" dirty="0" err="1">
                <a:solidFill>
                  <a:schemeClr val="tx2"/>
                </a:solidFill>
                <a:effectLst>
                  <a:reflection blurRad="12700" stA="34000" endA="740" endPos="53000" dir="5400000" sy="-100000" algn="bl" rotWithShape="0"/>
                </a:effectLst>
              </a:rPr>
              <a:t>NormATIVA</a:t>
            </a:r>
            <a:r>
              <a:rPr lang="es-MX" sz="3600" b="1" cap="all" spc="0" dirty="0">
                <a:solidFill>
                  <a:schemeClr val="tx2"/>
                </a:solidFill>
                <a:effectLst>
                  <a:reflection blurRad="12700" stA="34000" endA="740" endPos="53000" dir="5400000" sy="-100000" algn="bl" rotWithShape="0"/>
                </a:effectLst>
              </a:rPr>
              <a:t> Aplicable: EVOLUCIÓN.</a:t>
            </a:r>
            <a:endParaRPr lang="es-MX"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908720"/>
            <a:ext cx="8424936" cy="5630132"/>
          </a:xfrm>
        </p:spPr>
        <p:txBody>
          <a:bodyPr>
            <a:noAutofit/>
          </a:bodyPr>
          <a:lstStyle/>
          <a:p>
            <a:pPr lvl="0">
              <a:buNone/>
            </a:pPr>
            <a:r>
              <a:rPr lang="es-ES" sz="1400" dirty="0">
                <a:solidFill>
                  <a:srgbClr val="FFCC00"/>
                </a:solidFill>
                <a:latin typeface="Arial" panose="020B0604020202020204" pitchFamily="34" charset="0"/>
                <a:cs typeface="Arial" panose="020B0604020202020204" pitchFamily="34" charset="0"/>
              </a:rPr>
              <a:t>LEY 20.744 (1974) [cont.]:</a:t>
            </a:r>
          </a:p>
          <a:p>
            <a:pPr algn="just"/>
            <a:r>
              <a:rPr lang="es-ES" sz="1200" dirty="0">
                <a:solidFill>
                  <a:srgbClr val="FFCC00"/>
                </a:solidFill>
                <a:latin typeface="Arial" panose="020B0604020202020204" pitchFamily="34" charset="0"/>
                <a:cs typeface="Arial" panose="020B0604020202020204" pitchFamily="34" charset="0"/>
              </a:rPr>
              <a:t>Art.23: </a:t>
            </a:r>
            <a:r>
              <a:rPr lang="es-ES" sz="1200" b="1" dirty="0">
                <a:solidFill>
                  <a:srgbClr val="FFCC00"/>
                </a:solidFill>
                <a:latin typeface="Arial" panose="020B0604020202020204" pitchFamily="34" charset="0"/>
                <a:cs typeface="Arial" panose="020B0604020202020204" pitchFamily="34" charset="0"/>
              </a:rPr>
              <a:t>Presunción.</a:t>
            </a:r>
            <a:r>
              <a:rPr lang="es-ES" sz="1200" dirty="0">
                <a:solidFill>
                  <a:srgbClr val="FFCC00"/>
                </a:solidFill>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La </a:t>
            </a:r>
            <a:r>
              <a:rPr lang="es-AR" sz="1200" b="1" dirty="0">
                <a:latin typeface="Arial" panose="020B0604020202020204" pitchFamily="34" charset="0"/>
                <a:cs typeface="Arial" panose="020B0604020202020204" pitchFamily="34" charset="0"/>
              </a:rPr>
              <a:t>prestación de servicios hace presumir contrato de trabajo</a:t>
            </a:r>
            <a:r>
              <a:rPr lang="es-AR" sz="1200" dirty="0">
                <a:latin typeface="Arial" panose="020B0604020202020204" pitchFamily="34" charset="0"/>
                <a:cs typeface="Arial" panose="020B0604020202020204" pitchFamily="34" charset="0"/>
              </a:rPr>
              <a:t>, salvo que, por las circunstancias, relaciones o causas que lo motiven, se demostrase lo contrario.</a:t>
            </a:r>
            <a:br>
              <a:rPr lang="es-AR" sz="1200" dirty="0">
                <a:latin typeface="Arial" panose="020B0604020202020204" pitchFamily="34" charset="0"/>
                <a:cs typeface="Arial" panose="020B0604020202020204" pitchFamily="34" charset="0"/>
              </a:rPr>
            </a:br>
            <a:r>
              <a:rPr lang="es-AR" sz="1200" i="1" dirty="0">
                <a:solidFill>
                  <a:srgbClr val="FFC000"/>
                </a:solidFill>
                <a:latin typeface="Arial" panose="020B0604020202020204" pitchFamily="34" charset="0"/>
                <a:cs typeface="Arial" panose="020B0604020202020204" pitchFamily="34" charset="0"/>
              </a:rPr>
              <a:t>La presunción </a:t>
            </a:r>
            <a:r>
              <a:rPr lang="es-AR" sz="1200" b="1" i="1" dirty="0">
                <a:solidFill>
                  <a:srgbClr val="FFC000"/>
                </a:solidFill>
                <a:latin typeface="Arial" panose="020B0604020202020204" pitchFamily="34" charset="0"/>
                <a:cs typeface="Arial" panose="020B0604020202020204" pitchFamily="34" charset="0"/>
              </a:rPr>
              <a:t>no será de aplicación cuando se trate de contrataciones de obras o de servicios </a:t>
            </a:r>
            <a:r>
              <a:rPr lang="es-AR" sz="1200" i="1" dirty="0">
                <a:solidFill>
                  <a:srgbClr val="FFC000"/>
                </a:solidFill>
                <a:latin typeface="Arial" panose="020B0604020202020204" pitchFamily="34" charset="0"/>
                <a:cs typeface="Arial" panose="020B0604020202020204" pitchFamily="34" charset="0"/>
              </a:rPr>
              <a:t>profesionales o de oficios </a:t>
            </a:r>
            <a:r>
              <a:rPr lang="es-AR" sz="1200" i="1" u="sng" dirty="0">
                <a:solidFill>
                  <a:srgbClr val="FFC000"/>
                </a:solidFill>
                <a:latin typeface="Arial" panose="020B0604020202020204" pitchFamily="34" charset="0"/>
                <a:cs typeface="Arial" panose="020B0604020202020204" pitchFamily="34" charset="0"/>
              </a:rPr>
              <a:t>y se emitan comprobantes</a:t>
            </a:r>
            <a:r>
              <a:rPr lang="es-AR" sz="1200" i="1" dirty="0">
                <a:solidFill>
                  <a:srgbClr val="FFC000"/>
                </a:solidFill>
                <a:latin typeface="Arial" panose="020B0604020202020204" pitchFamily="34" charset="0"/>
                <a:cs typeface="Arial" panose="020B0604020202020204" pitchFamily="34" charset="0"/>
              </a:rPr>
              <a:t> o pago bancario. Estos efectos se </a:t>
            </a:r>
            <a:r>
              <a:rPr lang="es-AR" sz="1200" b="1" i="1" dirty="0">
                <a:solidFill>
                  <a:srgbClr val="FFC000"/>
                </a:solidFill>
                <a:latin typeface="Arial" panose="020B0604020202020204" pitchFamily="34" charset="0"/>
                <a:cs typeface="Arial" panose="020B0604020202020204" pitchFamily="34" charset="0"/>
              </a:rPr>
              <a:t>extienden a </a:t>
            </a:r>
            <a:r>
              <a:rPr lang="es-AR" sz="1200" b="1" i="1" dirty="0" err="1">
                <a:solidFill>
                  <a:srgbClr val="FFC000"/>
                </a:solidFill>
                <a:latin typeface="Arial" panose="020B0604020202020204" pitchFamily="34" charset="0"/>
                <a:cs typeface="Arial" panose="020B0604020202020204" pitchFamily="34" charset="0"/>
              </a:rPr>
              <a:t>seg</a:t>
            </a:r>
            <a:r>
              <a:rPr lang="es-AR" sz="1200" b="1" i="1" dirty="0">
                <a:solidFill>
                  <a:srgbClr val="FFC000"/>
                </a:solidFill>
                <a:latin typeface="Arial" panose="020B0604020202020204" pitchFamily="34" charset="0"/>
                <a:cs typeface="Arial" panose="020B0604020202020204" pitchFamily="34" charset="0"/>
              </a:rPr>
              <a:t>. Social</a:t>
            </a:r>
            <a:r>
              <a:rPr lang="es-AR" sz="1200" i="1" dirty="0">
                <a:solidFill>
                  <a:srgbClr val="FFC000"/>
                </a:solidFill>
                <a:latin typeface="Arial" panose="020B0604020202020204" pitchFamily="34" charset="0"/>
                <a:cs typeface="Arial" panose="020B0604020202020204" pitchFamily="34" charset="0"/>
              </a:rPr>
              <a:t>.</a:t>
            </a:r>
            <a:r>
              <a:rPr lang="es-AR" sz="1200" dirty="0">
                <a:solidFill>
                  <a:srgbClr val="FFC000"/>
                </a:solidFill>
                <a:latin typeface="Arial" panose="020B0604020202020204" pitchFamily="34" charset="0"/>
                <a:cs typeface="Arial" panose="020B0604020202020204" pitchFamily="34" charset="0"/>
              </a:rPr>
              <a:t/>
            </a:r>
            <a:br>
              <a:rPr lang="es-AR" sz="1200" dirty="0">
                <a:solidFill>
                  <a:srgbClr val="FFC000"/>
                </a:solidFill>
                <a:latin typeface="Arial" panose="020B0604020202020204" pitchFamily="34" charset="0"/>
                <a:cs typeface="Arial" panose="020B0604020202020204" pitchFamily="34" charset="0"/>
              </a:rPr>
            </a:br>
            <a:r>
              <a:rPr lang="es-AR" sz="1200" dirty="0" smtClean="0">
                <a:solidFill>
                  <a:srgbClr val="FFC000"/>
                </a:solidFill>
                <a:latin typeface="Arial" panose="020B0604020202020204" pitchFamily="34" charset="0"/>
                <a:cs typeface="Arial" panose="020B0604020202020204" pitchFamily="34" charset="0"/>
              </a:rPr>
              <a:t>(L.27.742 </a:t>
            </a:r>
            <a:r>
              <a:rPr lang="es-AR" sz="1200" dirty="0">
                <a:solidFill>
                  <a:srgbClr val="FFC000"/>
                </a:solidFill>
                <a:latin typeface="Arial" panose="020B0604020202020204" pitchFamily="34" charset="0"/>
                <a:cs typeface="Arial" panose="020B0604020202020204" pitchFamily="34" charset="0"/>
              </a:rPr>
              <a:t>B.O. </a:t>
            </a:r>
            <a:r>
              <a:rPr lang="es-AR" sz="1200" dirty="0" smtClean="0">
                <a:solidFill>
                  <a:srgbClr val="FFC000"/>
                </a:solidFill>
                <a:latin typeface="Arial" panose="020B0604020202020204" pitchFamily="34" charset="0"/>
                <a:cs typeface="Arial" panose="020B0604020202020204" pitchFamily="34" charset="0"/>
              </a:rPr>
              <a:t>8/7/2024, en línea con Dto.70/23.)</a:t>
            </a:r>
            <a:endParaRPr lang="es-ES" sz="1200" dirty="0">
              <a:solidFill>
                <a:srgbClr val="FFC000"/>
              </a:solidFill>
              <a:latin typeface="Arial" panose="020B0604020202020204" pitchFamily="34" charset="0"/>
              <a:cs typeface="Arial" panose="020B0604020202020204" pitchFamily="34" charset="0"/>
            </a:endParaRPr>
          </a:p>
          <a:p>
            <a:pPr algn="just"/>
            <a:r>
              <a:rPr lang="es-ES" sz="1200" dirty="0" smtClean="0">
                <a:solidFill>
                  <a:srgbClr val="FFCC00"/>
                </a:solidFill>
                <a:latin typeface="Arial" panose="020B0604020202020204" pitchFamily="34" charset="0"/>
                <a:cs typeface="Arial" panose="020B0604020202020204" pitchFamily="34" charset="0"/>
              </a:rPr>
              <a:t>Art.27</a:t>
            </a:r>
            <a:r>
              <a:rPr lang="es-ES" sz="1200" dirty="0">
                <a:solidFill>
                  <a:srgbClr val="FFCC00"/>
                </a:solidFill>
                <a:latin typeface="Arial" panose="020B0604020202020204" pitchFamily="34" charset="0"/>
                <a:cs typeface="Arial" panose="020B0604020202020204" pitchFamily="34" charset="0"/>
              </a:rPr>
              <a:t>: </a:t>
            </a:r>
            <a:r>
              <a:rPr lang="es-AR" sz="1200" b="1" dirty="0">
                <a:solidFill>
                  <a:srgbClr val="FFC000"/>
                </a:solidFill>
                <a:latin typeface="Arial" panose="020B0604020202020204" pitchFamily="34" charset="0"/>
                <a:cs typeface="Arial" panose="020B0604020202020204" pitchFamily="34" charset="0"/>
              </a:rPr>
              <a:t>Socio-empleado. </a:t>
            </a:r>
            <a:r>
              <a:rPr lang="es-AR" sz="1200" dirty="0">
                <a:latin typeface="Arial" panose="020B0604020202020204" pitchFamily="34" charset="0"/>
                <a:cs typeface="Arial" panose="020B0604020202020204" pitchFamily="34" charset="0"/>
              </a:rPr>
              <a:t>Las personas que, integrando una sociedad, prestan a ésta toda su actividad -o parte principal- en forma personal y habitual, con sujeción a las instrucciones que se le impartan, serán consideradas como </a:t>
            </a:r>
            <a:r>
              <a:rPr lang="es-AR" sz="1200" b="1" dirty="0">
                <a:latin typeface="Arial" panose="020B0604020202020204" pitchFamily="34" charset="0"/>
                <a:cs typeface="Arial" panose="020B0604020202020204" pitchFamily="34" charset="0"/>
              </a:rPr>
              <a:t>trabajadores dependientes de la sociedad.</a:t>
            </a:r>
            <a:r>
              <a:rPr lang="es-AR" sz="1200" dirty="0">
                <a:latin typeface="Arial" panose="020B0604020202020204" pitchFamily="34" charset="0"/>
                <a:cs typeface="Arial" panose="020B0604020202020204" pitchFamily="34" charset="0"/>
              </a:rPr>
              <a:t> (No para </a:t>
            </a:r>
            <a:r>
              <a:rPr lang="es-AR" sz="1200" dirty="0" err="1">
                <a:latin typeface="Arial" panose="020B0604020202020204" pitchFamily="34" charset="0"/>
                <a:cs typeface="Arial" panose="020B0604020202020204" pitchFamily="34" charset="0"/>
              </a:rPr>
              <a:t>soc</a:t>
            </a:r>
            <a:r>
              <a:rPr lang="es-AR" sz="1200" dirty="0">
                <a:latin typeface="Arial" panose="020B0604020202020204" pitchFamily="34" charset="0"/>
                <a:cs typeface="Arial" panose="020B0604020202020204" pitchFamily="34" charset="0"/>
              </a:rPr>
              <a:t> familiares, padres/hijos)</a:t>
            </a:r>
          </a:p>
          <a:p>
            <a:pPr algn="just"/>
            <a:endParaRPr lang="es-ES" sz="1200" dirty="0" smtClean="0">
              <a:solidFill>
                <a:srgbClr val="FFCC00"/>
              </a:solidFill>
              <a:latin typeface="Arial" panose="020B0604020202020204" pitchFamily="34" charset="0"/>
              <a:cs typeface="Arial" panose="020B0604020202020204" pitchFamily="34" charset="0"/>
            </a:endParaRPr>
          </a:p>
          <a:p>
            <a:pPr algn="just"/>
            <a:r>
              <a:rPr lang="es-ES" sz="1200" dirty="0" smtClean="0">
                <a:solidFill>
                  <a:srgbClr val="FFCC00"/>
                </a:solidFill>
                <a:latin typeface="Arial" panose="020B0604020202020204" pitchFamily="34" charset="0"/>
                <a:cs typeface="Arial" panose="020B0604020202020204" pitchFamily="34" charset="0"/>
              </a:rPr>
              <a:t>Art.29</a:t>
            </a:r>
            <a:r>
              <a:rPr lang="es-ES" sz="1200" dirty="0">
                <a:solidFill>
                  <a:srgbClr val="FFCC00"/>
                </a:solidFill>
                <a:latin typeface="Arial" panose="020B0604020202020204" pitchFamily="34" charset="0"/>
                <a:cs typeface="Arial" panose="020B0604020202020204" pitchFamily="34" charset="0"/>
              </a:rPr>
              <a:t>: </a:t>
            </a:r>
            <a:r>
              <a:rPr lang="es-AR" sz="1200" dirty="0">
                <a:solidFill>
                  <a:srgbClr val="FFC000"/>
                </a:solidFill>
                <a:latin typeface="Arial" panose="020B0604020202020204" pitchFamily="34" charset="0"/>
                <a:cs typeface="Arial" panose="020B0604020202020204" pitchFamily="34" charset="0"/>
              </a:rPr>
              <a:t>Trabajadores serán considerados </a:t>
            </a:r>
            <a:r>
              <a:rPr lang="es-AR" sz="1200" b="1" i="1" dirty="0">
                <a:solidFill>
                  <a:srgbClr val="FFC000"/>
                </a:solidFill>
                <a:latin typeface="Arial" panose="020B0604020202020204" pitchFamily="34" charset="0"/>
                <a:cs typeface="Arial" panose="020B0604020202020204" pitchFamily="34" charset="0"/>
              </a:rPr>
              <a:t>empleados directos de aquellos que registren la relación laboral</a:t>
            </a:r>
            <a:r>
              <a:rPr lang="es-AR" sz="1200" dirty="0">
                <a:solidFill>
                  <a:srgbClr val="FFC000"/>
                </a:solidFill>
                <a:latin typeface="Arial" panose="020B0604020202020204" pitchFamily="34" charset="0"/>
                <a:cs typeface="Arial" panose="020B0604020202020204" pitchFamily="34" charset="0"/>
              </a:rPr>
              <a:t>, sin perjuicio de haber sido contratados con vistas a utilizar su prestación o proporcionarlos a terceras empresas. La </a:t>
            </a:r>
            <a:r>
              <a:rPr lang="es-AR" sz="1200" u="sng" dirty="0">
                <a:solidFill>
                  <a:srgbClr val="FFC000"/>
                </a:solidFill>
                <a:latin typeface="Arial" panose="020B0604020202020204" pitchFamily="34" charset="0"/>
                <a:cs typeface="Arial" panose="020B0604020202020204" pitchFamily="34" charset="0"/>
              </a:rPr>
              <a:t>usuaria, responsable solidaria</a:t>
            </a:r>
            <a:r>
              <a:rPr lang="es-AR" sz="1200" dirty="0">
                <a:solidFill>
                  <a:srgbClr val="FFC000"/>
                </a:solidFill>
                <a:latin typeface="Arial" panose="020B0604020202020204" pitchFamily="34" charset="0"/>
                <a:cs typeface="Arial" panose="020B0604020202020204" pitchFamily="34" charset="0"/>
              </a:rPr>
              <a:t> por obligaciones laborales y seguridad social. </a:t>
            </a:r>
            <a:br>
              <a:rPr lang="es-AR" sz="1200" dirty="0">
                <a:solidFill>
                  <a:srgbClr val="FFC000"/>
                </a:solidFill>
                <a:latin typeface="Arial" panose="020B0604020202020204" pitchFamily="34" charset="0"/>
                <a:cs typeface="Arial" panose="020B0604020202020204" pitchFamily="34" charset="0"/>
              </a:rPr>
            </a:br>
            <a:r>
              <a:rPr lang="es-AR" sz="1200" dirty="0" smtClean="0">
                <a:solidFill>
                  <a:srgbClr val="FFC000"/>
                </a:solidFill>
                <a:latin typeface="Arial" panose="020B0604020202020204" pitchFamily="34" charset="0"/>
                <a:cs typeface="Arial" panose="020B0604020202020204" pitchFamily="34" charset="0"/>
              </a:rPr>
              <a:t>(L.27</a:t>
            </a:r>
            <a:r>
              <a:rPr lang="es-MX" altLang="es-AR" sz="1200" dirty="0">
                <a:solidFill>
                  <a:srgbClr val="FFC000"/>
                </a:solidFill>
                <a:latin typeface="Arial" panose="020B0604020202020204" pitchFamily="34" charset="0"/>
                <a:cs typeface="Arial" panose="020B0604020202020204" pitchFamily="34" charset="0"/>
              </a:rPr>
              <a:t>.</a:t>
            </a:r>
            <a:r>
              <a:rPr lang="es-AR" sz="1200" dirty="0">
                <a:solidFill>
                  <a:srgbClr val="FFC000"/>
                </a:solidFill>
                <a:latin typeface="Arial" panose="020B0604020202020204" pitchFamily="34" charset="0"/>
                <a:cs typeface="Arial" panose="020B0604020202020204" pitchFamily="34" charset="0"/>
              </a:rPr>
              <a:t>742 B.O. </a:t>
            </a:r>
            <a:r>
              <a:rPr lang="es-AR" sz="1200" dirty="0" smtClean="0">
                <a:solidFill>
                  <a:srgbClr val="FFC000"/>
                </a:solidFill>
                <a:latin typeface="Arial" panose="020B0604020202020204" pitchFamily="34" charset="0"/>
                <a:cs typeface="Arial" panose="020B0604020202020204" pitchFamily="34" charset="0"/>
              </a:rPr>
              <a:t>8/7/2024, en línea con Dto.70/23)</a:t>
            </a:r>
            <a:r>
              <a:rPr lang="es-AR" sz="1200" dirty="0" smtClean="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[Criterio Formalista con solidaridad]</a:t>
            </a:r>
            <a:endParaRPr lang="es-ES" sz="1200" dirty="0">
              <a:latin typeface="Arial" pitchFamily="34" charset="0"/>
              <a:cs typeface="Arial" pitchFamily="34" charset="0"/>
            </a:endParaRPr>
          </a:p>
          <a:p>
            <a:pPr lvl="0" algn="just"/>
            <a:r>
              <a:rPr lang="es-AR" sz="1200" u="sng" dirty="0" smtClean="0"/>
              <a:t>Anterior redacción</a:t>
            </a:r>
            <a:r>
              <a:rPr lang="es-AR" sz="1200" dirty="0" smtClean="0"/>
              <a:t>: </a:t>
            </a:r>
            <a:r>
              <a:rPr lang="es-AR" sz="1200" b="1" dirty="0" smtClean="0"/>
              <a:t>Interposición </a:t>
            </a:r>
            <a:r>
              <a:rPr lang="es-AR" sz="1200" b="1" dirty="0" smtClean="0"/>
              <a:t>y mediación – Solidaridad </a:t>
            </a:r>
            <a:endParaRPr lang="es-AR" sz="1200" b="1" dirty="0" smtClean="0">
              <a:solidFill>
                <a:srgbClr val="FF0000"/>
              </a:solidFill>
            </a:endParaRPr>
          </a:p>
          <a:p>
            <a:pPr algn="just"/>
            <a:r>
              <a:rPr lang="es-AR" sz="1200" b="1" dirty="0" smtClean="0"/>
              <a:t>Art. </a:t>
            </a:r>
            <a:r>
              <a:rPr lang="es-AR" sz="1200" b="1" dirty="0" smtClean="0"/>
              <a:t>29</a:t>
            </a:r>
            <a:r>
              <a:rPr lang="es-AR" sz="1200" b="1" dirty="0" smtClean="0"/>
              <a:t>. </a:t>
            </a:r>
            <a:r>
              <a:rPr lang="es-AR" sz="1200" b="1" dirty="0" smtClean="0"/>
              <a:t>—</a:t>
            </a:r>
            <a:r>
              <a:rPr lang="es-AR" sz="1200" dirty="0" smtClean="0"/>
              <a:t> Los trabajadores que habiendo sido </a:t>
            </a:r>
            <a:r>
              <a:rPr lang="es-AR" sz="1200" u="sng" dirty="0" smtClean="0"/>
              <a:t>contratados por terceros con vistas a proporcionarlos a las empresas, serán considerados empleados directos de quien utilice</a:t>
            </a:r>
            <a:r>
              <a:rPr lang="es-AR" sz="1200" dirty="0" smtClean="0"/>
              <a:t> su prestación. En tal supuesto, y cualquiera que sea el acto o estipulación que al efecto concierten, los terceros contratantes y la empresa para la cual los trabajadores presten o hayan prestado servicios responderán solidariamente de todas las obligaciones emergentes de la relación laboral y de las que se deriven del régimen de la seguridad social</a:t>
            </a:r>
            <a:r>
              <a:rPr lang="es-AR" sz="1200" dirty="0" smtClean="0"/>
              <a:t>. (…) </a:t>
            </a:r>
            <a:r>
              <a:rPr lang="es-AR" sz="1200" dirty="0" smtClean="0">
                <a:solidFill>
                  <a:srgbClr val="FFC000"/>
                </a:solidFill>
                <a:latin typeface="Arial" pitchFamily="34" charset="0"/>
                <a:cs typeface="Arial" pitchFamily="34" charset="0"/>
              </a:rPr>
              <a:t>[Criterio finalista</a:t>
            </a:r>
            <a:r>
              <a:rPr lang="es-AR" sz="1200" dirty="0" smtClean="0">
                <a:solidFill>
                  <a:srgbClr val="FFC000"/>
                </a:solidFill>
                <a:latin typeface="Arial" pitchFamily="34" charset="0"/>
                <a:cs typeface="Arial" pitchFamily="34" charset="0"/>
              </a:rPr>
              <a:t>] (S/Ley 24.013).</a:t>
            </a:r>
            <a:r>
              <a:rPr lang="es-AR" sz="1200" dirty="0" smtClean="0"/>
              <a:t> </a:t>
            </a:r>
          </a:p>
          <a:p>
            <a:pPr algn="just"/>
            <a:r>
              <a:rPr lang="es-ES" sz="1200" dirty="0" smtClean="0">
                <a:solidFill>
                  <a:srgbClr val="FFCC00"/>
                </a:solidFill>
                <a:latin typeface="Arial" panose="020B0604020202020204" pitchFamily="34" charset="0"/>
                <a:cs typeface="Arial" panose="020B0604020202020204" pitchFamily="34" charset="0"/>
              </a:rPr>
              <a:t>Art.30</a:t>
            </a:r>
            <a:r>
              <a:rPr lang="es-ES" sz="1200" dirty="0">
                <a:solidFill>
                  <a:srgbClr val="FFCC00"/>
                </a:solidFill>
                <a:latin typeface="Arial" panose="020B0604020202020204" pitchFamily="34" charset="0"/>
                <a:cs typeface="Arial" panose="020B0604020202020204" pitchFamily="34" charset="0"/>
              </a:rPr>
              <a:t>: </a:t>
            </a:r>
            <a:r>
              <a:rPr lang="es-AR" sz="1200" b="1" dirty="0">
                <a:solidFill>
                  <a:srgbClr val="FFC000"/>
                </a:solidFill>
                <a:latin typeface="Arial" panose="020B0604020202020204" pitchFamily="34" charset="0"/>
                <a:cs typeface="Arial" panose="020B0604020202020204" pitchFamily="34" charset="0"/>
              </a:rPr>
              <a:t>Subcontratación y delegación. Solidaridad. </a:t>
            </a:r>
            <a:r>
              <a:rPr lang="es-AR" sz="1200" dirty="0">
                <a:latin typeface="Arial" panose="020B0604020202020204" pitchFamily="34" charset="0"/>
                <a:cs typeface="Arial" panose="020B0604020202020204" pitchFamily="34" charset="0"/>
              </a:rPr>
              <a:t>Quienes cedan total o parcialmente a otros su establecimiento o explotación, </a:t>
            </a:r>
            <a:r>
              <a:rPr lang="es-AR" sz="1200" b="1" dirty="0">
                <a:latin typeface="Arial" panose="020B0604020202020204" pitchFamily="34" charset="0"/>
                <a:cs typeface="Arial" panose="020B0604020202020204" pitchFamily="34" charset="0"/>
              </a:rPr>
              <a:t>contraten o subcontraten</a:t>
            </a:r>
            <a:r>
              <a:rPr lang="es-AR" sz="1200" dirty="0">
                <a:latin typeface="Arial" panose="020B0604020202020204" pitchFamily="34" charset="0"/>
                <a:cs typeface="Arial" panose="020B0604020202020204" pitchFamily="34" charset="0"/>
              </a:rPr>
              <a:t>, trabajos de la actividad normal y específica propia del establecimiento, </a:t>
            </a:r>
            <a:r>
              <a:rPr lang="es-AR" sz="1200" u="sng" dirty="0">
                <a:latin typeface="Arial" panose="020B0604020202020204" pitchFamily="34" charset="0"/>
                <a:cs typeface="Arial" panose="020B0604020202020204" pitchFamily="34" charset="0"/>
              </a:rPr>
              <a:t>deberán exigir a sus contratistas el cumplimiento</a:t>
            </a:r>
            <a:r>
              <a:rPr lang="es-AR" sz="1200" dirty="0">
                <a:latin typeface="Arial" panose="020B0604020202020204" pitchFamily="34" charset="0"/>
                <a:cs typeface="Arial" panose="020B0604020202020204" pitchFamily="34" charset="0"/>
              </a:rPr>
              <a:t> de las normas laborales y de </a:t>
            </a:r>
            <a:r>
              <a:rPr lang="es-AR" sz="1200" dirty="0" err="1">
                <a:latin typeface="Arial" panose="020B0604020202020204" pitchFamily="34" charset="0"/>
                <a:cs typeface="Arial" panose="020B0604020202020204" pitchFamily="34" charset="0"/>
              </a:rPr>
              <a:t>seg</a:t>
            </a:r>
            <a:r>
              <a:rPr lang="es-AR" sz="1200" dirty="0">
                <a:latin typeface="Arial" panose="020B0604020202020204" pitchFamily="34" charset="0"/>
                <a:cs typeface="Arial" panose="020B0604020202020204" pitchFamily="34" charset="0"/>
              </a:rPr>
              <a:t> social.</a:t>
            </a:r>
            <a:r>
              <a:rPr lang="es-MX" altLang="es-AR" sz="1200" dirty="0">
                <a:latin typeface="Arial" panose="020B0604020202020204" pitchFamily="34" charset="0"/>
                <a:cs typeface="Arial" panose="020B0604020202020204" pitchFamily="34" charset="0"/>
              </a:rPr>
              <a:t> (...)</a:t>
            </a:r>
            <a:endParaRPr lang="es-AR" sz="1200" dirty="0">
              <a:latin typeface="Arial" panose="020B0604020202020204" pitchFamily="34" charset="0"/>
              <a:cs typeface="Arial" panose="020B0604020202020204" pitchFamily="34" charset="0"/>
            </a:endParaRPr>
          </a:p>
          <a:p>
            <a:pPr algn="just"/>
            <a:r>
              <a:rPr lang="es-ES" sz="1200" dirty="0" smtClean="0">
                <a:solidFill>
                  <a:srgbClr val="FFCC00"/>
                </a:solidFill>
                <a:latin typeface="Arial" panose="020B0604020202020204" pitchFamily="34" charset="0"/>
                <a:cs typeface="Arial" panose="020B0604020202020204" pitchFamily="34" charset="0"/>
              </a:rPr>
              <a:t>Art.14</a:t>
            </a:r>
            <a:r>
              <a:rPr lang="es-ES" sz="1200" dirty="0">
                <a:solidFill>
                  <a:srgbClr val="FFCC00"/>
                </a:solidFill>
                <a:latin typeface="Arial" panose="020B0604020202020204" pitchFamily="34" charset="0"/>
                <a:cs typeface="Arial" panose="020B0604020202020204" pitchFamily="34" charset="0"/>
              </a:rPr>
              <a:t>:</a:t>
            </a:r>
            <a:r>
              <a:rPr lang="es-MX" altLang="es-ES" sz="1200" dirty="0">
                <a:solidFill>
                  <a:srgbClr val="FFCC00"/>
                </a:solidFill>
                <a:latin typeface="Arial" panose="020B0604020202020204" pitchFamily="34" charset="0"/>
                <a:cs typeface="Arial" panose="020B0604020202020204" pitchFamily="34" charset="0"/>
              </a:rPr>
              <a:t> </a:t>
            </a:r>
            <a:r>
              <a:rPr lang="es-MX" altLang="es-ES" sz="1200" b="1" dirty="0">
                <a:solidFill>
                  <a:srgbClr val="FFCC00"/>
                </a:solidFill>
                <a:latin typeface="Arial" panose="020B0604020202020204" pitchFamily="34" charset="0"/>
                <a:cs typeface="Arial" panose="020B0604020202020204" pitchFamily="34" charset="0"/>
              </a:rPr>
              <a:t>Fraude.</a:t>
            </a:r>
            <a:r>
              <a:rPr lang="es-ES" sz="1200" dirty="0">
                <a:solidFill>
                  <a:srgbClr val="FFCC00"/>
                </a:solidFill>
                <a:latin typeface="Arial" panose="020B0604020202020204" pitchFamily="34" charset="0"/>
                <a:cs typeface="Arial" panose="020B0604020202020204" pitchFamily="34" charset="0"/>
              </a:rPr>
              <a:t> </a:t>
            </a:r>
            <a:r>
              <a:rPr lang="es-ES" sz="1200" dirty="0">
                <a:solidFill>
                  <a:schemeClr val="tx1"/>
                </a:solidFill>
                <a:latin typeface="Arial" panose="020B0604020202020204" pitchFamily="34" charset="0"/>
                <a:cs typeface="Arial" panose="020B0604020202020204" pitchFamily="34" charset="0"/>
              </a:rPr>
              <a:t>Será </a:t>
            </a:r>
            <a:r>
              <a:rPr lang="es-ES" sz="1200" b="1" dirty="0">
                <a:solidFill>
                  <a:schemeClr val="tx1"/>
                </a:solidFill>
                <a:latin typeface="Arial" panose="020B0604020202020204" pitchFamily="34" charset="0"/>
                <a:cs typeface="Arial" panose="020B0604020202020204" pitchFamily="34" charset="0"/>
              </a:rPr>
              <a:t>nulo todo contrato</a:t>
            </a:r>
            <a:r>
              <a:rPr lang="es-ES" sz="1200" dirty="0">
                <a:solidFill>
                  <a:schemeClr val="tx1"/>
                </a:solidFill>
                <a:latin typeface="Arial" panose="020B0604020202020204" pitchFamily="34" charset="0"/>
                <a:cs typeface="Arial" panose="020B0604020202020204" pitchFamily="34" charset="0"/>
              </a:rPr>
              <a:t> por el cual las partes hayan procedido </a:t>
            </a:r>
            <a:r>
              <a:rPr lang="es-ES" sz="1200" b="1" dirty="0">
                <a:solidFill>
                  <a:schemeClr val="tx1"/>
                </a:solidFill>
                <a:latin typeface="Arial" panose="020B0604020202020204" pitchFamily="34" charset="0"/>
                <a:cs typeface="Arial" panose="020B0604020202020204" pitchFamily="34" charset="0"/>
              </a:rPr>
              <a:t>con simulación o fraude a la ley </a:t>
            </a:r>
            <a:r>
              <a:rPr lang="es-ES" sz="1200" dirty="0">
                <a:solidFill>
                  <a:schemeClr val="tx1"/>
                </a:solidFill>
                <a:latin typeface="Arial" panose="020B0604020202020204" pitchFamily="34" charset="0"/>
                <a:cs typeface="Arial" panose="020B0604020202020204" pitchFamily="34" charset="0"/>
              </a:rPr>
              <a:t>laboral, sea aparentando normas contractuales no laborales, </a:t>
            </a:r>
            <a:r>
              <a:rPr lang="es-ES" sz="1200" u="sng" dirty="0">
                <a:solidFill>
                  <a:schemeClr val="tx1"/>
                </a:solidFill>
                <a:latin typeface="Arial" panose="020B0604020202020204" pitchFamily="34" charset="0"/>
                <a:cs typeface="Arial" panose="020B0604020202020204" pitchFamily="34" charset="0"/>
              </a:rPr>
              <a:t>interposición de personas</a:t>
            </a:r>
            <a:r>
              <a:rPr lang="es-ES" sz="1200" dirty="0">
                <a:solidFill>
                  <a:schemeClr val="tx1"/>
                </a:solidFill>
                <a:latin typeface="Arial" panose="020B0604020202020204" pitchFamily="34" charset="0"/>
                <a:cs typeface="Arial" panose="020B0604020202020204" pitchFamily="34" charset="0"/>
              </a:rPr>
              <a:t> o de cualquier otro medio. En tal caso, la relación quedará regida por esta ley</a:t>
            </a:r>
            <a:r>
              <a:rPr lang="es-ES" sz="1200" dirty="0" smtClean="0">
                <a:solidFill>
                  <a:schemeClr val="tx1"/>
                </a:solidFill>
                <a:latin typeface="Arial" panose="020B0604020202020204" pitchFamily="34" charset="0"/>
                <a:cs typeface="Arial" panose="020B0604020202020204" pitchFamily="34" charset="0"/>
              </a:rPr>
              <a:t>. </a:t>
            </a:r>
            <a:r>
              <a:rPr lang="es-ES" sz="1200" dirty="0" smtClean="0">
                <a:solidFill>
                  <a:srgbClr val="FFC000"/>
                </a:solidFill>
                <a:latin typeface="Arial" panose="020B0604020202020204" pitchFamily="34" charset="0"/>
                <a:cs typeface="Arial" panose="020B0604020202020204" pitchFamily="34" charset="0"/>
              </a:rPr>
              <a:t>[Sin reforma]</a:t>
            </a:r>
            <a:endParaRPr lang="es-AR" sz="1000" dirty="0">
              <a:solidFill>
                <a:srgbClr val="FFC000"/>
              </a:solidFill>
            </a:endParaRPr>
          </a:p>
          <a:p>
            <a:endParaRPr lang="es-MX" sz="1000" dirty="0">
              <a:solidFill>
                <a:srgbClr val="FFC000"/>
              </a:solidFill>
              <a:latin typeface="Arial" panose="020B0604020202020204" pitchFamily="34" charset="0"/>
            </a:endParaRPr>
          </a:p>
          <a:p>
            <a:pPr marL="468630" indent="-400050" algn="just">
              <a:lnSpc>
                <a:spcPct val="150000"/>
              </a:lnSpc>
              <a:buClr>
                <a:srgbClr val="FFC000"/>
              </a:buClr>
            </a:pPr>
            <a:endParaRPr lang="es-AR" sz="1600" dirty="0">
              <a:solidFill>
                <a:srgbClr val="FFCC00"/>
              </a:solidFill>
            </a:endParaRPr>
          </a:p>
          <a:p>
            <a:pPr lvl="0"/>
            <a:endParaRPr lang="es-AR" sz="1600" dirty="0"/>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797560" lvl="1" indent="-400050" algn="just">
              <a:lnSpc>
                <a:spcPct val="150000"/>
              </a:lnSpc>
              <a:buClr>
                <a:srgbClr val="FFC000"/>
              </a:buClr>
            </a:pPr>
            <a:endParaRPr lang="es-MX" sz="16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08912" cy="610466"/>
          </a:xfrm>
        </p:spPr>
        <p:txBody>
          <a:bodyPr>
            <a:noAutofit/>
          </a:bodyPr>
          <a:lstStyle/>
          <a:p>
            <a:pPr marR="8890" algn="ctr"/>
            <a:r>
              <a:rPr lang="es-MX" sz="3600" b="1" cap="all" spc="0" dirty="0" err="1">
                <a:solidFill>
                  <a:schemeClr val="tx2"/>
                </a:solidFill>
                <a:effectLst>
                  <a:reflection blurRad="12700" stA="34000" endA="740" endPos="53000" dir="5400000" sy="-100000" algn="bl" rotWithShape="0"/>
                </a:effectLst>
              </a:rPr>
              <a:t>NormATIVA</a:t>
            </a:r>
            <a:r>
              <a:rPr lang="es-MX" sz="3600" b="1" cap="all" spc="0" dirty="0">
                <a:solidFill>
                  <a:schemeClr val="tx2"/>
                </a:solidFill>
                <a:effectLst>
                  <a:reflection blurRad="12700" stA="34000" endA="740" endPos="53000" dir="5400000" sy="-100000" algn="bl" rotWithShape="0"/>
                </a:effectLst>
              </a:rPr>
              <a:t> Aplicable: EVOLUCIÓN.</a:t>
            </a:r>
            <a:endParaRPr lang="es-MX"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980728"/>
            <a:ext cx="8496944" cy="5558124"/>
          </a:xfrm>
        </p:spPr>
        <p:txBody>
          <a:bodyPr>
            <a:noAutofit/>
          </a:bodyPr>
          <a:lstStyle/>
          <a:p>
            <a:pPr algn="just"/>
            <a:r>
              <a:rPr lang="es-ES" sz="1400" dirty="0">
                <a:solidFill>
                  <a:srgbClr val="FFC000"/>
                </a:solidFill>
                <a:latin typeface="Arial" panose="020B0604020202020204" pitchFamily="34" charset="0"/>
                <a:cs typeface="Arial" panose="020B0604020202020204" pitchFamily="34" charset="0"/>
              </a:rPr>
              <a:t>LEY 25.877 Art.40:</a:t>
            </a:r>
            <a:r>
              <a:rPr lang="es-ES" sz="1200" dirty="0">
                <a:solidFill>
                  <a:srgbClr val="FFC000"/>
                </a:solidFill>
                <a:latin typeface="Arial" panose="020B0604020202020204" pitchFamily="34" charset="0"/>
                <a:cs typeface="Arial" panose="020B0604020202020204" pitchFamily="34" charset="0"/>
              </a:rPr>
              <a:t> </a:t>
            </a:r>
            <a:r>
              <a:rPr lang="es-AR" sz="1200" b="1" dirty="0">
                <a:latin typeface="Arial" panose="020B0604020202020204" pitchFamily="34" charset="0"/>
                <a:cs typeface="Arial" panose="020B0604020202020204" pitchFamily="34" charset="0"/>
              </a:rPr>
              <a:t>Inspección del trabajo puede controlar CT cumplimiento de normas laborales y </a:t>
            </a:r>
            <a:r>
              <a:rPr lang="es-AR" sz="1200" b="1" dirty="0" err="1">
                <a:latin typeface="Arial" panose="020B0604020202020204" pitchFamily="34" charset="0"/>
                <a:cs typeface="Arial" panose="020B0604020202020204" pitchFamily="34" charset="0"/>
              </a:rPr>
              <a:t>seg</a:t>
            </a:r>
            <a:r>
              <a:rPr lang="es-AR" sz="1200" b="1" dirty="0">
                <a:latin typeface="Arial" panose="020B0604020202020204" pitchFamily="34" charset="0"/>
                <a:cs typeface="Arial" panose="020B0604020202020204" pitchFamily="34" charset="0"/>
              </a:rPr>
              <a:t>. Social</a:t>
            </a:r>
            <a:r>
              <a:rPr lang="es-AR" sz="1200" dirty="0">
                <a:latin typeface="Arial" panose="020B0604020202020204" pitchFamily="34" charset="0"/>
                <a:cs typeface="Arial" panose="020B0604020202020204" pitchFamily="34" charset="0"/>
              </a:rPr>
              <a:t>, tanto de sus dependientes como </a:t>
            </a:r>
            <a:r>
              <a:rPr lang="es-AR" sz="1200" u="sng" dirty="0">
                <a:latin typeface="Arial" panose="020B0604020202020204" pitchFamily="34" charset="0"/>
                <a:cs typeface="Arial" panose="020B0604020202020204" pitchFamily="34" charset="0"/>
              </a:rPr>
              <a:t>socios en fraude a ley</a:t>
            </a:r>
            <a:r>
              <a:rPr lang="es-AR" sz="1200" dirty="0">
                <a:latin typeface="Arial" panose="020B0604020202020204" pitchFamily="34" charset="0"/>
                <a:cs typeface="Arial" panose="020B0604020202020204" pitchFamily="34" charset="0"/>
              </a:rPr>
              <a:t> laboral. Estos últimos, serán considerados </a:t>
            </a:r>
            <a:r>
              <a:rPr lang="es-AR" sz="1200" b="1" dirty="0">
                <a:latin typeface="Arial" panose="020B0604020202020204" pitchFamily="34" charset="0"/>
                <a:cs typeface="Arial" panose="020B0604020202020204" pitchFamily="34" charset="0"/>
              </a:rPr>
              <a:t>dependientes de la empresa usuaria</a:t>
            </a:r>
            <a:r>
              <a:rPr lang="es-AR" sz="1200" dirty="0">
                <a:latin typeface="Arial" panose="020B0604020202020204" pitchFamily="34" charset="0"/>
                <a:cs typeface="Arial" panose="020B0604020202020204" pitchFamily="34" charset="0"/>
              </a:rPr>
              <a:t> para la cual sirvan.</a:t>
            </a:r>
          </a:p>
          <a:p>
            <a:pPr algn="just"/>
            <a:r>
              <a:rPr lang="es-AR" sz="1200" dirty="0">
                <a:latin typeface="Arial" panose="020B0604020202020204" pitchFamily="34" charset="0"/>
                <a:cs typeface="Arial" panose="020B0604020202020204" pitchFamily="34" charset="0"/>
              </a:rPr>
              <a:t>Si </a:t>
            </a:r>
            <a:r>
              <a:rPr lang="es-AR" sz="1200" dirty="0" err="1" smtClean="0">
                <a:latin typeface="Arial" panose="020B0604020202020204" pitchFamily="34" charset="0"/>
                <a:cs typeface="Arial" panose="020B0604020202020204" pitchFamily="34" charset="0"/>
              </a:rPr>
              <a:t>compr</a:t>
            </a:r>
            <a:r>
              <a:rPr lang="es-MX" altLang="es-AR" sz="1200" dirty="0">
                <a:latin typeface="Arial" panose="020B0604020202020204" pitchFamily="34" charset="0"/>
                <a:cs typeface="Arial" panose="020B0604020202020204" pitchFamily="34" charset="0"/>
              </a:rPr>
              <a:t>ueba </a:t>
            </a:r>
            <a:r>
              <a:rPr lang="es-AR" sz="1200" b="1" dirty="0">
                <a:latin typeface="Arial" panose="020B0604020202020204" pitchFamily="34" charset="0"/>
                <a:cs typeface="Arial" panose="020B0604020202020204" pitchFamily="34" charset="0"/>
              </a:rPr>
              <a:t>desnaturalización de la figura </a:t>
            </a:r>
            <a:r>
              <a:rPr lang="es-AR" sz="1200" b="1" dirty="0" smtClean="0">
                <a:latin typeface="Arial" panose="020B0604020202020204" pitchFamily="34" charset="0"/>
                <a:cs typeface="Arial" panose="020B0604020202020204" pitchFamily="34" charset="0"/>
              </a:rPr>
              <a:t>cooperativa,</a:t>
            </a:r>
            <a:r>
              <a:rPr lang="es-AR" sz="1200" dirty="0" smtClean="0">
                <a:latin typeface="Arial" panose="020B0604020202020204" pitchFamily="34" charset="0"/>
                <a:cs typeface="Arial" panose="020B0604020202020204" pitchFamily="34" charset="0"/>
              </a:rPr>
              <a:t> </a:t>
            </a:r>
            <a:r>
              <a:rPr lang="es-MX" altLang="es-AR" sz="1200" u="sng" dirty="0">
                <a:latin typeface="Arial" panose="020B0604020202020204" pitchFamily="34" charset="0"/>
                <a:cs typeface="Arial" panose="020B0604020202020204" pitchFamily="34" charset="0"/>
              </a:rPr>
              <a:t>se </a:t>
            </a:r>
            <a:r>
              <a:rPr lang="es-AR" sz="1200" u="sng" dirty="0">
                <a:latin typeface="Arial" panose="020B0604020202020204" pitchFamily="34" charset="0"/>
                <a:cs typeface="Arial" panose="020B0604020202020204" pitchFamily="34" charset="0"/>
              </a:rPr>
              <a:t>denunciará </a:t>
            </a:r>
            <a:r>
              <a:rPr lang="es-AR" sz="1200" u="sng" dirty="0" smtClean="0">
                <a:latin typeface="Arial" panose="020B0604020202020204" pitchFamily="34" charset="0"/>
                <a:cs typeface="Arial" panose="020B0604020202020204" pitchFamily="34" charset="0"/>
              </a:rPr>
              <a:t>a </a:t>
            </a:r>
            <a:r>
              <a:rPr lang="es-AR" sz="1200" u="sng" dirty="0">
                <a:latin typeface="Arial" panose="020B0604020202020204" pitchFamily="34" charset="0"/>
                <a:cs typeface="Arial" panose="020B0604020202020204" pitchFamily="34" charset="0"/>
              </a:rPr>
              <a:t>la autoridad específica</a:t>
            </a:r>
            <a:r>
              <a:rPr lang="es-AR" sz="1200" dirty="0">
                <a:latin typeface="Arial" panose="020B0604020202020204" pitchFamily="34" charset="0"/>
                <a:cs typeface="Arial" panose="020B0604020202020204" pitchFamily="34" charset="0"/>
              </a:rPr>
              <a:t> de fiscalización </a:t>
            </a:r>
            <a:r>
              <a:rPr lang="es-AR" sz="1200" dirty="0" smtClean="0">
                <a:latin typeface="Arial" panose="020B0604020202020204" pitchFamily="34" charset="0"/>
                <a:cs typeface="Arial" panose="020B0604020202020204" pitchFamily="34" charset="0"/>
              </a:rPr>
              <a:t>para </a:t>
            </a:r>
            <a:r>
              <a:rPr lang="es-AR" sz="1200" u="sng" dirty="0" smtClean="0">
                <a:latin typeface="Arial" panose="020B0604020202020204" pitchFamily="34" charset="0"/>
                <a:cs typeface="Arial" panose="020B0604020202020204" pitchFamily="34" charset="0"/>
              </a:rPr>
              <a:t>sanciones </a:t>
            </a:r>
            <a:r>
              <a:rPr lang="es-AR" sz="1200" u="sng" dirty="0">
                <a:latin typeface="Arial" panose="020B0604020202020204" pitchFamily="34" charset="0"/>
                <a:cs typeface="Arial" panose="020B0604020202020204" pitchFamily="34" charset="0"/>
              </a:rPr>
              <a:t>de Ley 20.337</a:t>
            </a:r>
            <a:r>
              <a:rPr lang="es-AR" sz="1200" dirty="0">
                <a:latin typeface="Arial" panose="020B0604020202020204" pitchFamily="34" charset="0"/>
                <a:cs typeface="Arial" panose="020B0604020202020204" pitchFamily="34" charset="0"/>
              </a:rPr>
              <a:t> (</a:t>
            </a:r>
            <a:r>
              <a:rPr lang="es-AR" sz="1200" dirty="0" smtClean="0">
                <a:latin typeface="Arial" panose="020B0604020202020204" pitchFamily="34" charset="0"/>
                <a:cs typeface="Arial" panose="020B0604020202020204" pitchFamily="34" charset="0"/>
              </a:rPr>
              <a:t>de </a:t>
            </a:r>
            <a:r>
              <a:rPr lang="es-AR" sz="1200" dirty="0">
                <a:latin typeface="Arial" panose="020B0604020202020204" pitchFamily="34" charset="0"/>
                <a:cs typeface="Arial" panose="020B0604020202020204" pitchFamily="34" charset="0"/>
              </a:rPr>
              <a:t>apercibimiento </a:t>
            </a:r>
            <a:r>
              <a:rPr lang="es-AR" sz="1200" dirty="0" smtClean="0">
                <a:latin typeface="Arial" panose="020B0604020202020204" pitchFamily="34" charset="0"/>
                <a:cs typeface="Arial" panose="020B0604020202020204" pitchFamily="34" charset="0"/>
              </a:rPr>
              <a:t>a </a:t>
            </a:r>
            <a:r>
              <a:rPr lang="es-AR" sz="1200" dirty="0">
                <a:latin typeface="Arial" panose="020B0604020202020204" pitchFamily="34" charset="0"/>
                <a:cs typeface="Arial" panose="020B0604020202020204" pitchFamily="34" charset="0"/>
              </a:rPr>
              <a:t>retiro de autorización), pero </a:t>
            </a:r>
            <a:r>
              <a:rPr lang="es-AR" sz="1200" b="1" dirty="0">
                <a:latin typeface="Arial" panose="020B0604020202020204" pitchFamily="34" charset="0"/>
                <a:cs typeface="Arial" panose="020B0604020202020204" pitchFamily="34" charset="0"/>
              </a:rPr>
              <a:t>sin perjuicio</a:t>
            </a:r>
            <a:r>
              <a:rPr lang="es-AR" sz="1200" dirty="0">
                <a:latin typeface="Arial" panose="020B0604020202020204" pitchFamily="34" charset="0"/>
                <a:cs typeface="Arial" panose="020B0604020202020204" pitchFamily="34" charset="0"/>
              </a:rPr>
              <a:t> del ejercicio de su facultad de constatar las</a:t>
            </a:r>
            <a:r>
              <a:rPr lang="es-AR" sz="1200" b="1" dirty="0">
                <a:latin typeface="Arial" panose="020B0604020202020204" pitchFamily="34" charset="0"/>
                <a:cs typeface="Arial" panose="020B0604020202020204" pitchFamily="34" charset="0"/>
              </a:rPr>
              <a:t> infracciones a las normas laborales y proceder a su juzgamiento y sanción.</a:t>
            </a:r>
            <a:r>
              <a:rPr lang="es-MX" altLang="es-AR" sz="1200" b="1" i="1" dirty="0">
                <a:latin typeface="Arial" panose="020B0604020202020204" pitchFamily="34" charset="0"/>
                <a:cs typeface="Arial" panose="020B0604020202020204" pitchFamily="34" charset="0"/>
              </a:rPr>
              <a:t> </a:t>
            </a:r>
            <a:r>
              <a:rPr lang="es-MX" altLang="es-AR" sz="1200" b="1" i="1" dirty="0" smtClean="0">
                <a:solidFill>
                  <a:srgbClr val="FFC000"/>
                </a:solidFill>
                <a:latin typeface="Arial" panose="020B0604020202020204" pitchFamily="34" charset="0"/>
                <a:cs typeface="Arial" panose="020B0604020202020204" pitchFamily="34" charset="0"/>
              </a:rPr>
              <a:t>(se entiende que </a:t>
            </a:r>
            <a:r>
              <a:rPr lang="es-MX" altLang="es-AR" sz="1200" b="1" i="1" dirty="0">
                <a:solidFill>
                  <a:srgbClr val="FFC000"/>
                </a:solidFill>
                <a:latin typeface="Arial" panose="020B0604020202020204" pitchFamily="34" charset="0"/>
                <a:cs typeface="Arial" panose="020B0604020202020204" pitchFamily="34" charset="0"/>
              </a:rPr>
              <a:t>se modifica la naturaleza del vínculo)</a:t>
            </a:r>
            <a:endParaRPr lang="es-AR" sz="1200" dirty="0">
              <a:solidFill>
                <a:srgbClr val="FFC000"/>
              </a:solidFill>
              <a:latin typeface="Arial" panose="020B0604020202020204" pitchFamily="34" charset="0"/>
              <a:cs typeface="Arial" panose="020B0604020202020204" pitchFamily="34" charset="0"/>
            </a:endParaRPr>
          </a:p>
          <a:p>
            <a:pPr algn="just"/>
            <a:r>
              <a:rPr lang="es-AR" sz="1200" i="1" dirty="0">
                <a:latin typeface="Arial" panose="020B0604020202020204" pitchFamily="34" charset="0"/>
                <a:cs typeface="Arial" panose="020B0604020202020204" pitchFamily="34" charset="0"/>
              </a:rPr>
              <a:t>Las </a:t>
            </a:r>
            <a:r>
              <a:rPr lang="es-MX" altLang="es-AR" sz="1200" b="1" i="1" u="sng" dirty="0">
                <a:latin typeface="Arial" panose="020B0604020202020204" pitchFamily="34" charset="0"/>
                <a:cs typeface="Arial" panose="020B0604020202020204" pitchFamily="34" charset="0"/>
              </a:rPr>
              <a:t>CT </a:t>
            </a:r>
            <a:r>
              <a:rPr lang="es-AR" sz="1200" b="1" i="1" u="sng" dirty="0">
                <a:latin typeface="Arial" panose="020B0604020202020204" pitchFamily="34" charset="0"/>
                <a:cs typeface="Arial" panose="020B0604020202020204" pitchFamily="34" charset="0"/>
              </a:rPr>
              <a:t>no podrán</a:t>
            </a:r>
            <a:r>
              <a:rPr lang="es-AR" sz="1200" i="1" u="sng" dirty="0">
                <a:latin typeface="Arial" panose="020B0604020202020204" pitchFamily="34" charset="0"/>
                <a:cs typeface="Arial" panose="020B0604020202020204" pitchFamily="34" charset="0"/>
              </a:rPr>
              <a:t> actuar</a:t>
            </a:r>
            <a:r>
              <a:rPr lang="es-AR" sz="1200" i="1" dirty="0">
                <a:latin typeface="Arial" panose="020B0604020202020204" pitchFamily="34" charset="0"/>
                <a:cs typeface="Arial" panose="020B0604020202020204" pitchFamily="34" charset="0"/>
              </a:rPr>
              <a:t> como empresas de provisión de </a:t>
            </a:r>
            <a:r>
              <a:rPr lang="es-AR" sz="1200" b="1" i="1" dirty="0">
                <a:latin typeface="Arial" panose="020B0604020202020204" pitchFamily="34" charset="0"/>
                <a:cs typeface="Arial" panose="020B0604020202020204" pitchFamily="34" charset="0"/>
              </a:rPr>
              <a:t>servicios eventuales, ni de temporada, ni de</a:t>
            </a:r>
            <a:r>
              <a:rPr lang="es-AR" sz="1200" i="1" dirty="0">
                <a:latin typeface="Arial" panose="020B0604020202020204" pitchFamily="34" charset="0"/>
                <a:cs typeface="Arial" panose="020B0604020202020204" pitchFamily="34" charset="0"/>
              </a:rPr>
              <a:t> cualquier otro modo brindar servicios propios de las </a:t>
            </a:r>
            <a:r>
              <a:rPr lang="es-AR" sz="1200" b="1" i="1" u="sng" dirty="0">
                <a:latin typeface="Arial" panose="020B0604020202020204" pitchFamily="34" charset="0"/>
                <a:cs typeface="Arial" panose="020B0604020202020204" pitchFamily="34" charset="0"/>
              </a:rPr>
              <a:t>agencias de colocación</a:t>
            </a:r>
            <a:r>
              <a:rPr lang="es-AR" sz="1200" b="1" i="1" dirty="0">
                <a:latin typeface="Arial" panose="020B0604020202020204" pitchFamily="34" charset="0"/>
                <a:cs typeface="Arial" panose="020B0604020202020204" pitchFamily="34" charset="0"/>
              </a:rPr>
              <a:t>.</a:t>
            </a:r>
            <a:endParaRPr lang="es-AR" sz="1200" i="1" dirty="0">
              <a:solidFill>
                <a:srgbClr val="FFC000"/>
              </a:solidFill>
              <a:latin typeface="Arial" panose="020B0604020202020204" pitchFamily="34" charset="0"/>
              <a:cs typeface="Arial" panose="020B0604020202020204" pitchFamily="34" charset="0"/>
            </a:endParaRPr>
          </a:p>
          <a:p>
            <a:pPr algn="just"/>
            <a:endParaRPr lang="es-ES" sz="1400" dirty="0" smtClean="0">
              <a:solidFill>
                <a:srgbClr val="FFC000"/>
              </a:solidFill>
              <a:latin typeface="Arial" panose="020B0604020202020204" pitchFamily="34" charset="0"/>
              <a:cs typeface="Arial" panose="020B0604020202020204" pitchFamily="34" charset="0"/>
            </a:endParaRPr>
          </a:p>
          <a:p>
            <a:pPr algn="just"/>
            <a:r>
              <a:rPr lang="es-ES" sz="1400" dirty="0" smtClean="0">
                <a:solidFill>
                  <a:srgbClr val="FFC000"/>
                </a:solidFill>
                <a:latin typeface="Arial" panose="020B0604020202020204" pitchFamily="34" charset="0"/>
                <a:cs typeface="Arial" panose="020B0604020202020204" pitchFamily="34" charset="0"/>
              </a:rPr>
              <a:t>LEY </a:t>
            </a:r>
            <a:r>
              <a:rPr lang="es-ES" sz="1400" dirty="0">
                <a:solidFill>
                  <a:srgbClr val="FFC000"/>
                </a:solidFill>
                <a:latin typeface="Arial" panose="020B0604020202020204" pitchFamily="34" charset="0"/>
                <a:cs typeface="Arial" panose="020B0604020202020204" pitchFamily="34" charset="0"/>
              </a:rPr>
              <a:t>26</a:t>
            </a:r>
            <a:r>
              <a:rPr lang="es-MX" altLang="es-ES" sz="1400" dirty="0">
                <a:solidFill>
                  <a:srgbClr val="FFC000"/>
                </a:solidFill>
                <a:latin typeface="Arial" panose="020B0604020202020204" pitchFamily="34" charset="0"/>
                <a:cs typeface="Arial" panose="020B0604020202020204" pitchFamily="34" charset="0"/>
              </a:rPr>
              <a:t>.</a:t>
            </a:r>
            <a:r>
              <a:rPr lang="es-ES" sz="1400" dirty="0">
                <a:solidFill>
                  <a:srgbClr val="FFC000"/>
                </a:solidFill>
                <a:latin typeface="Arial" panose="020B0604020202020204" pitchFamily="34" charset="0"/>
                <a:cs typeface="Arial" panose="020B0604020202020204" pitchFamily="34" charset="0"/>
              </a:rPr>
              <a:t>063 A</a:t>
            </a:r>
            <a:r>
              <a:rPr lang="es-MX" altLang="es-ES" sz="1400" dirty="0">
                <a:solidFill>
                  <a:srgbClr val="FFC000"/>
                </a:solidFill>
                <a:latin typeface="Arial" panose="020B0604020202020204" pitchFamily="34" charset="0"/>
                <a:cs typeface="Arial" panose="020B0604020202020204" pitchFamily="34" charset="0"/>
              </a:rPr>
              <a:t>rt.</a:t>
            </a:r>
            <a:r>
              <a:rPr lang="es-ES" sz="1400" dirty="0">
                <a:solidFill>
                  <a:srgbClr val="FFC000"/>
                </a:solidFill>
                <a:latin typeface="Arial" panose="020B0604020202020204" pitchFamily="34" charset="0"/>
                <a:cs typeface="Arial" panose="020B0604020202020204" pitchFamily="34" charset="0"/>
              </a:rPr>
              <a:t>5:</a:t>
            </a:r>
            <a:r>
              <a:rPr lang="es-ES" sz="1200" dirty="0">
                <a:solidFill>
                  <a:srgbClr val="FFC000"/>
                </a:solidFill>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 Además de la presunción que cualquier prestación personal se hace en función de un contrato de trabajo (art.4), se p</a:t>
            </a:r>
            <a:r>
              <a:rPr lang="es-MX" altLang="es-AR" sz="1200" dirty="0" err="1">
                <a:latin typeface="Arial" panose="020B0604020202020204" pitchFamily="34" charset="0"/>
                <a:cs typeface="Arial" panose="020B0604020202020204" pitchFamily="34" charset="0"/>
              </a:rPr>
              <a:t>od</a:t>
            </a:r>
            <a:r>
              <a:rPr lang="es-AR" sz="1200" dirty="0" err="1">
                <a:latin typeface="Arial" panose="020B0604020202020204" pitchFamily="34" charset="0"/>
                <a:cs typeface="Arial" panose="020B0604020202020204" pitchFamily="34" charset="0"/>
              </a:rPr>
              <a:t>rá</a:t>
            </a:r>
            <a:r>
              <a:rPr lang="es-AR" sz="1200" dirty="0">
                <a:latin typeface="Arial" panose="020B0604020202020204" pitchFamily="34" charset="0"/>
                <a:cs typeface="Arial" panose="020B0604020202020204" pitchFamily="34" charset="0"/>
              </a:rPr>
              <a:t> tomar como </a:t>
            </a:r>
            <a:r>
              <a:rPr lang="es-MX" altLang="es-AR" sz="1200" b="1" dirty="0">
                <a:latin typeface="Arial" panose="020B0604020202020204" pitchFamily="34" charset="0"/>
                <a:cs typeface="Arial" panose="020B0604020202020204" pitchFamily="34" charset="0"/>
              </a:rPr>
              <a:t>p</a:t>
            </a:r>
            <a:r>
              <a:rPr lang="es-AR" sz="1200" b="1" dirty="0" err="1">
                <a:latin typeface="Arial" panose="020B0604020202020204" pitchFamily="34" charset="0"/>
                <a:cs typeface="Arial" panose="020B0604020202020204" pitchFamily="34" charset="0"/>
              </a:rPr>
              <a:t>resunción</a:t>
            </a:r>
            <a:r>
              <a:rPr lang="es-AR" sz="1200" b="1" dirty="0">
                <a:latin typeface="Arial" panose="020B0604020202020204" pitchFamily="34" charset="0"/>
                <a:cs typeface="Arial" panose="020B0604020202020204" pitchFamily="34" charset="0"/>
              </a:rPr>
              <a:t> general</a:t>
            </a:r>
            <a:r>
              <a:rPr lang="es-AR" sz="1200" dirty="0">
                <a:latin typeface="Arial" panose="020B0604020202020204" pitchFamily="34" charset="0"/>
                <a:cs typeface="Arial" panose="020B0604020202020204" pitchFamily="34" charset="0"/>
              </a:rPr>
              <a:t> que:</a:t>
            </a:r>
            <a:r>
              <a:rPr lang="es-MX" altLang="es-AR" sz="1200" dirty="0">
                <a:latin typeface="Arial" panose="020B0604020202020204" pitchFamily="34" charset="0"/>
                <a:cs typeface="Arial" panose="020B0604020202020204" pitchFamily="34" charset="0"/>
              </a:rPr>
              <a:t> (...)</a:t>
            </a:r>
          </a:p>
          <a:p>
            <a:pPr algn="just"/>
            <a:r>
              <a:rPr lang="es-AR" sz="1100" dirty="0">
                <a:latin typeface="Arial" panose="020B0604020202020204" pitchFamily="34" charset="0"/>
                <a:cs typeface="Arial" panose="020B0604020202020204" pitchFamily="34" charset="0"/>
              </a:rPr>
              <a:t>a) </a:t>
            </a:r>
            <a:r>
              <a:rPr lang="es-MX" altLang="es-AR" sz="1100" dirty="0">
                <a:latin typeface="Arial" panose="020B0604020202020204" pitchFamily="34" charset="0"/>
                <a:cs typeface="Arial" panose="020B0604020202020204" pitchFamily="34" charset="0"/>
              </a:rPr>
              <a:t>F</a:t>
            </a:r>
            <a:r>
              <a:rPr lang="es-AR" sz="1100" dirty="0">
                <a:latin typeface="Arial" panose="020B0604020202020204" pitchFamily="34" charset="0"/>
                <a:cs typeface="Arial" panose="020B0604020202020204" pitchFamily="34" charset="0"/>
              </a:rPr>
              <a:t>echa de ingreso anterior, si empleador registró el alta;</a:t>
            </a:r>
          </a:p>
          <a:p>
            <a:r>
              <a:rPr lang="es-AR" sz="1200" b="1" i="1" dirty="0">
                <a:latin typeface="Arial" panose="020B0604020202020204" pitchFamily="34" charset="0"/>
                <a:cs typeface="Arial" panose="020B0604020202020204" pitchFamily="34" charset="0"/>
              </a:rPr>
              <a:t>b)</a:t>
            </a:r>
            <a:r>
              <a:rPr lang="es-AR" sz="1200" dirty="0">
                <a:latin typeface="Arial" panose="020B0604020202020204" pitchFamily="34" charset="0"/>
                <a:cs typeface="Arial" panose="020B0604020202020204" pitchFamily="34" charset="0"/>
              </a:rPr>
              <a:t> </a:t>
            </a:r>
            <a:r>
              <a:rPr lang="es-AR" sz="1200" b="1" i="1" dirty="0">
                <a:latin typeface="Arial" panose="020B0604020202020204" pitchFamily="34" charset="0"/>
                <a:cs typeface="Arial" panose="020B0604020202020204" pitchFamily="34" charset="0"/>
              </a:rPr>
              <a:t>Los asociados a cooperativas de trabajo son empleados en relación de dependencia, de quien utilice sus servicios para la consecución del objetivo principal de su propia actividad;</a:t>
            </a:r>
            <a:r>
              <a:rPr lang="es-AR" sz="1200" dirty="0">
                <a:latin typeface="Arial" panose="020B0604020202020204" pitchFamily="34" charset="0"/>
                <a:cs typeface="Arial" panose="020B0604020202020204" pitchFamily="34" charset="0"/>
              </a:rPr>
              <a:t> </a:t>
            </a:r>
            <a:r>
              <a:rPr lang="es-AR" sz="1200" i="1" dirty="0">
                <a:latin typeface="Arial" panose="020B0604020202020204" pitchFamily="34" charset="0"/>
                <a:cs typeface="Arial" panose="020B0604020202020204" pitchFamily="34" charset="0"/>
              </a:rPr>
              <a:t>(Inciso b) observado por art. 1° del </a:t>
            </a:r>
            <a:r>
              <a:rPr lang="es-AR" sz="1200" i="1" dirty="0">
                <a:latin typeface="Arial" panose="020B0604020202020204" pitchFamily="34" charset="0"/>
                <a:cs typeface="Arial" panose="020B0604020202020204" pitchFamily="34" charset="0"/>
                <a:hlinkClick r:id="rId2"/>
              </a:rPr>
              <a:t>Decreto N° 1515/2005</a:t>
            </a:r>
            <a:r>
              <a:rPr lang="es-AR" sz="1200" i="1" dirty="0">
                <a:latin typeface="Arial" panose="020B0604020202020204" pitchFamily="34" charset="0"/>
                <a:cs typeface="Arial" panose="020B0604020202020204" pitchFamily="34" charset="0"/>
              </a:rPr>
              <a:t> B.O. 9/12/2009)</a:t>
            </a:r>
            <a:r>
              <a:rPr lang="es-MX" altLang="es-AR" sz="1200" i="1" dirty="0">
                <a:latin typeface="Arial" panose="020B0604020202020204" pitchFamily="34" charset="0"/>
                <a:cs typeface="Arial" panose="020B0604020202020204" pitchFamily="34" charset="0"/>
              </a:rPr>
              <a:t> </a:t>
            </a:r>
            <a:r>
              <a:rPr lang="es-MX" altLang="es-AR" sz="1200" b="1" u="sng" dirty="0">
                <a:latin typeface="Arial" panose="020B0604020202020204" pitchFamily="34" charset="0"/>
                <a:cs typeface="Arial" panose="020B0604020202020204" pitchFamily="34" charset="0"/>
              </a:rPr>
              <a:t>[intento legislativo frustrado]</a:t>
            </a:r>
            <a:endParaRPr lang="es-AR" sz="1200" dirty="0">
              <a:latin typeface="Arial" panose="020B0604020202020204" pitchFamily="34" charset="0"/>
              <a:cs typeface="Arial" panose="020B0604020202020204" pitchFamily="34" charset="0"/>
            </a:endParaRPr>
          </a:p>
          <a:p>
            <a:r>
              <a:rPr lang="es-AR" sz="1100" dirty="0">
                <a:latin typeface="Arial" panose="020B0604020202020204" pitchFamily="34" charset="0"/>
                <a:cs typeface="Arial" panose="020B0604020202020204" pitchFamily="34" charset="0"/>
              </a:rPr>
              <a:t>c) </a:t>
            </a:r>
            <a:r>
              <a:rPr lang="es-MX" altLang="es-AR" sz="1100" dirty="0">
                <a:latin typeface="Arial" panose="020B0604020202020204" pitchFamily="34" charset="0"/>
                <a:cs typeface="Arial" panose="020B0604020202020204" pitchFamily="34" charset="0"/>
              </a:rPr>
              <a:t>C</a:t>
            </a:r>
            <a:r>
              <a:rPr lang="es-AR" sz="1100" dirty="0">
                <a:latin typeface="Arial" panose="020B0604020202020204" pitchFamily="34" charset="0"/>
                <a:cs typeface="Arial" panose="020B0604020202020204" pitchFamily="34" charset="0"/>
              </a:rPr>
              <a:t>antidad de </a:t>
            </a:r>
            <a:r>
              <a:rPr lang="es-AR" sz="1100" dirty="0" err="1" smtClean="0">
                <a:latin typeface="Arial" panose="020B0604020202020204" pitchFamily="34" charset="0"/>
                <a:cs typeface="Arial" panose="020B0604020202020204" pitchFamily="34" charset="0"/>
              </a:rPr>
              <a:t>trab</a:t>
            </a:r>
            <a:r>
              <a:rPr lang="es-AR" sz="1100" dirty="0" smtClean="0">
                <a:latin typeface="Arial" panose="020B0604020202020204" pitchFamily="34" charset="0"/>
                <a:cs typeface="Arial" panose="020B0604020202020204" pitchFamily="34" charset="0"/>
              </a:rPr>
              <a:t> </a:t>
            </a:r>
            <a:r>
              <a:rPr lang="es-MX" altLang="es-AR" sz="1100" dirty="0">
                <a:latin typeface="Arial" panose="020B0604020202020204" pitchFamily="34" charset="0"/>
                <a:cs typeface="Arial" panose="020B0604020202020204" pitchFamily="34" charset="0"/>
              </a:rPr>
              <a:t>y monto</a:t>
            </a:r>
            <a:r>
              <a:rPr lang="es-AR" sz="1100" dirty="0">
                <a:latin typeface="Arial" panose="020B0604020202020204" pitchFamily="34" charset="0"/>
                <a:cs typeface="Arial" panose="020B0604020202020204" pitchFamily="34" charset="0"/>
              </a:rPr>
              <a:t> de </a:t>
            </a:r>
            <a:r>
              <a:rPr lang="es-AR" sz="1100" dirty="0" smtClean="0">
                <a:latin typeface="Arial" panose="020B0604020202020204" pitchFamily="34" charset="0"/>
                <a:cs typeface="Arial" panose="020B0604020202020204" pitchFamily="34" charset="0"/>
              </a:rPr>
              <a:t>rem </a:t>
            </a:r>
            <a:r>
              <a:rPr lang="es-MX" altLang="es-AR" sz="1100" dirty="0">
                <a:latin typeface="Arial" panose="020B0604020202020204" pitchFamily="34" charset="0"/>
                <a:cs typeface="Arial" panose="020B0604020202020204" pitchFamily="34" charset="0"/>
              </a:rPr>
              <a:t>s</a:t>
            </a:r>
            <a:r>
              <a:rPr lang="es-AR" sz="1100" dirty="0">
                <a:latin typeface="Arial" panose="020B0604020202020204" pitchFamily="34" charset="0"/>
                <a:cs typeface="Arial" panose="020B0604020202020204" pitchFamily="34" charset="0"/>
              </a:rPr>
              <a:t>on insuficientes, si </a:t>
            </a:r>
            <a:r>
              <a:rPr lang="es-MX" altLang="es-AR" sz="1100" dirty="0">
                <a:latin typeface="Arial" panose="020B0604020202020204" pitchFamily="34" charset="0"/>
                <a:cs typeface="Arial" panose="020B0604020202020204" pitchFamily="34" charset="0"/>
              </a:rPr>
              <a:t>n</a:t>
            </a:r>
            <a:r>
              <a:rPr lang="es-AR" sz="1100" dirty="0">
                <a:latin typeface="Arial" panose="020B0604020202020204" pitchFamily="34" charset="0"/>
                <a:cs typeface="Arial" panose="020B0604020202020204" pitchFamily="34" charset="0"/>
              </a:rPr>
              <a:t>o se compadecen con la realidad</a:t>
            </a:r>
            <a:r>
              <a:rPr lang="es-MX" altLang="es-AR" sz="1100" dirty="0">
                <a:latin typeface="Arial" panose="020B0604020202020204" pitchFamily="34" charset="0"/>
                <a:cs typeface="Arial" panose="020B0604020202020204" pitchFamily="34" charset="0"/>
              </a:rPr>
              <a:t>, sin justificación (índices);</a:t>
            </a:r>
          </a:p>
          <a:p>
            <a:pPr algn="just"/>
            <a:r>
              <a:rPr lang="es-AR" sz="1100" dirty="0">
                <a:latin typeface="Arial" panose="020B0604020202020204" pitchFamily="34" charset="0"/>
                <a:cs typeface="Arial" panose="020B0604020202020204" pitchFamily="34" charset="0"/>
              </a:rPr>
              <a:t>d) </a:t>
            </a:r>
            <a:r>
              <a:rPr lang="es-MX" altLang="es-AR" sz="1100" dirty="0">
                <a:latin typeface="Arial" panose="020B0604020202020204" pitchFamily="34" charset="0"/>
                <a:cs typeface="Arial" panose="020B0604020202020204" pitchFamily="34" charset="0"/>
              </a:rPr>
              <a:t>T</a:t>
            </a:r>
            <a:r>
              <a:rPr lang="es-AR" sz="1100" dirty="0">
                <a:latin typeface="Arial" panose="020B0604020202020204" pitchFamily="34" charset="0"/>
                <a:cs typeface="Arial" panose="020B0604020202020204" pitchFamily="34" charset="0"/>
              </a:rPr>
              <a:t>rabajadores comprendidos en </a:t>
            </a:r>
            <a:r>
              <a:rPr lang="es-MX" altLang="es-AR" sz="1100" dirty="0">
                <a:latin typeface="Arial" panose="020B0604020202020204" pitchFamily="34" charset="0"/>
                <a:cs typeface="Arial" panose="020B0604020202020204" pitchFamily="34" charset="0"/>
              </a:rPr>
              <a:t>LCT, CCT, partitarios, laudos, etc, </a:t>
            </a:r>
            <a:r>
              <a:rPr lang="es-AR" sz="1100" dirty="0">
                <a:latin typeface="Arial" panose="020B0604020202020204" pitchFamily="34" charset="0"/>
                <a:cs typeface="Arial" panose="020B0604020202020204" pitchFamily="34" charset="0"/>
              </a:rPr>
              <a:t>la remuneración es la de aquella</a:t>
            </a:r>
            <a:r>
              <a:rPr lang="es-MX" altLang="es-AR" sz="1100" dirty="0">
                <a:latin typeface="Arial" panose="020B0604020202020204" pitchFamily="34" charset="0"/>
                <a:cs typeface="Arial" panose="020B0604020202020204" pitchFamily="34" charset="0"/>
              </a:rPr>
              <a:t> normativa</a:t>
            </a:r>
            <a:r>
              <a:rPr lang="es-AR" sz="1100" dirty="0">
                <a:latin typeface="Arial" panose="020B0604020202020204" pitchFamily="34" charset="0"/>
                <a:cs typeface="Arial" panose="020B0604020202020204" pitchFamily="34" charset="0"/>
              </a:rPr>
              <a:t>.</a:t>
            </a:r>
          </a:p>
          <a:p>
            <a:pPr algn="just"/>
            <a:r>
              <a:rPr lang="es-ES" sz="1200" dirty="0">
                <a:solidFill>
                  <a:srgbClr val="FFC000"/>
                </a:solidFill>
                <a:latin typeface="Arial" panose="020B0604020202020204" pitchFamily="34" charset="0"/>
                <a:cs typeface="Arial" panose="020B0604020202020204" pitchFamily="34" charset="0"/>
              </a:rPr>
              <a:t>Art.8: </a:t>
            </a:r>
            <a:r>
              <a:rPr lang="es-AR" sz="1200" dirty="0">
                <a:latin typeface="Arial" panose="020B0604020202020204" pitchFamily="34" charset="0"/>
                <a:cs typeface="Arial" panose="020B0604020202020204" pitchFamily="34" charset="0"/>
              </a:rPr>
              <a:t> </a:t>
            </a:r>
            <a:r>
              <a:rPr lang="es-AR" sz="1200" b="1" i="1" dirty="0">
                <a:latin typeface="Arial" panose="020B0604020202020204" pitchFamily="34" charset="0"/>
                <a:cs typeface="Arial" panose="020B0604020202020204" pitchFamily="34" charset="0"/>
              </a:rPr>
              <a:t>En los casos en que no sea de aplicación la presunción indicada en el artículo 5º, inciso b)</a:t>
            </a:r>
            <a:r>
              <a:rPr lang="es-AR" sz="1200" dirty="0">
                <a:latin typeface="Arial" panose="020B0604020202020204" pitchFamily="34" charset="0"/>
                <a:cs typeface="Arial" panose="020B0604020202020204" pitchFamily="34" charset="0"/>
              </a:rPr>
              <a:t>, </a:t>
            </a:r>
            <a:r>
              <a:rPr lang="es-AR" sz="1200" u="sng" dirty="0">
                <a:latin typeface="Arial" panose="020B0604020202020204" pitchFamily="34" charset="0"/>
                <a:cs typeface="Arial" panose="020B0604020202020204" pitchFamily="34" charset="0"/>
              </a:rPr>
              <a:t>quienes contraten CT serán solidariamente responsables</a:t>
            </a:r>
            <a:r>
              <a:rPr lang="es-AR" sz="1200" dirty="0">
                <a:latin typeface="Arial" panose="020B0604020202020204" pitchFamily="34" charset="0"/>
                <a:cs typeface="Arial" panose="020B0604020202020204" pitchFamily="34" charset="0"/>
              </a:rPr>
              <a:t> de </a:t>
            </a:r>
            <a:r>
              <a:rPr lang="es-AR" sz="1200" dirty="0" err="1">
                <a:latin typeface="Arial" panose="020B0604020202020204" pitchFamily="34" charset="0"/>
                <a:cs typeface="Arial" panose="020B0604020202020204" pitchFamily="34" charset="0"/>
              </a:rPr>
              <a:t>Oblig</a:t>
            </a:r>
            <a:r>
              <a:rPr lang="es-AR" sz="1200" dirty="0">
                <a:latin typeface="Arial" panose="020B0604020202020204" pitchFamily="34" charset="0"/>
                <a:cs typeface="Arial" panose="020B0604020202020204" pitchFamily="34" charset="0"/>
              </a:rPr>
              <a:t> SUSS por períodos y monto facturado en la contratación.</a:t>
            </a:r>
            <a:r>
              <a:rPr lang="es-AR" sz="1200" i="1" dirty="0">
                <a:latin typeface="Arial" panose="020B0604020202020204" pitchFamily="34" charset="0"/>
                <a:cs typeface="Arial" panose="020B0604020202020204" pitchFamily="34" charset="0"/>
              </a:rPr>
              <a:t> (Frase "En los casos en que no sea de aplicación la presunción indicada en el artículo 5º, inciso b),"observada por art. 2° del </a:t>
            </a:r>
            <a:r>
              <a:rPr lang="es-AR" sz="1200" i="1" dirty="0">
                <a:latin typeface="Arial" panose="020B0604020202020204" pitchFamily="34" charset="0"/>
                <a:cs typeface="Arial" panose="020B0604020202020204" pitchFamily="34" charset="0"/>
                <a:hlinkClick r:id="rId2"/>
              </a:rPr>
              <a:t>Decreto N° 1515/2005</a:t>
            </a:r>
            <a:r>
              <a:rPr lang="es-AR" sz="1200" i="1" dirty="0">
                <a:latin typeface="Arial" panose="020B0604020202020204" pitchFamily="34" charset="0"/>
                <a:cs typeface="Arial" panose="020B0604020202020204" pitchFamily="34" charset="0"/>
              </a:rPr>
              <a:t> B.O. 9/12/2009).</a:t>
            </a:r>
            <a:endParaRPr lang="es-AR" sz="1200" dirty="0">
              <a:latin typeface="Arial" panose="020B0604020202020204" pitchFamily="34" charset="0"/>
              <a:cs typeface="Arial" panose="020B0604020202020204" pitchFamily="34" charset="0"/>
            </a:endParaRPr>
          </a:p>
          <a:p>
            <a:pPr algn="just"/>
            <a:r>
              <a:rPr lang="es-AR" sz="1200" dirty="0">
                <a:latin typeface="Arial" panose="020B0604020202020204" pitchFamily="34" charset="0"/>
                <a:cs typeface="Arial" panose="020B0604020202020204" pitchFamily="34" charset="0"/>
              </a:rPr>
              <a:t>Lo anterior </a:t>
            </a:r>
            <a:r>
              <a:rPr lang="es-AR" sz="1200" u="sng" dirty="0">
                <a:latin typeface="Arial" panose="020B0604020202020204" pitchFamily="34" charset="0"/>
                <a:cs typeface="Arial" panose="020B0604020202020204" pitchFamily="34" charset="0"/>
              </a:rPr>
              <a:t>sólo si la prestación efectuada por CT</a:t>
            </a:r>
            <a:r>
              <a:rPr lang="es-AR" sz="1200" dirty="0">
                <a:latin typeface="Arial" panose="020B0604020202020204" pitchFamily="34" charset="0"/>
                <a:cs typeface="Arial" panose="020B0604020202020204" pitchFamily="34" charset="0"/>
              </a:rPr>
              <a:t> se corresponde con una actividad que </a:t>
            </a:r>
            <a:r>
              <a:rPr lang="es-AR" sz="1200" u="sng" dirty="0">
                <a:latin typeface="Arial" panose="020B0604020202020204" pitchFamily="34" charset="0"/>
                <a:cs typeface="Arial" panose="020B0604020202020204" pitchFamily="34" charset="0"/>
              </a:rPr>
              <a:t>genere ganancias</a:t>
            </a:r>
            <a:r>
              <a:rPr lang="es-AR" sz="1200" dirty="0">
                <a:latin typeface="Arial" panose="020B0604020202020204" pitchFamily="34" charset="0"/>
                <a:cs typeface="Arial" panose="020B0604020202020204" pitchFamily="34" charset="0"/>
              </a:rPr>
              <a:t> gravadas a favor del dador de trabajo.</a:t>
            </a:r>
            <a:r>
              <a:rPr lang="es-MX" altLang="es-AR" sz="1200" dirty="0">
                <a:latin typeface="Arial" panose="020B0604020202020204" pitchFamily="34" charset="0"/>
                <a:cs typeface="Arial" panose="020B0604020202020204" pitchFamily="34" charset="0"/>
              </a:rPr>
              <a:t> </a:t>
            </a:r>
            <a:r>
              <a:rPr lang="es-MX" altLang="es-AR" sz="1200" b="1" u="sng" dirty="0">
                <a:solidFill>
                  <a:srgbClr val="FFC000"/>
                </a:solidFill>
                <a:latin typeface="Arial" panose="020B0604020202020204" pitchFamily="34" charset="0"/>
                <a:cs typeface="Arial" panose="020B0604020202020204" pitchFamily="34" charset="0"/>
              </a:rPr>
              <a:t>[Solidaridad si hay ganancia para la usuaria de la CT]</a:t>
            </a:r>
            <a:endParaRPr lang="es-MX" sz="2000" dirty="0">
              <a:solidFill>
                <a:srgbClr val="FFC000"/>
              </a:solidFill>
              <a:latin typeface="Arial" panose="020B0604020202020204" pitchFamily="34" charset="0"/>
              <a:cs typeface="Arial" panose="020B0604020202020204" pitchFamily="34" charset="0"/>
            </a:endParaRPr>
          </a:p>
          <a:p>
            <a:pPr marL="68580" indent="0" algn="just">
              <a:buNone/>
            </a:pPr>
            <a:endParaRPr lang="es-MX" sz="1400" b="0" i="0" dirty="0">
              <a:solidFill>
                <a:srgbClr val="FFC000"/>
              </a:solidFill>
              <a:effectLst/>
              <a:latin typeface="Arial" panose="020B0604020202020204" pitchFamily="34" charset="0"/>
              <a:cs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08912" cy="610466"/>
          </a:xfrm>
        </p:spPr>
        <p:txBody>
          <a:bodyPr>
            <a:noAutofit/>
          </a:bodyPr>
          <a:lstStyle/>
          <a:p>
            <a:pPr marR="8890" algn="ctr"/>
            <a:r>
              <a:rPr lang="es-MX" sz="3600" b="1" cap="all" spc="0" dirty="0" err="1">
                <a:solidFill>
                  <a:schemeClr val="tx2"/>
                </a:solidFill>
                <a:effectLst>
                  <a:reflection blurRad="12700" stA="34000" endA="740" endPos="53000" dir="5400000" sy="-100000" algn="bl" rotWithShape="0"/>
                </a:effectLst>
              </a:rPr>
              <a:t>NormATIVA</a:t>
            </a:r>
            <a:r>
              <a:rPr lang="es-MX" sz="3600" b="1" cap="all" spc="0" dirty="0">
                <a:solidFill>
                  <a:schemeClr val="tx2"/>
                </a:solidFill>
                <a:effectLst>
                  <a:reflection blurRad="12700" stA="34000" endA="740" endPos="53000" dir="5400000" sy="-100000" algn="bl" rotWithShape="0"/>
                </a:effectLst>
              </a:rPr>
              <a:t> Aplicable: EVOLUCIÓN.</a:t>
            </a:r>
            <a:endParaRPr lang="es-MX"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750" y="852170"/>
            <a:ext cx="8496935" cy="5686425"/>
          </a:xfrm>
        </p:spPr>
        <p:txBody>
          <a:bodyPr>
            <a:noAutofit/>
          </a:bodyPr>
          <a:lstStyle/>
          <a:p>
            <a:pPr lvl="0">
              <a:buNone/>
            </a:pPr>
            <a:r>
              <a:rPr lang="es-ES" sz="1200" dirty="0">
                <a:solidFill>
                  <a:srgbClr val="FFCC00"/>
                </a:solidFill>
                <a:latin typeface="Arial" panose="020B0604020202020204" pitchFamily="34" charset="0"/>
                <a:cs typeface="Arial" panose="020B0604020202020204" pitchFamily="34" charset="0"/>
              </a:rPr>
              <a:t>DTO.2015/9</a:t>
            </a:r>
            <a:r>
              <a:rPr lang="es-MX" altLang="es-ES" sz="1200" dirty="0">
                <a:solidFill>
                  <a:srgbClr val="FFCC00"/>
                </a:solidFill>
                <a:latin typeface="Arial" panose="020B0604020202020204" pitchFamily="34" charset="0"/>
                <a:cs typeface="Arial" panose="020B0604020202020204" pitchFamily="34" charset="0"/>
              </a:rPr>
              <a:t>4</a:t>
            </a:r>
            <a:r>
              <a:rPr lang="es-ES" sz="1200" dirty="0">
                <a:solidFill>
                  <a:srgbClr val="FFCC00"/>
                </a:solidFill>
                <a:latin typeface="Arial" panose="020B0604020202020204" pitchFamily="34" charset="0"/>
                <a:cs typeface="Arial" panose="020B0604020202020204" pitchFamily="34" charset="0"/>
              </a:rPr>
              <a:t>: </a:t>
            </a:r>
          </a:p>
          <a:p>
            <a:pPr algn="just"/>
            <a:r>
              <a:rPr lang="es-AR" sz="1100" i="1" dirty="0">
                <a:latin typeface="Arial" panose="020B0604020202020204" pitchFamily="34" charset="0"/>
                <a:cs typeface="Arial" panose="020B0604020202020204" pitchFamily="34" charset="0"/>
              </a:rPr>
              <a:t>“Que en los últimos años </a:t>
            </a:r>
            <a:r>
              <a:rPr lang="es-AR" sz="1100" b="1" i="1" dirty="0">
                <a:latin typeface="Arial" panose="020B0604020202020204" pitchFamily="34" charset="0"/>
                <a:cs typeface="Arial" panose="020B0604020202020204" pitchFamily="34" charset="0"/>
              </a:rPr>
              <a:t>han proliferado cooperativas de trabajo, que en violación del fin de ayuda mutua</a:t>
            </a:r>
            <a:r>
              <a:rPr lang="es-AR" sz="1100" i="1" dirty="0">
                <a:latin typeface="Arial" panose="020B0604020202020204" pitchFamily="34" charset="0"/>
                <a:cs typeface="Arial" panose="020B0604020202020204" pitchFamily="34" charset="0"/>
              </a:rPr>
              <a:t> y esfuerzo propio, principios rectores de su naturaleza, </a:t>
            </a:r>
            <a:r>
              <a:rPr lang="es-AR" sz="1100" b="1" i="1" dirty="0">
                <a:latin typeface="Arial" panose="020B0604020202020204" pitchFamily="34" charset="0"/>
                <a:cs typeface="Arial" panose="020B0604020202020204" pitchFamily="34" charset="0"/>
              </a:rPr>
              <a:t>actúan en la práctica como agencias de colocaciones</a:t>
            </a:r>
            <a:r>
              <a:rPr lang="es-AR" sz="1100" i="1" dirty="0">
                <a:latin typeface="Arial" panose="020B0604020202020204" pitchFamily="34" charset="0"/>
                <a:cs typeface="Arial" panose="020B0604020202020204" pitchFamily="34" charset="0"/>
              </a:rPr>
              <a:t>, limpieza, seguridad, distribución de correspondencia o empresa de servicios eventuales.</a:t>
            </a:r>
          </a:p>
          <a:p>
            <a:pPr algn="just"/>
            <a:r>
              <a:rPr lang="es-AR" sz="1100" i="1" dirty="0" smtClean="0">
                <a:latin typeface="Arial" panose="020B0604020202020204" pitchFamily="34" charset="0"/>
                <a:cs typeface="Arial" panose="020B0604020202020204" pitchFamily="34" charset="0"/>
              </a:rPr>
              <a:t>…un </a:t>
            </a:r>
            <a:r>
              <a:rPr lang="es-AR" sz="1100" i="1" dirty="0">
                <a:latin typeface="Arial" panose="020B0604020202020204" pitchFamily="34" charset="0"/>
                <a:cs typeface="Arial" panose="020B0604020202020204" pitchFamily="34" charset="0"/>
              </a:rPr>
              <a:t>tipo asociativo basado en </a:t>
            </a:r>
            <a:r>
              <a:rPr lang="es-AR" sz="1100" b="1" i="1" dirty="0">
                <a:latin typeface="Arial" panose="020B0604020202020204" pitchFamily="34" charset="0"/>
                <a:cs typeface="Arial" panose="020B0604020202020204" pitchFamily="34" charset="0"/>
              </a:rPr>
              <a:t>valores trascendentes de solidaridad, es así desvirtuado</a:t>
            </a:r>
            <a:r>
              <a:rPr lang="es-AR" sz="1100" i="1" dirty="0">
                <a:latin typeface="Arial" panose="020B0604020202020204" pitchFamily="34" charset="0"/>
                <a:cs typeface="Arial" panose="020B0604020202020204" pitchFamily="34" charset="0"/>
              </a:rPr>
              <a:t> para aprovechar su estructura formal, situación ésta que permite obtener </a:t>
            </a:r>
            <a:r>
              <a:rPr lang="es-AR" sz="1100" b="1" i="1" dirty="0">
                <a:latin typeface="Arial" panose="020B0604020202020204" pitchFamily="34" charset="0"/>
                <a:cs typeface="Arial" panose="020B0604020202020204" pitchFamily="34" charset="0"/>
              </a:rPr>
              <a:t>ventajas impositivas, eludiendo</a:t>
            </a:r>
            <a:r>
              <a:rPr lang="es-AR" sz="1100" i="1" dirty="0">
                <a:latin typeface="Arial" panose="020B0604020202020204" pitchFamily="34" charset="0"/>
                <a:cs typeface="Arial" panose="020B0604020202020204" pitchFamily="34" charset="0"/>
              </a:rPr>
              <a:t> además las obligaciones para con la Seguridad Social generándose una evidente </a:t>
            </a:r>
            <a:r>
              <a:rPr lang="es-AR" sz="1100" b="1" i="1" dirty="0">
                <a:latin typeface="Arial" panose="020B0604020202020204" pitchFamily="34" charset="0"/>
                <a:cs typeface="Arial" panose="020B0604020202020204" pitchFamily="34" charset="0"/>
              </a:rPr>
              <a:t>competencia </a:t>
            </a:r>
            <a:r>
              <a:rPr lang="es-AR" sz="1100" b="1" i="1" dirty="0" smtClean="0">
                <a:latin typeface="Arial" panose="020B0604020202020204" pitchFamily="34" charset="0"/>
                <a:cs typeface="Arial" panose="020B0604020202020204" pitchFamily="34" charset="0"/>
              </a:rPr>
              <a:t>desleal…</a:t>
            </a:r>
            <a:endParaRPr lang="es-AR" sz="1100" i="1" dirty="0">
              <a:latin typeface="Arial" panose="020B0604020202020204" pitchFamily="34" charset="0"/>
              <a:cs typeface="Arial" panose="020B0604020202020204" pitchFamily="34" charset="0"/>
            </a:endParaRPr>
          </a:p>
          <a:p>
            <a:pPr algn="just"/>
            <a:r>
              <a:rPr lang="es-AR" sz="1100" i="1" dirty="0" smtClean="0">
                <a:latin typeface="Arial" panose="020B0604020202020204" pitchFamily="34" charset="0"/>
                <a:cs typeface="Arial" panose="020B0604020202020204" pitchFamily="34" charset="0"/>
              </a:rPr>
              <a:t>…se </a:t>
            </a:r>
            <a:r>
              <a:rPr lang="es-AR" sz="1100" i="1" dirty="0">
                <a:latin typeface="Arial" panose="020B0604020202020204" pitchFamily="34" charset="0"/>
                <a:cs typeface="Arial" panose="020B0604020202020204" pitchFamily="34" charset="0"/>
              </a:rPr>
              <a:t>torna </a:t>
            </a:r>
            <a:r>
              <a:rPr lang="es-AR" sz="1100" b="1" i="1" dirty="0">
                <a:latin typeface="Arial" panose="020B0604020202020204" pitchFamily="34" charset="0"/>
                <a:cs typeface="Arial" panose="020B0604020202020204" pitchFamily="34" charset="0"/>
              </a:rPr>
              <a:t>necesario limitar la autorización para funcionar</a:t>
            </a:r>
            <a:r>
              <a:rPr lang="es-AR" sz="1100" i="1" dirty="0">
                <a:latin typeface="Arial" panose="020B0604020202020204" pitchFamily="34" charset="0"/>
                <a:cs typeface="Arial" panose="020B0604020202020204" pitchFamily="34" charset="0"/>
              </a:rPr>
              <a:t> a las cooperativas de </a:t>
            </a:r>
            <a:r>
              <a:rPr lang="es-AR" sz="1100" i="1" dirty="0" smtClean="0">
                <a:latin typeface="Arial" panose="020B0604020202020204" pitchFamily="34" charset="0"/>
                <a:cs typeface="Arial" panose="020B0604020202020204" pitchFamily="34" charset="0"/>
              </a:rPr>
              <a:t>trabajo….; </a:t>
            </a:r>
            <a:r>
              <a:rPr lang="es-AR" sz="1100" b="1" i="1" dirty="0">
                <a:latin typeface="Arial" panose="020B0604020202020204" pitchFamily="34" charset="0"/>
                <a:cs typeface="Arial" panose="020B0604020202020204" pitchFamily="34" charset="0"/>
              </a:rPr>
              <a:t>impidiendo al </a:t>
            </a:r>
            <a:r>
              <a:rPr lang="es-AR" sz="1100" b="1" i="1" dirty="0" smtClean="0">
                <a:latin typeface="Arial" panose="020B0604020202020204" pitchFamily="34" charset="0"/>
                <a:cs typeface="Arial" panose="020B0604020202020204" pitchFamily="34" charset="0"/>
              </a:rPr>
              <a:t>INAC…</a:t>
            </a:r>
            <a:r>
              <a:rPr lang="es-AR" sz="1100" i="1" dirty="0" smtClean="0">
                <a:latin typeface="Arial" panose="020B0604020202020204" pitchFamily="34" charset="0"/>
                <a:cs typeface="Arial" panose="020B0604020202020204" pitchFamily="34" charset="0"/>
              </a:rPr>
              <a:t>el </a:t>
            </a:r>
            <a:r>
              <a:rPr lang="es-AR" sz="1100" i="1" u="sng" dirty="0">
                <a:latin typeface="Arial" panose="020B0604020202020204" pitchFamily="34" charset="0"/>
                <a:cs typeface="Arial" panose="020B0604020202020204" pitchFamily="34" charset="0"/>
              </a:rPr>
              <a:t>registro de aquellas sociedades que suministran mano de obra a terceros</a:t>
            </a:r>
            <a:r>
              <a:rPr lang="es-AR" sz="1100" i="1" dirty="0">
                <a:latin typeface="Arial" panose="020B0604020202020204" pitchFamily="34" charset="0"/>
                <a:cs typeface="Arial" panose="020B0604020202020204" pitchFamily="34" charset="0"/>
              </a:rPr>
              <a:t>.” (Considerandos del </a:t>
            </a:r>
            <a:r>
              <a:rPr lang="es-AR" sz="1100" i="1" dirty="0" err="1">
                <a:latin typeface="Arial" panose="020B0604020202020204" pitchFamily="34" charset="0"/>
                <a:cs typeface="Arial" panose="020B0604020202020204" pitchFamily="34" charset="0"/>
              </a:rPr>
              <a:t>Dto</a:t>
            </a:r>
            <a:r>
              <a:rPr lang="es-AR" sz="1100" i="1" dirty="0">
                <a:latin typeface="Arial" panose="020B0604020202020204" pitchFamily="34" charset="0"/>
                <a:cs typeface="Arial" panose="020B0604020202020204" pitchFamily="34" charset="0"/>
              </a:rPr>
              <a:t> 2015/94)</a:t>
            </a:r>
          </a:p>
          <a:p>
            <a:pPr algn="just"/>
            <a:r>
              <a:rPr lang="es-AR" sz="1200" dirty="0">
                <a:latin typeface="Arial" panose="020B0604020202020204" pitchFamily="34" charset="0"/>
                <a:cs typeface="Arial" panose="020B0604020202020204" pitchFamily="34" charset="0"/>
              </a:rPr>
              <a:t>Art.1º.- El </a:t>
            </a:r>
            <a:r>
              <a:rPr lang="es-AR" sz="1200" u="sng" dirty="0">
                <a:latin typeface="Arial" panose="020B0604020202020204" pitchFamily="34" charset="0"/>
                <a:cs typeface="Arial" panose="020B0604020202020204" pitchFamily="34" charset="0"/>
              </a:rPr>
              <a:t>INAC (…) </a:t>
            </a:r>
            <a:r>
              <a:rPr lang="es-AR" sz="1200" b="1" u="sng" dirty="0">
                <a:latin typeface="Arial" panose="020B0604020202020204" pitchFamily="34" charset="0"/>
                <a:cs typeface="Arial" panose="020B0604020202020204" pitchFamily="34" charset="0"/>
              </a:rPr>
              <a:t>no autorizará</a:t>
            </a:r>
            <a:r>
              <a:rPr lang="es-AR" sz="1200" b="1" dirty="0">
                <a:latin typeface="Arial" panose="020B0604020202020204" pitchFamily="34" charset="0"/>
                <a:cs typeface="Arial" panose="020B0604020202020204" pitchFamily="34" charset="0"/>
              </a:rPr>
              <a:t>, a partir de la publicación</a:t>
            </a:r>
            <a:r>
              <a:rPr lang="es-AR" sz="1200" dirty="0">
                <a:latin typeface="Arial" panose="020B0604020202020204" pitchFamily="34" charset="0"/>
                <a:cs typeface="Arial" panose="020B0604020202020204" pitchFamily="34" charset="0"/>
              </a:rPr>
              <a:t> del presente Decreto, el funcionamiento de cooperativas de trabajo </a:t>
            </a:r>
            <a:r>
              <a:rPr lang="es-AR" sz="1200" b="1" dirty="0">
                <a:latin typeface="Arial" panose="020B0604020202020204" pitchFamily="34" charset="0"/>
                <a:cs typeface="Arial" panose="020B0604020202020204" pitchFamily="34" charset="0"/>
              </a:rPr>
              <a:t>que, para el cumplimiento de su objetivo social, prevean</a:t>
            </a:r>
            <a:r>
              <a:rPr lang="es-AR" sz="1200" dirty="0">
                <a:latin typeface="Arial" panose="020B0604020202020204" pitchFamily="34" charset="0"/>
                <a:cs typeface="Arial" panose="020B0604020202020204" pitchFamily="34" charset="0"/>
              </a:rPr>
              <a:t> la </a:t>
            </a:r>
            <a:r>
              <a:rPr lang="es-AR" sz="1200" u="sng" dirty="0">
                <a:latin typeface="Arial" panose="020B0604020202020204" pitchFamily="34" charset="0"/>
                <a:cs typeface="Arial" panose="020B0604020202020204" pitchFamily="34" charset="0"/>
              </a:rPr>
              <a:t>contratación de los servicios cooperativos por terceras personas</a:t>
            </a:r>
            <a:r>
              <a:rPr lang="es-AR" sz="1200" dirty="0">
                <a:latin typeface="Arial" panose="020B0604020202020204" pitchFamily="34" charset="0"/>
                <a:cs typeface="Arial" panose="020B0604020202020204" pitchFamily="34" charset="0"/>
              </a:rPr>
              <a:t> utilizando la fuerza de trabajo de sus asociados.</a:t>
            </a:r>
          </a:p>
          <a:p>
            <a:pPr marL="68580" indent="0" algn="just">
              <a:buNone/>
            </a:pPr>
            <a:r>
              <a:rPr lang="es-MX" sz="1200" dirty="0">
                <a:solidFill>
                  <a:srgbClr val="FFC000"/>
                </a:solidFill>
                <a:latin typeface="Arial" panose="020B0604020202020204" pitchFamily="34" charset="0"/>
              </a:rPr>
              <a:t>RES.784/92 (MTSS): </a:t>
            </a:r>
            <a:r>
              <a:rPr lang="es-MX" sz="1200" dirty="0">
                <a:latin typeface="Arial" panose="020B0604020202020204" pitchFamily="34" charset="0"/>
              </a:rPr>
              <a:t>Norma de alcance general, los </a:t>
            </a:r>
            <a:r>
              <a:rPr lang="es-MX" sz="1200" b="1" dirty="0" err="1">
                <a:latin typeface="Arial" panose="020B0604020202020204" pitchFamily="34" charset="0"/>
              </a:rPr>
              <a:t>asoc</a:t>
            </a:r>
            <a:r>
              <a:rPr lang="es-MX" sz="1200" b="1" dirty="0">
                <a:latin typeface="Arial" panose="020B0604020202020204" pitchFamily="34" charset="0"/>
              </a:rPr>
              <a:t> de CT</a:t>
            </a:r>
            <a:r>
              <a:rPr lang="es-MX" sz="1200" dirty="0">
                <a:latin typeface="Arial" panose="020B0604020202020204" pitchFamily="34" charset="0"/>
              </a:rPr>
              <a:t> no son dependientes suyos, sino </a:t>
            </a:r>
            <a:r>
              <a:rPr lang="es-MX" sz="1200" b="1" dirty="0" smtClean="0">
                <a:latin typeface="Arial" panose="020B0604020202020204" pitchFamily="34" charset="0"/>
              </a:rPr>
              <a:t>autónomos, salvo duda razonable de </a:t>
            </a:r>
            <a:r>
              <a:rPr lang="es-MX" sz="1200" b="1" dirty="0" err="1" smtClean="0">
                <a:latin typeface="Arial" panose="020B0604020202020204" pitchFamily="34" charset="0"/>
              </a:rPr>
              <a:t>rel</a:t>
            </a:r>
            <a:r>
              <a:rPr lang="es-MX" sz="1200" b="1" dirty="0" smtClean="0">
                <a:latin typeface="Arial" panose="020B0604020202020204" pitchFamily="34" charset="0"/>
              </a:rPr>
              <a:t> laboral</a:t>
            </a:r>
            <a:r>
              <a:rPr lang="es-MX" sz="1200" dirty="0" smtClean="0">
                <a:latin typeface="Arial" panose="020B0604020202020204" pitchFamily="34" charset="0"/>
              </a:rPr>
              <a:t>.</a:t>
            </a:r>
            <a:endParaRPr lang="es-MX" sz="1200" dirty="0">
              <a:latin typeface="Arial" panose="020B0604020202020204" pitchFamily="34" charset="0"/>
            </a:endParaRPr>
          </a:p>
          <a:p>
            <a:pPr marL="68580" indent="0" algn="just">
              <a:buNone/>
            </a:pPr>
            <a:r>
              <a:rPr lang="es-MX" sz="1200" dirty="0">
                <a:solidFill>
                  <a:srgbClr val="FFC000"/>
                </a:solidFill>
                <a:latin typeface="Arial" panose="020B0604020202020204" pitchFamily="34" charset="0"/>
              </a:rPr>
              <a:t>RES.1510/94 (INAC): </a:t>
            </a:r>
            <a:r>
              <a:rPr lang="es-AR" sz="1200" dirty="0">
                <a:latin typeface="Arial" panose="020B0604020202020204" pitchFamily="34" charset="0"/>
              </a:rPr>
              <a:t>el </a:t>
            </a:r>
            <a:r>
              <a:rPr lang="es-AR" sz="1200" b="1" dirty="0">
                <a:latin typeface="Arial" panose="020B0604020202020204" pitchFamily="34" charset="0"/>
              </a:rPr>
              <a:t>Decreto 2015/94 incluye</a:t>
            </a:r>
            <a:r>
              <a:rPr lang="es-AR" sz="1200" dirty="0">
                <a:latin typeface="Arial" panose="020B0604020202020204" pitchFamily="34" charset="0"/>
              </a:rPr>
              <a:t> solicitudes de autoriz</a:t>
            </a:r>
            <a:r>
              <a:rPr lang="es-MX" altLang="es-AR" sz="1200" dirty="0">
                <a:latin typeface="Arial" panose="020B0604020202020204" pitchFamily="34" charset="0"/>
              </a:rPr>
              <a:t> a</a:t>
            </a:r>
            <a:r>
              <a:rPr lang="es-AR" sz="1200" dirty="0">
                <a:latin typeface="Arial" panose="020B0604020202020204" pitchFamily="34" charset="0"/>
              </a:rPr>
              <a:t> funcionar</a:t>
            </a:r>
            <a:r>
              <a:rPr lang="es-MX" altLang="es-AR" sz="1200" dirty="0">
                <a:latin typeface="Arial" panose="020B0604020202020204" pitchFamily="34" charset="0"/>
              </a:rPr>
              <a:t>:</a:t>
            </a:r>
            <a:r>
              <a:rPr lang="es-AR" sz="1200" dirty="0">
                <a:latin typeface="Arial" panose="020B0604020202020204" pitchFamily="34" charset="0"/>
              </a:rPr>
              <a:t> </a:t>
            </a:r>
            <a:r>
              <a:rPr lang="es-AR" sz="1200" u="sng" dirty="0">
                <a:latin typeface="Arial" panose="020B0604020202020204" pitchFamily="34" charset="0"/>
              </a:rPr>
              <a:t>Ag Coloc, Limp, Seg, Dist Corresp y Serv Eventuales.</a:t>
            </a:r>
          </a:p>
          <a:p>
            <a:pPr marL="68580" indent="0">
              <a:buNone/>
            </a:pPr>
            <a:r>
              <a:rPr lang="es-MX" sz="1200" dirty="0">
                <a:solidFill>
                  <a:srgbClr val="FFC000"/>
                </a:solidFill>
                <a:latin typeface="Arial" panose="020B0604020202020204" pitchFamily="34" charset="0"/>
              </a:rPr>
              <a:t>RG 4328/97 (DGI): </a:t>
            </a:r>
            <a:r>
              <a:rPr lang="es-MX" sz="1200" dirty="0">
                <a:latin typeface="Arial" panose="020B0604020202020204" pitchFamily="34" charset="0"/>
              </a:rPr>
              <a:t>Encuadramiento de </a:t>
            </a:r>
            <a:r>
              <a:rPr lang="es-MX" sz="1200" b="1" dirty="0" err="1">
                <a:latin typeface="Arial" panose="020B0604020202020204" pitchFamily="34" charset="0"/>
              </a:rPr>
              <a:t>asoc</a:t>
            </a:r>
            <a:r>
              <a:rPr lang="es-MX" sz="1200" b="1" dirty="0">
                <a:latin typeface="Arial" panose="020B0604020202020204" pitchFamily="34" charset="0"/>
              </a:rPr>
              <a:t> de CT</a:t>
            </a:r>
            <a:r>
              <a:rPr lang="es-MX" sz="1200" dirty="0">
                <a:latin typeface="Arial" panose="020B0604020202020204" pitchFamily="34" charset="0"/>
              </a:rPr>
              <a:t> a las categorías de </a:t>
            </a:r>
            <a:r>
              <a:rPr lang="es-MX" sz="1200" b="1" dirty="0">
                <a:latin typeface="Arial" panose="020B0604020202020204" pitchFamily="34" charset="0"/>
              </a:rPr>
              <a:t>autónomos.</a:t>
            </a:r>
            <a:endParaRPr lang="es-MX" sz="1200" dirty="0">
              <a:latin typeface="Arial" panose="020B0604020202020204" pitchFamily="34" charset="0"/>
            </a:endParaRPr>
          </a:p>
          <a:p>
            <a:pPr marL="68580" indent="0" algn="just">
              <a:lnSpc>
                <a:spcPct val="100000"/>
              </a:lnSpc>
              <a:buNone/>
            </a:pPr>
            <a:r>
              <a:rPr lang="es-MX" sz="1200" dirty="0">
                <a:solidFill>
                  <a:srgbClr val="FFC000"/>
                </a:solidFill>
                <a:latin typeface="Arial" panose="020B0604020202020204" pitchFamily="34" charset="0"/>
                <a:sym typeface="+mn-ea"/>
              </a:rPr>
              <a:t>RES.4664/2013 (INAES): </a:t>
            </a:r>
            <a:r>
              <a:rPr lang="es-AR" sz="1200" dirty="0">
                <a:latin typeface="Arial" panose="020B0604020202020204" pitchFamily="34" charset="0"/>
                <a:sym typeface="+mn-ea"/>
              </a:rPr>
              <a:t>La relación jurídica entre CT y sus </a:t>
            </a:r>
            <a:r>
              <a:rPr lang="es-AR" sz="1200" dirty="0" err="1">
                <a:latin typeface="Arial" panose="020B0604020202020204" pitchFamily="34" charset="0"/>
                <a:sym typeface="+mn-ea"/>
              </a:rPr>
              <a:t>asoc</a:t>
            </a:r>
            <a:r>
              <a:rPr lang="es-AR" sz="1200" dirty="0">
                <a:latin typeface="Arial" panose="020B0604020202020204" pitchFamily="34" charset="0"/>
                <a:sym typeface="+mn-ea"/>
              </a:rPr>
              <a:t> es de </a:t>
            </a:r>
            <a:r>
              <a:rPr lang="es-AR" sz="1200" b="1" dirty="0">
                <a:latin typeface="Arial" panose="020B0604020202020204" pitchFamily="34" charset="0"/>
                <a:sym typeface="+mn-ea"/>
              </a:rPr>
              <a:t>naturaleza asociativa, autónoma e incompatible con otras contrataciones</a:t>
            </a:r>
            <a:r>
              <a:rPr lang="es-AR" sz="1200" dirty="0">
                <a:latin typeface="Arial" panose="020B0604020202020204" pitchFamily="34" charset="0"/>
                <a:sym typeface="+mn-ea"/>
              </a:rPr>
              <a:t> (laboral, civil o comercial). (…)</a:t>
            </a:r>
            <a:r>
              <a:rPr lang="es-MX" altLang="es-AR" sz="1200" dirty="0">
                <a:latin typeface="Arial" panose="020B0604020202020204" pitchFamily="34" charset="0"/>
                <a:sym typeface="+mn-ea"/>
              </a:rPr>
              <a:t> </a:t>
            </a:r>
            <a:r>
              <a:rPr lang="es-AR" sz="1200" dirty="0">
                <a:latin typeface="Arial" panose="020B0604020202020204" pitchFamily="34" charset="0"/>
                <a:sym typeface="+mn-ea"/>
              </a:rPr>
              <a:t>Las </a:t>
            </a:r>
            <a:r>
              <a:rPr lang="es-AR" sz="1200" b="1" dirty="0">
                <a:latin typeface="Arial" panose="020B0604020202020204" pitchFamily="34" charset="0"/>
                <a:sym typeface="+mn-ea"/>
              </a:rPr>
              <a:t>CT prestarán a sus asociados los beneficios de la seguridad social</a:t>
            </a:r>
            <a:r>
              <a:rPr lang="es-AR" sz="1200" dirty="0">
                <a:latin typeface="Arial" panose="020B0604020202020204" pitchFamily="34" charset="0"/>
                <a:sym typeface="+mn-ea"/>
              </a:rPr>
              <a:t>, deberán:</a:t>
            </a:r>
            <a:endParaRPr lang="es-AR" sz="1200" dirty="0">
              <a:latin typeface="Arial" panose="020B0604020202020204" pitchFamily="34" charset="0"/>
            </a:endParaRPr>
          </a:p>
          <a:p>
            <a:pPr marL="68580" indent="0" algn="l">
              <a:lnSpc>
                <a:spcPct val="100000"/>
              </a:lnSpc>
              <a:buNone/>
            </a:pPr>
            <a:r>
              <a:rPr lang="es-AR" sz="1000" dirty="0">
                <a:latin typeface="Arial" panose="020B0604020202020204" pitchFamily="34" charset="0"/>
                <a:sym typeface="+mn-ea"/>
              </a:rPr>
              <a:t>a) </a:t>
            </a:r>
            <a:r>
              <a:rPr lang="es-AR" sz="1000" u="sng" dirty="0">
                <a:latin typeface="Arial" panose="020B0604020202020204" pitchFamily="34" charset="0"/>
                <a:sym typeface="+mn-ea"/>
              </a:rPr>
              <a:t>Aportar</a:t>
            </a:r>
            <a:r>
              <a:rPr lang="es-AR" sz="1000" dirty="0">
                <a:latin typeface="Arial" panose="020B0604020202020204" pitchFamily="34" charset="0"/>
                <a:sym typeface="+mn-ea"/>
              </a:rPr>
              <a:t> autónomos u otro. </a:t>
            </a:r>
            <a:r>
              <a:rPr lang="es-MX" altLang="es-AR" sz="1000" dirty="0" smtClean="0">
                <a:latin typeface="Arial" panose="020B0604020202020204" pitchFamily="34" charset="0"/>
                <a:sym typeface="+mn-ea"/>
              </a:rPr>
              <a:t>Po</a:t>
            </a:r>
            <a:r>
              <a:rPr lang="es-AR" sz="1000" dirty="0" err="1" smtClean="0">
                <a:latin typeface="Arial" panose="020B0604020202020204" pitchFamily="34" charset="0"/>
                <a:sym typeface="+mn-ea"/>
              </a:rPr>
              <a:t>drán</a:t>
            </a:r>
            <a:r>
              <a:rPr lang="es-AR" sz="1000" dirty="0" smtClean="0">
                <a:latin typeface="Arial" panose="020B0604020202020204" pitchFamily="34" charset="0"/>
                <a:sym typeface="+mn-ea"/>
              </a:rPr>
              <a:t> </a:t>
            </a:r>
            <a:r>
              <a:rPr lang="es-AR" sz="1000" dirty="0">
                <a:latin typeface="Arial" panose="020B0604020202020204" pitchFamily="34" charset="0"/>
                <a:sym typeface="+mn-ea"/>
              </a:rPr>
              <a:t>optar </a:t>
            </a:r>
            <a:r>
              <a:rPr lang="es-MX" altLang="es-AR" sz="1000" dirty="0">
                <a:latin typeface="Arial" panose="020B0604020202020204" pitchFamily="34" charset="0"/>
                <a:sym typeface="+mn-ea"/>
              </a:rPr>
              <a:t>por rel dep, y en ese caso CT tributar</a:t>
            </a:r>
          </a:p>
          <a:p>
            <a:pPr marL="68580" indent="0" algn="l">
              <a:lnSpc>
                <a:spcPct val="100000"/>
              </a:lnSpc>
              <a:buNone/>
            </a:pPr>
            <a:r>
              <a:rPr lang="es-AR" sz="1000" dirty="0">
                <a:latin typeface="Arial" panose="020B0604020202020204" pitchFamily="34" charset="0"/>
                <a:sym typeface="+mn-ea"/>
              </a:rPr>
              <a:t>b) Pagar </a:t>
            </a:r>
            <a:r>
              <a:rPr lang="es-AR" sz="1000" u="sng" dirty="0">
                <a:latin typeface="Arial" panose="020B0604020202020204" pitchFamily="34" charset="0"/>
                <a:sym typeface="+mn-ea"/>
              </a:rPr>
              <a:t>prestaciones p</a:t>
            </a:r>
            <a:r>
              <a:rPr lang="es-MX" altLang="es-AR" sz="1000" u="sng" dirty="0">
                <a:latin typeface="Arial" panose="020B0604020202020204" pitchFamily="34" charset="0"/>
                <a:sym typeface="+mn-ea"/>
              </a:rPr>
              <a:t>or</a:t>
            </a:r>
            <a:r>
              <a:rPr lang="es-AR" sz="1000" u="sng" dirty="0">
                <a:latin typeface="Arial" panose="020B0604020202020204" pitchFamily="34" charset="0"/>
                <a:sym typeface="+mn-ea"/>
              </a:rPr>
              <a:t> enfermedad</a:t>
            </a:r>
            <a:r>
              <a:rPr lang="es-AR" sz="1000" dirty="0">
                <a:latin typeface="Arial" panose="020B0604020202020204" pitchFamily="34" charset="0"/>
                <a:sym typeface="+mn-ea"/>
              </a:rPr>
              <a:t> de </a:t>
            </a:r>
            <a:r>
              <a:rPr lang="es-AR" sz="1000" dirty="0" err="1">
                <a:latin typeface="Arial" panose="020B0604020202020204" pitchFamily="34" charset="0"/>
                <a:sym typeface="+mn-ea"/>
              </a:rPr>
              <a:t>asoc</a:t>
            </a:r>
            <a:r>
              <a:rPr lang="es-AR" sz="1000" dirty="0">
                <a:latin typeface="Arial" panose="020B0604020202020204" pitchFamily="34" charset="0"/>
                <a:sym typeface="+mn-ea"/>
              </a:rPr>
              <a:t>, no inferiores a las de dependientes</a:t>
            </a:r>
            <a:endParaRPr lang="es-AR" sz="1000" dirty="0">
              <a:latin typeface="Arial" panose="020B0604020202020204" pitchFamily="34" charset="0"/>
            </a:endParaRPr>
          </a:p>
          <a:p>
            <a:pPr marL="68580" indent="0" algn="just">
              <a:lnSpc>
                <a:spcPct val="100000"/>
              </a:lnSpc>
              <a:buNone/>
            </a:pPr>
            <a:r>
              <a:rPr lang="es-AR" sz="1000" dirty="0">
                <a:latin typeface="Arial" panose="020B0604020202020204" pitchFamily="34" charset="0"/>
                <a:sym typeface="+mn-ea"/>
              </a:rPr>
              <a:t>c) Implementar sistema de </a:t>
            </a:r>
            <a:r>
              <a:rPr lang="es-AR" sz="1000" u="sng" dirty="0">
                <a:latin typeface="Arial" panose="020B0604020202020204" pitchFamily="34" charset="0"/>
                <a:sym typeface="+mn-ea"/>
              </a:rPr>
              <a:t>prestaciones de salud</a:t>
            </a:r>
            <a:r>
              <a:rPr lang="es-AR" sz="1000" dirty="0">
                <a:latin typeface="Arial" panose="020B0604020202020204" pitchFamily="34" charset="0"/>
                <a:sym typeface="+mn-ea"/>
              </a:rPr>
              <a:t> para el </a:t>
            </a:r>
            <a:r>
              <a:rPr lang="es-AR" sz="1000" dirty="0" err="1">
                <a:latin typeface="Arial" panose="020B0604020202020204" pitchFamily="34" charset="0"/>
                <a:sym typeface="+mn-ea"/>
              </a:rPr>
              <a:t>asoc</a:t>
            </a:r>
            <a:r>
              <a:rPr lang="es-AR" sz="1000" dirty="0">
                <a:latin typeface="Arial" panose="020B0604020202020204" pitchFamily="34" charset="0"/>
                <a:sym typeface="+mn-ea"/>
              </a:rPr>
              <a:t> y familiar, por contratos con OS que elijan u otras instituciones.</a:t>
            </a:r>
            <a:endParaRPr lang="es-AR" sz="1000" dirty="0">
              <a:solidFill>
                <a:srgbClr val="FFC000"/>
              </a:solidFill>
              <a:latin typeface="Arial" panose="020B0604020202020204" pitchFamily="34" charset="0"/>
            </a:endParaRPr>
          </a:p>
          <a:p>
            <a:pPr marL="68580" indent="0" algn="just">
              <a:lnSpc>
                <a:spcPct val="100000"/>
              </a:lnSpc>
              <a:buNone/>
            </a:pPr>
            <a:r>
              <a:rPr lang="es-AR" sz="1000" dirty="0">
                <a:latin typeface="Arial" panose="020B0604020202020204" pitchFamily="34" charset="0"/>
                <a:sym typeface="+mn-ea"/>
              </a:rPr>
              <a:t>d) Pagar reparaciones</a:t>
            </a:r>
            <a:r>
              <a:rPr lang="es-MX" altLang="es-AR" sz="1000" dirty="0">
                <a:latin typeface="Arial" panose="020B0604020202020204" pitchFamily="34" charset="0"/>
                <a:sym typeface="+mn-ea"/>
              </a:rPr>
              <a:t> por</a:t>
            </a:r>
            <a:r>
              <a:rPr lang="es-AR" sz="1000" dirty="0">
                <a:latin typeface="Arial" panose="020B0604020202020204" pitchFamily="34" charset="0"/>
                <a:sym typeface="+mn-ea"/>
              </a:rPr>
              <a:t> </a:t>
            </a:r>
            <a:r>
              <a:rPr lang="es-AR" sz="1000" u="sng" dirty="0">
                <a:latin typeface="Arial" panose="020B0604020202020204" pitchFamily="34" charset="0"/>
                <a:sym typeface="+mn-ea"/>
              </a:rPr>
              <a:t>incapacidad o fallecimiento</a:t>
            </a:r>
            <a:r>
              <a:rPr lang="es-AR" sz="1000" dirty="0">
                <a:latin typeface="Arial" panose="020B0604020202020204" pitchFamily="34" charset="0"/>
                <a:sym typeface="+mn-ea"/>
              </a:rPr>
              <a:t>, accid o enfermedades prof, no inf a los dep</a:t>
            </a:r>
            <a:r>
              <a:rPr lang="es-MX" altLang="es-AR" sz="1000" dirty="0">
                <a:latin typeface="Arial" panose="020B0604020202020204" pitchFamily="34" charset="0"/>
                <a:sym typeface="+mn-ea"/>
              </a:rPr>
              <a:t>. Podrán contratar seguro.</a:t>
            </a:r>
            <a:endParaRPr lang="es-AR" sz="1000" dirty="0"/>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797560" lvl="1" indent="-400050" algn="just">
              <a:lnSpc>
                <a:spcPct val="150000"/>
              </a:lnSpc>
              <a:buClr>
                <a:srgbClr val="FFC000"/>
              </a:buClr>
            </a:pPr>
            <a:endParaRPr lang="es-MX" sz="16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16632"/>
            <a:ext cx="8208912" cy="1080120"/>
          </a:xfrm>
        </p:spPr>
        <p:txBody>
          <a:bodyPr>
            <a:noAutofit/>
          </a:bodyPr>
          <a:lstStyle/>
          <a:p>
            <a:pPr marR="8890" algn="ctr"/>
            <a:r>
              <a:rPr lang="es-MX" sz="3200" b="1" cap="all" spc="0" dirty="0" err="1">
                <a:solidFill>
                  <a:schemeClr val="tx2"/>
                </a:solidFill>
                <a:effectLst>
                  <a:reflection blurRad="12700" stA="34000" endA="740" endPos="53000" dir="5400000" sy="-100000" algn="bl" rotWithShape="0"/>
                </a:effectLst>
              </a:rPr>
              <a:t>mArco</a:t>
            </a:r>
            <a:r>
              <a:rPr lang="es-MX" sz="3200" b="1" cap="all" spc="0" dirty="0">
                <a:solidFill>
                  <a:schemeClr val="tx2"/>
                </a:solidFill>
                <a:effectLst>
                  <a:reflection blurRad="12700" stA="34000" endA="740" endPos="53000" dir="5400000" sy="-100000" algn="bl" rotWithShape="0"/>
                </a:effectLst>
              </a:rPr>
              <a:t> legal actual de las </a:t>
            </a:r>
            <a:r>
              <a:rPr lang="es-MX" sz="3200" b="1" cap="all" spc="0" dirty="0" err="1">
                <a:solidFill>
                  <a:schemeClr val="tx2"/>
                </a:solidFill>
                <a:effectLst>
                  <a:reflection blurRad="12700" stA="34000" endA="740" endPos="53000" dir="5400000" sy="-100000" algn="bl" rotWithShape="0"/>
                </a:effectLst>
              </a:rPr>
              <a:t>ct</a:t>
            </a:r>
            <a:r>
              <a:rPr lang="es-MX" sz="3200" b="1" cap="all" spc="0" dirty="0">
                <a:solidFill>
                  <a:schemeClr val="tx2"/>
                </a:solidFill>
                <a:effectLst>
                  <a:reflection blurRad="12700" stA="34000" endA="740" endPos="53000" dir="5400000" sy="-100000" algn="bl" rotWithShape="0"/>
                </a:effectLst>
              </a:rPr>
              <a:t> respecto </a:t>
            </a:r>
            <a:r>
              <a:rPr lang="es-MX" sz="3200" b="1" cap="all" spc="0" dirty="0" err="1">
                <a:solidFill>
                  <a:schemeClr val="tx2"/>
                </a:solidFill>
                <a:effectLst>
                  <a:reflection blurRad="12700" stA="34000" endA="740" endPos="53000" dir="5400000" sy="-100000" algn="bl" rotWithShape="0"/>
                </a:effectLst>
              </a:rPr>
              <a:t>oblig</a:t>
            </a:r>
            <a:r>
              <a:rPr lang="es-MX" sz="3200" b="1" cap="all" spc="0" dirty="0">
                <a:solidFill>
                  <a:schemeClr val="tx2"/>
                </a:solidFill>
                <a:effectLst>
                  <a:reflection blurRad="12700" stA="34000" endA="740" endPos="53000" dir="5400000" sy="-100000" algn="bl" rotWithShape="0"/>
                </a:effectLst>
              </a:rPr>
              <a:t> </a:t>
            </a:r>
            <a:r>
              <a:rPr lang="es-MX" sz="3200" b="1" cap="all" spc="0" dirty="0" err="1">
                <a:solidFill>
                  <a:schemeClr val="tx2"/>
                </a:solidFill>
                <a:effectLst>
                  <a:reflection blurRad="12700" stA="34000" endA="740" endPos="53000" dir="5400000" sy="-100000" algn="bl" rotWithShape="0"/>
                </a:effectLst>
              </a:rPr>
              <a:t>seg</a:t>
            </a:r>
            <a:r>
              <a:rPr lang="es-MX" sz="3200" b="1" cap="all" spc="0" dirty="0">
                <a:solidFill>
                  <a:schemeClr val="tx2"/>
                </a:solidFill>
                <a:effectLst>
                  <a:reflection blurRad="12700" stA="34000" endA="740" endPos="53000" dir="5400000" sy="-100000" algn="bl" rotWithShape="0"/>
                </a:effectLst>
              </a:rPr>
              <a:t> social.</a:t>
            </a:r>
            <a:endParaRPr lang="es-MX" sz="32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683568" y="1268760"/>
            <a:ext cx="8496944" cy="5472608"/>
          </a:xfrm>
        </p:spPr>
        <p:txBody>
          <a:bodyPr>
            <a:noAutofit/>
          </a:bodyPr>
          <a:lstStyle/>
          <a:p>
            <a:pPr marL="68580" indent="0" algn="just">
              <a:buNone/>
            </a:pPr>
            <a:r>
              <a:rPr lang="es-MX" sz="1400" dirty="0">
                <a:solidFill>
                  <a:srgbClr val="FFC000"/>
                </a:solidFill>
                <a:latin typeface="Arial" panose="020B0604020202020204" pitchFamily="34" charset="0"/>
                <a:sym typeface="+mn-ea"/>
              </a:rPr>
              <a:t>RES.581/2020 (INAES): </a:t>
            </a:r>
            <a:r>
              <a:rPr lang="es-MX" altLang="es-AR" sz="1100" dirty="0">
                <a:latin typeface="Arial" panose="020B0604020202020204" pitchFamily="34" charset="0"/>
                <a:sym typeface="+mn-ea"/>
              </a:rPr>
              <a:t>Considerando el </a:t>
            </a:r>
            <a:r>
              <a:rPr lang="es-AR" sz="1100" dirty="0">
                <a:latin typeface="Arial" panose="020B0604020202020204" pitchFamily="34" charset="0"/>
                <a:sym typeface="+mn-ea"/>
              </a:rPr>
              <a:t>Dto. 2015/94</a:t>
            </a:r>
            <a:r>
              <a:rPr lang="es-MX" altLang="es-AR" sz="1100" dirty="0">
                <a:latin typeface="Arial" panose="020B0604020202020204" pitchFamily="34" charset="0"/>
                <a:sym typeface="+mn-ea"/>
              </a:rPr>
              <a:t>, y</a:t>
            </a:r>
          </a:p>
          <a:p>
            <a:pPr algn="just"/>
            <a:r>
              <a:rPr lang="es-MX" altLang="es-AR" sz="1100" dirty="0">
                <a:latin typeface="Arial" panose="020B0604020202020204" pitchFamily="34" charset="0"/>
                <a:sym typeface="+mn-ea"/>
              </a:rPr>
              <a:t>la</a:t>
            </a:r>
            <a:r>
              <a:rPr lang="es-AR" sz="1100" dirty="0">
                <a:latin typeface="Arial" panose="020B0604020202020204" pitchFamily="34" charset="0"/>
                <a:sym typeface="+mn-ea"/>
              </a:rPr>
              <a:t> Res.1510/94 (INAC) determinó </a:t>
            </a:r>
            <a:r>
              <a:rPr lang="es-MX" altLang="es-AR" sz="1100" dirty="0">
                <a:latin typeface="Arial" panose="020B0604020202020204" pitchFamily="34" charset="0"/>
                <a:sym typeface="+mn-ea"/>
              </a:rPr>
              <a:t>prohibición también</a:t>
            </a:r>
            <a:r>
              <a:rPr lang="es-AR" sz="1100" dirty="0">
                <a:latin typeface="Arial" panose="020B0604020202020204" pitchFamily="34" charset="0"/>
                <a:sym typeface="+mn-ea"/>
              </a:rPr>
              <a:t> de actividades: Ag. Colocaciones, Limpieza, Seguridad, </a:t>
            </a:r>
            <a:r>
              <a:rPr lang="es-AR" sz="1100" dirty="0" err="1">
                <a:latin typeface="Arial" panose="020B0604020202020204" pitchFamily="34" charset="0"/>
                <a:sym typeface="+mn-ea"/>
              </a:rPr>
              <a:t>Distrib</a:t>
            </a:r>
            <a:r>
              <a:rPr lang="es-AR" sz="1100" dirty="0">
                <a:latin typeface="Arial" panose="020B0604020202020204" pitchFamily="34" charset="0"/>
                <a:sym typeface="+mn-ea"/>
              </a:rPr>
              <a:t> Correspondencia y </a:t>
            </a:r>
            <a:r>
              <a:rPr lang="es-AR" sz="1100" dirty="0" err="1">
                <a:latin typeface="Arial" panose="020B0604020202020204" pitchFamily="34" charset="0"/>
                <a:sym typeface="+mn-ea"/>
              </a:rPr>
              <a:t>Serv</a:t>
            </a:r>
            <a:r>
              <a:rPr lang="es-AR" sz="1100" dirty="0">
                <a:latin typeface="Arial" panose="020B0604020202020204" pitchFamily="34" charset="0"/>
                <a:sym typeface="+mn-ea"/>
              </a:rPr>
              <a:t> Eventuales.</a:t>
            </a:r>
            <a:endParaRPr lang="es-AR" sz="1100" dirty="0">
              <a:latin typeface="Arial" panose="020B0604020202020204" pitchFamily="34" charset="0"/>
            </a:endParaRPr>
          </a:p>
          <a:p>
            <a:pPr algn="just"/>
            <a:r>
              <a:rPr lang="es-AR" sz="1100" dirty="0">
                <a:latin typeface="Arial" panose="020B0604020202020204" pitchFamily="34" charset="0"/>
                <a:sym typeface="+mn-ea"/>
              </a:rPr>
              <a:t>Que, también se consideraron incluidos cuando el objeto social fuera la </a:t>
            </a:r>
            <a:r>
              <a:rPr lang="es-AR" sz="1100" u="sng" dirty="0">
                <a:latin typeface="Arial" panose="020B0604020202020204" pitchFamily="34" charset="0"/>
                <a:sym typeface="+mn-ea"/>
              </a:rPr>
              <a:t>venta de fuerza de trabajo a terceros para realizar sus propios objetivos</a:t>
            </a:r>
            <a:r>
              <a:rPr lang="es-AR" sz="1100" dirty="0">
                <a:latin typeface="Arial" panose="020B0604020202020204" pitchFamily="34" charset="0"/>
                <a:sym typeface="+mn-ea"/>
              </a:rPr>
              <a:t>.</a:t>
            </a:r>
            <a:endParaRPr lang="es-AR" sz="1100" dirty="0">
              <a:latin typeface="Arial" panose="020B0604020202020204" pitchFamily="34" charset="0"/>
            </a:endParaRPr>
          </a:p>
          <a:p>
            <a:pPr algn="just"/>
            <a:r>
              <a:rPr lang="es-AR" sz="1100" dirty="0">
                <a:latin typeface="Arial" panose="020B0604020202020204" pitchFamily="34" charset="0"/>
                <a:sym typeface="+mn-ea"/>
              </a:rPr>
              <a:t>Que Ley 25.877/2004 expresamente (art.40 inc.4) CT “no podrán actuar como empresas de provisión de servicios eventuales, ni de temporada, ni de cualquier otro modo brindar servicios propios de las agencias de colocación”.</a:t>
            </a:r>
            <a:endParaRPr lang="es-AR" sz="1100" dirty="0">
              <a:latin typeface="Arial" panose="020B0604020202020204" pitchFamily="34" charset="0"/>
            </a:endParaRPr>
          </a:p>
          <a:p>
            <a:pPr algn="just"/>
            <a:r>
              <a:rPr lang="es-AR" sz="1200" dirty="0" smtClean="0">
                <a:latin typeface="Arial" panose="020B0604020202020204" pitchFamily="34" charset="0"/>
                <a:cs typeface="Arial" panose="020B0604020202020204" pitchFamily="34" charset="0"/>
                <a:sym typeface="+mn-ea"/>
              </a:rPr>
              <a:t>Que </a:t>
            </a:r>
            <a:r>
              <a:rPr lang="es-AR" sz="1200" b="1" dirty="0">
                <a:latin typeface="Arial" panose="020B0604020202020204" pitchFamily="34" charset="0"/>
                <a:cs typeface="Arial" panose="020B0604020202020204" pitchFamily="34" charset="0"/>
                <a:sym typeface="+mn-ea"/>
              </a:rPr>
              <a:t>art.28 CN: garantías</a:t>
            </a:r>
            <a:r>
              <a:rPr lang="es-AR" sz="1200" dirty="0">
                <a:latin typeface="Arial" panose="020B0604020202020204" pitchFamily="34" charset="0"/>
                <a:cs typeface="Arial" panose="020B0604020202020204" pitchFamily="34" charset="0"/>
                <a:sym typeface="+mn-ea"/>
              </a:rPr>
              <a:t> y derechos reconocidos </a:t>
            </a:r>
            <a:r>
              <a:rPr lang="es-AR" sz="1200" b="1" dirty="0">
                <a:latin typeface="Arial" panose="020B0604020202020204" pitchFamily="34" charset="0"/>
                <a:cs typeface="Arial" panose="020B0604020202020204" pitchFamily="34" charset="0"/>
                <a:sym typeface="+mn-ea"/>
              </a:rPr>
              <a:t>no pueden ser alterados por las leyes que reglamenten.</a:t>
            </a:r>
            <a:endParaRPr lang="es-AR" sz="1200" b="1" dirty="0">
              <a:latin typeface="Arial" panose="020B0604020202020204" pitchFamily="34" charset="0"/>
              <a:cs typeface="Arial" panose="020B0604020202020204" pitchFamily="34" charset="0"/>
            </a:endParaRPr>
          </a:p>
          <a:p>
            <a:pPr algn="just"/>
            <a:r>
              <a:rPr lang="es-AR" sz="1100" dirty="0">
                <a:latin typeface="Arial" panose="020B0604020202020204" pitchFamily="34" charset="0"/>
                <a:cs typeface="Arial" panose="020B0604020202020204" pitchFamily="34" charset="0"/>
              </a:rPr>
              <a:t>Recomendación Nº 193/2002 (OIT): Promoción de las </a:t>
            </a:r>
            <a:r>
              <a:rPr lang="es-AR" sz="1100" dirty="0" smtClean="0">
                <a:latin typeface="Arial" panose="020B0604020202020204" pitchFamily="34" charset="0"/>
                <a:cs typeface="Arial" panose="020B0604020202020204" pitchFamily="34" charset="0"/>
              </a:rPr>
              <a:t>Cooperativas, </a:t>
            </a:r>
            <a:r>
              <a:rPr lang="es-AR" sz="1100" dirty="0">
                <a:latin typeface="Arial" panose="020B0604020202020204" pitchFamily="34" charset="0"/>
                <a:cs typeface="Arial" panose="020B0604020202020204" pitchFamily="34" charset="0"/>
              </a:rPr>
              <a:t>Estados deben adoptar una legislación favorables y compatibles con su naturaleza, valores y función</a:t>
            </a:r>
            <a:r>
              <a:rPr lang="es-AR" sz="1100" dirty="0" smtClean="0">
                <a:latin typeface="Arial" panose="020B0604020202020204" pitchFamily="34" charset="0"/>
                <a:cs typeface="Arial" panose="020B0604020202020204" pitchFamily="34" charset="0"/>
              </a:rPr>
              <a:t>. </a:t>
            </a:r>
            <a:r>
              <a:rPr lang="es-AR" sz="1100" dirty="0" err="1" smtClean="0">
                <a:latin typeface="Arial" panose="020B0604020202020204" pitchFamily="34" charset="0"/>
                <a:cs typeface="Arial" panose="020B0604020202020204" pitchFamily="34" charset="0"/>
              </a:rPr>
              <a:t>Idem</a:t>
            </a:r>
            <a:r>
              <a:rPr lang="es-AR" sz="1100" dirty="0" smtClean="0">
                <a:latin typeface="Arial" panose="020B0604020202020204" pitchFamily="34" charset="0"/>
                <a:cs typeface="Arial" panose="020B0604020202020204" pitchFamily="34" charset="0"/>
              </a:rPr>
              <a:t> Declaración </a:t>
            </a:r>
            <a:r>
              <a:rPr lang="es-AR" sz="1100" dirty="0">
                <a:latin typeface="Arial" panose="020B0604020202020204" pitchFamily="34" charset="0"/>
                <a:cs typeface="Arial" panose="020B0604020202020204" pitchFamily="34" charset="0"/>
              </a:rPr>
              <a:t>Mundial sobre Cooperativismo de Trabajo Asociado (2003).</a:t>
            </a:r>
          </a:p>
          <a:p>
            <a:pPr algn="just"/>
            <a:r>
              <a:rPr lang="es-AR" sz="1100" dirty="0">
                <a:latin typeface="Arial" panose="020B0604020202020204" pitchFamily="34" charset="0"/>
                <a:cs typeface="Arial" panose="020B0604020202020204" pitchFamily="34" charset="0"/>
              </a:rPr>
              <a:t>Congreso de la Nación estableció las </a:t>
            </a:r>
            <a:r>
              <a:rPr lang="es-AR" sz="1100" u="sng" dirty="0">
                <a:latin typeface="Arial" panose="020B0604020202020204" pitchFamily="34" charset="0"/>
                <a:cs typeface="Arial" panose="020B0604020202020204" pitchFamily="34" charset="0"/>
              </a:rPr>
              <a:t>modalidades por las que no deben funcionar las CT</a:t>
            </a:r>
            <a:r>
              <a:rPr lang="es-AR" sz="1100" dirty="0">
                <a:latin typeface="Arial" panose="020B0604020202020204" pitchFamily="34" charset="0"/>
                <a:cs typeface="Arial" panose="020B0604020202020204" pitchFamily="34" charset="0"/>
              </a:rPr>
              <a:t>, </a:t>
            </a:r>
            <a:r>
              <a:rPr lang="es-AR" sz="1100" b="1" dirty="0">
                <a:latin typeface="Arial" panose="020B0604020202020204" pitchFamily="34" charset="0"/>
                <a:cs typeface="Arial" panose="020B0604020202020204" pitchFamily="34" charset="0"/>
              </a:rPr>
              <a:t>pero no prohibición de actividades</a:t>
            </a:r>
            <a:r>
              <a:rPr lang="es-AR" sz="1100" dirty="0">
                <a:latin typeface="Arial" panose="020B0604020202020204" pitchFamily="34" charset="0"/>
                <a:cs typeface="Arial" panose="020B0604020202020204" pitchFamily="34" charset="0"/>
              </a:rPr>
              <a:t>.</a:t>
            </a:r>
          </a:p>
          <a:p>
            <a:pPr algn="just"/>
            <a:r>
              <a:rPr lang="es-AR" sz="1200" dirty="0">
                <a:latin typeface="Arial" panose="020B0604020202020204" pitchFamily="34" charset="0"/>
                <a:cs typeface="Arial" panose="020B0604020202020204" pitchFamily="34" charset="0"/>
              </a:rPr>
              <a:t>el </a:t>
            </a:r>
            <a:r>
              <a:rPr lang="es-AR" sz="1200" b="1" dirty="0">
                <a:latin typeface="Arial" panose="020B0604020202020204" pitchFamily="34" charset="0"/>
                <a:cs typeface="Arial" panose="020B0604020202020204" pitchFamily="34" charset="0"/>
              </a:rPr>
              <a:t>Decreto 2015/94, </a:t>
            </a:r>
            <a:r>
              <a:rPr lang="es-AR" sz="1200" dirty="0">
                <a:latin typeface="Arial" panose="020B0604020202020204" pitchFamily="34" charset="0"/>
                <a:cs typeface="Arial" panose="020B0604020202020204" pitchFamily="34" charset="0"/>
              </a:rPr>
              <a:t>si bien</a:t>
            </a:r>
            <a:r>
              <a:rPr lang="es-AR" sz="1200" b="1" dirty="0">
                <a:latin typeface="Arial" panose="020B0604020202020204" pitchFamily="34" charset="0"/>
                <a:cs typeface="Arial" panose="020B0604020202020204" pitchFamily="34" charset="0"/>
              </a:rPr>
              <a:t> no ha sido derogado en forma expresa, </a:t>
            </a:r>
            <a:r>
              <a:rPr lang="es-AR" sz="1200" b="1" u="sng" dirty="0">
                <a:latin typeface="Arial" panose="020B0604020202020204" pitchFamily="34" charset="0"/>
                <a:cs typeface="Arial" panose="020B0604020202020204" pitchFamily="34" charset="0"/>
              </a:rPr>
              <a:t>ha perdido actualidad legal</a:t>
            </a:r>
            <a:r>
              <a:rPr lang="es-AR" sz="1200" b="1" dirty="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ya que el legislador se expresó en las</a:t>
            </a:r>
            <a:r>
              <a:rPr lang="es-AR" sz="1200" b="1" dirty="0">
                <a:latin typeface="Arial" panose="020B0604020202020204" pitchFamily="34" charset="0"/>
                <a:cs typeface="Arial" panose="020B0604020202020204" pitchFamily="34" charset="0"/>
              </a:rPr>
              <a:t> Leyes 25.877 y 26.727. </a:t>
            </a:r>
            <a:r>
              <a:rPr lang="es-MX" altLang="es-AR" sz="1200" b="1" i="1" dirty="0">
                <a:solidFill>
                  <a:srgbClr val="FFC000"/>
                </a:solidFill>
                <a:latin typeface="Arial" panose="020B0604020202020204" pitchFamily="34" charset="0"/>
                <a:cs typeface="Arial" panose="020B0604020202020204" pitchFamily="34" charset="0"/>
              </a:rPr>
              <a:t>[esto sería discutible por lo que dice el art.40 de la 25.877 que va en la misma dirección, </a:t>
            </a:r>
            <a:r>
              <a:rPr lang="es-MX" altLang="es-AR" sz="1200" b="1" i="1" dirty="0" smtClean="0">
                <a:solidFill>
                  <a:srgbClr val="FFC000"/>
                </a:solidFill>
                <a:latin typeface="Arial" panose="020B0604020202020204" pitchFamily="34" charset="0"/>
                <a:cs typeface="Arial" panose="020B0604020202020204" pitchFamily="34" charset="0"/>
              </a:rPr>
              <a:t>y </a:t>
            </a:r>
            <a:r>
              <a:rPr lang="es-MX" altLang="es-AR" sz="1200" b="1" i="1" dirty="0">
                <a:solidFill>
                  <a:srgbClr val="FFC000"/>
                </a:solidFill>
                <a:latin typeface="Arial" panose="020B0604020202020204" pitchFamily="34" charset="0"/>
                <a:cs typeface="Arial" panose="020B0604020202020204" pitchFamily="34" charset="0"/>
              </a:rPr>
              <a:t>que el trabajo agrario se </a:t>
            </a:r>
            <a:r>
              <a:rPr lang="es-MX" altLang="es-AR" sz="1200" b="1" i="1" dirty="0" smtClean="0">
                <a:solidFill>
                  <a:srgbClr val="FFC000"/>
                </a:solidFill>
                <a:latin typeface="Arial" panose="020B0604020202020204" pitchFamily="34" charset="0"/>
                <a:cs typeface="Arial" panose="020B0604020202020204" pitchFamily="34" charset="0"/>
              </a:rPr>
              <a:t>considera </a:t>
            </a:r>
            <a:r>
              <a:rPr lang="es-MX" altLang="es-AR" sz="1200" b="1" i="1" dirty="0">
                <a:solidFill>
                  <a:srgbClr val="FFC000"/>
                </a:solidFill>
                <a:latin typeface="Arial" panose="020B0604020202020204" pitchFamily="34" charset="0"/>
                <a:cs typeface="Arial" panose="020B0604020202020204" pitchFamily="34" charset="0"/>
              </a:rPr>
              <a:t>permanente y continuo]</a:t>
            </a:r>
            <a:endParaRPr lang="es-MX" altLang="es-AR" sz="1200" b="1" i="1" dirty="0">
              <a:solidFill>
                <a:srgbClr val="FF0000"/>
              </a:solidFill>
              <a:latin typeface="Arial" panose="020B0604020202020204" pitchFamily="34" charset="0"/>
              <a:cs typeface="Arial" panose="020B0604020202020204" pitchFamily="34" charset="0"/>
            </a:endParaRPr>
          </a:p>
          <a:p>
            <a:pPr algn="just"/>
            <a:r>
              <a:rPr lang="es-AR" sz="1200" b="1" dirty="0">
                <a:latin typeface="Arial" panose="020B0604020202020204" pitchFamily="34" charset="0"/>
                <a:cs typeface="Arial" panose="020B0604020202020204" pitchFamily="34" charset="0"/>
              </a:rPr>
              <a:t>Similar situación </a:t>
            </a:r>
            <a:r>
              <a:rPr lang="es-AR" sz="1200" dirty="0">
                <a:latin typeface="Arial" panose="020B0604020202020204" pitchFamily="34" charset="0"/>
                <a:cs typeface="Arial" panose="020B0604020202020204" pitchFamily="34" charset="0"/>
              </a:rPr>
              <a:t>se verifica respecto a la</a:t>
            </a:r>
            <a:r>
              <a:rPr lang="es-AR" sz="1200" b="1" dirty="0">
                <a:latin typeface="Arial" panose="020B0604020202020204" pitchFamily="34" charset="0"/>
                <a:cs typeface="Arial" panose="020B0604020202020204" pitchFamily="34" charset="0"/>
              </a:rPr>
              <a:t> Resolución 1510/94 (INAC</a:t>
            </a:r>
            <a:r>
              <a:rPr lang="es-AR" sz="1200" b="1" dirty="0" smtClean="0">
                <a:latin typeface="Arial" panose="020B0604020202020204" pitchFamily="34" charset="0"/>
                <a:cs typeface="Arial" panose="020B0604020202020204" pitchFamily="34" charset="0"/>
              </a:rPr>
              <a:t>). </a:t>
            </a:r>
            <a:r>
              <a:rPr lang="es-AR" sz="1200" b="1" dirty="0" smtClean="0">
                <a:solidFill>
                  <a:srgbClr val="FFC000"/>
                </a:solidFill>
                <a:latin typeface="Arial" panose="020B0604020202020204" pitchFamily="34" charset="0"/>
                <a:cs typeface="Arial" panose="020B0604020202020204" pitchFamily="34" charset="0"/>
              </a:rPr>
              <a:t>[…ha perdido actualidad legal..]</a:t>
            </a:r>
            <a:endParaRPr lang="es-AR" sz="1200" b="1" dirty="0">
              <a:latin typeface="Arial" panose="020B0604020202020204" pitchFamily="34" charset="0"/>
              <a:cs typeface="Arial" panose="020B0604020202020204" pitchFamily="34" charset="0"/>
            </a:endParaRPr>
          </a:p>
          <a:p>
            <a:pPr algn="just"/>
            <a:r>
              <a:rPr lang="es-AR" sz="1200" dirty="0">
                <a:latin typeface="Arial" panose="020B0604020202020204" pitchFamily="34" charset="0"/>
                <a:cs typeface="Arial" panose="020B0604020202020204" pitchFamily="34" charset="0"/>
              </a:rPr>
              <a:t>A los fines de</a:t>
            </a:r>
            <a:r>
              <a:rPr lang="es-AR" sz="1200" b="1" dirty="0">
                <a:latin typeface="Arial" panose="020B0604020202020204" pitchFamily="34" charset="0"/>
                <a:cs typeface="Arial" panose="020B0604020202020204" pitchFamily="34" charset="0"/>
              </a:rPr>
              <a:t> garantizar el derecho de asociarse con fines útiles y el de trabajar en industria lícita </a:t>
            </a:r>
            <a:r>
              <a:rPr lang="es-AR" sz="1200" dirty="0">
                <a:latin typeface="Arial" panose="020B0604020202020204" pitchFamily="34" charset="0"/>
                <a:cs typeface="Arial" panose="020B0604020202020204" pitchFamily="34" charset="0"/>
              </a:rPr>
              <a:t>por medio de la adopción de CT,</a:t>
            </a:r>
            <a:r>
              <a:rPr lang="es-AR" sz="1200" b="1" dirty="0">
                <a:latin typeface="Arial" panose="020B0604020202020204" pitchFamily="34" charset="0"/>
                <a:cs typeface="Arial" panose="020B0604020202020204" pitchFamily="34" charset="0"/>
              </a:rPr>
              <a:t> resulta notorio que </a:t>
            </a:r>
            <a:r>
              <a:rPr lang="es-AR" sz="1200" b="1" u="sng" dirty="0">
                <a:latin typeface="Arial" panose="020B0604020202020204" pitchFamily="34" charset="0"/>
                <a:cs typeface="Arial" panose="020B0604020202020204" pitchFamily="34" charset="0"/>
              </a:rPr>
              <a:t>la prohibición</a:t>
            </a:r>
            <a:r>
              <a:rPr lang="es-AR" sz="1200" b="1" dirty="0">
                <a:latin typeface="Arial" panose="020B0604020202020204" pitchFamily="34" charset="0"/>
                <a:cs typeface="Arial" panose="020B0604020202020204" pitchFamily="34" charset="0"/>
              </a:rPr>
              <a:t> </a:t>
            </a:r>
            <a:r>
              <a:rPr lang="es-AR" sz="1200" dirty="0">
                <a:latin typeface="Arial" panose="020B0604020202020204" pitchFamily="34" charset="0"/>
                <a:cs typeface="Arial" panose="020B0604020202020204" pitchFamily="34" charset="0"/>
              </a:rPr>
              <a:t>de que estas personas jurídicas realicen</a:t>
            </a:r>
            <a:r>
              <a:rPr lang="es-AR" sz="1200" b="1" dirty="0">
                <a:latin typeface="Arial" panose="020B0604020202020204" pitchFamily="34" charset="0"/>
                <a:cs typeface="Arial" panose="020B0604020202020204" pitchFamily="34" charset="0"/>
              </a:rPr>
              <a:t> actividades </a:t>
            </a:r>
            <a:r>
              <a:rPr lang="es-AR" sz="1200" dirty="0">
                <a:latin typeface="Arial" panose="020B0604020202020204" pitchFamily="34" charset="0"/>
                <a:cs typeface="Arial" panose="020B0604020202020204" pitchFamily="34" charset="0"/>
              </a:rPr>
              <a:t>como correos, limpieza y seguridad </a:t>
            </a:r>
            <a:r>
              <a:rPr lang="es-AR" sz="1200" b="1" u="sng" dirty="0">
                <a:latin typeface="Arial" panose="020B0604020202020204" pitchFamily="34" charset="0"/>
                <a:cs typeface="Arial" panose="020B0604020202020204" pitchFamily="34" charset="0"/>
              </a:rPr>
              <a:t>debe ser replanteada</a:t>
            </a:r>
            <a:r>
              <a:rPr lang="es-AR" sz="1200" i="1" dirty="0">
                <a:latin typeface="Arial" panose="020B0604020202020204" pitchFamily="34" charset="0"/>
                <a:cs typeface="Arial" panose="020B0604020202020204" pitchFamily="34" charset="0"/>
              </a:rPr>
              <a:t> a la luz de las pautas expuestas precedentemente.</a:t>
            </a:r>
          </a:p>
          <a:p>
            <a:r>
              <a:rPr lang="es-AR" sz="1200" i="1" dirty="0">
                <a:latin typeface="Arial" panose="020B0604020202020204" pitchFamily="34" charset="0"/>
                <a:cs typeface="Arial" panose="020B0604020202020204" pitchFamily="34" charset="0"/>
              </a:rPr>
              <a:t>ARTÍCULO 1°. Déjese sin efecto la Resolución INAC </a:t>
            </a:r>
            <a:r>
              <a:rPr lang="es-AR" sz="1200" i="1" dirty="0" err="1">
                <a:latin typeface="Arial" panose="020B0604020202020204" pitchFamily="34" charset="0"/>
                <a:cs typeface="Arial" panose="020B0604020202020204" pitchFamily="34" charset="0"/>
              </a:rPr>
              <a:t>N°</a:t>
            </a:r>
            <a:r>
              <a:rPr lang="es-AR" sz="1200" i="1" dirty="0">
                <a:latin typeface="Arial" panose="020B0604020202020204" pitchFamily="34" charset="0"/>
                <a:cs typeface="Arial" panose="020B0604020202020204" pitchFamily="34" charset="0"/>
              </a:rPr>
              <a:t> 1510/94.</a:t>
            </a:r>
            <a:endParaRPr lang="es-MX" sz="1200" i="1" dirty="0">
              <a:solidFill>
                <a:srgbClr val="FFC000"/>
              </a:solidFill>
              <a:latin typeface="Arial" panose="020B0604020202020204" pitchFamily="34" charset="0"/>
              <a:cs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marL="468630" indent="-400050" algn="just">
              <a:lnSpc>
                <a:spcPct val="150000"/>
              </a:lnSpc>
              <a:buClr>
                <a:srgbClr val="FFC000"/>
              </a:buClr>
            </a:pPr>
            <a:endParaRPr lang="es-MX" sz="2000" dirty="0">
              <a:solidFill>
                <a:srgbClr val="FFC000"/>
              </a:solidFill>
              <a:latin typeface="Arial" panose="020B0604020202020204" pitchFamily="34" charset="0"/>
            </a:endParaRPr>
          </a:p>
          <a:p>
            <a:pPr algn="just"/>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8280920" cy="610466"/>
          </a:xfrm>
        </p:spPr>
        <p:txBody>
          <a:bodyPr>
            <a:noAutofit/>
          </a:bodyPr>
          <a:lstStyle/>
          <a:p>
            <a:pPr marR="8890" algn="ctr"/>
            <a:r>
              <a:rPr lang="es-MX" sz="3200" b="1" cap="all" spc="0" dirty="0">
                <a:effectLst>
                  <a:reflection blurRad="12700" stA="34000" endA="740" endPos="53000" dir="5400000" sy="-100000" algn="bl" rotWithShape="0"/>
                </a:effectLst>
              </a:rPr>
              <a:t>Concepto de </a:t>
            </a:r>
            <a:r>
              <a:rPr lang="es-MX" sz="3200" b="1" cap="all" spc="0" dirty="0" err="1">
                <a:effectLst>
                  <a:reflection blurRad="12700" stA="34000" endA="740" endPos="53000" dir="5400000" sy="-100000" algn="bl" rotWithShape="0"/>
                </a:effectLst>
              </a:rPr>
              <a:t>ct</a:t>
            </a:r>
            <a:r>
              <a:rPr lang="es-MX" sz="3200" b="1" cap="all" spc="0" dirty="0">
                <a:effectLst>
                  <a:reflection blurRad="12700" stA="34000" endA="740" endPos="53000" dir="5400000" sy="-100000" algn="bl" rotWithShape="0"/>
                </a:effectLst>
              </a:rPr>
              <a:t> ¿CUÁNDO ES </a:t>
            </a:r>
            <a:r>
              <a:rPr lang="es-MX" sz="3200" b="1" i="1" cap="all" spc="0" dirty="0">
                <a:effectLst>
                  <a:reflection blurRad="12700" stA="34000" endA="740" endPos="53000" dir="5400000" sy="-100000" algn="bl" rotWithShape="0"/>
                </a:effectLst>
              </a:rPr>
              <a:t>LEGÍTIMA</a:t>
            </a:r>
            <a:r>
              <a:rPr lang="es-MX" sz="3200" b="1" cap="all" spc="0" dirty="0" smtClean="0">
                <a:effectLst>
                  <a:reflection blurRad="12700" stA="34000" endA="740" endPos="53000" dir="5400000" sy="-100000" algn="bl" rotWithShape="0"/>
                </a:effectLst>
              </a:rPr>
              <a:t>? </a:t>
            </a:r>
            <a:endParaRPr lang="es-MX" sz="3200" b="1" cap="all" spc="0" dirty="0">
              <a:effectLst>
                <a:reflection blurRad="12700" stA="34000" endA="740" endPos="53000" dir="5400000" sy="-100000" algn="bl" rotWithShape="0"/>
              </a:effectLst>
            </a:endParaRPr>
          </a:p>
        </p:txBody>
      </p:sp>
      <p:sp>
        <p:nvSpPr>
          <p:cNvPr id="3" name="Marcador de contenido 2"/>
          <p:cNvSpPr>
            <a:spLocks noGrp="1"/>
          </p:cNvSpPr>
          <p:nvPr>
            <p:ph idx="1"/>
          </p:nvPr>
        </p:nvSpPr>
        <p:spPr>
          <a:xfrm>
            <a:off x="539552" y="764704"/>
            <a:ext cx="8424936" cy="5774148"/>
          </a:xfrm>
        </p:spPr>
        <p:txBody>
          <a:bodyPr>
            <a:noAutofit/>
          </a:bodyPr>
          <a:lstStyle/>
          <a:p>
            <a:pPr marL="68580" indent="0" algn="just">
              <a:lnSpc>
                <a:spcPct val="150000"/>
              </a:lnSpc>
              <a:buClr>
                <a:srgbClr val="FFC000"/>
              </a:buClr>
              <a:buNone/>
            </a:pPr>
            <a:r>
              <a:rPr lang="es-ES" sz="1400" b="1" dirty="0"/>
              <a:t>DIFERENCIA ENTRE INTERPOSICION E INTERMEDIACION</a:t>
            </a:r>
          </a:p>
          <a:p>
            <a:pPr algn="just"/>
            <a:r>
              <a:rPr lang="es-AR" sz="1200" u="sng" dirty="0">
                <a:solidFill>
                  <a:srgbClr val="FFC000"/>
                </a:solidFill>
                <a:latin typeface="Arial" panose="020B0604020202020204" pitchFamily="34" charset="0"/>
                <a:cs typeface="Arial" panose="020B0604020202020204" pitchFamily="34" charset="0"/>
              </a:rPr>
              <a:t>Actuación legal</a:t>
            </a:r>
            <a:r>
              <a:rPr lang="es-AR" sz="1200" dirty="0">
                <a:solidFill>
                  <a:srgbClr val="FFC000"/>
                </a:solidFill>
                <a:latin typeface="Arial" panose="020B0604020202020204" pitchFamily="34" charset="0"/>
                <a:cs typeface="Arial" panose="020B0604020202020204" pitchFamily="34" charset="0"/>
              </a:rPr>
              <a:t>: Empresa que contrata a una cooperativa formada por trabajadores </a:t>
            </a:r>
            <a:r>
              <a:rPr lang="es-AR" sz="1200" dirty="0" smtClean="0">
                <a:solidFill>
                  <a:srgbClr val="FFC000"/>
                </a:solidFill>
                <a:latin typeface="Arial" panose="020B0604020202020204" pitchFamily="34" charset="0"/>
                <a:cs typeface="Arial" panose="020B0604020202020204" pitchFamily="34" charset="0"/>
              </a:rPr>
              <a:t>asociados, </a:t>
            </a:r>
            <a:r>
              <a:rPr lang="es-AR" sz="1200" dirty="0">
                <a:solidFill>
                  <a:srgbClr val="FFC000"/>
                </a:solidFill>
                <a:latin typeface="Arial" panose="020B0604020202020204" pitchFamily="34" charset="0"/>
                <a:cs typeface="Arial" panose="020B0604020202020204" pitchFamily="34" charset="0"/>
              </a:rPr>
              <a:t>especializados en alguna actividad, experticia, oficio o profesión, y aquella cooperativa destina a la empresa usuaria a sus </a:t>
            </a:r>
            <a:r>
              <a:rPr lang="es-AR" sz="1200" i="1" dirty="0">
                <a:solidFill>
                  <a:srgbClr val="FFC000"/>
                </a:solidFill>
                <a:latin typeface="Arial" panose="020B0604020202020204" pitchFamily="34" charset="0"/>
                <a:cs typeface="Arial" panose="020B0604020202020204" pitchFamily="34" charset="0"/>
              </a:rPr>
              <a:t>especialistas</a:t>
            </a:r>
            <a:r>
              <a:rPr lang="es-AR" sz="1200" dirty="0">
                <a:solidFill>
                  <a:srgbClr val="FFC000"/>
                </a:solidFill>
                <a:latin typeface="Arial" panose="020B0604020202020204" pitchFamily="34" charset="0"/>
                <a:cs typeface="Arial" panose="020B0604020202020204" pitchFamily="34" charset="0"/>
              </a:rPr>
              <a:t> que prestarán sus tareas para aquella. Estaríamos ante un supuesto de </a:t>
            </a:r>
            <a:r>
              <a:rPr lang="es-AR" sz="1200" i="1" dirty="0" smtClean="0">
                <a:solidFill>
                  <a:srgbClr val="FFC000"/>
                </a:solidFill>
                <a:latin typeface="Arial" panose="020B0604020202020204" pitchFamily="34" charset="0"/>
                <a:cs typeface="Arial" panose="020B0604020202020204" pitchFamily="34" charset="0"/>
              </a:rPr>
              <a:t>intermediación.</a:t>
            </a:r>
            <a:endParaRPr lang="es-AR" sz="1200" b="0" i="0" dirty="0">
              <a:solidFill>
                <a:srgbClr val="FFC000"/>
              </a:solidFill>
              <a:effectLst/>
              <a:latin typeface="Arial" panose="020B0604020202020204" pitchFamily="34" charset="0"/>
              <a:cs typeface="Arial" panose="020B0604020202020204" pitchFamily="34" charset="0"/>
            </a:endParaRPr>
          </a:p>
          <a:p>
            <a:pPr algn="just"/>
            <a:r>
              <a:rPr lang="es-AR" sz="1200" u="sng" dirty="0">
                <a:solidFill>
                  <a:srgbClr val="FFC000"/>
                </a:solidFill>
                <a:latin typeface="Arial" panose="020B0604020202020204" pitchFamily="34" charset="0"/>
                <a:cs typeface="Arial" panose="020B0604020202020204" pitchFamily="34" charset="0"/>
              </a:rPr>
              <a:t>Actuación ilegal</a:t>
            </a:r>
            <a:r>
              <a:rPr lang="es-AR" sz="1200" dirty="0">
                <a:solidFill>
                  <a:srgbClr val="FFC000"/>
                </a:solidFill>
                <a:latin typeface="Arial" panose="020B0604020202020204" pitchFamily="34" charset="0"/>
                <a:cs typeface="Arial" panose="020B0604020202020204" pitchFamily="34" charset="0"/>
              </a:rPr>
              <a:t>: Empresa que para aligerar su estructura, así como también </a:t>
            </a:r>
            <a:r>
              <a:rPr lang="es-AR" sz="1200" dirty="0" smtClean="0">
                <a:solidFill>
                  <a:srgbClr val="FFC000"/>
                </a:solidFill>
                <a:latin typeface="Arial" panose="020B0604020202020204" pitchFamily="34" charset="0"/>
                <a:cs typeface="Arial" panose="020B0604020202020204" pitchFamily="34" charset="0"/>
              </a:rPr>
              <a:t>disminuir </a:t>
            </a:r>
            <a:r>
              <a:rPr lang="es-AR" sz="1200" dirty="0">
                <a:solidFill>
                  <a:srgbClr val="FFC000"/>
                </a:solidFill>
                <a:latin typeface="Arial" panose="020B0604020202020204" pitchFamily="34" charset="0"/>
                <a:cs typeface="Arial" panose="020B0604020202020204" pitchFamily="34" charset="0"/>
              </a:rPr>
              <a:t>sus costos y </a:t>
            </a:r>
            <a:r>
              <a:rPr lang="es-AR" sz="1200" dirty="0" smtClean="0">
                <a:solidFill>
                  <a:srgbClr val="FFC000"/>
                </a:solidFill>
                <a:latin typeface="Arial" panose="020B0604020202020204" pitchFamily="34" charset="0"/>
                <a:cs typeface="Arial" panose="020B0604020202020204" pitchFamily="34" charset="0"/>
              </a:rPr>
              <a:t>riesgos</a:t>
            </a:r>
            <a:r>
              <a:rPr lang="es-AR" sz="1200" dirty="0">
                <a:solidFill>
                  <a:srgbClr val="FFC000"/>
                </a:solidFill>
                <a:latin typeface="Arial" panose="020B0604020202020204" pitchFamily="34" charset="0"/>
                <a:cs typeface="Arial" panose="020B0604020202020204" pitchFamily="34" charset="0"/>
              </a:rPr>
              <a:t>, constituye una </a:t>
            </a:r>
            <a:r>
              <a:rPr lang="es-AR" sz="1200" dirty="0" smtClean="0">
                <a:solidFill>
                  <a:srgbClr val="FFC000"/>
                </a:solidFill>
                <a:latin typeface="Arial" panose="020B0604020202020204" pitchFamily="34" charset="0"/>
                <a:cs typeface="Arial" panose="020B0604020202020204" pitchFamily="34" charset="0"/>
              </a:rPr>
              <a:t>CT</a:t>
            </a:r>
            <a:r>
              <a:rPr lang="es-AR" sz="1200" dirty="0">
                <a:solidFill>
                  <a:srgbClr val="FFC000"/>
                </a:solidFill>
                <a:latin typeface="Arial" panose="020B0604020202020204" pitchFamily="34" charset="0"/>
                <a:cs typeface="Arial" panose="020B0604020202020204" pitchFamily="34" charset="0"/>
              </a:rPr>
              <a:t> a la que destina su fuerza de ventas. En este caso, podríamos hablar de un típico caso de </a:t>
            </a:r>
            <a:r>
              <a:rPr lang="es-AR" sz="1200" i="1" dirty="0">
                <a:solidFill>
                  <a:srgbClr val="FFC000"/>
                </a:solidFill>
                <a:latin typeface="Arial" panose="020B0604020202020204" pitchFamily="34" charset="0"/>
                <a:cs typeface="Arial" panose="020B0604020202020204" pitchFamily="34" charset="0"/>
              </a:rPr>
              <a:t>interposición fraudulenta</a:t>
            </a:r>
            <a:r>
              <a:rPr lang="es-AR" sz="1200" dirty="0">
                <a:solidFill>
                  <a:srgbClr val="FFC000"/>
                </a:solidFill>
                <a:latin typeface="Arial" panose="020B0604020202020204" pitchFamily="34" charset="0"/>
                <a:cs typeface="Arial" panose="020B0604020202020204" pitchFamily="34" charset="0"/>
              </a:rPr>
              <a:t>.</a:t>
            </a:r>
          </a:p>
          <a:p>
            <a:pPr lvl="0" algn="just"/>
            <a:endParaRPr lang="es-ES" sz="1400" b="1" dirty="0">
              <a:solidFill>
                <a:srgbClr val="FFC000"/>
              </a:solidFill>
            </a:endParaRPr>
          </a:p>
          <a:p>
            <a:pPr lvl="0" algn="just"/>
            <a:r>
              <a:rPr lang="es-ES" sz="1400" b="1" dirty="0"/>
              <a:t>RELEVANCIA DEL TOTAL CUMPLIMIENTO DE LOS ASPECTOS FORMALES</a:t>
            </a:r>
            <a:r>
              <a:rPr lang="es-ES" sz="1400" b="1" dirty="0">
                <a:solidFill>
                  <a:srgbClr val="FFC000"/>
                </a:solidFill>
              </a:rPr>
              <a:t>: </a:t>
            </a:r>
            <a:r>
              <a:rPr lang="es-ES" sz="1400" dirty="0">
                <a:solidFill>
                  <a:srgbClr val="FFC000"/>
                </a:solidFill>
              </a:rPr>
              <a:t>Sí, respecto de la autorización formal, no respecto de la realidad laboral y de seguridad </a:t>
            </a:r>
            <a:r>
              <a:rPr lang="es-ES" sz="1400" dirty="0" smtClean="0">
                <a:solidFill>
                  <a:srgbClr val="FFC000"/>
                </a:solidFill>
              </a:rPr>
              <a:t>social (al menos hasta Ley 27.742).</a:t>
            </a:r>
            <a:endParaRPr lang="es-AR" sz="1400" dirty="0">
              <a:solidFill>
                <a:srgbClr val="FFC000"/>
              </a:solidFill>
            </a:endParaRPr>
          </a:p>
          <a:p>
            <a:pPr lvl="0" algn="just"/>
            <a:endParaRPr lang="es-ES" sz="1400" b="1" dirty="0">
              <a:solidFill>
                <a:srgbClr val="FFC000"/>
              </a:solidFill>
            </a:endParaRPr>
          </a:p>
          <a:p>
            <a:pPr lvl="0" algn="just"/>
            <a:r>
              <a:rPr lang="es-ES" sz="1400" b="1" dirty="0"/>
              <a:t>DETERMINACIONES PREVISIONALES ¿A LA CT Y A LA EMPRESA USUARIA?  </a:t>
            </a:r>
            <a:r>
              <a:rPr lang="es-ES" sz="1400" dirty="0">
                <a:solidFill>
                  <a:srgbClr val="FFC000"/>
                </a:solidFill>
              </a:rPr>
              <a:t>Según </a:t>
            </a:r>
            <a:r>
              <a:rPr lang="es-ES" sz="1400" i="1" dirty="0">
                <a:solidFill>
                  <a:srgbClr val="FFC000"/>
                </a:solidFill>
              </a:rPr>
              <a:t>verdadero dador de trabajo</a:t>
            </a:r>
            <a:r>
              <a:rPr lang="es-ES" sz="1400" dirty="0">
                <a:solidFill>
                  <a:srgbClr val="FFC000"/>
                </a:solidFill>
              </a:rPr>
              <a:t>. Puede haber responsabilidad de ambas, si existe subordinación con la Coop. (solidaridad </a:t>
            </a:r>
            <a:r>
              <a:rPr lang="es-ES" sz="1400" dirty="0" smtClean="0">
                <a:solidFill>
                  <a:srgbClr val="FFC000"/>
                </a:solidFill>
              </a:rPr>
              <a:t>de LCT</a:t>
            </a:r>
            <a:r>
              <a:rPr lang="es-ES" sz="1400" dirty="0">
                <a:solidFill>
                  <a:srgbClr val="FFC000"/>
                </a:solidFill>
              </a:rPr>
              <a:t>). Si la subordinación es con la usuaria, a </a:t>
            </a:r>
            <a:r>
              <a:rPr lang="es-ES" sz="1400" dirty="0" smtClean="0">
                <a:solidFill>
                  <a:srgbClr val="FFC000"/>
                </a:solidFill>
              </a:rPr>
              <a:t>ella. </a:t>
            </a:r>
            <a:r>
              <a:rPr lang="es-ES" sz="1400" dirty="0">
                <a:solidFill>
                  <a:srgbClr val="FFC000"/>
                </a:solidFill>
              </a:rPr>
              <a:t>Pero hoy la presunción del art.23 </a:t>
            </a:r>
            <a:r>
              <a:rPr lang="es-ES" sz="1400" dirty="0" smtClean="0">
                <a:solidFill>
                  <a:srgbClr val="FFC000"/>
                </a:solidFill>
              </a:rPr>
              <a:t>ha sido modificada </a:t>
            </a:r>
            <a:r>
              <a:rPr lang="es-ES" sz="1400" dirty="0">
                <a:solidFill>
                  <a:srgbClr val="FFC000"/>
                </a:solidFill>
              </a:rPr>
              <a:t>(L.27.742)</a:t>
            </a:r>
            <a:endParaRPr lang="es-AR" sz="1400" dirty="0">
              <a:solidFill>
                <a:srgbClr val="FFC000"/>
              </a:solidFill>
            </a:endParaRPr>
          </a:p>
          <a:p>
            <a:pPr lvl="0" algn="just"/>
            <a:endParaRPr lang="es-ES" sz="1400" b="1" dirty="0">
              <a:solidFill>
                <a:srgbClr val="FFC000"/>
              </a:solidFill>
            </a:endParaRPr>
          </a:p>
          <a:p>
            <a:pPr lvl="0" algn="just"/>
            <a:r>
              <a:rPr lang="es-ES" sz="1400" b="1" dirty="0"/>
              <a:t>¿ES IRRELEVANTE QUE EL INAES NO HAYA PLANTEADO OBSERVACIONES A LA CT?</a:t>
            </a:r>
            <a:r>
              <a:rPr lang="es-ES" sz="1400" b="1" dirty="0">
                <a:solidFill>
                  <a:srgbClr val="FFC000"/>
                </a:solidFill>
              </a:rPr>
              <a:t> </a:t>
            </a:r>
            <a:r>
              <a:rPr lang="es-ES" sz="1400" dirty="0">
                <a:solidFill>
                  <a:srgbClr val="FFC000"/>
                </a:solidFill>
              </a:rPr>
              <a:t>No respecto de existencia y autorización legal de la Coop., pero </a:t>
            </a:r>
            <a:r>
              <a:rPr lang="es-ES" sz="1400" dirty="0" smtClean="0">
                <a:solidFill>
                  <a:srgbClr val="FFC000"/>
                </a:solidFill>
              </a:rPr>
              <a:t>es </a:t>
            </a:r>
            <a:r>
              <a:rPr lang="es-ES" sz="1400" u="sng" dirty="0" smtClean="0">
                <a:solidFill>
                  <a:srgbClr val="FFC000"/>
                </a:solidFill>
              </a:rPr>
              <a:t>relativo </a:t>
            </a:r>
            <a:r>
              <a:rPr lang="es-ES" sz="1400" u="sng" dirty="0">
                <a:solidFill>
                  <a:srgbClr val="FFC000"/>
                </a:solidFill>
              </a:rPr>
              <a:t>respecto a la </a:t>
            </a:r>
            <a:r>
              <a:rPr lang="es-ES" sz="1400" i="1" u="sng" dirty="0">
                <a:solidFill>
                  <a:srgbClr val="FFC000"/>
                </a:solidFill>
              </a:rPr>
              <a:t>realidad del vínculo</a:t>
            </a:r>
            <a:r>
              <a:rPr lang="es-ES" sz="1400" dirty="0">
                <a:solidFill>
                  <a:srgbClr val="FFC000"/>
                </a:solidFill>
              </a:rPr>
              <a:t> que mantenga con los que figuran como asociados, y de estos con la usuaria. </a:t>
            </a:r>
            <a:endParaRPr lang="es-AR" sz="1400" dirty="0">
              <a:solidFill>
                <a:srgbClr val="FF0000"/>
              </a:solidFill>
            </a:endParaRPr>
          </a:p>
          <a:p>
            <a:pPr lvl="0" algn="just"/>
            <a:endParaRPr lang="es-ES" sz="1400" b="1" dirty="0">
              <a:solidFill>
                <a:srgbClr val="FFC000"/>
              </a:solidFill>
            </a:endParaRPr>
          </a:p>
          <a:p>
            <a:pPr lvl="0" algn="just"/>
            <a:r>
              <a:rPr lang="es-ES" sz="1400" b="1" dirty="0"/>
              <a:t>COOP AUTORIZADAS ANTES DE LA VIGENCIA DEL DTO.2015/94 ¿LES CABEN LAS RESTRICCIONES DEL DTO?</a:t>
            </a:r>
            <a:r>
              <a:rPr lang="es-ES" sz="1400" b="1" dirty="0">
                <a:solidFill>
                  <a:srgbClr val="FFC000"/>
                </a:solidFill>
              </a:rPr>
              <a:t> No </a:t>
            </a:r>
            <a:r>
              <a:rPr lang="es-ES" sz="1400" dirty="0">
                <a:solidFill>
                  <a:srgbClr val="FFC000"/>
                </a:solidFill>
              </a:rPr>
              <a:t>respecto de la autorización. Pero el art.2 </a:t>
            </a:r>
            <a:r>
              <a:rPr lang="es-ES" sz="1400" dirty="0" smtClean="0">
                <a:solidFill>
                  <a:srgbClr val="FFC000"/>
                </a:solidFill>
              </a:rPr>
              <a:t>establece </a:t>
            </a:r>
            <a:r>
              <a:rPr lang="es-ES" sz="1400" dirty="0">
                <a:solidFill>
                  <a:srgbClr val="FFC000"/>
                </a:solidFill>
              </a:rPr>
              <a:t>la fiscalización de casos que hayan desnaturalizado los principios cooperativos.</a:t>
            </a:r>
            <a:endParaRPr lang="es-AR" sz="1400" dirty="0">
              <a:solidFill>
                <a:srgbClr val="FFC000"/>
              </a:solidFill>
            </a:endParaRPr>
          </a:p>
          <a:p>
            <a:pPr lvl="0" algn="just"/>
            <a:endParaRPr lang="es-AR" sz="1400" dirty="0">
              <a:solidFill>
                <a:srgbClr val="FFC000"/>
              </a:solidFill>
            </a:endParaRPr>
          </a:p>
          <a:p>
            <a:pPr>
              <a:buNone/>
            </a:pPr>
            <a:endParaRPr lang="es-MX" sz="1400" b="0" i="0" dirty="0">
              <a:solidFill>
                <a:srgbClr val="FFC000"/>
              </a:solidFill>
              <a:effectLst/>
              <a:latin typeface="Arial" panose="020B0604020202020204" pitchFamily="34" charset="0"/>
            </a:endParaRPr>
          </a:p>
        </p:txBody>
      </p:sp>
    </p:spTree>
  </p:cSld>
  <p:clrMapOvr>
    <a:masterClrMapping/>
  </p:clrMapOvr>
  <p:transition spd="med" advClick="0"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877</TotalTime>
  <Words>4924</Words>
  <Application>Microsoft Office PowerPoint</Application>
  <PresentationFormat>Presentación en pantalla (4:3)</PresentationFormat>
  <Paragraphs>250</Paragraphs>
  <Slides>23</Slides>
  <Notes>1</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Metro</vt:lpstr>
      <vt:lpstr>¿CUÁNDO UNA COOPERATIVA DE TRABAJO NO ES TAL…?</vt:lpstr>
      <vt:lpstr>CONTENIDO SUMARIO</vt:lpstr>
      <vt:lpstr>BREVE INTRODUCCIÓN</vt:lpstr>
      <vt:lpstr>NormATIVA Aplicable: EVOLUCIÓN.</vt:lpstr>
      <vt:lpstr>NormATIVA Aplicable: EVOLUCIÓN.</vt:lpstr>
      <vt:lpstr>NormATIVA Aplicable: EVOLUCIÓN.</vt:lpstr>
      <vt:lpstr>NormATIVA Aplicable: EVOLUCIÓN.</vt:lpstr>
      <vt:lpstr>mArco legal actual de las ct respecto oblig seg social.</vt:lpstr>
      <vt:lpstr>Concepto de ct ¿CUÁNDO ES LEGÍTIMA? </vt:lpstr>
      <vt:lpstr>Concepto de ct ¿CUÁNDO ES LEGÍTIMA? (Cont.) </vt:lpstr>
      <vt:lpstr>Oblig. De las ct y sus asociados en seg. social</vt:lpstr>
      <vt:lpstr>vinculación de la ct y su usuaria. </vt:lpstr>
      <vt:lpstr>Dictámenes, norma y Jurisprud.  </vt:lpstr>
      <vt:lpstr>Supuestos de fraude cooperativo.</vt:lpstr>
      <vt:lpstr>Supuestos de fraude cooperativo (cont.)</vt:lpstr>
      <vt:lpstr>Supuestos de fraude cooperativo (cont.)</vt:lpstr>
      <vt:lpstr>Supuestos de fraude cooperativo (Cont.)</vt:lpstr>
      <vt:lpstr>Supuestos de fraude cooperativo (cont.)</vt:lpstr>
      <vt:lpstr>Supuestos de fraude cooperativo (cont.)</vt:lpstr>
      <vt:lpstr>Supuestos de fraude cooperativo (CONT.)</vt:lpstr>
      <vt:lpstr>Supuestos de fraude cooperativo (CONT.)</vt:lpstr>
      <vt:lpstr>conclusiones</vt:lpstr>
      <vt:lpstr>  Muchas 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WEBINAR: LA PERCEPCIÓN DE RIESGO FISCAL</dc:title>
  <dc:creator>soportepc</dc:creator>
  <cp:lastModifiedBy>soportepc</cp:lastModifiedBy>
  <cp:revision>542</cp:revision>
  <dcterms:created xsi:type="dcterms:W3CDTF">2023-06-02T17:00:00Z</dcterms:created>
  <dcterms:modified xsi:type="dcterms:W3CDTF">2024-08-15T13:19:48Z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EBDDFB2799ED4F84A69D7838E560573F_13</vt:lpwstr>
  </property>
  <property fmtid="{D5CDD505-2E9C-101B-9397-08002B2CF9AE}" pid="3" name="KSOProductBuildVer">
    <vt:lpwstr>2058-12.2.0.17545</vt:lpwstr>
  </property>
</Properties>
</file>