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5"/>
  </p:notesMasterIdLst>
  <p:handoutMasterIdLst>
    <p:handoutMasterId r:id="rId16"/>
  </p:handoutMasterIdLst>
  <p:sldIdLst>
    <p:sldId id="256" r:id="rId2"/>
    <p:sldId id="266" r:id="rId3"/>
    <p:sldId id="279" r:id="rId4"/>
    <p:sldId id="274" r:id="rId5"/>
    <p:sldId id="270" r:id="rId6"/>
    <p:sldId id="275" r:id="rId7"/>
    <p:sldId id="269" r:id="rId8"/>
    <p:sldId id="276" r:id="rId9"/>
    <p:sldId id="278" r:id="rId10"/>
    <p:sldId id="271" r:id="rId11"/>
    <p:sldId id="277" r:id="rId12"/>
    <p:sldId id="273"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79" autoAdjust="0"/>
    <p:restoredTop sz="94737" autoAdjust="0"/>
  </p:normalViewPr>
  <p:slideViewPr>
    <p:cSldViewPr snapToGrid="0" snapToObjects="1">
      <p:cViewPr>
        <p:scale>
          <a:sx n="91" d="100"/>
          <a:sy n="91" d="100"/>
        </p:scale>
        <p:origin x="-1104" y="-52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8" d="100"/>
          <a:sy n="88" d="100"/>
        </p:scale>
        <p:origin x="-382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7CEE0B-7783-4180-9125-AF389CD386B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D310D6BE-C73C-4042-8944-70DE750C0640}">
      <dgm:prSet/>
      <dgm:spPr/>
      <dgm:t>
        <a:bodyPr/>
        <a:lstStyle/>
        <a:p>
          <a:pPr algn="ctr" rtl="0"/>
          <a:r>
            <a:rPr lang="es-AR" b="1" i="0" baseline="0" dirty="0" err="1" smtClean="0">
              <a:latin typeface="Arial Narrow" pitchFamily="34" charset="0"/>
            </a:rPr>
            <a:t>Abog</a:t>
          </a:r>
          <a:r>
            <a:rPr lang="es-AR" b="1" i="0" baseline="0" dirty="0" smtClean="0">
              <a:latin typeface="Arial Narrow" pitchFamily="34" charset="0"/>
            </a:rPr>
            <a:t>. Fernando J. Diez</a:t>
          </a:r>
          <a:endParaRPr lang="es-ES" b="1" i="0" baseline="0" dirty="0">
            <a:latin typeface="Arial Narrow" pitchFamily="34" charset="0"/>
          </a:endParaRPr>
        </a:p>
      </dgm:t>
    </dgm:pt>
    <dgm:pt modelId="{F0105F0B-C5E4-4A6C-B144-DDEBBAF71D19}" type="parTrans" cxnId="{395F598D-770A-4186-A1D5-B9FB572E17F2}">
      <dgm:prSet/>
      <dgm:spPr/>
      <dgm:t>
        <a:bodyPr/>
        <a:lstStyle/>
        <a:p>
          <a:endParaRPr lang="es-ES"/>
        </a:p>
      </dgm:t>
    </dgm:pt>
    <dgm:pt modelId="{A87CF759-2B74-4FD5-8DED-8CD20CF9766F}" type="sibTrans" cxnId="{395F598D-770A-4186-A1D5-B9FB572E17F2}">
      <dgm:prSet/>
      <dgm:spPr/>
      <dgm:t>
        <a:bodyPr/>
        <a:lstStyle/>
        <a:p>
          <a:endParaRPr lang="es-ES"/>
        </a:p>
      </dgm:t>
    </dgm:pt>
    <dgm:pt modelId="{92456703-A482-4B03-9CD4-4A309605EB82}" type="pres">
      <dgm:prSet presAssocID="{287CEE0B-7783-4180-9125-AF389CD386B4}" presName="linear" presStyleCnt="0">
        <dgm:presLayoutVars>
          <dgm:animLvl val="lvl"/>
          <dgm:resizeHandles val="exact"/>
        </dgm:presLayoutVars>
      </dgm:prSet>
      <dgm:spPr/>
      <dgm:t>
        <a:bodyPr/>
        <a:lstStyle/>
        <a:p>
          <a:endParaRPr lang="es-ES"/>
        </a:p>
      </dgm:t>
    </dgm:pt>
    <dgm:pt modelId="{150E1949-5125-465A-AFEE-B660C66F94B8}" type="pres">
      <dgm:prSet presAssocID="{D310D6BE-C73C-4042-8944-70DE750C0640}" presName="parentText" presStyleLbl="node1" presStyleIdx="0" presStyleCnt="1">
        <dgm:presLayoutVars>
          <dgm:chMax val="0"/>
          <dgm:bulletEnabled val="1"/>
        </dgm:presLayoutVars>
      </dgm:prSet>
      <dgm:spPr/>
      <dgm:t>
        <a:bodyPr/>
        <a:lstStyle/>
        <a:p>
          <a:endParaRPr lang="es-ES"/>
        </a:p>
      </dgm:t>
    </dgm:pt>
  </dgm:ptLst>
  <dgm:cxnLst>
    <dgm:cxn modelId="{28790EC9-A649-4BF8-BBEC-D6E3D8C89F17}" type="presOf" srcId="{D310D6BE-C73C-4042-8944-70DE750C0640}" destId="{150E1949-5125-465A-AFEE-B660C66F94B8}" srcOrd="0" destOrd="0" presId="urn:microsoft.com/office/officeart/2005/8/layout/vList2"/>
    <dgm:cxn modelId="{72AECC82-F0F6-465B-89D5-535A4A7D4620}" type="presOf" srcId="{287CEE0B-7783-4180-9125-AF389CD386B4}" destId="{92456703-A482-4B03-9CD4-4A309605EB82}" srcOrd="0" destOrd="0" presId="urn:microsoft.com/office/officeart/2005/8/layout/vList2"/>
    <dgm:cxn modelId="{395F598D-770A-4186-A1D5-B9FB572E17F2}" srcId="{287CEE0B-7783-4180-9125-AF389CD386B4}" destId="{D310D6BE-C73C-4042-8944-70DE750C0640}" srcOrd="0" destOrd="0" parTransId="{F0105F0B-C5E4-4A6C-B144-DDEBBAF71D19}" sibTransId="{A87CF759-2B74-4FD5-8DED-8CD20CF9766F}"/>
    <dgm:cxn modelId="{150F6452-137C-409D-965A-FEFE9DFED333}" type="presParOf" srcId="{92456703-A482-4B03-9CD4-4A309605EB82}" destId="{150E1949-5125-465A-AFEE-B660C66F94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30A438A-5069-4BCC-B270-924CAF7680F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2983B346-2C6A-4D19-AAB7-1806014F4B53}">
      <dgm:prSet custT="1"/>
      <dgm:spPr/>
      <dgm:t>
        <a:bodyPr/>
        <a:lstStyle/>
        <a:p>
          <a:pPr algn="just" rtl="0">
            <a:lnSpc>
              <a:spcPct val="100000"/>
            </a:lnSpc>
            <a:spcBef>
              <a:spcPts val="1800"/>
            </a:spcBef>
            <a:spcAft>
              <a:spcPts val="0"/>
            </a:spcAft>
          </a:pPr>
          <a:r>
            <a:rPr lang="es-AR" sz="1800" b="0" dirty="0" smtClean="0">
              <a:solidFill>
                <a:srgbClr val="004D86"/>
              </a:solidFill>
              <a:latin typeface="Arial Narrow" pitchFamily="34" charset="0"/>
            </a:rPr>
            <a:t>Para el organismo recaudador, la declaración de los dependientes prestadas a raíz de </a:t>
          </a:r>
          <a:r>
            <a:rPr lang="es-AR" sz="1800" b="0" dirty="0" smtClean="0">
              <a:solidFill>
                <a:srgbClr val="FF0000"/>
              </a:solidFill>
              <a:latin typeface="Arial Narrow" pitchFamily="34" charset="0"/>
            </a:rPr>
            <a:t>un relevamiento es espontánea y constituye la prueba objetiva y directa del ajuste</a:t>
          </a:r>
          <a:r>
            <a:rPr lang="es-AR" sz="1800" b="0" dirty="0" smtClean="0">
              <a:solidFill>
                <a:srgbClr val="004D86"/>
              </a:solidFill>
              <a:latin typeface="Arial Narrow" pitchFamily="34" charset="0"/>
            </a:rPr>
            <a:t>, resultando inadmisibles los elementos de prueba posteriormente incorporados por el contribuyente inspeccionado consistentes en las declaraciones escritas de las personas relevadas cuyas firmas están certificadas por escribano público.</a:t>
          </a:r>
          <a:endParaRPr lang="es-ES" sz="1800" b="0" dirty="0">
            <a:solidFill>
              <a:srgbClr val="004D86"/>
            </a:solidFill>
            <a:latin typeface="Arial Narrow" pitchFamily="34" charset="0"/>
          </a:endParaRPr>
        </a:p>
      </dgm:t>
    </dgm:pt>
    <dgm:pt modelId="{733008EC-24F2-444F-9682-F3723A3B930A}" type="parTrans" cxnId="{C6D1AADA-483B-4270-97EA-CE5BA2E976CC}">
      <dgm:prSet/>
      <dgm:spPr/>
      <dgm:t>
        <a:bodyPr/>
        <a:lstStyle/>
        <a:p>
          <a:endParaRPr lang="es-ES"/>
        </a:p>
      </dgm:t>
    </dgm:pt>
    <dgm:pt modelId="{AA35650A-7473-499E-A5DE-13086BDF3849}" type="sibTrans" cxnId="{C6D1AADA-483B-4270-97EA-CE5BA2E976CC}">
      <dgm:prSet/>
      <dgm:spPr/>
      <dgm:t>
        <a:bodyPr/>
        <a:lstStyle/>
        <a:p>
          <a:endParaRPr lang="es-ES"/>
        </a:p>
      </dgm:t>
    </dgm:pt>
    <dgm:pt modelId="{262687CE-12A2-41B5-828D-7516C444F5F3}">
      <dgm:prSet custT="1"/>
      <dgm:spPr/>
      <dgm:t>
        <a:bodyPr/>
        <a:lstStyle/>
        <a:p>
          <a:pPr rtl="0"/>
          <a:endParaRPr lang="es-AR" sz="2000" b="1" dirty="0">
            <a:latin typeface="Arial Narrow" pitchFamily="34" charset="0"/>
          </a:endParaRPr>
        </a:p>
      </dgm:t>
    </dgm:pt>
    <dgm:pt modelId="{201D68C0-16B9-459E-8A8D-8CCB93E1A471}" type="sibTrans" cxnId="{84C9894E-0900-4C1A-B99A-2ABD8AEDE1DD}">
      <dgm:prSet/>
      <dgm:spPr/>
      <dgm:t>
        <a:bodyPr/>
        <a:lstStyle/>
        <a:p>
          <a:endParaRPr lang="es-ES"/>
        </a:p>
      </dgm:t>
    </dgm:pt>
    <dgm:pt modelId="{27CA0E2A-BB79-4F18-BC83-885EB7A6C710}" type="parTrans" cxnId="{84C9894E-0900-4C1A-B99A-2ABD8AEDE1DD}">
      <dgm:prSet/>
      <dgm:spPr/>
      <dgm:t>
        <a:bodyPr/>
        <a:lstStyle/>
        <a:p>
          <a:endParaRPr lang="es-ES"/>
        </a:p>
      </dgm:t>
    </dgm:pt>
    <dgm:pt modelId="{1A56760A-99C6-4DFF-98A3-AADE3D204117}">
      <dgm:prSet custT="1"/>
      <dgm:spPr/>
      <dgm:t>
        <a:bodyPr/>
        <a:lstStyle/>
        <a:p>
          <a:pPr algn="just" rtl="0">
            <a:lnSpc>
              <a:spcPct val="100000"/>
            </a:lnSpc>
            <a:spcBef>
              <a:spcPts val="1800"/>
            </a:spcBef>
            <a:spcAft>
              <a:spcPts val="0"/>
            </a:spcAft>
          </a:pPr>
          <a:r>
            <a:rPr lang="es-AR" sz="1800" b="0" dirty="0" smtClean="0">
              <a:solidFill>
                <a:srgbClr val="004D86"/>
              </a:solidFill>
              <a:latin typeface="Arial Narrow" pitchFamily="34" charset="0"/>
            </a:rPr>
            <a:t>En principio las declaraciones prestadas por los empleados ante funcionarios públicos deben prevalecer sobre sus posteriores rectificaciones, dado su carácter espontáneo y que fueron tomadas en forma imprevista por el inspector que se apersonó en la sede social de la empresa, CFSS, sala II, 30/4/2021, </a:t>
          </a:r>
          <a:r>
            <a:rPr lang="es-AR" sz="1800" b="1" dirty="0" smtClean="0">
              <a:solidFill>
                <a:srgbClr val="004D86"/>
              </a:solidFill>
              <a:latin typeface="Arial Narrow" pitchFamily="34" charset="0"/>
            </a:rPr>
            <a:t>“Carranza”</a:t>
          </a:r>
          <a:endParaRPr lang="es-ES" sz="1800" b="1" dirty="0">
            <a:solidFill>
              <a:srgbClr val="004D86"/>
            </a:solidFill>
            <a:latin typeface="Arial Narrow" pitchFamily="34" charset="0"/>
          </a:endParaRPr>
        </a:p>
      </dgm:t>
    </dgm:pt>
    <dgm:pt modelId="{6B868CA7-B52B-4DE4-9D9F-1BD90F6CC7AA}" type="parTrans" cxnId="{815DE6F6-2E32-425D-A990-107D99E48ECD}">
      <dgm:prSet/>
      <dgm:spPr/>
      <dgm:t>
        <a:bodyPr/>
        <a:lstStyle/>
        <a:p>
          <a:endParaRPr lang="es-AR"/>
        </a:p>
      </dgm:t>
    </dgm:pt>
    <dgm:pt modelId="{F632C6F6-DBFE-498A-896A-7CBC7EC10C30}" type="sibTrans" cxnId="{815DE6F6-2E32-425D-A990-107D99E48ECD}">
      <dgm:prSet/>
      <dgm:spPr/>
      <dgm:t>
        <a:bodyPr/>
        <a:lstStyle/>
        <a:p>
          <a:endParaRPr lang="es-AR"/>
        </a:p>
      </dgm:t>
    </dgm:pt>
    <dgm:pt modelId="{280E74A7-93B0-4221-96CD-E29B5CAB99CD}">
      <dgm:prSet custT="1"/>
      <dgm:spPr/>
      <dgm:t>
        <a:bodyPr/>
        <a:lstStyle/>
        <a:p>
          <a:pPr algn="just" rtl="0">
            <a:lnSpc>
              <a:spcPct val="100000"/>
            </a:lnSpc>
            <a:spcBef>
              <a:spcPts val="1800"/>
            </a:spcBef>
            <a:spcAft>
              <a:spcPts val="0"/>
            </a:spcAft>
          </a:pPr>
          <a:endParaRPr lang="es-ES" sz="1800" b="0" dirty="0">
            <a:solidFill>
              <a:srgbClr val="004D86"/>
            </a:solidFill>
            <a:latin typeface="Arial Narrow" pitchFamily="34" charset="0"/>
          </a:endParaRPr>
        </a:p>
      </dgm:t>
    </dgm:pt>
    <dgm:pt modelId="{0FC79A4B-3BAB-4397-BAAD-64382A58F87A}" type="parTrans" cxnId="{F429FB70-A049-4A22-B716-6E646E8150FE}">
      <dgm:prSet/>
      <dgm:spPr/>
      <dgm:t>
        <a:bodyPr/>
        <a:lstStyle/>
        <a:p>
          <a:endParaRPr lang="es-AR"/>
        </a:p>
      </dgm:t>
    </dgm:pt>
    <dgm:pt modelId="{8EC6A20D-01C1-466E-B3E9-B4784FCBB39A}" type="sibTrans" cxnId="{F429FB70-A049-4A22-B716-6E646E8150FE}">
      <dgm:prSet/>
      <dgm:spPr/>
      <dgm:t>
        <a:bodyPr/>
        <a:lstStyle/>
        <a:p>
          <a:endParaRPr lang="es-AR"/>
        </a:p>
      </dgm:t>
    </dgm:pt>
    <dgm:pt modelId="{289F19D7-2066-41FB-93F9-D7F6AAF031C0}">
      <dgm:prSet custT="1"/>
      <dgm:spPr/>
      <dgm:t>
        <a:bodyPr/>
        <a:lstStyle/>
        <a:p>
          <a:pPr algn="just" rtl="0">
            <a:lnSpc>
              <a:spcPct val="100000"/>
            </a:lnSpc>
            <a:spcBef>
              <a:spcPts val="1800"/>
            </a:spcBef>
            <a:spcAft>
              <a:spcPts val="0"/>
            </a:spcAft>
          </a:pPr>
          <a:r>
            <a:rPr lang="es-AR" sz="1800" b="0" dirty="0" smtClean="0">
              <a:solidFill>
                <a:srgbClr val="004D86"/>
              </a:solidFill>
              <a:latin typeface="Arial Narrow" pitchFamily="34" charset="0"/>
            </a:rPr>
            <a:t>Las manifestaciones espontáneas y sorpresivas efectuadas por los empleados ante las autoridades administrativas y que se constatan en actas, aunque ello es a condición que los datos declarados tengan aptitud para formar convicción respecto de la cuestión y para fundar el acto administrativo, CFSS, sala I, 26/5/2021, </a:t>
          </a:r>
          <a:r>
            <a:rPr lang="es-AR" sz="1800" b="1" dirty="0" smtClean="0">
              <a:solidFill>
                <a:srgbClr val="004D86"/>
              </a:solidFill>
              <a:latin typeface="Arial Narrow" pitchFamily="34" charset="0"/>
            </a:rPr>
            <a:t>“Alfredo Ignacio Corral SA”. </a:t>
          </a:r>
          <a:endParaRPr lang="es-ES" sz="1800" b="1" dirty="0">
            <a:solidFill>
              <a:srgbClr val="004D86"/>
            </a:solidFill>
            <a:latin typeface="Arial Narrow" pitchFamily="34" charset="0"/>
          </a:endParaRPr>
        </a:p>
      </dgm:t>
    </dgm:pt>
    <dgm:pt modelId="{E17174AC-4544-426C-8319-06C4F85A266E}" type="parTrans" cxnId="{67ABE109-E164-490F-9092-5C246EC1093C}">
      <dgm:prSet/>
      <dgm:spPr/>
      <dgm:t>
        <a:bodyPr/>
        <a:lstStyle/>
        <a:p>
          <a:endParaRPr lang="es-AR"/>
        </a:p>
      </dgm:t>
    </dgm:pt>
    <dgm:pt modelId="{83333D86-0F22-4DED-AB72-5116BBAFFEEE}" type="sibTrans" cxnId="{67ABE109-E164-490F-9092-5C246EC1093C}">
      <dgm:prSet/>
      <dgm:spPr/>
      <dgm:t>
        <a:bodyPr/>
        <a:lstStyle/>
        <a:p>
          <a:endParaRPr lang="es-AR"/>
        </a:p>
      </dgm:t>
    </dgm:pt>
    <dgm:pt modelId="{E2ECAF7A-37F1-45AD-AE98-9DA8FFCE6752}">
      <dgm:prSet custT="1"/>
      <dgm:spPr/>
      <dgm:t>
        <a:bodyPr/>
        <a:lstStyle/>
        <a:p>
          <a:pPr algn="just" rtl="0">
            <a:lnSpc>
              <a:spcPct val="100000"/>
            </a:lnSpc>
            <a:spcBef>
              <a:spcPts val="1800"/>
            </a:spcBef>
            <a:spcAft>
              <a:spcPts val="0"/>
            </a:spcAft>
          </a:pPr>
          <a:endParaRPr lang="es-ES" sz="1800" b="1" dirty="0">
            <a:solidFill>
              <a:srgbClr val="004D86"/>
            </a:solidFill>
            <a:latin typeface="Arial Narrow" pitchFamily="34" charset="0"/>
          </a:endParaRPr>
        </a:p>
      </dgm:t>
    </dgm:pt>
    <dgm:pt modelId="{6E5F7C22-50ED-4975-BCC8-1D7E5B78F592}" type="parTrans" cxnId="{A994A1C1-24D7-4BB8-ABD2-8DA1BC1EE98A}">
      <dgm:prSet/>
      <dgm:spPr/>
      <dgm:t>
        <a:bodyPr/>
        <a:lstStyle/>
        <a:p>
          <a:endParaRPr lang="es-AR"/>
        </a:p>
      </dgm:t>
    </dgm:pt>
    <dgm:pt modelId="{B4ADC408-1C4B-4228-AE96-C348A5E8EA5A}" type="sibTrans" cxnId="{A994A1C1-24D7-4BB8-ABD2-8DA1BC1EE98A}">
      <dgm:prSet/>
      <dgm:spPr/>
      <dgm:t>
        <a:bodyPr/>
        <a:lstStyle/>
        <a:p>
          <a:endParaRPr lang="es-AR"/>
        </a:p>
      </dgm:t>
    </dgm:pt>
    <dgm:pt modelId="{7A4D1BE4-A812-4EA7-BC52-EDF8659F6A3E}" type="pres">
      <dgm:prSet presAssocID="{630A438A-5069-4BCC-B270-924CAF7680F1}" presName="linear" presStyleCnt="0">
        <dgm:presLayoutVars>
          <dgm:dir/>
          <dgm:animLvl val="lvl"/>
          <dgm:resizeHandles val="exact"/>
        </dgm:presLayoutVars>
      </dgm:prSet>
      <dgm:spPr/>
      <dgm:t>
        <a:bodyPr/>
        <a:lstStyle/>
        <a:p>
          <a:endParaRPr lang="es-ES"/>
        </a:p>
      </dgm:t>
    </dgm:pt>
    <dgm:pt modelId="{3C04B18D-6E16-47E6-A8F5-CF5EB01B4BD0}" type="pres">
      <dgm:prSet presAssocID="{262687CE-12A2-41B5-828D-7516C444F5F3}" presName="parentLin" presStyleCnt="0"/>
      <dgm:spPr/>
    </dgm:pt>
    <dgm:pt modelId="{FE59B97A-16C9-4912-9936-BA14FAD2D18A}" type="pres">
      <dgm:prSet presAssocID="{262687CE-12A2-41B5-828D-7516C444F5F3}" presName="parentLeftMargin" presStyleLbl="node1" presStyleIdx="0" presStyleCnt="1"/>
      <dgm:spPr/>
      <dgm:t>
        <a:bodyPr/>
        <a:lstStyle/>
        <a:p>
          <a:endParaRPr lang="es-ES"/>
        </a:p>
      </dgm:t>
    </dgm:pt>
    <dgm:pt modelId="{076D9201-12FA-4179-B0CD-EC9D5D3741CD}" type="pres">
      <dgm:prSet presAssocID="{262687CE-12A2-41B5-828D-7516C444F5F3}" presName="parentText" presStyleLbl="node1" presStyleIdx="0" presStyleCnt="1">
        <dgm:presLayoutVars>
          <dgm:chMax val="0"/>
          <dgm:bulletEnabled val="1"/>
        </dgm:presLayoutVars>
      </dgm:prSet>
      <dgm:spPr/>
      <dgm:t>
        <a:bodyPr/>
        <a:lstStyle/>
        <a:p>
          <a:endParaRPr lang="es-ES"/>
        </a:p>
      </dgm:t>
    </dgm:pt>
    <dgm:pt modelId="{7B95B888-F310-40C3-AA16-9BD01F517B9F}" type="pres">
      <dgm:prSet presAssocID="{262687CE-12A2-41B5-828D-7516C444F5F3}" presName="negativeSpace" presStyleCnt="0"/>
      <dgm:spPr/>
    </dgm:pt>
    <dgm:pt modelId="{1424A8EB-4383-4BBA-9245-A10B1D81F095}" type="pres">
      <dgm:prSet presAssocID="{262687CE-12A2-41B5-828D-7516C444F5F3}" presName="childText" presStyleLbl="conFgAcc1" presStyleIdx="0" presStyleCnt="1" custScaleY="104645">
        <dgm:presLayoutVars>
          <dgm:bulletEnabled val="1"/>
        </dgm:presLayoutVars>
      </dgm:prSet>
      <dgm:spPr/>
      <dgm:t>
        <a:bodyPr/>
        <a:lstStyle/>
        <a:p>
          <a:endParaRPr lang="es-ES"/>
        </a:p>
      </dgm:t>
    </dgm:pt>
  </dgm:ptLst>
  <dgm:cxnLst>
    <dgm:cxn modelId="{F429FB70-A049-4A22-B716-6E646E8150FE}" srcId="{262687CE-12A2-41B5-828D-7516C444F5F3}" destId="{280E74A7-93B0-4221-96CD-E29B5CAB99CD}" srcOrd="1" destOrd="0" parTransId="{0FC79A4B-3BAB-4397-BAAD-64382A58F87A}" sibTransId="{8EC6A20D-01C1-466E-B3E9-B4784FCBB39A}"/>
    <dgm:cxn modelId="{CE52F669-A0F0-481C-A9CA-5E35DAE31CF4}" type="presOf" srcId="{E2ECAF7A-37F1-45AD-AE98-9DA8FFCE6752}" destId="{1424A8EB-4383-4BBA-9245-A10B1D81F095}" srcOrd="0" destOrd="3" presId="urn:microsoft.com/office/officeart/2005/8/layout/list1"/>
    <dgm:cxn modelId="{2C679D51-6A0A-479E-BFB6-8AC561389C21}" type="presOf" srcId="{289F19D7-2066-41FB-93F9-D7F6AAF031C0}" destId="{1424A8EB-4383-4BBA-9245-A10B1D81F095}" srcOrd="0" destOrd="4" presId="urn:microsoft.com/office/officeart/2005/8/layout/list1"/>
    <dgm:cxn modelId="{880D6496-0EB3-44DD-B2E3-66809F8BAB16}" type="presOf" srcId="{1A56760A-99C6-4DFF-98A3-AADE3D204117}" destId="{1424A8EB-4383-4BBA-9245-A10B1D81F095}" srcOrd="0" destOrd="2" presId="urn:microsoft.com/office/officeart/2005/8/layout/list1"/>
    <dgm:cxn modelId="{3C80BCC3-096E-43B5-BF6E-EA0654635B0F}" type="presOf" srcId="{262687CE-12A2-41B5-828D-7516C444F5F3}" destId="{FE59B97A-16C9-4912-9936-BA14FAD2D18A}" srcOrd="0" destOrd="0" presId="urn:microsoft.com/office/officeart/2005/8/layout/list1"/>
    <dgm:cxn modelId="{11CA5095-4067-4A61-8F9E-FC12D5CCCE02}" type="presOf" srcId="{630A438A-5069-4BCC-B270-924CAF7680F1}" destId="{7A4D1BE4-A812-4EA7-BC52-EDF8659F6A3E}" srcOrd="0" destOrd="0" presId="urn:microsoft.com/office/officeart/2005/8/layout/list1"/>
    <dgm:cxn modelId="{C6D1AADA-483B-4270-97EA-CE5BA2E976CC}" srcId="{262687CE-12A2-41B5-828D-7516C444F5F3}" destId="{2983B346-2C6A-4D19-AAB7-1806014F4B53}" srcOrd="0" destOrd="0" parTransId="{733008EC-24F2-444F-9682-F3723A3B930A}" sibTransId="{AA35650A-7473-499E-A5DE-13086BDF3849}"/>
    <dgm:cxn modelId="{815DE6F6-2E32-425D-A990-107D99E48ECD}" srcId="{262687CE-12A2-41B5-828D-7516C444F5F3}" destId="{1A56760A-99C6-4DFF-98A3-AADE3D204117}" srcOrd="2" destOrd="0" parTransId="{6B868CA7-B52B-4DE4-9D9F-1BD90F6CC7AA}" sibTransId="{F632C6F6-DBFE-498A-896A-7CBC7EC10C30}"/>
    <dgm:cxn modelId="{67ABE109-E164-490F-9092-5C246EC1093C}" srcId="{262687CE-12A2-41B5-828D-7516C444F5F3}" destId="{289F19D7-2066-41FB-93F9-D7F6AAF031C0}" srcOrd="4" destOrd="0" parTransId="{E17174AC-4544-426C-8319-06C4F85A266E}" sibTransId="{83333D86-0F22-4DED-AB72-5116BBAFFEEE}"/>
    <dgm:cxn modelId="{C6190CD2-35D5-4C75-9DA4-CF9C3EDA4050}" type="presOf" srcId="{280E74A7-93B0-4221-96CD-E29B5CAB99CD}" destId="{1424A8EB-4383-4BBA-9245-A10B1D81F095}" srcOrd="0" destOrd="1" presId="urn:microsoft.com/office/officeart/2005/8/layout/list1"/>
    <dgm:cxn modelId="{097DA29D-DD62-4497-98C7-E7617ECF7093}" type="presOf" srcId="{2983B346-2C6A-4D19-AAB7-1806014F4B53}" destId="{1424A8EB-4383-4BBA-9245-A10B1D81F095}" srcOrd="0" destOrd="0" presId="urn:microsoft.com/office/officeart/2005/8/layout/list1"/>
    <dgm:cxn modelId="{84C9894E-0900-4C1A-B99A-2ABD8AEDE1DD}" srcId="{630A438A-5069-4BCC-B270-924CAF7680F1}" destId="{262687CE-12A2-41B5-828D-7516C444F5F3}" srcOrd="0" destOrd="0" parTransId="{27CA0E2A-BB79-4F18-BC83-885EB7A6C710}" sibTransId="{201D68C0-16B9-459E-8A8D-8CCB93E1A471}"/>
    <dgm:cxn modelId="{ABF7570D-16DF-412C-9D8F-C4AC61CFFB3B}" type="presOf" srcId="{262687CE-12A2-41B5-828D-7516C444F5F3}" destId="{076D9201-12FA-4179-B0CD-EC9D5D3741CD}" srcOrd="1" destOrd="0" presId="urn:microsoft.com/office/officeart/2005/8/layout/list1"/>
    <dgm:cxn modelId="{A994A1C1-24D7-4BB8-ABD2-8DA1BC1EE98A}" srcId="{262687CE-12A2-41B5-828D-7516C444F5F3}" destId="{E2ECAF7A-37F1-45AD-AE98-9DA8FFCE6752}" srcOrd="3" destOrd="0" parTransId="{6E5F7C22-50ED-4975-BCC8-1D7E5B78F592}" sibTransId="{B4ADC408-1C4B-4228-AE96-C348A5E8EA5A}"/>
    <dgm:cxn modelId="{2ABCA982-C5EC-4EC6-867E-0EFCDE3AC89D}" type="presParOf" srcId="{7A4D1BE4-A812-4EA7-BC52-EDF8659F6A3E}" destId="{3C04B18D-6E16-47E6-A8F5-CF5EB01B4BD0}" srcOrd="0" destOrd="0" presId="urn:microsoft.com/office/officeart/2005/8/layout/list1"/>
    <dgm:cxn modelId="{8D6CBBC7-C3D2-4C79-81B3-0DA3AC1279C8}" type="presParOf" srcId="{3C04B18D-6E16-47E6-A8F5-CF5EB01B4BD0}" destId="{FE59B97A-16C9-4912-9936-BA14FAD2D18A}" srcOrd="0" destOrd="0" presId="urn:microsoft.com/office/officeart/2005/8/layout/list1"/>
    <dgm:cxn modelId="{AE93D646-88ED-4726-A7F2-0B123D69EC4B}" type="presParOf" srcId="{3C04B18D-6E16-47E6-A8F5-CF5EB01B4BD0}" destId="{076D9201-12FA-4179-B0CD-EC9D5D3741CD}" srcOrd="1" destOrd="0" presId="urn:microsoft.com/office/officeart/2005/8/layout/list1"/>
    <dgm:cxn modelId="{E0680ABB-7A2D-4F41-90A0-3194384F36B1}" type="presParOf" srcId="{7A4D1BE4-A812-4EA7-BC52-EDF8659F6A3E}" destId="{7B95B888-F310-40C3-AA16-9BD01F517B9F}" srcOrd="1" destOrd="0" presId="urn:microsoft.com/office/officeart/2005/8/layout/list1"/>
    <dgm:cxn modelId="{905E27A6-88B0-406E-B037-2A306D3D4D2C}" type="presParOf" srcId="{7A4D1BE4-A812-4EA7-BC52-EDF8659F6A3E}" destId="{1424A8EB-4383-4BBA-9245-A10B1D81F09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6418CAB-1AF2-4545-B806-8F2016292E4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AR"/>
        </a:p>
      </dgm:t>
    </dgm:pt>
    <dgm:pt modelId="{F2CC79C9-8A16-403B-9771-589460C9F47A}">
      <dgm:prSet custT="1"/>
      <dgm:spPr/>
      <dgm:t>
        <a:bodyPr/>
        <a:lstStyle/>
        <a:p>
          <a:pPr algn="just" rtl="0"/>
          <a:r>
            <a:rPr lang="es-MX" sz="1800" dirty="0" smtClean="0">
              <a:solidFill>
                <a:srgbClr val="004D86"/>
              </a:solidFill>
              <a:latin typeface="Arial Narrow" pitchFamily="34" charset="0"/>
            </a:rPr>
            <a:t>La plena fe a que el art. 296 del CCCN y el inc.) del art. 35 la ley 11.683 hacen referencia, de los hechos que el oficial ha cumplido o ha presenciado, </a:t>
          </a:r>
          <a:r>
            <a:rPr lang="es-MX" sz="1800" u="sng" dirty="0" smtClean="0">
              <a:solidFill>
                <a:srgbClr val="004D86"/>
              </a:solidFill>
              <a:latin typeface="Arial Narrow" pitchFamily="34" charset="0"/>
            </a:rPr>
            <a:t>se refiere a la </a:t>
          </a:r>
          <a:r>
            <a:rPr lang="es-MX" sz="1800" u="sng" dirty="0" err="1" smtClean="0">
              <a:solidFill>
                <a:srgbClr val="004D86"/>
              </a:solidFill>
              <a:latin typeface="Arial Narrow" pitchFamily="34" charset="0"/>
            </a:rPr>
            <a:t>instrumentalidad</a:t>
          </a:r>
          <a:r>
            <a:rPr lang="es-MX" sz="1800" u="sng" dirty="0" smtClean="0">
              <a:solidFill>
                <a:srgbClr val="004D86"/>
              </a:solidFill>
              <a:latin typeface="Arial Narrow" pitchFamily="34" charset="0"/>
            </a:rPr>
            <a:t> de un acto jurídico</a:t>
          </a:r>
          <a:r>
            <a:rPr lang="es-MX" sz="1800" dirty="0" smtClean="0">
              <a:solidFill>
                <a:srgbClr val="004D86"/>
              </a:solidFill>
              <a:latin typeface="Arial Narrow" pitchFamily="34" charset="0"/>
            </a:rPr>
            <a:t>; </a:t>
          </a:r>
          <a:r>
            <a:rPr lang="es-MX" sz="1800" b="1" dirty="0" smtClean="0">
              <a:solidFill>
                <a:srgbClr val="004D86"/>
              </a:solidFill>
              <a:latin typeface="Arial Narrow" pitchFamily="34" charset="0"/>
            </a:rPr>
            <a:t>no a los hechos que puedan haber servido de base al acto jurídico</a:t>
          </a:r>
          <a:r>
            <a:rPr lang="es-MX" sz="1800" dirty="0" smtClean="0">
              <a:solidFill>
                <a:srgbClr val="004D86"/>
              </a:solidFill>
              <a:latin typeface="Arial Narrow" pitchFamily="34" charset="0"/>
            </a:rPr>
            <a:t>. Estos deben probarse y si la Administración no lo hace, su aseveración resulta arbitraria.</a:t>
          </a:r>
          <a:endParaRPr lang="es-AR" sz="1800" dirty="0">
            <a:solidFill>
              <a:srgbClr val="004D86"/>
            </a:solidFill>
            <a:latin typeface="Arial Narrow" pitchFamily="34" charset="0"/>
          </a:endParaRPr>
        </a:p>
      </dgm:t>
    </dgm:pt>
    <dgm:pt modelId="{AF79DF93-8132-4B46-AD88-D6091FC429A9}" type="parTrans" cxnId="{B0CA8BCE-CEB4-4D05-A9FA-16EE1D990053}">
      <dgm:prSet/>
      <dgm:spPr/>
      <dgm:t>
        <a:bodyPr/>
        <a:lstStyle/>
        <a:p>
          <a:endParaRPr lang="es-AR"/>
        </a:p>
      </dgm:t>
    </dgm:pt>
    <dgm:pt modelId="{39D710C6-41C8-44D9-AF01-122D1F35BEAE}" type="sibTrans" cxnId="{B0CA8BCE-CEB4-4D05-A9FA-16EE1D990053}">
      <dgm:prSet/>
      <dgm:spPr/>
      <dgm:t>
        <a:bodyPr/>
        <a:lstStyle/>
        <a:p>
          <a:endParaRPr lang="es-AR"/>
        </a:p>
      </dgm:t>
    </dgm:pt>
    <dgm:pt modelId="{A95CAD8B-F3BD-45DF-A3D5-8F69138B5617}">
      <dgm:prSet custT="1"/>
      <dgm:spPr/>
      <dgm:t>
        <a:bodyPr/>
        <a:lstStyle/>
        <a:p>
          <a:pPr algn="just"/>
          <a:r>
            <a:rPr lang="es-MX" sz="1800" dirty="0" smtClean="0">
              <a:solidFill>
                <a:srgbClr val="004D86"/>
              </a:solidFill>
              <a:latin typeface="Arial Narrow" pitchFamily="34" charset="0"/>
            </a:rPr>
            <a:t>Si bien es cierto que las actas tienen carácter de “presunción iuris tantum”, ello </a:t>
          </a:r>
          <a:r>
            <a:rPr lang="es-MX" sz="1800" b="1" dirty="0" smtClean="0">
              <a:solidFill>
                <a:srgbClr val="004D86"/>
              </a:solidFill>
              <a:latin typeface="Arial Narrow" pitchFamily="34" charset="0"/>
            </a:rPr>
            <a:t>no implica el agotamiento de la labor investigativa constituyendo tan solo un punto de partida de un proceso de verificación exhaustivo con la mayor amplitud probatoria en búsqueda de la verdad real</a:t>
          </a:r>
          <a:r>
            <a:rPr lang="es-MX" sz="1800" dirty="0" smtClean="0">
              <a:solidFill>
                <a:srgbClr val="004D86"/>
              </a:solidFill>
              <a:latin typeface="Arial Narrow" pitchFamily="34" charset="0"/>
            </a:rPr>
            <a:t> </a:t>
          </a:r>
          <a:r>
            <a:rPr lang="es-MX" sz="1800" b="1" dirty="0" smtClean="0">
              <a:solidFill>
                <a:srgbClr val="004D86"/>
              </a:solidFill>
              <a:latin typeface="Arial Narrow" pitchFamily="34" charset="0"/>
            </a:rPr>
            <a:t>recayendo la carga de la misma sobre la Administración más allá de lo que aporte el propio administrado</a:t>
          </a:r>
          <a:endParaRPr lang="es-AR" sz="1800" b="1" dirty="0" smtClean="0">
            <a:solidFill>
              <a:srgbClr val="004D86"/>
            </a:solidFill>
            <a:latin typeface="Arial Narrow" pitchFamily="34" charset="0"/>
          </a:endParaRPr>
        </a:p>
      </dgm:t>
    </dgm:pt>
    <dgm:pt modelId="{95785ED5-6814-4DDB-AD73-CDE7482D45EB}" type="parTrans" cxnId="{968DB132-1A52-4C99-B5C7-DE1973A57556}">
      <dgm:prSet/>
      <dgm:spPr/>
      <dgm:t>
        <a:bodyPr/>
        <a:lstStyle/>
        <a:p>
          <a:endParaRPr lang="es-AR"/>
        </a:p>
      </dgm:t>
    </dgm:pt>
    <dgm:pt modelId="{77662F51-8044-44A8-9963-1D4A0882335A}" type="sibTrans" cxnId="{968DB132-1A52-4C99-B5C7-DE1973A57556}">
      <dgm:prSet/>
      <dgm:spPr/>
      <dgm:t>
        <a:bodyPr/>
        <a:lstStyle/>
        <a:p>
          <a:endParaRPr lang="es-AR"/>
        </a:p>
      </dgm:t>
    </dgm:pt>
    <dgm:pt modelId="{70957867-0AF4-475F-A15B-DA16C1A292A4}">
      <dgm:prSet custT="1"/>
      <dgm:spPr/>
      <dgm:t>
        <a:bodyPr/>
        <a:lstStyle/>
        <a:p>
          <a:pPr algn="just"/>
          <a:r>
            <a:rPr lang="es-MX" sz="1800" dirty="0" smtClean="0">
              <a:solidFill>
                <a:srgbClr val="004D86"/>
              </a:solidFill>
              <a:latin typeface="Arial Narrow" pitchFamily="34" charset="0"/>
            </a:rPr>
            <a:t>Si bien consideramos que las actas de relevamiento de personal son fundamentales a la hora de captar la omisión de registración de los empleados o de detectar diferencias entre las remuneraciones que se abonan y se informan a la AFIP, también entendemos que </a:t>
          </a:r>
          <a:r>
            <a:rPr lang="es-MX" sz="1800" b="1" dirty="0" smtClean="0">
              <a:solidFill>
                <a:srgbClr val="004D86"/>
              </a:solidFill>
              <a:latin typeface="Arial Narrow" pitchFamily="34" charset="0"/>
            </a:rPr>
            <a:t>la presunción de la existencia de la relación laboral debe verificarse al extremo, correspondiendo que impere el principio de verdad material o real de manera que se llevan a cabo todas las diligencias conducentes para incursionar en el fondo de la realidad jurídica analizada.</a:t>
          </a:r>
          <a:endParaRPr lang="es-AR" sz="1800" b="1" dirty="0" smtClean="0">
            <a:solidFill>
              <a:srgbClr val="004D86"/>
            </a:solidFill>
            <a:latin typeface="Arial Narrow" pitchFamily="34" charset="0"/>
          </a:endParaRPr>
        </a:p>
      </dgm:t>
    </dgm:pt>
    <dgm:pt modelId="{179FF57C-0F15-4768-8116-D7F24D5E208E}" type="parTrans" cxnId="{F6A4E779-F941-4F5D-900C-8C509BB9F94F}">
      <dgm:prSet/>
      <dgm:spPr/>
      <dgm:t>
        <a:bodyPr/>
        <a:lstStyle/>
        <a:p>
          <a:endParaRPr lang="es-AR"/>
        </a:p>
      </dgm:t>
    </dgm:pt>
    <dgm:pt modelId="{F60D4510-122F-49E9-BE4A-7FC71459C856}" type="sibTrans" cxnId="{F6A4E779-F941-4F5D-900C-8C509BB9F94F}">
      <dgm:prSet/>
      <dgm:spPr/>
      <dgm:t>
        <a:bodyPr/>
        <a:lstStyle/>
        <a:p>
          <a:endParaRPr lang="es-AR"/>
        </a:p>
      </dgm:t>
    </dgm:pt>
    <dgm:pt modelId="{16941E3D-653F-4714-925F-0A4CF3738492}">
      <dgm:prSet custT="1"/>
      <dgm:spPr/>
      <dgm:t>
        <a:bodyPr/>
        <a:lstStyle/>
        <a:p>
          <a:pPr algn="just"/>
          <a:endParaRPr lang="es-AR" sz="1800" dirty="0" smtClean="0">
            <a:solidFill>
              <a:srgbClr val="004D86"/>
            </a:solidFill>
            <a:latin typeface="Arial Narrow" pitchFamily="34" charset="0"/>
          </a:endParaRPr>
        </a:p>
      </dgm:t>
    </dgm:pt>
    <dgm:pt modelId="{FAF41CA4-6607-4107-8890-F44ECACA77A4}" type="parTrans" cxnId="{806C9E6B-A28D-432D-95CD-68C3BFC29A38}">
      <dgm:prSet/>
      <dgm:spPr/>
      <dgm:t>
        <a:bodyPr/>
        <a:lstStyle/>
        <a:p>
          <a:endParaRPr lang="es-AR"/>
        </a:p>
      </dgm:t>
    </dgm:pt>
    <dgm:pt modelId="{299F878C-07AA-46F7-947B-71BFB2CDE4B5}" type="sibTrans" cxnId="{806C9E6B-A28D-432D-95CD-68C3BFC29A38}">
      <dgm:prSet/>
      <dgm:spPr/>
      <dgm:t>
        <a:bodyPr/>
        <a:lstStyle/>
        <a:p>
          <a:endParaRPr lang="es-AR"/>
        </a:p>
      </dgm:t>
    </dgm:pt>
    <dgm:pt modelId="{23CAA829-9162-44E3-876D-58115093CCAA}" type="pres">
      <dgm:prSet presAssocID="{56418CAB-1AF2-4545-B806-8F2016292E45}" presName="vert0" presStyleCnt="0">
        <dgm:presLayoutVars>
          <dgm:dir/>
          <dgm:animOne val="branch"/>
          <dgm:animLvl val="lvl"/>
        </dgm:presLayoutVars>
      </dgm:prSet>
      <dgm:spPr/>
      <dgm:t>
        <a:bodyPr/>
        <a:lstStyle/>
        <a:p>
          <a:endParaRPr lang="es-AR"/>
        </a:p>
      </dgm:t>
    </dgm:pt>
    <dgm:pt modelId="{9366AEC0-A764-42CE-8130-643B71BADCE8}" type="pres">
      <dgm:prSet presAssocID="{F2CC79C9-8A16-403B-9771-589460C9F47A}" presName="thickLine" presStyleLbl="alignNode1" presStyleIdx="0" presStyleCnt="4"/>
      <dgm:spPr/>
    </dgm:pt>
    <dgm:pt modelId="{7C7F643D-ACF8-4C38-BCA8-BB51B5BA3F78}" type="pres">
      <dgm:prSet presAssocID="{F2CC79C9-8A16-403B-9771-589460C9F47A}" presName="horz1" presStyleCnt="0"/>
      <dgm:spPr/>
    </dgm:pt>
    <dgm:pt modelId="{8DB5D3D3-C2F5-4C26-AACC-742B2339E479}" type="pres">
      <dgm:prSet presAssocID="{F2CC79C9-8A16-403B-9771-589460C9F47A}" presName="tx1" presStyleLbl="revTx" presStyleIdx="0" presStyleCnt="4"/>
      <dgm:spPr/>
      <dgm:t>
        <a:bodyPr/>
        <a:lstStyle/>
        <a:p>
          <a:endParaRPr lang="es-AR"/>
        </a:p>
      </dgm:t>
    </dgm:pt>
    <dgm:pt modelId="{BE2BEE93-9C14-4C3D-9641-3F565560A7F6}" type="pres">
      <dgm:prSet presAssocID="{F2CC79C9-8A16-403B-9771-589460C9F47A}" presName="vert1" presStyleCnt="0"/>
      <dgm:spPr/>
    </dgm:pt>
    <dgm:pt modelId="{0AB6F162-0BDD-421B-8FDB-922FBB39073E}" type="pres">
      <dgm:prSet presAssocID="{A95CAD8B-F3BD-45DF-A3D5-8F69138B5617}" presName="thickLine" presStyleLbl="alignNode1" presStyleIdx="1" presStyleCnt="4"/>
      <dgm:spPr/>
    </dgm:pt>
    <dgm:pt modelId="{C9D951B8-91ED-4051-8A98-9617F44D99E9}" type="pres">
      <dgm:prSet presAssocID="{A95CAD8B-F3BD-45DF-A3D5-8F69138B5617}" presName="horz1" presStyleCnt="0"/>
      <dgm:spPr/>
    </dgm:pt>
    <dgm:pt modelId="{F3079898-D219-4442-8B49-CB2A03F0136D}" type="pres">
      <dgm:prSet presAssocID="{A95CAD8B-F3BD-45DF-A3D5-8F69138B5617}" presName="tx1" presStyleLbl="revTx" presStyleIdx="1" presStyleCnt="4" custScaleY="129588"/>
      <dgm:spPr/>
      <dgm:t>
        <a:bodyPr/>
        <a:lstStyle/>
        <a:p>
          <a:endParaRPr lang="es-AR"/>
        </a:p>
      </dgm:t>
    </dgm:pt>
    <dgm:pt modelId="{B2F4E366-7A04-41F0-B979-D41D6E1AC805}" type="pres">
      <dgm:prSet presAssocID="{A95CAD8B-F3BD-45DF-A3D5-8F69138B5617}" presName="vert1" presStyleCnt="0"/>
      <dgm:spPr/>
    </dgm:pt>
    <dgm:pt modelId="{F7133031-BD99-4FA5-9F48-633110D84DC1}" type="pres">
      <dgm:prSet presAssocID="{70957867-0AF4-475F-A15B-DA16C1A292A4}" presName="thickLine" presStyleLbl="alignNode1" presStyleIdx="2" presStyleCnt="4"/>
      <dgm:spPr/>
    </dgm:pt>
    <dgm:pt modelId="{B6AE321C-C5E7-4442-ABE0-0DAC4468F224}" type="pres">
      <dgm:prSet presAssocID="{70957867-0AF4-475F-A15B-DA16C1A292A4}" presName="horz1" presStyleCnt="0"/>
      <dgm:spPr/>
    </dgm:pt>
    <dgm:pt modelId="{A5487DC7-8E8F-4CD9-810F-B19FFBF1307C}" type="pres">
      <dgm:prSet presAssocID="{70957867-0AF4-475F-A15B-DA16C1A292A4}" presName="tx1" presStyleLbl="revTx" presStyleIdx="2" presStyleCnt="4" custScaleY="137203"/>
      <dgm:spPr/>
      <dgm:t>
        <a:bodyPr/>
        <a:lstStyle/>
        <a:p>
          <a:endParaRPr lang="es-AR"/>
        </a:p>
      </dgm:t>
    </dgm:pt>
    <dgm:pt modelId="{4C54A502-51C0-4895-B5C8-5F2E413FFFA6}" type="pres">
      <dgm:prSet presAssocID="{70957867-0AF4-475F-A15B-DA16C1A292A4}" presName="vert1" presStyleCnt="0"/>
      <dgm:spPr/>
    </dgm:pt>
    <dgm:pt modelId="{C693A84E-407B-4691-A2EF-FA754D0BAB00}" type="pres">
      <dgm:prSet presAssocID="{16941E3D-653F-4714-925F-0A4CF3738492}" presName="thickLine" presStyleLbl="alignNode1" presStyleIdx="3" presStyleCnt="4"/>
      <dgm:spPr/>
    </dgm:pt>
    <dgm:pt modelId="{DC68173F-34F0-472A-AF61-903EACF78E7F}" type="pres">
      <dgm:prSet presAssocID="{16941E3D-653F-4714-925F-0A4CF3738492}" presName="horz1" presStyleCnt="0"/>
      <dgm:spPr/>
    </dgm:pt>
    <dgm:pt modelId="{0B3D757F-4091-462E-A940-2B591DAD580E}" type="pres">
      <dgm:prSet presAssocID="{16941E3D-653F-4714-925F-0A4CF3738492}" presName="tx1" presStyleLbl="revTx" presStyleIdx="3" presStyleCnt="4" custScaleY="66299" custLinFactNeighborY="14461"/>
      <dgm:spPr/>
      <dgm:t>
        <a:bodyPr/>
        <a:lstStyle/>
        <a:p>
          <a:endParaRPr lang="es-AR"/>
        </a:p>
      </dgm:t>
    </dgm:pt>
    <dgm:pt modelId="{4723E25B-875D-42BB-8778-C65384693E9D}" type="pres">
      <dgm:prSet presAssocID="{16941E3D-653F-4714-925F-0A4CF3738492}" presName="vert1" presStyleCnt="0"/>
      <dgm:spPr/>
    </dgm:pt>
  </dgm:ptLst>
  <dgm:cxnLst>
    <dgm:cxn modelId="{968DB132-1A52-4C99-B5C7-DE1973A57556}" srcId="{56418CAB-1AF2-4545-B806-8F2016292E45}" destId="{A95CAD8B-F3BD-45DF-A3D5-8F69138B5617}" srcOrd="1" destOrd="0" parTransId="{95785ED5-6814-4DDB-AD73-CDE7482D45EB}" sibTransId="{77662F51-8044-44A8-9963-1D4A0882335A}"/>
    <dgm:cxn modelId="{FE99B649-7D3B-4574-A62F-290CC7B5966C}" type="presOf" srcId="{F2CC79C9-8A16-403B-9771-589460C9F47A}" destId="{8DB5D3D3-C2F5-4C26-AACC-742B2339E479}" srcOrd="0" destOrd="0" presId="urn:microsoft.com/office/officeart/2008/layout/LinedList"/>
    <dgm:cxn modelId="{B0CA8BCE-CEB4-4D05-A9FA-16EE1D990053}" srcId="{56418CAB-1AF2-4545-B806-8F2016292E45}" destId="{F2CC79C9-8A16-403B-9771-589460C9F47A}" srcOrd="0" destOrd="0" parTransId="{AF79DF93-8132-4B46-AD88-D6091FC429A9}" sibTransId="{39D710C6-41C8-44D9-AF01-122D1F35BEAE}"/>
    <dgm:cxn modelId="{806C9E6B-A28D-432D-95CD-68C3BFC29A38}" srcId="{56418CAB-1AF2-4545-B806-8F2016292E45}" destId="{16941E3D-653F-4714-925F-0A4CF3738492}" srcOrd="3" destOrd="0" parTransId="{FAF41CA4-6607-4107-8890-F44ECACA77A4}" sibTransId="{299F878C-07AA-46F7-947B-71BFB2CDE4B5}"/>
    <dgm:cxn modelId="{06A5C106-A08D-4689-ACAF-D275416D9EC1}" type="presOf" srcId="{56418CAB-1AF2-4545-B806-8F2016292E45}" destId="{23CAA829-9162-44E3-876D-58115093CCAA}" srcOrd="0" destOrd="0" presId="urn:microsoft.com/office/officeart/2008/layout/LinedList"/>
    <dgm:cxn modelId="{F164B00A-5CB6-4499-8E01-FC90C6A83259}" type="presOf" srcId="{70957867-0AF4-475F-A15B-DA16C1A292A4}" destId="{A5487DC7-8E8F-4CD9-810F-B19FFBF1307C}" srcOrd="0" destOrd="0" presId="urn:microsoft.com/office/officeart/2008/layout/LinedList"/>
    <dgm:cxn modelId="{F6A4E779-F941-4F5D-900C-8C509BB9F94F}" srcId="{56418CAB-1AF2-4545-B806-8F2016292E45}" destId="{70957867-0AF4-475F-A15B-DA16C1A292A4}" srcOrd="2" destOrd="0" parTransId="{179FF57C-0F15-4768-8116-D7F24D5E208E}" sibTransId="{F60D4510-122F-49E9-BE4A-7FC71459C856}"/>
    <dgm:cxn modelId="{3BB25688-E2F8-4574-B6B7-A975254031EA}" type="presOf" srcId="{A95CAD8B-F3BD-45DF-A3D5-8F69138B5617}" destId="{F3079898-D219-4442-8B49-CB2A03F0136D}" srcOrd="0" destOrd="0" presId="urn:microsoft.com/office/officeart/2008/layout/LinedList"/>
    <dgm:cxn modelId="{7A7D9AD6-9F45-43EC-965F-4ECC4E4C2410}" type="presOf" srcId="{16941E3D-653F-4714-925F-0A4CF3738492}" destId="{0B3D757F-4091-462E-A940-2B591DAD580E}" srcOrd="0" destOrd="0" presId="urn:microsoft.com/office/officeart/2008/layout/LinedList"/>
    <dgm:cxn modelId="{B05FCEE8-08A4-4FC0-9804-88F1CC8EFD64}" type="presParOf" srcId="{23CAA829-9162-44E3-876D-58115093CCAA}" destId="{9366AEC0-A764-42CE-8130-643B71BADCE8}" srcOrd="0" destOrd="0" presId="urn:microsoft.com/office/officeart/2008/layout/LinedList"/>
    <dgm:cxn modelId="{C4ECA33C-19EA-4D73-BDAF-91C521F4133E}" type="presParOf" srcId="{23CAA829-9162-44E3-876D-58115093CCAA}" destId="{7C7F643D-ACF8-4C38-BCA8-BB51B5BA3F78}" srcOrd="1" destOrd="0" presId="urn:microsoft.com/office/officeart/2008/layout/LinedList"/>
    <dgm:cxn modelId="{D729BD44-6218-401B-8BD9-0A0AC52A1055}" type="presParOf" srcId="{7C7F643D-ACF8-4C38-BCA8-BB51B5BA3F78}" destId="{8DB5D3D3-C2F5-4C26-AACC-742B2339E479}" srcOrd="0" destOrd="0" presId="urn:microsoft.com/office/officeart/2008/layout/LinedList"/>
    <dgm:cxn modelId="{2B54C5C9-6F51-4428-80A2-F1887C614AF6}" type="presParOf" srcId="{7C7F643D-ACF8-4C38-BCA8-BB51B5BA3F78}" destId="{BE2BEE93-9C14-4C3D-9641-3F565560A7F6}" srcOrd="1" destOrd="0" presId="urn:microsoft.com/office/officeart/2008/layout/LinedList"/>
    <dgm:cxn modelId="{7A583BDC-7893-4908-BD5C-53FA38273581}" type="presParOf" srcId="{23CAA829-9162-44E3-876D-58115093CCAA}" destId="{0AB6F162-0BDD-421B-8FDB-922FBB39073E}" srcOrd="2" destOrd="0" presId="urn:microsoft.com/office/officeart/2008/layout/LinedList"/>
    <dgm:cxn modelId="{520AE1A7-FC1F-4D54-93B9-2675572D112A}" type="presParOf" srcId="{23CAA829-9162-44E3-876D-58115093CCAA}" destId="{C9D951B8-91ED-4051-8A98-9617F44D99E9}" srcOrd="3" destOrd="0" presId="urn:microsoft.com/office/officeart/2008/layout/LinedList"/>
    <dgm:cxn modelId="{37ABB46D-D67E-4C72-BFC7-5009421A72CE}" type="presParOf" srcId="{C9D951B8-91ED-4051-8A98-9617F44D99E9}" destId="{F3079898-D219-4442-8B49-CB2A03F0136D}" srcOrd="0" destOrd="0" presId="urn:microsoft.com/office/officeart/2008/layout/LinedList"/>
    <dgm:cxn modelId="{30193591-2336-4437-A0BE-422208B2B649}" type="presParOf" srcId="{C9D951B8-91ED-4051-8A98-9617F44D99E9}" destId="{B2F4E366-7A04-41F0-B979-D41D6E1AC805}" srcOrd="1" destOrd="0" presId="urn:microsoft.com/office/officeart/2008/layout/LinedList"/>
    <dgm:cxn modelId="{561D1F51-5C66-42C8-A385-C5A76D54D11D}" type="presParOf" srcId="{23CAA829-9162-44E3-876D-58115093CCAA}" destId="{F7133031-BD99-4FA5-9F48-633110D84DC1}" srcOrd="4" destOrd="0" presId="urn:microsoft.com/office/officeart/2008/layout/LinedList"/>
    <dgm:cxn modelId="{EFCCDA85-76E3-4E94-A574-77583B1577BE}" type="presParOf" srcId="{23CAA829-9162-44E3-876D-58115093CCAA}" destId="{B6AE321C-C5E7-4442-ABE0-0DAC4468F224}" srcOrd="5" destOrd="0" presId="urn:microsoft.com/office/officeart/2008/layout/LinedList"/>
    <dgm:cxn modelId="{BE2DCFCB-3E2A-4577-A5EC-A91C4BD1BF7E}" type="presParOf" srcId="{B6AE321C-C5E7-4442-ABE0-0DAC4468F224}" destId="{A5487DC7-8E8F-4CD9-810F-B19FFBF1307C}" srcOrd="0" destOrd="0" presId="urn:microsoft.com/office/officeart/2008/layout/LinedList"/>
    <dgm:cxn modelId="{315F75CC-872D-4B16-B719-7D7A4773EBE6}" type="presParOf" srcId="{B6AE321C-C5E7-4442-ABE0-0DAC4468F224}" destId="{4C54A502-51C0-4895-B5C8-5F2E413FFFA6}" srcOrd="1" destOrd="0" presId="urn:microsoft.com/office/officeart/2008/layout/LinedList"/>
    <dgm:cxn modelId="{72500BE3-9859-4D52-BFFB-FF2A6800265C}" type="presParOf" srcId="{23CAA829-9162-44E3-876D-58115093CCAA}" destId="{C693A84E-407B-4691-A2EF-FA754D0BAB00}" srcOrd="6" destOrd="0" presId="urn:microsoft.com/office/officeart/2008/layout/LinedList"/>
    <dgm:cxn modelId="{EF557627-4744-4386-8597-43AEA9BB3F75}" type="presParOf" srcId="{23CAA829-9162-44E3-876D-58115093CCAA}" destId="{DC68173F-34F0-472A-AF61-903EACF78E7F}" srcOrd="7" destOrd="0" presId="urn:microsoft.com/office/officeart/2008/layout/LinedList"/>
    <dgm:cxn modelId="{25ECEE9C-FAF9-4115-AD3F-7AC2E2A590ED}" type="presParOf" srcId="{DC68173F-34F0-472A-AF61-903EACF78E7F}" destId="{0B3D757F-4091-462E-A940-2B591DAD580E}" srcOrd="0" destOrd="0" presId="urn:microsoft.com/office/officeart/2008/layout/LinedList"/>
    <dgm:cxn modelId="{147F7ECC-7C1C-4063-AA40-A0DEEC045B4A}" type="presParOf" srcId="{DC68173F-34F0-472A-AF61-903EACF78E7F}" destId="{4723E25B-875D-42BB-8778-C65384693E9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38BD3FE-B316-40F8-8D0A-1EED1386FC5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C574A72B-3266-4498-A9AB-C441D0B9C5E2}">
      <dgm:prSet custT="1"/>
      <dgm:spPr/>
      <dgm:t>
        <a:bodyPr/>
        <a:lstStyle/>
        <a:p>
          <a:pPr rtl="0"/>
          <a:r>
            <a:rPr lang="es-AR" sz="1800" b="1" noProof="0" dirty="0" smtClean="0">
              <a:latin typeface="Arial Narrow" pitchFamily="34" charset="0"/>
            </a:rPr>
            <a:t>Naturaleza jurídica: </a:t>
          </a:r>
          <a:r>
            <a:rPr lang="es-AR" sz="1800" b="0" i="1" noProof="0" dirty="0" smtClean="0">
              <a:latin typeface="Arial Narrow" pitchFamily="34" charset="0"/>
            </a:rPr>
            <a:t>Actos preparatorios o actos administrativos? </a:t>
          </a:r>
          <a:endParaRPr lang="es-AR" sz="1800" b="0" i="1" noProof="0" dirty="0">
            <a:latin typeface="Arial Narrow" pitchFamily="34" charset="0"/>
          </a:endParaRPr>
        </a:p>
      </dgm:t>
    </dgm:pt>
    <dgm:pt modelId="{EAE82855-C59E-4492-9B4B-D8126D76EC09}" type="parTrans" cxnId="{34242BF1-669D-4645-B763-6639ECAADF4F}">
      <dgm:prSet/>
      <dgm:spPr/>
      <dgm:t>
        <a:bodyPr/>
        <a:lstStyle/>
        <a:p>
          <a:endParaRPr lang="es-ES"/>
        </a:p>
      </dgm:t>
    </dgm:pt>
    <dgm:pt modelId="{A74D1878-05FE-456B-9290-FBD9C872D43D}" type="sibTrans" cxnId="{34242BF1-669D-4645-B763-6639ECAADF4F}">
      <dgm:prSet/>
      <dgm:spPr/>
      <dgm:t>
        <a:bodyPr/>
        <a:lstStyle/>
        <a:p>
          <a:endParaRPr lang="es-ES"/>
        </a:p>
      </dgm:t>
    </dgm:pt>
    <dgm:pt modelId="{E35B46B0-D5F0-406C-9718-9497C62A3D50}">
      <dgm:prSet custT="1"/>
      <dgm:spPr/>
      <dgm:t>
        <a:bodyPr/>
        <a:lstStyle/>
        <a:p>
          <a:pPr algn="just" rtl="0"/>
          <a:r>
            <a:rPr lang="es-ES" sz="1800" noProof="0" dirty="0" smtClean="0">
              <a:solidFill>
                <a:srgbClr val="FF0000"/>
              </a:solidFill>
              <a:latin typeface="Arial Narrow" pitchFamily="34" charset="0"/>
            </a:rPr>
            <a:t>Las actas de inspección e infracción no son más que una constatación </a:t>
          </a:r>
          <a:r>
            <a:rPr lang="es-ES" sz="1800" noProof="0" dirty="0" smtClean="0">
              <a:solidFill>
                <a:srgbClr val="004D86"/>
              </a:solidFill>
              <a:latin typeface="Arial Narrow" pitchFamily="34" charset="0"/>
            </a:rPr>
            <a:t>que hace la Administración de la situación del contribuyente, y no configuran un acto administrativo en sentido estricto conforme lo regula el título III de la ley 19.549, </a:t>
          </a:r>
          <a:r>
            <a:rPr lang="es-ES" sz="1800" noProof="0" dirty="0" smtClean="0">
              <a:solidFill>
                <a:srgbClr val="FF0000"/>
              </a:solidFill>
              <a:latin typeface="Arial Narrow" pitchFamily="34" charset="0"/>
            </a:rPr>
            <a:t>sino que deben considerarse como un acto preparatorio del mismo</a:t>
          </a:r>
          <a:r>
            <a:rPr lang="es-ES" sz="1800" noProof="0" dirty="0" smtClean="0">
              <a:solidFill>
                <a:srgbClr val="004D86"/>
              </a:solidFill>
              <a:latin typeface="Arial Narrow" pitchFamily="34" charset="0"/>
            </a:rPr>
            <a:t>. CFSS, sala I, 16/03/2018, </a:t>
          </a:r>
          <a:r>
            <a:rPr lang="es-ES" sz="1800" b="1" noProof="0" dirty="0" smtClean="0">
              <a:solidFill>
                <a:srgbClr val="004D86"/>
              </a:solidFill>
              <a:latin typeface="Arial Narrow" pitchFamily="34" charset="0"/>
            </a:rPr>
            <a:t>“Cooperativa de Trabajo Doble H Ltda.”.</a:t>
          </a:r>
          <a:endParaRPr lang="es-ES" sz="1800" noProof="0" dirty="0">
            <a:solidFill>
              <a:srgbClr val="004D86"/>
            </a:solidFill>
            <a:latin typeface="Arial Narrow" pitchFamily="34" charset="0"/>
          </a:endParaRPr>
        </a:p>
      </dgm:t>
    </dgm:pt>
    <dgm:pt modelId="{9949A3E4-85F5-4566-A4EC-8C60ECFE7477}" type="parTrans" cxnId="{DF694589-4EB6-4474-B569-73F18446439A}">
      <dgm:prSet/>
      <dgm:spPr/>
      <dgm:t>
        <a:bodyPr/>
        <a:lstStyle/>
        <a:p>
          <a:endParaRPr lang="es-ES"/>
        </a:p>
      </dgm:t>
    </dgm:pt>
    <dgm:pt modelId="{E5D9B31D-6FE5-4482-A428-74C84398667A}" type="sibTrans" cxnId="{DF694589-4EB6-4474-B569-73F18446439A}">
      <dgm:prSet/>
      <dgm:spPr/>
      <dgm:t>
        <a:bodyPr/>
        <a:lstStyle/>
        <a:p>
          <a:endParaRPr lang="es-ES"/>
        </a:p>
      </dgm:t>
    </dgm:pt>
    <dgm:pt modelId="{69116ECF-B259-4A11-8F00-192C3C42E3A0}">
      <dgm:prSet custT="1"/>
      <dgm:spPr/>
      <dgm:t>
        <a:bodyPr/>
        <a:lstStyle/>
        <a:p>
          <a:pPr algn="just" rtl="0"/>
          <a:r>
            <a:rPr lang="es-MX" sz="1800" noProof="0" dirty="0" smtClean="0">
              <a:solidFill>
                <a:srgbClr val="004D86"/>
              </a:solidFill>
              <a:latin typeface="Arial Narrow" pitchFamily="34" charset="0"/>
            </a:rPr>
            <a:t>Son verificaciones que hace la administración por lo cual </a:t>
          </a:r>
          <a:r>
            <a:rPr lang="es-MX" sz="1800" noProof="0" dirty="0" smtClean="0">
              <a:solidFill>
                <a:srgbClr val="FF0000"/>
              </a:solidFill>
              <a:latin typeface="Arial Narrow" pitchFamily="34" charset="0"/>
            </a:rPr>
            <a:t>no cabe exigirle el cumplimiento de los requisitos propios de los actos administrativos como tampoco que sean llevados a cabo por un juez administrativo</a:t>
          </a:r>
          <a:r>
            <a:rPr lang="es-MX" sz="1800" noProof="0" dirty="0" smtClean="0">
              <a:solidFill>
                <a:srgbClr val="004D86"/>
              </a:solidFill>
              <a:latin typeface="Arial Narrow" pitchFamily="34" charset="0"/>
            </a:rPr>
            <a:t>. CFSS, sala II, 1/10/2020, </a:t>
          </a:r>
          <a:r>
            <a:rPr lang="es-MX" sz="1800" b="1" noProof="0" dirty="0" smtClean="0">
              <a:solidFill>
                <a:srgbClr val="004D86"/>
              </a:solidFill>
              <a:latin typeface="Arial Narrow" pitchFamily="34" charset="0"/>
            </a:rPr>
            <a:t>“</a:t>
          </a:r>
          <a:r>
            <a:rPr lang="es-MX" sz="1800" b="1" noProof="0" dirty="0" err="1" smtClean="0">
              <a:solidFill>
                <a:srgbClr val="004D86"/>
              </a:solidFill>
              <a:latin typeface="Arial Narrow" pitchFamily="34" charset="0"/>
            </a:rPr>
            <a:t>Prodeco</a:t>
          </a:r>
          <a:r>
            <a:rPr lang="es-MX" sz="1800" b="1" noProof="0" dirty="0" smtClean="0">
              <a:solidFill>
                <a:srgbClr val="004D86"/>
              </a:solidFill>
              <a:latin typeface="Arial Narrow" pitchFamily="34" charset="0"/>
            </a:rPr>
            <a:t> Construcciones SRL”.</a:t>
          </a:r>
          <a:endParaRPr lang="es-ES" sz="1800" b="1" noProof="0" dirty="0">
            <a:solidFill>
              <a:srgbClr val="004D86"/>
            </a:solidFill>
            <a:latin typeface="Arial Narrow" pitchFamily="34" charset="0"/>
          </a:endParaRPr>
        </a:p>
      </dgm:t>
    </dgm:pt>
    <dgm:pt modelId="{DF162C1E-34D5-4CE3-B7DA-FDEC322B44D1}" type="parTrans" cxnId="{83CE9616-AB7C-4ECE-9EB3-026BA5891054}">
      <dgm:prSet/>
      <dgm:spPr/>
      <dgm:t>
        <a:bodyPr/>
        <a:lstStyle/>
        <a:p>
          <a:endParaRPr lang="es-AR"/>
        </a:p>
      </dgm:t>
    </dgm:pt>
    <dgm:pt modelId="{DC6190D3-252A-410E-9634-5EF1F6510085}" type="sibTrans" cxnId="{83CE9616-AB7C-4ECE-9EB3-026BA5891054}">
      <dgm:prSet/>
      <dgm:spPr/>
      <dgm:t>
        <a:bodyPr/>
        <a:lstStyle/>
        <a:p>
          <a:endParaRPr lang="es-AR"/>
        </a:p>
      </dgm:t>
    </dgm:pt>
    <dgm:pt modelId="{143B3514-3652-43B3-B212-7A0507C0B0E6}">
      <dgm:prSet custT="1"/>
      <dgm:spPr/>
      <dgm:t>
        <a:bodyPr/>
        <a:lstStyle/>
        <a:p>
          <a:pPr algn="just" rtl="0"/>
          <a:endParaRPr lang="es-ES" sz="1800" noProof="0" dirty="0">
            <a:solidFill>
              <a:srgbClr val="004D86"/>
            </a:solidFill>
            <a:latin typeface="Arial Narrow" pitchFamily="34" charset="0"/>
          </a:endParaRPr>
        </a:p>
      </dgm:t>
    </dgm:pt>
    <dgm:pt modelId="{FA5E1AEE-EBAA-4CE1-936D-E2003EAA3C11}" type="parTrans" cxnId="{949F0561-F31D-43D2-B617-7C740FDA7B43}">
      <dgm:prSet/>
      <dgm:spPr/>
      <dgm:t>
        <a:bodyPr/>
        <a:lstStyle/>
        <a:p>
          <a:endParaRPr lang="es-AR"/>
        </a:p>
      </dgm:t>
    </dgm:pt>
    <dgm:pt modelId="{A30936E7-7886-4996-AF15-724BFB87C0BC}" type="sibTrans" cxnId="{949F0561-F31D-43D2-B617-7C740FDA7B43}">
      <dgm:prSet/>
      <dgm:spPr/>
      <dgm:t>
        <a:bodyPr/>
        <a:lstStyle/>
        <a:p>
          <a:endParaRPr lang="es-AR"/>
        </a:p>
      </dgm:t>
    </dgm:pt>
    <dgm:pt modelId="{A6D19349-6026-4FB2-AE24-82352864C1A4}" type="pres">
      <dgm:prSet presAssocID="{A38BD3FE-B316-40F8-8D0A-1EED1386FC5C}" presName="linear" presStyleCnt="0">
        <dgm:presLayoutVars>
          <dgm:dir/>
          <dgm:animLvl val="lvl"/>
          <dgm:resizeHandles val="exact"/>
        </dgm:presLayoutVars>
      </dgm:prSet>
      <dgm:spPr/>
      <dgm:t>
        <a:bodyPr/>
        <a:lstStyle/>
        <a:p>
          <a:endParaRPr lang="es-ES"/>
        </a:p>
      </dgm:t>
    </dgm:pt>
    <dgm:pt modelId="{8762B92E-13C7-41F0-8E40-AC9A70B46F30}" type="pres">
      <dgm:prSet presAssocID="{C574A72B-3266-4498-A9AB-C441D0B9C5E2}" presName="parentLin" presStyleCnt="0"/>
      <dgm:spPr/>
    </dgm:pt>
    <dgm:pt modelId="{B10DB07D-8C2F-46F7-ACD2-57279769EB07}" type="pres">
      <dgm:prSet presAssocID="{C574A72B-3266-4498-A9AB-C441D0B9C5E2}" presName="parentLeftMargin" presStyleLbl="node1" presStyleIdx="0" presStyleCnt="1"/>
      <dgm:spPr/>
      <dgm:t>
        <a:bodyPr/>
        <a:lstStyle/>
        <a:p>
          <a:endParaRPr lang="es-ES"/>
        </a:p>
      </dgm:t>
    </dgm:pt>
    <dgm:pt modelId="{FB6512BD-BF45-4A81-9905-14043BCAF964}" type="pres">
      <dgm:prSet presAssocID="{C574A72B-3266-4498-A9AB-C441D0B9C5E2}" presName="parentText" presStyleLbl="node1" presStyleIdx="0" presStyleCnt="1" custLinFactNeighborX="-34256" custLinFactNeighborY="-2075">
        <dgm:presLayoutVars>
          <dgm:chMax val="0"/>
          <dgm:bulletEnabled val="1"/>
        </dgm:presLayoutVars>
      </dgm:prSet>
      <dgm:spPr/>
      <dgm:t>
        <a:bodyPr/>
        <a:lstStyle/>
        <a:p>
          <a:endParaRPr lang="es-ES"/>
        </a:p>
      </dgm:t>
    </dgm:pt>
    <dgm:pt modelId="{7E71F242-DD4F-47CB-A12F-C82567BA4E04}" type="pres">
      <dgm:prSet presAssocID="{C574A72B-3266-4498-A9AB-C441D0B9C5E2}" presName="negativeSpace" presStyleCnt="0"/>
      <dgm:spPr/>
    </dgm:pt>
    <dgm:pt modelId="{670A7AE1-D79A-4ECD-9926-DCDD14BC317C}" type="pres">
      <dgm:prSet presAssocID="{C574A72B-3266-4498-A9AB-C441D0B9C5E2}" presName="childText" presStyleLbl="conFgAcc1" presStyleIdx="0" presStyleCnt="1">
        <dgm:presLayoutVars>
          <dgm:bulletEnabled val="1"/>
        </dgm:presLayoutVars>
      </dgm:prSet>
      <dgm:spPr/>
      <dgm:t>
        <a:bodyPr/>
        <a:lstStyle/>
        <a:p>
          <a:endParaRPr lang="es-ES"/>
        </a:p>
      </dgm:t>
    </dgm:pt>
  </dgm:ptLst>
  <dgm:cxnLst>
    <dgm:cxn modelId="{00026966-1124-40F5-9F6D-40D4F87CBC95}" type="presOf" srcId="{E35B46B0-D5F0-406C-9718-9497C62A3D50}" destId="{670A7AE1-D79A-4ECD-9926-DCDD14BC317C}" srcOrd="0" destOrd="0" presId="urn:microsoft.com/office/officeart/2005/8/layout/list1"/>
    <dgm:cxn modelId="{DF694589-4EB6-4474-B569-73F18446439A}" srcId="{C574A72B-3266-4498-A9AB-C441D0B9C5E2}" destId="{E35B46B0-D5F0-406C-9718-9497C62A3D50}" srcOrd="0" destOrd="0" parTransId="{9949A3E4-85F5-4566-A4EC-8C60ECFE7477}" sibTransId="{E5D9B31D-6FE5-4482-A428-74C84398667A}"/>
    <dgm:cxn modelId="{337A2D4B-3B25-4DCA-B72C-EA3C035B50F5}" type="presOf" srcId="{C574A72B-3266-4498-A9AB-C441D0B9C5E2}" destId="{B10DB07D-8C2F-46F7-ACD2-57279769EB07}" srcOrd="0" destOrd="0" presId="urn:microsoft.com/office/officeart/2005/8/layout/list1"/>
    <dgm:cxn modelId="{21E5B786-83E9-4A56-9436-8CC97A85A68C}" type="presOf" srcId="{69116ECF-B259-4A11-8F00-192C3C42E3A0}" destId="{670A7AE1-D79A-4ECD-9926-DCDD14BC317C}" srcOrd="0" destOrd="2" presId="urn:microsoft.com/office/officeart/2005/8/layout/list1"/>
    <dgm:cxn modelId="{B6CB5A0F-AAA8-4843-ABFF-2E233ABA750D}" type="presOf" srcId="{143B3514-3652-43B3-B212-7A0507C0B0E6}" destId="{670A7AE1-D79A-4ECD-9926-DCDD14BC317C}" srcOrd="0" destOrd="1" presId="urn:microsoft.com/office/officeart/2005/8/layout/list1"/>
    <dgm:cxn modelId="{949F0561-F31D-43D2-B617-7C740FDA7B43}" srcId="{C574A72B-3266-4498-A9AB-C441D0B9C5E2}" destId="{143B3514-3652-43B3-B212-7A0507C0B0E6}" srcOrd="1" destOrd="0" parTransId="{FA5E1AEE-EBAA-4CE1-936D-E2003EAA3C11}" sibTransId="{A30936E7-7886-4996-AF15-724BFB87C0BC}"/>
    <dgm:cxn modelId="{34242BF1-669D-4645-B763-6639ECAADF4F}" srcId="{A38BD3FE-B316-40F8-8D0A-1EED1386FC5C}" destId="{C574A72B-3266-4498-A9AB-C441D0B9C5E2}" srcOrd="0" destOrd="0" parTransId="{EAE82855-C59E-4492-9B4B-D8126D76EC09}" sibTransId="{A74D1878-05FE-456B-9290-FBD9C872D43D}"/>
    <dgm:cxn modelId="{83CE9616-AB7C-4ECE-9EB3-026BA5891054}" srcId="{C574A72B-3266-4498-A9AB-C441D0B9C5E2}" destId="{69116ECF-B259-4A11-8F00-192C3C42E3A0}" srcOrd="2" destOrd="0" parTransId="{DF162C1E-34D5-4CE3-B7DA-FDEC322B44D1}" sibTransId="{DC6190D3-252A-410E-9634-5EF1F6510085}"/>
    <dgm:cxn modelId="{237E6134-7E84-4D7F-BBFC-B28D85A6DCC9}" type="presOf" srcId="{C574A72B-3266-4498-A9AB-C441D0B9C5E2}" destId="{FB6512BD-BF45-4A81-9905-14043BCAF964}" srcOrd="1" destOrd="0" presId="urn:microsoft.com/office/officeart/2005/8/layout/list1"/>
    <dgm:cxn modelId="{5B02F9D7-0D14-432F-9261-CBB19EAD6247}" type="presOf" srcId="{A38BD3FE-B316-40F8-8D0A-1EED1386FC5C}" destId="{A6D19349-6026-4FB2-AE24-82352864C1A4}" srcOrd="0" destOrd="0" presId="urn:microsoft.com/office/officeart/2005/8/layout/list1"/>
    <dgm:cxn modelId="{A8AE3E3C-7173-45CF-A79C-C8AC42932E4D}" type="presParOf" srcId="{A6D19349-6026-4FB2-AE24-82352864C1A4}" destId="{8762B92E-13C7-41F0-8E40-AC9A70B46F30}" srcOrd="0" destOrd="0" presId="urn:microsoft.com/office/officeart/2005/8/layout/list1"/>
    <dgm:cxn modelId="{6609043C-9FFE-4FD2-8D65-137EB0775F75}" type="presParOf" srcId="{8762B92E-13C7-41F0-8E40-AC9A70B46F30}" destId="{B10DB07D-8C2F-46F7-ACD2-57279769EB07}" srcOrd="0" destOrd="0" presId="urn:microsoft.com/office/officeart/2005/8/layout/list1"/>
    <dgm:cxn modelId="{904C5860-87E0-47B3-89B2-24ED471AE53D}" type="presParOf" srcId="{8762B92E-13C7-41F0-8E40-AC9A70B46F30}" destId="{FB6512BD-BF45-4A81-9905-14043BCAF964}" srcOrd="1" destOrd="0" presId="urn:microsoft.com/office/officeart/2005/8/layout/list1"/>
    <dgm:cxn modelId="{A8429C1F-714E-46D0-B563-28128509E506}" type="presParOf" srcId="{A6D19349-6026-4FB2-AE24-82352864C1A4}" destId="{7E71F242-DD4F-47CB-A12F-C82567BA4E04}" srcOrd="1" destOrd="0" presId="urn:microsoft.com/office/officeart/2005/8/layout/list1"/>
    <dgm:cxn modelId="{452EFBD2-F689-4184-B492-03ABB764AB74}" type="presParOf" srcId="{A6D19349-6026-4FB2-AE24-82352864C1A4}" destId="{670A7AE1-D79A-4ECD-9926-DCDD14BC317C}"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F336299-53FF-4525-B80F-EE53A95A3A6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E4992DAD-CA1E-4029-95DE-0DBC498EFE4D}">
      <dgm:prSet custT="1"/>
      <dgm:spPr/>
      <dgm:t>
        <a:bodyPr/>
        <a:lstStyle/>
        <a:p>
          <a:pPr algn="ctr" rtl="0"/>
          <a:r>
            <a:rPr lang="es-ES" sz="1800" b="1" dirty="0" smtClean="0">
              <a:latin typeface="Arial Narrow" pitchFamily="34" charset="0"/>
            </a:rPr>
            <a:t>No contienen los motivos ni la descripción de los cargos u observaciones formuladas por la Administración Fiscal  y esto atenta contra el debido proceso y el derecho de defensa del contribuyente</a:t>
          </a:r>
          <a:endParaRPr lang="es-ES" sz="1800" b="1" dirty="0">
            <a:latin typeface="Arial Narrow" pitchFamily="34" charset="0"/>
          </a:endParaRPr>
        </a:p>
      </dgm:t>
    </dgm:pt>
    <dgm:pt modelId="{546527C6-8ED3-4810-9493-B074970D9A87}" type="parTrans" cxnId="{D6F2D823-A7FF-40A6-A230-F88AB82AACC6}">
      <dgm:prSet/>
      <dgm:spPr/>
      <dgm:t>
        <a:bodyPr/>
        <a:lstStyle/>
        <a:p>
          <a:endParaRPr lang="es-ES"/>
        </a:p>
      </dgm:t>
    </dgm:pt>
    <dgm:pt modelId="{32230A5C-2EE9-4511-BC7B-C2D4B5D758EE}" type="sibTrans" cxnId="{D6F2D823-A7FF-40A6-A230-F88AB82AACC6}">
      <dgm:prSet/>
      <dgm:spPr/>
      <dgm:t>
        <a:bodyPr/>
        <a:lstStyle/>
        <a:p>
          <a:endParaRPr lang="es-ES"/>
        </a:p>
      </dgm:t>
    </dgm:pt>
    <dgm:pt modelId="{6B6A2496-07AC-4D38-9349-EE959C89EC73}" type="pres">
      <dgm:prSet presAssocID="{2F336299-53FF-4525-B80F-EE53A95A3A6A}" presName="linear" presStyleCnt="0">
        <dgm:presLayoutVars>
          <dgm:animLvl val="lvl"/>
          <dgm:resizeHandles val="exact"/>
        </dgm:presLayoutVars>
      </dgm:prSet>
      <dgm:spPr/>
      <dgm:t>
        <a:bodyPr/>
        <a:lstStyle/>
        <a:p>
          <a:endParaRPr lang="es-AR"/>
        </a:p>
      </dgm:t>
    </dgm:pt>
    <dgm:pt modelId="{437B40D6-BA72-48EB-839A-9F97C141C768}" type="pres">
      <dgm:prSet presAssocID="{E4992DAD-CA1E-4029-95DE-0DBC498EFE4D}" presName="parentText" presStyleLbl="node1" presStyleIdx="0" presStyleCnt="1" custLinFactNeighborX="-1306" custLinFactNeighborY="3">
        <dgm:presLayoutVars>
          <dgm:chMax val="0"/>
          <dgm:bulletEnabled val="1"/>
        </dgm:presLayoutVars>
      </dgm:prSet>
      <dgm:spPr/>
      <dgm:t>
        <a:bodyPr/>
        <a:lstStyle/>
        <a:p>
          <a:endParaRPr lang="es-ES"/>
        </a:p>
      </dgm:t>
    </dgm:pt>
  </dgm:ptLst>
  <dgm:cxnLst>
    <dgm:cxn modelId="{D6F2D823-A7FF-40A6-A230-F88AB82AACC6}" srcId="{2F336299-53FF-4525-B80F-EE53A95A3A6A}" destId="{E4992DAD-CA1E-4029-95DE-0DBC498EFE4D}" srcOrd="0" destOrd="0" parTransId="{546527C6-8ED3-4810-9493-B074970D9A87}" sibTransId="{32230A5C-2EE9-4511-BC7B-C2D4B5D758EE}"/>
    <dgm:cxn modelId="{714DC787-1786-468B-B4F6-B30A71845189}" type="presOf" srcId="{E4992DAD-CA1E-4029-95DE-0DBC498EFE4D}" destId="{437B40D6-BA72-48EB-839A-9F97C141C768}" srcOrd="0" destOrd="0" presId="urn:microsoft.com/office/officeart/2005/8/layout/vList2"/>
    <dgm:cxn modelId="{9DD2E677-84B1-4BF7-AC1F-904F246F8945}" type="presOf" srcId="{2F336299-53FF-4525-B80F-EE53A95A3A6A}" destId="{6B6A2496-07AC-4D38-9349-EE959C89EC73}" srcOrd="0" destOrd="0" presId="urn:microsoft.com/office/officeart/2005/8/layout/vList2"/>
    <dgm:cxn modelId="{E88A7F64-8FD5-4257-9977-3B28A56BAEB6}" type="presParOf" srcId="{6B6A2496-07AC-4D38-9349-EE959C89EC73}" destId="{437B40D6-BA72-48EB-839A-9F97C141C76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781787-D774-42BF-846B-8C37587777E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6EEA3453-2816-4222-9BAB-C6D9AB93F983}">
      <dgm:prSet custT="1"/>
      <dgm:spPr/>
      <dgm:t>
        <a:bodyPr/>
        <a:lstStyle/>
        <a:p>
          <a:pPr algn="ctr" rtl="0"/>
          <a:r>
            <a:rPr lang="es-ES" sz="2000" b="1" baseline="0" dirty="0" smtClean="0">
              <a:latin typeface="Arial Narrow" pitchFamily="34" charset="0"/>
            </a:rPr>
            <a:t>Panel II: </a:t>
          </a:r>
          <a:r>
            <a:rPr lang="es-AR" sz="2000" b="1" baseline="0" dirty="0" smtClean="0">
              <a:latin typeface="Arial Narrow" pitchFamily="34" charset="0"/>
            </a:rPr>
            <a:t>“</a:t>
          </a:r>
          <a:r>
            <a:rPr lang="es-ES" sz="2000" b="1" baseline="0" dirty="0" smtClean="0">
              <a:latin typeface="Arial Narrow" pitchFamily="34" charset="0"/>
            </a:rPr>
            <a:t>Facultades de verificación y fiscalización</a:t>
          </a:r>
          <a:r>
            <a:rPr lang="es-AR" sz="2000" b="1" baseline="0" dirty="0" smtClean="0">
              <a:latin typeface="Arial Narrow" pitchFamily="34" charset="0"/>
            </a:rPr>
            <a:t>”</a:t>
          </a:r>
          <a:r>
            <a:rPr lang="es-ES" sz="2000" b="1" baseline="0" dirty="0" smtClean="0">
              <a:latin typeface="Arial Narrow" pitchFamily="34" charset="0"/>
            </a:rPr>
            <a:t> </a:t>
          </a:r>
          <a:endParaRPr lang="es-ES" sz="2000" baseline="0" dirty="0">
            <a:latin typeface="Arial Narrow" pitchFamily="34" charset="0"/>
          </a:endParaRPr>
        </a:p>
      </dgm:t>
    </dgm:pt>
    <dgm:pt modelId="{F01062A0-5354-40F1-B540-A21F99A677B3}" type="parTrans" cxnId="{1A1D1920-F771-40AE-84AE-BC9D2437BCD4}">
      <dgm:prSet/>
      <dgm:spPr/>
      <dgm:t>
        <a:bodyPr/>
        <a:lstStyle/>
        <a:p>
          <a:endParaRPr lang="es-ES"/>
        </a:p>
      </dgm:t>
    </dgm:pt>
    <dgm:pt modelId="{94F57F68-A0B7-4C48-9574-FAA935101B2A}" type="sibTrans" cxnId="{1A1D1920-F771-40AE-84AE-BC9D2437BCD4}">
      <dgm:prSet/>
      <dgm:spPr/>
      <dgm:t>
        <a:bodyPr/>
        <a:lstStyle/>
        <a:p>
          <a:endParaRPr lang="es-ES"/>
        </a:p>
      </dgm:t>
    </dgm:pt>
    <dgm:pt modelId="{9D1A0CAE-ED2B-4215-9B97-EB564E286521}">
      <dgm:prSet custT="1"/>
      <dgm:spPr>
        <a:solidFill>
          <a:schemeClr val="bg1">
            <a:lumMod val="75000"/>
          </a:schemeClr>
        </a:solidFill>
      </dgm:spPr>
      <dgm:t>
        <a:bodyPr/>
        <a:lstStyle/>
        <a:p>
          <a:pPr algn="ctr" rtl="0"/>
          <a:r>
            <a:rPr lang="es-ES" sz="2000" b="1" dirty="0" smtClean="0">
              <a:solidFill>
                <a:srgbClr val="004D86"/>
              </a:solidFill>
              <a:latin typeface="Arial Narrow" pitchFamily="34" charset="0"/>
            </a:rPr>
            <a:t>Las actas labradas durante la inspección previsional </a:t>
          </a:r>
          <a:endParaRPr lang="es-ES" sz="2000" b="1" dirty="0">
            <a:solidFill>
              <a:srgbClr val="004D86"/>
            </a:solidFill>
            <a:latin typeface="Arial Narrow" pitchFamily="34" charset="0"/>
          </a:endParaRPr>
        </a:p>
      </dgm:t>
    </dgm:pt>
    <dgm:pt modelId="{8783DFCC-C152-49C3-ADA9-D8A2C8D9F646}" type="parTrans" cxnId="{C98ED3AE-E858-4BF5-BA60-14A2C9A24BE4}">
      <dgm:prSet/>
      <dgm:spPr/>
      <dgm:t>
        <a:bodyPr/>
        <a:lstStyle/>
        <a:p>
          <a:endParaRPr lang="es-ES"/>
        </a:p>
      </dgm:t>
    </dgm:pt>
    <dgm:pt modelId="{865A5F0F-2D10-4DF2-905A-CA1A1F14F8D0}" type="sibTrans" cxnId="{C98ED3AE-E858-4BF5-BA60-14A2C9A24BE4}">
      <dgm:prSet/>
      <dgm:spPr/>
      <dgm:t>
        <a:bodyPr/>
        <a:lstStyle/>
        <a:p>
          <a:endParaRPr lang="es-ES"/>
        </a:p>
      </dgm:t>
    </dgm:pt>
    <dgm:pt modelId="{3B6149D0-67E4-467A-A695-4765ACB9F978}" type="pres">
      <dgm:prSet presAssocID="{B1781787-D774-42BF-846B-8C37587777EF}" presName="linear" presStyleCnt="0">
        <dgm:presLayoutVars>
          <dgm:animLvl val="lvl"/>
          <dgm:resizeHandles val="exact"/>
        </dgm:presLayoutVars>
      </dgm:prSet>
      <dgm:spPr/>
      <dgm:t>
        <a:bodyPr/>
        <a:lstStyle/>
        <a:p>
          <a:endParaRPr lang="es-ES"/>
        </a:p>
      </dgm:t>
    </dgm:pt>
    <dgm:pt modelId="{8889656C-C5FA-48D4-B8FD-06182D994D88}" type="pres">
      <dgm:prSet presAssocID="{6EEA3453-2816-4222-9BAB-C6D9AB93F983}" presName="parentText" presStyleLbl="node1" presStyleIdx="0" presStyleCnt="2" custLinFactNeighborY="89323">
        <dgm:presLayoutVars>
          <dgm:chMax val="0"/>
          <dgm:bulletEnabled val="1"/>
        </dgm:presLayoutVars>
      </dgm:prSet>
      <dgm:spPr/>
      <dgm:t>
        <a:bodyPr/>
        <a:lstStyle/>
        <a:p>
          <a:endParaRPr lang="es-ES"/>
        </a:p>
      </dgm:t>
    </dgm:pt>
    <dgm:pt modelId="{BD536CF6-6794-4BBA-BDFE-3A7FDB11E7E8}" type="pres">
      <dgm:prSet presAssocID="{94F57F68-A0B7-4C48-9574-FAA935101B2A}" presName="spacer" presStyleCnt="0"/>
      <dgm:spPr/>
    </dgm:pt>
    <dgm:pt modelId="{62905A90-243B-4F7F-9EE5-07C54FBDEE58}" type="pres">
      <dgm:prSet presAssocID="{9D1A0CAE-ED2B-4215-9B97-EB564E286521}" presName="parentText" presStyleLbl="node1" presStyleIdx="1" presStyleCnt="2" custLinFactNeighborX="-3002" custLinFactNeighborY="4859">
        <dgm:presLayoutVars>
          <dgm:chMax val="0"/>
          <dgm:bulletEnabled val="1"/>
        </dgm:presLayoutVars>
      </dgm:prSet>
      <dgm:spPr/>
      <dgm:t>
        <a:bodyPr/>
        <a:lstStyle/>
        <a:p>
          <a:endParaRPr lang="es-ES"/>
        </a:p>
      </dgm:t>
    </dgm:pt>
  </dgm:ptLst>
  <dgm:cxnLst>
    <dgm:cxn modelId="{8EDF3211-3788-4D6D-891F-444A93717933}" type="presOf" srcId="{B1781787-D774-42BF-846B-8C37587777EF}" destId="{3B6149D0-67E4-467A-A695-4765ACB9F978}" srcOrd="0" destOrd="0" presId="urn:microsoft.com/office/officeart/2005/8/layout/vList2"/>
    <dgm:cxn modelId="{00DF3485-FF71-4605-997A-F5DA8BB4795D}" type="presOf" srcId="{6EEA3453-2816-4222-9BAB-C6D9AB93F983}" destId="{8889656C-C5FA-48D4-B8FD-06182D994D88}" srcOrd="0" destOrd="0" presId="urn:microsoft.com/office/officeart/2005/8/layout/vList2"/>
    <dgm:cxn modelId="{88B90B15-AB47-4AD1-BFC9-5D96A5C59C03}" type="presOf" srcId="{9D1A0CAE-ED2B-4215-9B97-EB564E286521}" destId="{62905A90-243B-4F7F-9EE5-07C54FBDEE58}" srcOrd="0" destOrd="0" presId="urn:microsoft.com/office/officeart/2005/8/layout/vList2"/>
    <dgm:cxn modelId="{C98ED3AE-E858-4BF5-BA60-14A2C9A24BE4}" srcId="{B1781787-D774-42BF-846B-8C37587777EF}" destId="{9D1A0CAE-ED2B-4215-9B97-EB564E286521}" srcOrd="1" destOrd="0" parTransId="{8783DFCC-C152-49C3-ADA9-D8A2C8D9F646}" sibTransId="{865A5F0F-2D10-4DF2-905A-CA1A1F14F8D0}"/>
    <dgm:cxn modelId="{1A1D1920-F771-40AE-84AE-BC9D2437BCD4}" srcId="{B1781787-D774-42BF-846B-8C37587777EF}" destId="{6EEA3453-2816-4222-9BAB-C6D9AB93F983}" srcOrd="0" destOrd="0" parTransId="{F01062A0-5354-40F1-B540-A21F99A677B3}" sibTransId="{94F57F68-A0B7-4C48-9574-FAA935101B2A}"/>
    <dgm:cxn modelId="{9160606E-DB56-4EB6-A0B2-85320D87F711}" type="presParOf" srcId="{3B6149D0-67E4-467A-A695-4765ACB9F978}" destId="{8889656C-C5FA-48D4-B8FD-06182D994D88}" srcOrd="0" destOrd="0" presId="urn:microsoft.com/office/officeart/2005/8/layout/vList2"/>
    <dgm:cxn modelId="{C0AA2DB4-13A1-43FC-B322-653788747554}" type="presParOf" srcId="{3B6149D0-67E4-467A-A695-4765ACB9F978}" destId="{BD536CF6-6794-4BBA-BDFE-3A7FDB11E7E8}" srcOrd="1" destOrd="0" presId="urn:microsoft.com/office/officeart/2005/8/layout/vList2"/>
    <dgm:cxn modelId="{E8B923E1-161F-4BDE-978C-A52A2A39C451}" type="presParOf" srcId="{3B6149D0-67E4-467A-A695-4765ACB9F978}" destId="{62905A90-243B-4F7F-9EE5-07C54FBDEE58}" srcOrd="2"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848FAC-11DF-45A9-BE95-52AE18CD83D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A9131ECF-B95A-40F6-95B3-ED9866C90D27}">
      <dgm:prSet custT="1"/>
      <dgm:spPr>
        <a:solidFill>
          <a:schemeClr val="accent1"/>
        </a:solidFill>
        <a:ln>
          <a:solidFill>
            <a:schemeClr val="tx2">
              <a:lumMod val="60000"/>
              <a:lumOff val="40000"/>
            </a:schemeClr>
          </a:solidFill>
        </a:ln>
      </dgm:spPr>
      <dgm:t>
        <a:bodyPr/>
        <a:lstStyle/>
        <a:p>
          <a:pPr algn="l" rtl="0"/>
          <a:endParaRPr lang="es-AR" sz="2400" b="1" dirty="0" smtClean="0">
            <a:solidFill>
              <a:srgbClr val="004D86"/>
            </a:solidFill>
            <a:latin typeface="Arial Narrow" pitchFamily="34" charset="0"/>
          </a:endParaRPr>
        </a:p>
        <a:p>
          <a:pPr algn="l" rtl="0"/>
          <a:endParaRPr lang="es-AR" sz="2400" b="1" dirty="0" smtClean="0">
            <a:solidFill>
              <a:srgbClr val="004D86"/>
            </a:solidFill>
            <a:latin typeface="Arial Narrow" pitchFamily="34" charset="0"/>
          </a:endParaRPr>
        </a:p>
        <a:p>
          <a:pPr algn="l" rtl="0"/>
          <a:endParaRPr lang="es-AR" sz="2400" b="1" dirty="0" smtClean="0">
            <a:solidFill>
              <a:srgbClr val="004D86"/>
            </a:solidFill>
            <a:latin typeface="Arial Narrow" pitchFamily="34" charset="0"/>
          </a:endParaRPr>
        </a:p>
        <a:p>
          <a:pPr algn="l" rtl="0"/>
          <a:endParaRPr lang="es-AR" sz="2400" b="1" dirty="0" smtClean="0">
            <a:solidFill>
              <a:schemeClr val="bg1"/>
            </a:solidFill>
            <a:latin typeface="Arial Narrow" pitchFamily="34" charset="0"/>
          </a:endParaRPr>
        </a:p>
        <a:p>
          <a:pPr algn="ctr" rtl="0"/>
          <a:r>
            <a:rPr lang="es-AR" sz="2800" b="1" dirty="0" smtClean="0">
              <a:solidFill>
                <a:schemeClr val="bg1"/>
              </a:solidFill>
              <a:latin typeface="Arial Narrow" pitchFamily="34" charset="0"/>
            </a:rPr>
            <a:t>Sumario</a:t>
          </a:r>
          <a:endParaRPr lang="es-ES" sz="2800" dirty="0">
            <a:solidFill>
              <a:schemeClr val="bg1"/>
            </a:solidFill>
            <a:latin typeface="Arial Narrow" pitchFamily="34" charset="0"/>
          </a:endParaRPr>
        </a:p>
      </dgm:t>
    </dgm:pt>
    <dgm:pt modelId="{7D737F03-DA9D-4364-9C87-2FA46F4D78FB}" type="parTrans" cxnId="{FC7E24AF-7C97-4F5C-A4DA-548B87481FCD}">
      <dgm:prSet/>
      <dgm:spPr/>
      <dgm:t>
        <a:bodyPr/>
        <a:lstStyle/>
        <a:p>
          <a:endParaRPr lang="es-ES"/>
        </a:p>
      </dgm:t>
    </dgm:pt>
    <dgm:pt modelId="{923F9054-CEDC-47F2-8212-882D583DEF4F}" type="sibTrans" cxnId="{FC7E24AF-7C97-4F5C-A4DA-548B87481FCD}">
      <dgm:prSet/>
      <dgm:spPr/>
      <dgm:t>
        <a:bodyPr/>
        <a:lstStyle/>
        <a:p>
          <a:endParaRPr lang="es-ES"/>
        </a:p>
      </dgm:t>
    </dgm:pt>
    <dgm:pt modelId="{B3B14D89-E3FD-4F88-A9A7-E7D9F86FDFC3}">
      <dgm:prSet custT="1"/>
      <dgm:spPr/>
      <dgm:t>
        <a:bodyPr/>
        <a:lstStyle/>
        <a:p>
          <a:pPr algn="just" rtl="0"/>
          <a:r>
            <a:rPr lang="es-ES" sz="2000" b="1" dirty="0" smtClean="0">
              <a:solidFill>
                <a:srgbClr val="004D86"/>
              </a:solidFill>
              <a:latin typeface="Arial Narrow" pitchFamily="34" charset="0"/>
            </a:rPr>
            <a:t>Introducción: </a:t>
          </a:r>
          <a:r>
            <a:rPr lang="es-MX" sz="1600" b="0" i="1" dirty="0" smtClean="0">
              <a:solidFill>
                <a:srgbClr val="004D86"/>
              </a:solidFill>
              <a:latin typeface="Arial Narrow" pitchFamily="34" charset="0"/>
            </a:rPr>
            <a:t>La confusión es el primer paso hacia la claridad</a:t>
          </a:r>
          <a:r>
            <a:rPr lang="es-ES" sz="1600" b="0" i="1" dirty="0" smtClean="0">
              <a:solidFill>
                <a:srgbClr val="004D86"/>
              </a:solidFill>
              <a:latin typeface="Arial Narrow" pitchFamily="34" charset="0"/>
            </a:rPr>
            <a:t> </a:t>
          </a:r>
          <a:endParaRPr lang="es-ES" sz="2000" b="0" i="1" dirty="0" smtClean="0">
            <a:solidFill>
              <a:srgbClr val="004D86"/>
            </a:solidFill>
            <a:latin typeface="Arial Narrow" pitchFamily="34" charset="0"/>
          </a:endParaRPr>
        </a:p>
      </dgm:t>
    </dgm:pt>
    <dgm:pt modelId="{9E8FE379-53DF-4797-981E-3D0C37401D99}" type="parTrans" cxnId="{C335344F-E56B-4711-AD1B-894D24775626}">
      <dgm:prSet/>
      <dgm:spPr/>
      <dgm:t>
        <a:bodyPr/>
        <a:lstStyle/>
        <a:p>
          <a:endParaRPr lang="es-ES"/>
        </a:p>
      </dgm:t>
    </dgm:pt>
    <dgm:pt modelId="{A727366A-CAE6-4CD1-BEF3-95F91B18077A}" type="sibTrans" cxnId="{C335344F-E56B-4711-AD1B-894D24775626}">
      <dgm:prSet/>
      <dgm:spPr/>
      <dgm:t>
        <a:bodyPr/>
        <a:lstStyle/>
        <a:p>
          <a:endParaRPr lang="es-ES"/>
        </a:p>
      </dgm:t>
    </dgm:pt>
    <dgm:pt modelId="{DE6BF83C-21E2-43A3-85B4-3BE01F3104E7}">
      <dgm:prSet custT="1"/>
      <dgm:spPr/>
      <dgm:t>
        <a:bodyPr/>
        <a:lstStyle/>
        <a:p>
          <a:pPr rtl="0"/>
          <a:r>
            <a:rPr lang="es-ES" sz="2000" b="1" dirty="0" smtClean="0">
              <a:solidFill>
                <a:srgbClr val="004D86"/>
              </a:solidFill>
              <a:latin typeface="Arial Narrow" pitchFamily="34" charset="0"/>
            </a:rPr>
            <a:t>Las actas de relevamiento</a:t>
          </a:r>
        </a:p>
        <a:p>
          <a:pPr rtl="0"/>
          <a:r>
            <a:rPr lang="es-ES" sz="1600" b="0" i="1" dirty="0" smtClean="0">
              <a:solidFill>
                <a:srgbClr val="004D86"/>
              </a:solidFill>
              <a:latin typeface="Arial Narrow" pitchFamily="34" charset="0"/>
            </a:rPr>
            <a:t>	Naturaleza</a:t>
          </a:r>
          <a:r>
            <a:rPr lang="es-AR" sz="1600" b="0" i="1" dirty="0" smtClean="0">
              <a:solidFill>
                <a:srgbClr val="004D86"/>
              </a:solidFill>
              <a:latin typeface="Arial Narrow" pitchFamily="34" charset="0"/>
            </a:rPr>
            <a:t> jurídica: Instrumentos públicos</a:t>
          </a:r>
        </a:p>
        <a:p>
          <a:pPr rtl="0"/>
          <a:r>
            <a:rPr lang="es-AR" sz="1600" b="0" i="1" dirty="0" smtClean="0">
              <a:solidFill>
                <a:srgbClr val="004D86"/>
              </a:solidFill>
              <a:latin typeface="Arial Narrow" pitchFamily="34" charset="0"/>
            </a:rPr>
            <a:t>	Valor probatorio. ¿Presunción iuris tantum o prueba directa?</a:t>
          </a:r>
        </a:p>
        <a:p>
          <a:pPr rtl="0"/>
          <a:r>
            <a:rPr lang="es-AR" sz="1600" b="0" i="1" dirty="0" smtClean="0">
              <a:solidFill>
                <a:srgbClr val="004D86"/>
              </a:solidFill>
              <a:latin typeface="Arial Narrow" pitchFamily="34" charset="0"/>
            </a:rPr>
            <a:t>	Las declaraciones del relevamiento vs. declaraciones posteriores </a:t>
          </a:r>
        </a:p>
        <a:p>
          <a:pPr rtl="0"/>
          <a:r>
            <a:rPr lang="es-AR" sz="1600" b="0" i="1" dirty="0" smtClean="0">
              <a:solidFill>
                <a:srgbClr val="004D86"/>
              </a:solidFill>
              <a:latin typeface="Arial Narrow" pitchFamily="34" charset="0"/>
            </a:rPr>
            <a:t>	Lugar del relevamiento. </a:t>
          </a:r>
          <a:endParaRPr lang="es-ES" sz="1600" b="0" i="1" dirty="0">
            <a:solidFill>
              <a:srgbClr val="004D86"/>
            </a:solidFill>
            <a:latin typeface="Arial Narrow" pitchFamily="34" charset="0"/>
          </a:endParaRPr>
        </a:p>
      </dgm:t>
    </dgm:pt>
    <dgm:pt modelId="{111261CF-F8FF-41A1-BBE6-93A329AED30F}" type="parTrans" cxnId="{B39478AF-D0B1-48E1-8EE3-A6CC07053CF6}">
      <dgm:prSet/>
      <dgm:spPr/>
      <dgm:t>
        <a:bodyPr/>
        <a:lstStyle/>
        <a:p>
          <a:endParaRPr lang="es-AR"/>
        </a:p>
      </dgm:t>
    </dgm:pt>
    <dgm:pt modelId="{2599C2E2-959D-4CF3-AED2-C260ED4FE37B}" type="sibTrans" cxnId="{B39478AF-D0B1-48E1-8EE3-A6CC07053CF6}">
      <dgm:prSet/>
      <dgm:spPr/>
      <dgm:t>
        <a:bodyPr/>
        <a:lstStyle/>
        <a:p>
          <a:endParaRPr lang="es-AR"/>
        </a:p>
      </dgm:t>
    </dgm:pt>
    <dgm:pt modelId="{F35FB38A-050D-4D90-90F6-BBEB08AC4364}">
      <dgm:prSet custT="1"/>
      <dgm:spPr/>
      <dgm:t>
        <a:bodyPr/>
        <a:lstStyle/>
        <a:p>
          <a:r>
            <a:rPr lang="es-AR" sz="2000" b="1" i="0" dirty="0" smtClean="0">
              <a:solidFill>
                <a:srgbClr val="004D86"/>
              </a:solidFill>
              <a:latin typeface="Arial Narrow" pitchFamily="34" charset="0"/>
            </a:rPr>
            <a:t>Las actas de determinación de deuda e infracción</a:t>
          </a:r>
        </a:p>
        <a:p>
          <a:r>
            <a:rPr lang="es-AR" sz="1600" b="0" i="1" dirty="0" smtClean="0">
              <a:solidFill>
                <a:srgbClr val="004D86"/>
              </a:solidFill>
              <a:latin typeface="Arial Narrow" pitchFamily="34" charset="0"/>
            </a:rPr>
            <a:t>	Ajuste proyectado de inspección “la </a:t>
          </a:r>
          <a:r>
            <a:rPr lang="es-AR" sz="1600" b="0" i="1" dirty="0" err="1" smtClean="0">
              <a:solidFill>
                <a:srgbClr val="004D86"/>
              </a:solidFill>
              <a:latin typeface="Arial Narrow" pitchFamily="34" charset="0"/>
            </a:rPr>
            <a:t>preacta</a:t>
          </a:r>
          <a:r>
            <a:rPr lang="es-AR" sz="1600" b="0" i="1" dirty="0" smtClean="0">
              <a:solidFill>
                <a:srgbClr val="004D86"/>
              </a:solidFill>
              <a:latin typeface="Arial Narrow" pitchFamily="34" charset="0"/>
            </a:rPr>
            <a:t>”: formulario de notificación </a:t>
          </a:r>
        </a:p>
        <a:p>
          <a:r>
            <a:rPr lang="es-AR" sz="1600" b="0" i="1" dirty="0" smtClean="0">
              <a:solidFill>
                <a:srgbClr val="004D86"/>
              </a:solidFill>
              <a:latin typeface="Arial Narrow" pitchFamily="34" charset="0"/>
            </a:rPr>
            <a:t>	Naturaleza jurídica de las actas de deuda e infracción: ¿actos preparatorios o actos 	administrativos?</a:t>
          </a:r>
          <a:endParaRPr lang="es-ES" sz="1600" b="0" i="1" dirty="0">
            <a:solidFill>
              <a:srgbClr val="004D86"/>
            </a:solidFill>
            <a:latin typeface="Arial Narrow" pitchFamily="34" charset="0"/>
          </a:endParaRPr>
        </a:p>
      </dgm:t>
    </dgm:pt>
    <dgm:pt modelId="{ED81964F-A2FB-497A-A32C-3DD31FD20422}" type="parTrans" cxnId="{CE0847C4-2AAC-41E5-89F8-135ED0D9F096}">
      <dgm:prSet/>
      <dgm:spPr/>
      <dgm:t>
        <a:bodyPr/>
        <a:lstStyle/>
        <a:p>
          <a:endParaRPr lang="es-AR"/>
        </a:p>
      </dgm:t>
    </dgm:pt>
    <dgm:pt modelId="{FE2C9368-0383-4D8C-8DB2-369AAF2E587C}" type="sibTrans" cxnId="{CE0847C4-2AAC-41E5-89F8-135ED0D9F096}">
      <dgm:prSet/>
      <dgm:spPr/>
      <dgm:t>
        <a:bodyPr/>
        <a:lstStyle/>
        <a:p>
          <a:endParaRPr lang="es-AR"/>
        </a:p>
      </dgm:t>
    </dgm:pt>
    <dgm:pt modelId="{12585184-BE13-444B-B1A1-16C847A5E186}">
      <dgm:prSet custT="1"/>
      <dgm:spPr/>
      <dgm:t>
        <a:bodyPr/>
        <a:lstStyle/>
        <a:p>
          <a:pPr rtl="0"/>
          <a:r>
            <a:rPr lang="es-MX" sz="2000" b="1" dirty="0" smtClean="0">
              <a:solidFill>
                <a:srgbClr val="004D86"/>
              </a:solidFill>
              <a:latin typeface="Arial Narrow" pitchFamily="34" charset="0"/>
            </a:rPr>
            <a:t>Acceso al material</a:t>
          </a:r>
          <a:endParaRPr lang="es-AR" sz="1600" b="0" i="1" dirty="0">
            <a:solidFill>
              <a:srgbClr val="004D86"/>
            </a:solidFill>
            <a:latin typeface="Arial Narrow" pitchFamily="34" charset="0"/>
          </a:endParaRPr>
        </a:p>
      </dgm:t>
    </dgm:pt>
    <dgm:pt modelId="{F51A3F92-E578-471B-9884-059C98FDD9DA}" type="parTrans" cxnId="{3DCD11D5-21DE-4817-9D3B-848DA190A017}">
      <dgm:prSet/>
      <dgm:spPr/>
      <dgm:t>
        <a:bodyPr/>
        <a:lstStyle/>
        <a:p>
          <a:endParaRPr lang="es-AR"/>
        </a:p>
      </dgm:t>
    </dgm:pt>
    <dgm:pt modelId="{B7F87A9D-BA2A-4D54-817F-50E111D729EB}" type="sibTrans" cxnId="{3DCD11D5-21DE-4817-9D3B-848DA190A017}">
      <dgm:prSet/>
      <dgm:spPr/>
      <dgm:t>
        <a:bodyPr/>
        <a:lstStyle/>
        <a:p>
          <a:endParaRPr lang="es-AR"/>
        </a:p>
      </dgm:t>
    </dgm:pt>
    <dgm:pt modelId="{6044D2D1-173F-4018-906D-D5B9BF59E0C6}" type="pres">
      <dgm:prSet presAssocID="{AC848FAC-11DF-45A9-BE95-52AE18CD83D4}" presName="vert0" presStyleCnt="0">
        <dgm:presLayoutVars>
          <dgm:dir/>
          <dgm:animOne val="branch"/>
          <dgm:animLvl val="lvl"/>
        </dgm:presLayoutVars>
      </dgm:prSet>
      <dgm:spPr/>
      <dgm:t>
        <a:bodyPr/>
        <a:lstStyle/>
        <a:p>
          <a:endParaRPr lang="es-AR"/>
        </a:p>
      </dgm:t>
    </dgm:pt>
    <dgm:pt modelId="{217B6C73-CC69-4864-A4C8-570B817D008E}" type="pres">
      <dgm:prSet presAssocID="{A9131ECF-B95A-40F6-95B3-ED9866C90D27}" presName="thickLine" presStyleLbl="alignNode1" presStyleIdx="0" presStyleCnt="1"/>
      <dgm:spPr/>
    </dgm:pt>
    <dgm:pt modelId="{AE2B4544-1E41-46B7-AE2B-94F9C3C5C83E}" type="pres">
      <dgm:prSet presAssocID="{A9131ECF-B95A-40F6-95B3-ED9866C90D27}" presName="horz1" presStyleCnt="0"/>
      <dgm:spPr/>
    </dgm:pt>
    <dgm:pt modelId="{0DFB911D-BDDD-47BD-A893-D397E5A76D9E}" type="pres">
      <dgm:prSet presAssocID="{A9131ECF-B95A-40F6-95B3-ED9866C90D27}" presName="tx1" presStyleLbl="revTx" presStyleIdx="0" presStyleCnt="5"/>
      <dgm:spPr/>
      <dgm:t>
        <a:bodyPr/>
        <a:lstStyle/>
        <a:p>
          <a:endParaRPr lang="es-AR"/>
        </a:p>
      </dgm:t>
    </dgm:pt>
    <dgm:pt modelId="{4554D96F-0EF7-4FFC-9B31-D4CC3451F63B}" type="pres">
      <dgm:prSet presAssocID="{A9131ECF-B95A-40F6-95B3-ED9866C90D27}" presName="vert1" presStyleCnt="0"/>
      <dgm:spPr/>
    </dgm:pt>
    <dgm:pt modelId="{77F53B4D-4AF2-4615-8EB0-D628BD502B54}" type="pres">
      <dgm:prSet presAssocID="{B3B14D89-E3FD-4F88-A9A7-E7D9F86FDFC3}" presName="vertSpace2a" presStyleCnt="0"/>
      <dgm:spPr/>
    </dgm:pt>
    <dgm:pt modelId="{A1B07FE1-EBB0-4E01-ABB2-E53DB733F512}" type="pres">
      <dgm:prSet presAssocID="{B3B14D89-E3FD-4F88-A9A7-E7D9F86FDFC3}" presName="horz2" presStyleCnt="0"/>
      <dgm:spPr/>
    </dgm:pt>
    <dgm:pt modelId="{BE68D5F6-EF79-4C89-B2DB-A80C41972E4D}" type="pres">
      <dgm:prSet presAssocID="{B3B14D89-E3FD-4F88-A9A7-E7D9F86FDFC3}" presName="horzSpace2" presStyleCnt="0"/>
      <dgm:spPr/>
    </dgm:pt>
    <dgm:pt modelId="{831E24CD-23F5-494F-B39D-CA6C99521BFC}" type="pres">
      <dgm:prSet presAssocID="{B3B14D89-E3FD-4F88-A9A7-E7D9F86FDFC3}" presName="tx2" presStyleLbl="revTx" presStyleIdx="1" presStyleCnt="5" custScaleY="53365"/>
      <dgm:spPr/>
      <dgm:t>
        <a:bodyPr/>
        <a:lstStyle/>
        <a:p>
          <a:endParaRPr lang="es-AR"/>
        </a:p>
      </dgm:t>
    </dgm:pt>
    <dgm:pt modelId="{FF97964C-1166-4E92-A085-C6A651EC5880}" type="pres">
      <dgm:prSet presAssocID="{B3B14D89-E3FD-4F88-A9A7-E7D9F86FDFC3}" presName="vert2" presStyleCnt="0"/>
      <dgm:spPr/>
    </dgm:pt>
    <dgm:pt modelId="{DE705B28-12B4-401E-8148-816484798678}" type="pres">
      <dgm:prSet presAssocID="{B3B14D89-E3FD-4F88-A9A7-E7D9F86FDFC3}" presName="thinLine2b" presStyleLbl="callout" presStyleIdx="0" presStyleCnt="4" custLinFactY="-282967" custLinFactNeighborX="101" custLinFactNeighborY="-300000"/>
      <dgm:spPr/>
    </dgm:pt>
    <dgm:pt modelId="{633B1045-FA8E-43AF-9B95-484BC7872FFC}" type="pres">
      <dgm:prSet presAssocID="{B3B14D89-E3FD-4F88-A9A7-E7D9F86FDFC3}" presName="vertSpace2b" presStyleCnt="0"/>
      <dgm:spPr/>
    </dgm:pt>
    <dgm:pt modelId="{949D5439-E1A2-472C-B803-7DE59A23B513}" type="pres">
      <dgm:prSet presAssocID="{DE6BF83C-21E2-43A3-85B4-3BE01F3104E7}" presName="horz2" presStyleCnt="0"/>
      <dgm:spPr/>
    </dgm:pt>
    <dgm:pt modelId="{9F877E5C-BBBC-4F1E-83B3-A870CD95923F}" type="pres">
      <dgm:prSet presAssocID="{DE6BF83C-21E2-43A3-85B4-3BE01F3104E7}" presName="horzSpace2" presStyleCnt="0"/>
      <dgm:spPr/>
    </dgm:pt>
    <dgm:pt modelId="{3AD0B86C-FCF4-424C-A4C6-6E24688E7274}" type="pres">
      <dgm:prSet presAssocID="{DE6BF83C-21E2-43A3-85B4-3BE01F3104E7}" presName="tx2" presStyleLbl="revTx" presStyleIdx="2" presStyleCnt="5" custScaleY="48148" custLinFactNeighborY="-22859"/>
      <dgm:spPr/>
      <dgm:t>
        <a:bodyPr/>
        <a:lstStyle/>
        <a:p>
          <a:endParaRPr lang="es-AR"/>
        </a:p>
      </dgm:t>
    </dgm:pt>
    <dgm:pt modelId="{FCC8AA1B-9EFC-43BD-8639-9838A2604A06}" type="pres">
      <dgm:prSet presAssocID="{DE6BF83C-21E2-43A3-85B4-3BE01F3104E7}" presName="vert2" presStyleCnt="0"/>
      <dgm:spPr/>
    </dgm:pt>
    <dgm:pt modelId="{39F9BAB7-A3F9-40C8-A911-329EF884ED42}" type="pres">
      <dgm:prSet presAssocID="{DE6BF83C-21E2-43A3-85B4-3BE01F3104E7}" presName="thinLine2b" presStyleLbl="callout" presStyleIdx="1" presStyleCnt="4" custLinFactY="400000" custLinFactNeighborY="467133"/>
      <dgm:spPr/>
      <dgm:t>
        <a:bodyPr/>
        <a:lstStyle/>
        <a:p>
          <a:endParaRPr lang="es-AR"/>
        </a:p>
      </dgm:t>
    </dgm:pt>
    <dgm:pt modelId="{6819C778-3ACD-4BA5-9928-107B7B795CBE}" type="pres">
      <dgm:prSet presAssocID="{DE6BF83C-21E2-43A3-85B4-3BE01F3104E7}" presName="vertSpace2b" presStyleCnt="0"/>
      <dgm:spPr/>
    </dgm:pt>
    <dgm:pt modelId="{3DC48D4B-7F60-46F2-86D0-825A20F47FF5}" type="pres">
      <dgm:prSet presAssocID="{F35FB38A-050D-4D90-90F6-BBEB08AC4364}" presName="horz2" presStyleCnt="0"/>
      <dgm:spPr/>
    </dgm:pt>
    <dgm:pt modelId="{21845927-602A-4AAB-9B23-9533340BC373}" type="pres">
      <dgm:prSet presAssocID="{F35FB38A-050D-4D90-90F6-BBEB08AC4364}" presName="horzSpace2" presStyleCnt="0"/>
      <dgm:spPr/>
    </dgm:pt>
    <dgm:pt modelId="{6C38C860-2751-4EF8-B591-BA3319D70B6E}" type="pres">
      <dgm:prSet presAssocID="{F35FB38A-050D-4D90-90F6-BBEB08AC4364}" presName="tx2" presStyleLbl="revTx" presStyleIdx="3" presStyleCnt="5" custLinFactNeighborY="29024"/>
      <dgm:spPr/>
      <dgm:t>
        <a:bodyPr/>
        <a:lstStyle/>
        <a:p>
          <a:endParaRPr lang="es-AR"/>
        </a:p>
      </dgm:t>
    </dgm:pt>
    <dgm:pt modelId="{3D65AAC9-EA52-4D23-8CCA-49543EDB806C}" type="pres">
      <dgm:prSet presAssocID="{F35FB38A-050D-4D90-90F6-BBEB08AC4364}" presName="vert2" presStyleCnt="0"/>
      <dgm:spPr/>
    </dgm:pt>
    <dgm:pt modelId="{E73773A9-68A7-42CB-BDA4-C1694197EC3A}" type="pres">
      <dgm:prSet presAssocID="{F35FB38A-050D-4D90-90F6-BBEB08AC4364}" presName="thinLine2b" presStyleLbl="callout" presStyleIdx="2" presStyleCnt="4" custLinFactNeighborX="0" custLinFactNeighborY="32321"/>
      <dgm:spPr/>
    </dgm:pt>
    <dgm:pt modelId="{43A0843F-F7B8-44B6-9FEB-CA6AD9CB4A8C}" type="pres">
      <dgm:prSet presAssocID="{F35FB38A-050D-4D90-90F6-BBEB08AC4364}" presName="vertSpace2b" presStyleCnt="0"/>
      <dgm:spPr/>
    </dgm:pt>
    <dgm:pt modelId="{899378A9-7477-4E96-9DDE-F1F052C180EC}" type="pres">
      <dgm:prSet presAssocID="{12585184-BE13-444B-B1A1-16C847A5E186}" presName="horz2" presStyleCnt="0"/>
      <dgm:spPr/>
    </dgm:pt>
    <dgm:pt modelId="{BEDBAB59-9DB4-42C2-B63C-3E4510A03FD3}" type="pres">
      <dgm:prSet presAssocID="{12585184-BE13-444B-B1A1-16C847A5E186}" presName="horzSpace2" presStyleCnt="0"/>
      <dgm:spPr/>
    </dgm:pt>
    <dgm:pt modelId="{EA1E6B0D-7070-45AF-A6AF-07D017593D1E}" type="pres">
      <dgm:prSet presAssocID="{12585184-BE13-444B-B1A1-16C847A5E186}" presName="tx2" presStyleLbl="revTx" presStyleIdx="4" presStyleCnt="5" custScaleY="39950" custLinFactNeighborY="4813"/>
      <dgm:spPr/>
      <dgm:t>
        <a:bodyPr/>
        <a:lstStyle/>
        <a:p>
          <a:endParaRPr lang="es-AR"/>
        </a:p>
      </dgm:t>
    </dgm:pt>
    <dgm:pt modelId="{43078656-9A27-4786-BC2C-CC550217DC3C}" type="pres">
      <dgm:prSet presAssocID="{12585184-BE13-444B-B1A1-16C847A5E186}" presName="vert2" presStyleCnt="0"/>
      <dgm:spPr/>
    </dgm:pt>
    <dgm:pt modelId="{370B553D-0C9C-42D1-90BD-8BB9CCD7A0D4}" type="pres">
      <dgm:prSet presAssocID="{12585184-BE13-444B-B1A1-16C847A5E186}" presName="thinLine2b" presStyleLbl="callout" presStyleIdx="3" presStyleCnt="4"/>
      <dgm:spPr/>
    </dgm:pt>
    <dgm:pt modelId="{C6675BA5-694E-46CB-A30C-A6A16FB28B3F}" type="pres">
      <dgm:prSet presAssocID="{12585184-BE13-444B-B1A1-16C847A5E186}" presName="vertSpace2b" presStyleCnt="0"/>
      <dgm:spPr/>
    </dgm:pt>
  </dgm:ptLst>
  <dgm:cxnLst>
    <dgm:cxn modelId="{7905708C-B789-47DA-9820-6817C503B09B}" type="presOf" srcId="{B3B14D89-E3FD-4F88-A9A7-E7D9F86FDFC3}" destId="{831E24CD-23F5-494F-B39D-CA6C99521BFC}" srcOrd="0" destOrd="0" presId="urn:microsoft.com/office/officeart/2008/layout/LinedList"/>
    <dgm:cxn modelId="{C335344F-E56B-4711-AD1B-894D24775626}" srcId="{A9131ECF-B95A-40F6-95B3-ED9866C90D27}" destId="{B3B14D89-E3FD-4F88-A9A7-E7D9F86FDFC3}" srcOrd="0" destOrd="0" parTransId="{9E8FE379-53DF-4797-981E-3D0C37401D99}" sibTransId="{A727366A-CAE6-4CD1-BEF3-95F91B18077A}"/>
    <dgm:cxn modelId="{5D237111-F78C-4A17-8C69-5F1383B045FA}" type="presOf" srcId="{A9131ECF-B95A-40F6-95B3-ED9866C90D27}" destId="{0DFB911D-BDDD-47BD-A893-D397E5A76D9E}" srcOrd="0" destOrd="0" presId="urn:microsoft.com/office/officeart/2008/layout/LinedList"/>
    <dgm:cxn modelId="{FC7E24AF-7C97-4F5C-A4DA-548B87481FCD}" srcId="{AC848FAC-11DF-45A9-BE95-52AE18CD83D4}" destId="{A9131ECF-B95A-40F6-95B3-ED9866C90D27}" srcOrd="0" destOrd="0" parTransId="{7D737F03-DA9D-4364-9C87-2FA46F4D78FB}" sibTransId="{923F9054-CEDC-47F2-8212-882D583DEF4F}"/>
    <dgm:cxn modelId="{419A3C55-6040-44C8-8305-8A078C2CE149}" type="presOf" srcId="{12585184-BE13-444B-B1A1-16C847A5E186}" destId="{EA1E6B0D-7070-45AF-A6AF-07D017593D1E}" srcOrd="0" destOrd="0" presId="urn:microsoft.com/office/officeart/2008/layout/LinedList"/>
    <dgm:cxn modelId="{973C98AC-83D6-4C92-BBF9-0ABB955D1A99}" type="presOf" srcId="{AC848FAC-11DF-45A9-BE95-52AE18CD83D4}" destId="{6044D2D1-173F-4018-906D-D5B9BF59E0C6}" srcOrd="0" destOrd="0" presId="urn:microsoft.com/office/officeart/2008/layout/LinedList"/>
    <dgm:cxn modelId="{BB167573-C4CF-458C-AF3A-8FAF9ED895AE}" type="presOf" srcId="{DE6BF83C-21E2-43A3-85B4-3BE01F3104E7}" destId="{3AD0B86C-FCF4-424C-A4C6-6E24688E7274}" srcOrd="0" destOrd="0" presId="urn:microsoft.com/office/officeart/2008/layout/LinedList"/>
    <dgm:cxn modelId="{392889A5-081E-41E8-B30D-4A7EF7EF5826}" type="presOf" srcId="{F35FB38A-050D-4D90-90F6-BBEB08AC4364}" destId="{6C38C860-2751-4EF8-B591-BA3319D70B6E}" srcOrd="0" destOrd="0" presId="urn:microsoft.com/office/officeart/2008/layout/LinedList"/>
    <dgm:cxn modelId="{CE0847C4-2AAC-41E5-89F8-135ED0D9F096}" srcId="{A9131ECF-B95A-40F6-95B3-ED9866C90D27}" destId="{F35FB38A-050D-4D90-90F6-BBEB08AC4364}" srcOrd="2" destOrd="0" parTransId="{ED81964F-A2FB-497A-A32C-3DD31FD20422}" sibTransId="{FE2C9368-0383-4D8C-8DB2-369AAF2E587C}"/>
    <dgm:cxn modelId="{3DCD11D5-21DE-4817-9D3B-848DA190A017}" srcId="{A9131ECF-B95A-40F6-95B3-ED9866C90D27}" destId="{12585184-BE13-444B-B1A1-16C847A5E186}" srcOrd="3" destOrd="0" parTransId="{F51A3F92-E578-471B-9884-059C98FDD9DA}" sibTransId="{B7F87A9D-BA2A-4D54-817F-50E111D729EB}"/>
    <dgm:cxn modelId="{B39478AF-D0B1-48E1-8EE3-A6CC07053CF6}" srcId="{A9131ECF-B95A-40F6-95B3-ED9866C90D27}" destId="{DE6BF83C-21E2-43A3-85B4-3BE01F3104E7}" srcOrd="1" destOrd="0" parTransId="{111261CF-F8FF-41A1-BBE6-93A329AED30F}" sibTransId="{2599C2E2-959D-4CF3-AED2-C260ED4FE37B}"/>
    <dgm:cxn modelId="{E1B9F6F7-896E-4E13-B1A7-F7D87A23B44A}" type="presParOf" srcId="{6044D2D1-173F-4018-906D-D5B9BF59E0C6}" destId="{217B6C73-CC69-4864-A4C8-570B817D008E}" srcOrd="0" destOrd="0" presId="urn:microsoft.com/office/officeart/2008/layout/LinedList"/>
    <dgm:cxn modelId="{13615B33-009B-4655-A407-E5932611C89C}" type="presParOf" srcId="{6044D2D1-173F-4018-906D-D5B9BF59E0C6}" destId="{AE2B4544-1E41-46B7-AE2B-94F9C3C5C83E}" srcOrd="1" destOrd="0" presId="urn:microsoft.com/office/officeart/2008/layout/LinedList"/>
    <dgm:cxn modelId="{5A8B6BC2-5785-4D4E-A425-39ADABB87FA2}" type="presParOf" srcId="{AE2B4544-1E41-46B7-AE2B-94F9C3C5C83E}" destId="{0DFB911D-BDDD-47BD-A893-D397E5A76D9E}" srcOrd="0" destOrd="0" presId="urn:microsoft.com/office/officeart/2008/layout/LinedList"/>
    <dgm:cxn modelId="{C246E289-D1AB-49C1-BA31-FF03DD236153}" type="presParOf" srcId="{AE2B4544-1E41-46B7-AE2B-94F9C3C5C83E}" destId="{4554D96F-0EF7-4FFC-9B31-D4CC3451F63B}" srcOrd="1" destOrd="0" presId="urn:microsoft.com/office/officeart/2008/layout/LinedList"/>
    <dgm:cxn modelId="{B54322CC-8A3B-4E62-9F0C-9F8EBBC311CE}" type="presParOf" srcId="{4554D96F-0EF7-4FFC-9B31-D4CC3451F63B}" destId="{77F53B4D-4AF2-4615-8EB0-D628BD502B54}" srcOrd="0" destOrd="0" presId="urn:microsoft.com/office/officeart/2008/layout/LinedList"/>
    <dgm:cxn modelId="{DE420B25-698F-4D8E-B1BB-00903FAC0A12}" type="presParOf" srcId="{4554D96F-0EF7-4FFC-9B31-D4CC3451F63B}" destId="{A1B07FE1-EBB0-4E01-ABB2-E53DB733F512}" srcOrd="1" destOrd="0" presId="urn:microsoft.com/office/officeart/2008/layout/LinedList"/>
    <dgm:cxn modelId="{0D2D846C-20CD-42F2-8FC1-9112261CDD68}" type="presParOf" srcId="{A1B07FE1-EBB0-4E01-ABB2-E53DB733F512}" destId="{BE68D5F6-EF79-4C89-B2DB-A80C41972E4D}" srcOrd="0" destOrd="0" presId="urn:microsoft.com/office/officeart/2008/layout/LinedList"/>
    <dgm:cxn modelId="{C1A3C088-0841-4706-9498-5EE7B0D386B6}" type="presParOf" srcId="{A1B07FE1-EBB0-4E01-ABB2-E53DB733F512}" destId="{831E24CD-23F5-494F-B39D-CA6C99521BFC}" srcOrd="1" destOrd="0" presId="urn:microsoft.com/office/officeart/2008/layout/LinedList"/>
    <dgm:cxn modelId="{CF08FDB1-6ED4-47E7-B025-8FF71353794C}" type="presParOf" srcId="{A1B07FE1-EBB0-4E01-ABB2-E53DB733F512}" destId="{FF97964C-1166-4E92-A085-C6A651EC5880}" srcOrd="2" destOrd="0" presId="urn:microsoft.com/office/officeart/2008/layout/LinedList"/>
    <dgm:cxn modelId="{A87CF1C7-D108-41A1-A030-4059C8D81C0B}" type="presParOf" srcId="{4554D96F-0EF7-4FFC-9B31-D4CC3451F63B}" destId="{DE705B28-12B4-401E-8148-816484798678}" srcOrd="2" destOrd="0" presId="urn:microsoft.com/office/officeart/2008/layout/LinedList"/>
    <dgm:cxn modelId="{95923005-23B5-444F-B7F3-5DBBFF5504D1}" type="presParOf" srcId="{4554D96F-0EF7-4FFC-9B31-D4CC3451F63B}" destId="{633B1045-FA8E-43AF-9B95-484BC7872FFC}" srcOrd="3" destOrd="0" presId="urn:microsoft.com/office/officeart/2008/layout/LinedList"/>
    <dgm:cxn modelId="{B78434A4-7B46-40BE-813A-951C55FD4BAE}" type="presParOf" srcId="{4554D96F-0EF7-4FFC-9B31-D4CC3451F63B}" destId="{949D5439-E1A2-472C-B803-7DE59A23B513}" srcOrd="4" destOrd="0" presId="urn:microsoft.com/office/officeart/2008/layout/LinedList"/>
    <dgm:cxn modelId="{B1A09664-FB40-44AA-9076-9FDEA3A2AA1B}" type="presParOf" srcId="{949D5439-E1A2-472C-B803-7DE59A23B513}" destId="{9F877E5C-BBBC-4F1E-83B3-A870CD95923F}" srcOrd="0" destOrd="0" presId="urn:microsoft.com/office/officeart/2008/layout/LinedList"/>
    <dgm:cxn modelId="{EF85E401-A837-446D-AB20-44F84A6B8BA5}" type="presParOf" srcId="{949D5439-E1A2-472C-B803-7DE59A23B513}" destId="{3AD0B86C-FCF4-424C-A4C6-6E24688E7274}" srcOrd="1" destOrd="0" presId="urn:microsoft.com/office/officeart/2008/layout/LinedList"/>
    <dgm:cxn modelId="{919F6B92-2D42-4479-94F9-A871A9415E62}" type="presParOf" srcId="{949D5439-E1A2-472C-B803-7DE59A23B513}" destId="{FCC8AA1B-9EFC-43BD-8639-9838A2604A06}" srcOrd="2" destOrd="0" presId="urn:microsoft.com/office/officeart/2008/layout/LinedList"/>
    <dgm:cxn modelId="{CA9F6718-782F-4185-8246-8DAD02976FA1}" type="presParOf" srcId="{4554D96F-0EF7-4FFC-9B31-D4CC3451F63B}" destId="{39F9BAB7-A3F9-40C8-A911-329EF884ED42}" srcOrd="5" destOrd="0" presId="urn:microsoft.com/office/officeart/2008/layout/LinedList"/>
    <dgm:cxn modelId="{E3651730-7307-4F0E-88B8-607367F444B1}" type="presParOf" srcId="{4554D96F-0EF7-4FFC-9B31-D4CC3451F63B}" destId="{6819C778-3ACD-4BA5-9928-107B7B795CBE}" srcOrd="6" destOrd="0" presId="urn:microsoft.com/office/officeart/2008/layout/LinedList"/>
    <dgm:cxn modelId="{A579ACA1-9D2F-4D03-8E57-5828EDA207A2}" type="presParOf" srcId="{4554D96F-0EF7-4FFC-9B31-D4CC3451F63B}" destId="{3DC48D4B-7F60-46F2-86D0-825A20F47FF5}" srcOrd="7" destOrd="0" presId="urn:microsoft.com/office/officeart/2008/layout/LinedList"/>
    <dgm:cxn modelId="{5B507CE4-D697-4657-A14F-90E3F2BE3115}" type="presParOf" srcId="{3DC48D4B-7F60-46F2-86D0-825A20F47FF5}" destId="{21845927-602A-4AAB-9B23-9533340BC373}" srcOrd="0" destOrd="0" presId="urn:microsoft.com/office/officeart/2008/layout/LinedList"/>
    <dgm:cxn modelId="{3E214114-FF08-4075-B0C5-194FD84F57B9}" type="presParOf" srcId="{3DC48D4B-7F60-46F2-86D0-825A20F47FF5}" destId="{6C38C860-2751-4EF8-B591-BA3319D70B6E}" srcOrd="1" destOrd="0" presId="urn:microsoft.com/office/officeart/2008/layout/LinedList"/>
    <dgm:cxn modelId="{C7DBC2DC-9B48-45D4-9CBD-25A55DCCA7AE}" type="presParOf" srcId="{3DC48D4B-7F60-46F2-86D0-825A20F47FF5}" destId="{3D65AAC9-EA52-4D23-8CCA-49543EDB806C}" srcOrd="2" destOrd="0" presId="urn:microsoft.com/office/officeart/2008/layout/LinedList"/>
    <dgm:cxn modelId="{753753D5-28A5-4593-9890-EB5FB5A59755}" type="presParOf" srcId="{4554D96F-0EF7-4FFC-9B31-D4CC3451F63B}" destId="{E73773A9-68A7-42CB-BDA4-C1694197EC3A}" srcOrd="8" destOrd="0" presId="urn:microsoft.com/office/officeart/2008/layout/LinedList"/>
    <dgm:cxn modelId="{99E88D2A-2923-4D08-9A19-0CFF4B7A9118}" type="presParOf" srcId="{4554D96F-0EF7-4FFC-9B31-D4CC3451F63B}" destId="{43A0843F-F7B8-44B6-9FEB-CA6AD9CB4A8C}" srcOrd="9" destOrd="0" presId="urn:microsoft.com/office/officeart/2008/layout/LinedList"/>
    <dgm:cxn modelId="{DADBB394-A542-435E-A229-6F5423DE93DF}" type="presParOf" srcId="{4554D96F-0EF7-4FFC-9B31-D4CC3451F63B}" destId="{899378A9-7477-4E96-9DDE-F1F052C180EC}" srcOrd="10" destOrd="0" presId="urn:microsoft.com/office/officeart/2008/layout/LinedList"/>
    <dgm:cxn modelId="{20530194-3B5A-46C2-BED8-5ECAB6B54DD9}" type="presParOf" srcId="{899378A9-7477-4E96-9DDE-F1F052C180EC}" destId="{BEDBAB59-9DB4-42C2-B63C-3E4510A03FD3}" srcOrd="0" destOrd="0" presId="urn:microsoft.com/office/officeart/2008/layout/LinedList"/>
    <dgm:cxn modelId="{B22F4F96-5E98-41D4-8E8D-A589049A9AE4}" type="presParOf" srcId="{899378A9-7477-4E96-9DDE-F1F052C180EC}" destId="{EA1E6B0D-7070-45AF-A6AF-07D017593D1E}" srcOrd="1" destOrd="0" presId="urn:microsoft.com/office/officeart/2008/layout/LinedList"/>
    <dgm:cxn modelId="{A2FD26DE-B610-4774-AE48-F81ADAA8B801}" type="presParOf" srcId="{899378A9-7477-4E96-9DDE-F1F052C180EC}" destId="{43078656-9A27-4786-BC2C-CC550217DC3C}" srcOrd="2" destOrd="0" presId="urn:microsoft.com/office/officeart/2008/layout/LinedList"/>
    <dgm:cxn modelId="{98BC682F-7ED3-4C07-AE52-08F0115EFACD}" type="presParOf" srcId="{4554D96F-0EF7-4FFC-9B31-D4CC3451F63B}" destId="{370B553D-0C9C-42D1-90BD-8BB9CCD7A0D4}" srcOrd="11" destOrd="0" presId="urn:microsoft.com/office/officeart/2008/layout/LinedList"/>
    <dgm:cxn modelId="{93A68EDE-06D5-4485-8C63-42817AC0C1A0}" type="presParOf" srcId="{4554D96F-0EF7-4FFC-9B31-D4CC3451F63B}" destId="{C6675BA5-694E-46CB-A30C-A6A16FB28B3F}" srcOrd="12" destOrd="0" presId="urn:microsoft.com/office/officeart/2008/layout/LinedList"/>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3F4284-0264-454B-820D-B3F7FC18A63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ES"/>
        </a:p>
      </dgm:t>
    </dgm:pt>
    <dgm:pt modelId="{EB85E40A-19A7-4BBC-80A7-E27BD984B47D}">
      <dgm:prSet custT="1"/>
      <dgm:spPr/>
      <dgm:t>
        <a:bodyPr/>
        <a:lstStyle/>
        <a:p>
          <a:pPr rtl="0"/>
          <a:r>
            <a:rPr lang="es-ES" sz="1800" b="1" u="sng" dirty="0" smtClean="0">
              <a:latin typeface="Arial Narrow" pitchFamily="34" charset="0"/>
            </a:rPr>
            <a:t>Procedimiento </a:t>
          </a:r>
          <a:endParaRPr lang="es-ES" sz="1800" dirty="0">
            <a:latin typeface="Arial Narrow" pitchFamily="34" charset="0"/>
          </a:endParaRPr>
        </a:p>
      </dgm:t>
    </dgm:pt>
    <dgm:pt modelId="{E2D37A4D-B039-45C9-93E5-62DC2CDEDD36}" type="parTrans" cxnId="{BFB3F5A1-7417-4A5C-BE51-FF7E7B9BD680}">
      <dgm:prSet/>
      <dgm:spPr/>
      <dgm:t>
        <a:bodyPr/>
        <a:lstStyle/>
        <a:p>
          <a:endParaRPr lang="es-ES"/>
        </a:p>
      </dgm:t>
    </dgm:pt>
    <dgm:pt modelId="{1931A512-1E93-4F39-B12C-775EE182C7AC}" type="sibTrans" cxnId="{BFB3F5A1-7417-4A5C-BE51-FF7E7B9BD680}">
      <dgm:prSet/>
      <dgm:spPr/>
      <dgm:t>
        <a:bodyPr/>
        <a:lstStyle/>
        <a:p>
          <a:endParaRPr lang="es-ES"/>
        </a:p>
      </dgm:t>
    </dgm:pt>
    <dgm:pt modelId="{20344502-9D24-4179-A9ED-BD071B46F740}">
      <dgm:prSet custT="1"/>
      <dgm:spPr/>
      <dgm:t>
        <a:bodyPr/>
        <a:lstStyle/>
        <a:p>
          <a:pPr rtl="0"/>
          <a:r>
            <a:rPr lang="es-MX" sz="1800" b="1" u="sng" dirty="0" smtClean="0">
              <a:latin typeface="Arial Narrow" pitchFamily="34" charset="0"/>
            </a:rPr>
            <a:t>Valor probatorio</a:t>
          </a:r>
          <a:endParaRPr lang="es-ES_tradnl" sz="1800" b="1" dirty="0">
            <a:latin typeface="Arial Narrow" pitchFamily="34" charset="0"/>
          </a:endParaRPr>
        </a:p>
      </dgm:t>
    </dgm:pt>
    <dgm:pt modelId="{B219868D-0FEC-4ED2-B600-3B9A19807B52}" type="parTrans" cxnId="{6317F125-2932-457B-8DF2-ABF22BADDD54}">
      <dgm:prSet/>
      <dgm:spPr/>
      <dgm:t>
        <a:bodyPr/>
        <a:lstStyle/>
        <a:p>
          <a:endParaRPr lang="es-ES"/>
        </a:p>
      </dgm:t>
    </dgm:pt>
    <dgm:pt modelId="{34637FBE-3B3C-49AD-817C-E73E6AB11045}" type="sibTrans" cxnId="{6317F125-2932-457B-8DF2-ABF22BADDD54}">
      <dgm:prSet/>
      <dgm:spPr/>
      <dgm:t>
        <a:bodyPr/>
        <a:lstStyle/>
        <a:p>
          <a:endParaRPr lang="es-ES"/>
        </a:p>
      </dgm:t>
    </dgm:pt>
    <dgm:pt modelId="{A8E577C9-2113-49F2-88D7-14BF48A1EFDA}">
      <dgm:prSet custT="1"/>
      <dgm:spPr/>
      <dgm:t>
        <a:bodyPr/>
        <a:lstStyle/>
        <a:p>
          <a:pPr rtl="0"/>
          <a:r>
            <a:rPr lang="es-MX" sz="1800" b="0" dirty="0" smtClean="0">
              <a:solidFill>
                <a:srgbClr val="004D86"/>
              </a:solidFill>
              <a:latin typeface="Arial Narrow" pitchFamily="34" charset="0"/>
            </a:rPr>
            <a:t>Confusión entre el aspecto probatorio y el autenticidad del acto</a:t>
          </a:r>
          <a:endParaRPr lang="es-ES" sz="1800" b="0" dirty="0">
            <a:solidFill>
              <a:schemeClr val="tx2"/>
            </a:solidFill>
            <a:latin typeface="Arial Narrow" pitchFamily="34" charset="0"/>
          </a:endParaRPr>
        </a:p>
      </dgm:t>
    </dgm:pt>
    <dgm:pt modelId="{EF42C439-E1C6-431E-8AB6-7A3466E3B07B}" type="parTrans" cxnId="{D5568C70-16BD-4795-B0DE-0FC27D6978F0}">
      <dgm:prSet/>
      <dgm:spPr/>
      <dgm:t>
        <a:bodyPr/>
        <a:lstStyle/>
        <a:p>
          <a:endParaRPr lang="es-ES"/>
        </a:p>
      </dgm:t>
    </dgm:pt>
    <dgm:pt modelId="{A27BB1DB-56A8-471A-889D-28F69479CBBF}" type="sibTrans" cxnId="{D5568C70-16BD-4795-B0DE-0FC27D6978F0}">
      <dgm:prSet/>
      <dgm:spPr/>
      <dgm:t>
        <a:bodyPr/>
        <a:lstStyle/>
        <a:p>
          <a:endParaRPr lang="es-ES"/>
        </a:p>
      </dgm:t>
    </dgm:pt>
    <dgm:pt modelId="{2C4C9BAA-775E-4894-B3A3-4E660F11F4DB}">
      <dgm:prSet custT="1"/>
      <dgm:spPr/>
      <dgm:t>
        <a:bodyPr/>
        <a:lstStyle/>
        <a:p>
          <a:pPr rtl="0"/>
          <a:r>
            <a:rPr lang="es-ES" sz="1800" b="0" dirty="0" smtClean="0">
              <a:solidFill>
                <a:srgbClr val="004D86"/>
              </a:solidFill>
              <a:latin typeface="Arial Narrow" pitchFamily="34" charset="0"/>
            </a:rPr>
            <a:t>Denominación </a:t>
          </a:r>
        </a:p>
        <a:p>
          <a:pPr rtl="0"/>
          <a:r>
            <a:rPr lang="es-ES" sz="1800" b="0" dirty="0" smtClean="0">
              <a:solidFill>
                <a:srgbClr val="004D86"/>
              </a:solidFill>
              <a:latin typeface="Arial Narrow" pitchFamily="34" charset="0"/>
            </a:rPr>
            <a:t>Actas de inspección o de verificación  </a:t>
          </a:r>
          <a:endParaRPr lang="es-ES" sz="1800" b="0" dirty="0">
            <a:solidFill>
              <a:srgbClr val="004D86"/>
            </a:solidFill>
            <a:latin typeface="Arial Narrow" pitchFamily="34" charset="0"/>
          </a:endParaRPr>
        </a:p>
      </dgm:t>
    </dgm:pt>
    <dgm:pt modelId="{712C9992-AED8-4895-95D3-CC4A5E6F0A3F}">
      <dgm:prSet custT="1"/>
      <dgm:spPr/>
      <dgm:t>
        <a:bodyPr/>
        <a:lstStyle/>
        <a:p>
          <a:pPr rtl="0"/>
          <a:r>
            <a:rPr lang="es-ES" sz="1800" b="1" u="sng" dirty="0" smtClean="0">
              <a:latin typeface="Arial Narrow" pitchFamily="34" charset="0"/>
            </a:rPr>
            <a:t>Actas</a:t>
          </a:r>
          <a:endParaRPr lang="es-ES_tradnl" sz="1800" b="1" dirty="0">
            <a:latin typeface="Arial Narrow" pitchFamily="34" charset="0"/>
          </a:endParaRPr>
        </a:p>
      </dgm:t>
    </dgm:pt>
    <dgm:pt modelId="{E14B7423-890F-4113-82F7-F37A83A61EC6}" type="sibTrans" cxnId="{B9AC9F4E-5A62-4DC7-A4C8-7F73335124E8}">
      <dgm:prSet/>
      <dgm:spPr/>
      <dgm:t>
        <a:bodyPr/>
        <a:lstStyle/>
        <a:p>
          <a:endParaRPr lang="es-ES"/>
        </a:p>
      </dgm:t>
    </dgm:pt>
    <dgm:pt modelId="{6A538961-BDDE-40E5-AF43-CB349876E181}" type="parTrans" cxnId="{B9AC9F4E-5A62-4DC7-A4C8-7F73335124E8}">
      <dgm:prSet/>
      <dgm:spPr/>
      <dgm:t>
        <a:bodyPr/>
        <a:lstStyle/>
        <a:p>
          <a:endParaRPr lang="es-ES"/>
        </a:p>
      </dgm:t>
    </dgm:pt>
    <dgm:pt modelId="{F42FE1DD-D63F-4E99-824F-2A74CE7ED24D}" type="sibTrans" cxnId="{1BDA528F-2BC3-4589-ADE8-1608857B786E}">
      <dgm:prSet/>
      <dgm:spPr/>
      <dgm:t>
        <a:bodyPr/>
        <a:lstStyle/>
        <a:p>
          <a:endParaRPr lang="es-ES"/>
        </a:p>
      </dgm:t>
    </dgm:pt>
    <dgm:pt modelId="{E0BE49B6-7B96-4C1B-A339-583B88477BAA}" type="parTrans" cxnId="{1BDA528F-2BC3-4589-ADE8-1608857B786E}">
      <dgm:prSet/>
      <dgm:spPr/>
      <dgm:t>
        <a:bodyPr/>
        <a:lstStyle/>
        <a:p>
          <a:endParaRPr lang="es-ES"/>
        </a:p>
      </dgm:t>
    </dgm:pt>
    <dgm:pt modelId="{E9C23BD8-18A9-4344-ACFE-1E1F93621EBA}">
      <dgm:prSet custT="1"/>
      <dgm:spPr/>
      <dgm:t>
        <a:bodyPr/>
        <a:lstStyle/>
        <a:p>
          <a:pPr rtl="0"/>
          <a:r>
            <a:rPr lang="es-MX" sz="1800" b="0" dirty="0" smtClean="0">
              <a:solidFill>
                <a:srgbClr val="004D86"/>
              </a:solidFill>
              <a:latin typeface="Arial Narrow" pitchFamily="34" charset="0"/>
            </a:rPr>
            <a:t>Los mismos funcionarios que llevan adelante la verificación y fiscalización, determina la deuda y aplica la sanción. </a:t>
          </a:r>
          <a:endParaRPr lang="es-ES" sz="1800" b="0" dirty="0">
            <a:solidFill>
              <a:srgbClr val="004D86"/>
            </a:solidFill>
            <a:latin typeface="Arial Narrow" pitchFamily="34" charset="0"/>
          </a:endParaRPr>
        </a:p>
      </dgm:t>
    </dgm:pt>
    <dgm:pt modelId="{E8E5C2C1-9607-4424-BE48-9D2E73558F7F}" type="parTrans" cxnId="{6418E056-8F65-4DCF-A855-143BC8BE0542}">
      <dgm:prSet/>
      <dgm:spPr/>
      <dgm:t>
        <a:bodyPr/>
        <a:lstStyle/>
        <a:p>
          <a:endParaRPr lang="es-AR"/>
        </a:p>
      </dgm:t>
    </dgm:pt>
    <dgm:pt modelId="{7355BCF5-9A43-4229-8DEA-C74A997826E7}" type="sibTrans" cxnId="{6418E056-8F65-4DCF-A855-143BC8BE0542}">
      <dgm:prSet/>
      <dgm:spPr/>
      <dgm:t>
        <a:bodyPr/>
        <a:lstStyle/>
        <a:p>
          <a:endParaRPr lang="es-AR"/>
        </a:p>
      </dgm:t>
    </dgm:pt>
    <dgm:pt modelId="{9B8E7C9D-3B7A-4DD2-AB93-275298351342}">
      <dgm:prSet custT="1"/>
      <dgm:spPr/>
      <dgm:t>
        <a:bodyPr/>
        <a:lstStyle/>
        <a:p>
          <a:pPr rtl="0"/>
          <a:r>
            <a:rPr lang="es-ES" sz="1800" b="0" dirty="0" smtClean="0">
              <a:solidFill>
                <a:srgbClr val="004D86"/>
              </a:solidFill>
              <a:latin typeface="Arial Narrow" pitchFamily="34" charset="0"/>
            </a:rPr>
            <a:t>Pre acta vs Acta</a:t>
          </a:r>
        </a:p>
        <a:p>
          <a:pPr rtl="0"/>
          <a:r>
            <a:rPr lang="es-ES" sz="1800" b="0" dirty="0" smtClean="0">
              <a:solidFill>
                <a:srgbClr val="004D86"/>
              </a:solidFill>
              <a:latin typeface="Arial Narrow" pitchFamily="34" charset="0"/>
            </a:rPr>
            <a:t>Formulario de notificación </a:t>
          </a:r>
          <a:endParaRPr lang="es-ES" sz="1800" b="0" dirty="0">
            <a:solidFill>
              <a:srgbClr val="004D86"/>
            </a:solidFill>
            <a:latin typeface="Arial Narrow" pitchFamily="34" charset="0"/>
          </a:endParaRPr>
        </a:p>
      </dgm:t>
    </dgm:pt>
    <dgm:pt modelId="{050783F6-C9DA-4E5B-B59A-AE5A5ACB64FD}" type="parTrans" cxnId="{31B6E879-0917-4C97-A1FD-C409B9BB56D6}">
      <dgm:prSet/>
      <dgm:spPr/>
      <dgm:t>
        <a:bodyPr/>
        <a:lstStyle/>
        <a:p>
          <a:endParaRPr lang="es-AR"/>
        </a:p>
      </dgm:t>
    </dgm:pt>
    <dgm:pt modelId="{F281D0D3-9BF9-450B-B0C9-AA8D25FBB42C}" type="sibTrans" cxnId="{31B6E879-0917-4C97-A1FD-C409B9BB56D6}">
      <dgm:prSet/>
      <dgm:spPr/>
      <dgm:t>
        <a:bodyPr/>
        <a:lstStyle/>
        <a:p>
          <a:endParaRPr lang="es-AR"/>
        </a:p>
      </dgm:t>
    </dgm:pt>
    <dgm:pt modelId="{F656B97F-0820-417E-8A7E-FE3FB029C8D2}" type="pres">
      <dgm:prSet presAssocID="{793F4284-0264-454B-820D-B3F7FC18A633}" presName="diagram" presStyleCnt="0">
        <dgm:presLayoutVars>
          <dgm:chPref val="1"/>
          <dgm:dir/>
          <dgm:animOne val="branch"/>
          <dgm:animLvl val="lvl"/>
          <dgm:resizeHandles/>
        </dgm:presLayoutVars>
      </dgm:prSet>
      <dgm:spPr/>
      <dgm:t>
        <a:bodyPr/>
        <a:lstStyle/>
        <a:p>
          <a:endParaRPr lang="es-ES"/>
        </a:p>
      </dgm:t>
    </dgm:pt>
    <dgm:pt modelId="{4C3517EF-8826-48EE-A3F4-DD31D4328E3A}" type="pres">
      <dgm:prSet presAssocID="{EB85E40A-19A7-4BBC-80A7-E27BD984B47D}" presName="root" presStyleCnt="0"/>
      <dgm:spPr/>
    </dgm:pt>
    <dgm:pt modelId="{B6EB147A-5382-49AC-860B-E34770F76C49}" type="pres">
      <dgm:prSet presAssocID="{EB85E40A-19A7-4BBC-80A7-E27BD984B47D}" presName="rootComposite" presStyleCnt="0"/>
      <dgm:spPr/>
    </dgm:pt>
    <dgm:pt modelId="{95D5ECE6-38B0-407A-944B-4345F8A9E1B8}" type="pres">
      <dgm:prSet presAssocID="{EB85E40A-19A7-4BBC-80A7-E27BD984B47D}" presName="rootText" presStyleLbl="node1" presStyleIdx="0" presStyleCnt="3" custScaleY="53084" custLinFactNeighborY="-40060"/>
      <dgm:spPr/>
      <dgm:t>
        <a:bodyPr/>
        <a:lstStyle/>
        <a:p>
          <a:endParaRPr lang="es-ES"/>
        </a:p>
      </dgm:t>
    </dgm:pt>
    <dgm:pt modelId="{57480138-3153-4C9D-B407-BA8458EBFDC9}" type="pres">
      <dgm:prSet presAssocID="{EB85E40A-19A7-4BBC-80A7-E27BD984B47D}" presName="rootConnector" presStyleLbl="node1" presStyleIdx="0" presStyleCnt="3"/>
      <dgm:spPr/>
      <dgm:t>
        <a:bodyPr/>
        <a:lstStyle/>
        <a:p>
          <a:endParaRPr lang="es-ES"/>
        </a:p>
      </dgm:t>
    </dgm:pt>
    <dgm:pt modelId="{8CB7C95B-EC9E-4AE8-8D71-AB5FB36783F2}" type="pres">
      <dgm:prSet presAssocID="{EB85E40A-19A7-4BBC-80A7-E27BD984B47D}" presName="childShape" presStyleCnt="0"/>
      <dgm:spPr/>
    </dgm:pt>
    <dgm:pt modelId="{B503C444-EDA2-4176-B98D-C2A276ECAB8C}" type="pres">
      <dgm:prSet presAssocID="{E8E5C2C1-9607-4424-BE48-9D2E73558F7F}" presName="Name13" presStyleLbl="parChTrans1D2" presStyleIdx="0" presStyleCnt="4"/>
      <dgm:spPr/>
      <dgm:t>
        <a:bodyPr/>
        <a:lstStyle/>
        <a:p>
          <a:endParaRPr lang="es-AR"/>
        </a:p>
      </dgm:t>
    </dgm:pt>
    <dgm:pt modelId="{26DC4473-7174-49DF-AA25-D9F2597B0799}" type="pres">
      <dgm:prSet presAssocID="{E9C23BD8-18A9-4344-ACFE-1E1F93621EBA}" presName="childText" presStyleLbl="bgAcc1" presStyleIdx="0" presStyleCnt="4" custScaleY="201228">
        <dgm:presLayoutVars>
          <dgm:bulletEnabled val="1"/>
        </dgm:presLayoutVars>
      </dgm:prSet>
      <dgm:spPr/>
      <dgm:t>
        <a:bodyPr/>
        <a:lstStyle/>
        <a:p>
          <a:endParaRPr lang="es-AR"/>
        </a:p>
      </dgm:t>
    </dgm:pt>
    <dgm:pt modelId="{9D5F3BF1-0738-464D-BEAF-9B6801B83DA5}" type="pres">
      <dgm:prSet presAssocID="{712C9992-AED8-4895-95D3-CC4A5E6F0A3F}" presName="root" presStyleCnt="0"/>
      <dgm:spPr/>
    </dgm:pt>
    <dgm:pt modelId="{BAA1465E-4118-4B71-87A1-51C113249391}" type="pres">
      <dgm:prSet presAssocID="{712C9992-AED8-4895-95D3-CC4A5E6F0A3F}" presName="rootComposite" presStyleCnt="0"/>
      <dgm:spPr/>
    </dgm:pt>
    <dgm:pt modelId="{CA662EC1-64E5-4DD9-9820-CB0D2308DB89}" type="pres">
      <dgm:prSet presAssocID="{712C9992-AED8-4895-95D3-CC4A5E6F0A3F}" presName="rootText" presStyleLbl="node1" presStyleIdx="1" presStyleCnt="3" custScaleY="53084" custLinFactNeighborY="-40060"/>
      <dgm:spPr/>
      <dgm:t>
        <a:bodyPr/>
        <a:lstStyle/>
        <a:p>
          <a:endParaRPr lang="es-ES"/>
        </a:p>
      </dgm:t>
    </dgm:pt>
    <dgm:pt modelId="{9864DC38-7BC6-4A8F-BA78-D0063AA93A5A}" type="pres">
      <dgm:prSet presAssocID="{712C9992-AED8-4895-95D3-CC4A5E6F0A3F}" presName="rootConnector" presStyleLbl="node1" presStyleIdx="1" presStyleCnt="3"/>
      <dgm:spPr/>
      <dgm:t>
        <a:bodyPr/>
        <a:lstStyle/>
        <a:p>
          <a:endParaRPr lang="es-ES"/>
        </a:p>
      </dgm:t>
    </dgm:pt>
    <dgm:pt modelId="{4A2F9BA3-3E62-4441-82EA-5DE5E9708B84}" type="pres">
      <dgm:prSet presAssocID="{712C9992-AED8-4895-95D3-CC4A5E6F0A3F}" presName="childShape" presStyleCnt="0"/>
      <dgm:spPr/>
    </dgm:pt>
    <dgm:pt modelId="{4A07BDB5-4957-46D9-AD77-A8A41751C84C}" type="pres">
      <dgm:prSet presAssocID="{E0BE49B6-7B96-4C1B-A339-583B88477BAA}" presName="Name13" presStyleLbl="parChTrans1D2" presStyleIdx="1" presStyleCnt="4"/>
      <dgm:spPr/>
      <dgm:t>
        <a:bodyPr/>
        <a:lstStyle/>
        <a:p>
          <a:endParaRPr lang="es-ES"/>
        </a:p>
      </dgm:t>
    </dgm:pt>
    <dgm:pt modelId="{5E61F94C-06DA-4F66-9D58-9541A801CF62}" type="pres">
      <dgm:prSet presAssocID="{2C4C9BAA-775E-4894-B3A3-4E660F11F4DB}" presName="childText" presStyleLbl="bgAcc1" presStyleIdx="1" presStyleCnt="4">
        <dgm:presLayoutVars>
          <dgm:bulletEnabled val="1"/>
        </dgm:presLayoutVars>
      </dgm:prSet>
      <dgm:spPr/>
      <dgm:t>
        <a:bodyPr/>
        <a:lstStyle/>
        <a:p>
          <a:endParaRPr lang="es-ES"/>
        </a:p>
      </dgm:t>
    </dgm:pt>
    <dgm:pt modelId="{A2380737-7454-4E1D-BFA3-0C4D613B9D1E}" type="pres">
      <dgm:prSet presAssocID="{050783F6-C9DA-4E5B-B59A-AE5A5ACB64FD}" presName="Name13" presStyleLbl="parChTrans1D2" presStyleIdx="2" presStyleCnt="4"/>
      <dgm:spPr/>
      <dgm:t>
        <a:bodyPr/>
        <a:lstStyle/>
        <a:p>
          <a:endParaRPr lang="es-AR"/>
        </a:p>
      </dgm:t>
    </dgm:pt>
    <dgm:pt modelId="{BABD843B-3366-4988-9916-405DF40C712F}" type="pres">
      <dgm:prSet presAssocID="{9B8E7C9D-3B7A-4DD2-AB93-275298351342}" presName="childText" presStyleLbl="bgAcc1" presStyleIdx="2" presStyleCnt="4">
        <dgm:presLayoutVars>
          <dgm:bulletEnabled val="1"/>
        </dgm:presLayoutVars>
      </dgm:prSet>
      <dgm:spPr/>
      <dgm:t>
        <a:bodyPr/>
        <a:lstStyle/>
        <a:p>
          <a:endParaRPr lang="es-AR"/>
        </a:p>
      </dgm:t>
    </dgm:pt>
    <dgm:pt modelId="{8E340B1F-C6AB-4FC4-919F-72BFC87998BD}" type="pres">
      <dgm:prSet presAssocID="{20344502-9D24-4179-A9ED-BD071B46F740}" presName="root" presStyleCnt="0"/>
      <dgm:spPr/>
    </dgm:pt>
    <dgm:pt modelId="{9C1C269A-AB30-4081-9FD6-B14AE3FC79DA}" type="pres">
      <dgm:prSet presAssocID="{20344502-9D24-4179-A9ED-BD071B46F740}" presName="rootComposite" presStyleCnt="0"/>
      <dgm:spPr/>
    </dgm:pt>
    <dgm:pt modelId="{93A483EA-8D64-4D66-BABF-031FF75718BB}" type="pres">
      <dgm:prSet presAssocID="{20344502-9D24-4179-A9ED-BD071B46F740}" presName="rootText" presStyleLbl="node1" presStyleIdx="2" presStyleCnt="3" custScaleX="103369" custScaleY="53084" custLinFactNeighborX="43" custLinFactNeighborY="-40060"/>
      <dgm:spPr/>
      <dgm:t>
        <a:bodyPr/>
        <a:lstStyle/>
        <a:p>
          <a:endParaRPr lang="es-ES"/>
        </a:p>
      </dgm:t>
    </dgm:pt>
    <dgm:pt modelId="{C4B6E634-44F8-46DB-8836-27D3EDD27426}" type="pres">
      <dgm:prSet presAssocID="{20344502-9D24-4179-A9ED-BD071B46F740}" presName="rootConnector" presStyleLbl="node1" presStyleIdx="2" presStyleCnt="3"/>
      <dgm:spPr/>
      <dgm:t>
        <a:bodyPr/>
        <a:lstStyle/>
        <a:p>
          <a:endParaRPr lang="es-ES"/>
        </a:p>
      </dgm:t>
    </dgm:pt>
    <dgm:pt modelId="{10DE8891-BA3B-4E14-A6FF-7A619F678E22}" type="pres">
      <dgm:prSet presAssocID="{20344502-9D24-4179-A9ED-BD071B46F740}" presName="childShape" presStyleCnt="0"/>
      <dgm:spPr/>
    </dgm:pt>
    <dgm:pt modelId="{4A812457-114F-424B-979C-6B2F5DE1AC6D}" type="pres">
      <dgm:prSet presAssocID="{EF42C439-E1C6-431E-8AB6-7A3466E3B07B}" presName="Name13" presStyleLbl="parChTrans1D2" presStyleIdx="3" presStyleCnt="4"/>
      <dgm:spPr/>
      <dgm:t>
        <a:bodyPr/>
        <a:lstStyle/>
        <a:p>
          <a:endParaRPr lang="es-ES"/>
        </a:p>
      </dgm:t>
    </dgm:pt>
    <dgm:pt modelId="{B165581E-B6BB-4726-ABEE-63B6B1CF66A8}" type="pres">
      <dgm:prSet presAssocID="{A8E577C9-2113-49F2-88D7-14BF48A1EFDA}" presName="childText" presStyleLbl="bgAcc1" presStyleIdx="3" presStyleCnt="4">
        <dgm:presLayoutVars>
          <dgm:bulletEnabled val="1"/>
        </dgm:presLayoutVars>
      </dgm:prSet>
      <dgm:spPr/>
      <dgm:t>
        <a:bodyPr/>
        <a:lstStyle/>
        <a:p>
          <a:endParaRPr lang="es-ES"/>
        </a:p>
      </dgm:t>
    </dgm:pt>
  </dgm:ptLst>
  <dgm:cxnLst>
    <dgm:cxn modelId="{B9AC9F4E-5A62-4DC7-A4C8-7F73335124E8}" srcId="{793F4284-0264-454B-820D-B3F7FC18A633}" destId="{712C9992-AED8-4895-95D3-CC4A5E6F0A3F}" srcOrd="1" destOrd="0" parTransId="{6A538961-BDDE-40E5-AF43-CB349876E181}" sibTransId="{E14B7423-890F-4113-82F7-F37A83A61EC6}"/>
    <dgm:cxn modelId="{8BE43F70-DC59-429D-A7C1-B70E0B12F3CD}" type="presOf" srcId="{EB85E40A-19A7-4BBC-80A7-E27BD984B47D}" destId="{95D5ECE6-38B0-407A-944B-4345F8A9E1B8}" srcOrd="0" destOrd="0" presId="urn:microsoft.com/office/officeart/2005/8/layout/hierarchy3"/>
    <dgm:cxn modelId="{4E352E26-69CD-4118-8674-50A832560F1E}" type="presOf" srcId="{712C9992-AED8-4895-95D3-CC4A5E6F0A3F}" destId="{CA662EC1-64E5-4DD9-9820-CB0D2308DB89}" srcOrd="0" destOrd="0" presId="urn:microsoft.com/office/officeart/2005/8/layout/hierarchy3"/>
    <dgm:cxn modelId="{B8AD34A1-16A8-4B22-B2DE-1EEC2BB3E5BC}" type="presOf" srcId="{050783F6-C9DA-4E5B-B59A-AE5A5ACB64FD}" destId="{A2380737-7454-4E1D-BFA3-0C4D613B9D1E}" srcOrd="0" destOrd="0" presId="urn:microsoft.com/office/officeart/2005/8/layout/hierarchy3"/>
    <dgm:cxn modelId="{6418E056-8F65-4DCF-A855-143BC8BE0542}" srcId="{EB85E40A-19A7-4BBC-80A7-E27BD984B47D}" destId="{E9C23BD8-18A9-4344-ACFE-1E1F93621EBA}" srcOrd="0" destOrd="0" parTransId="{E8E5C2C1-9607-4424-BE48-9D2E73558F7F}" sibTransId="{7355BCF5-9A43-4229-8DEA-C74A997826E7}"/>
    <dgm:cxn modelId="{9E1F8605-B008-4999-9C62-3518E554BFEB}" type="presOf" srcId="{E0BE49B6-7B96-4C1B-A339-583B88477BAA}" destId="{4A07BDB5-4957-46D9-AD77-A8A41751C84C}" srcOrd="0" destOrd="0" presId="urn:microsoft.com/office/officeart/2005/8/layout/hierarchy3"/>
    <dgm:cxn modelId="{6317F125-2932-457B-8DF2-ABF22BADDD54}" srcId="{793F4284-0264-454B-820D-B3F7FC18A633}" destId="{20344502-9D24-4179-A9ED-BD071B46F740}" srcOrd="2" destOrd="0" parTransId="{B219868D-0FEC-4ED2-B600-3B9A19807B52}" sibTransId="{34637FBE-3B3C-49AD-817C-E73E6AB11045}"/>
    <dgm:cxn modelId="{A1198F1D-DE7C-4ECE-BE96-C7B87DCE7A10}" type="presOf" srcId="{20344502-9D24-4179-A9ED-BD071B46F740}" destId="{93A483EA-8D64-4D66-BABF-031FF75718BB}" srcOrd="0" destOrd="0" presId="urn:microsoft.com/office/officeart/2005/8/layout/hierarchy3"/>
    <dgm:cxn modelId="{BFB3F5A1-7417-4A5C-BE51-FF7E7B9BD680}" srcId="{793F4284-0264-454B-820D-B3F7FC18A633}" destId="{EB85E40A-19A7-4BBC-80A7-E27BD984B47D}" srcOrd="0" destOrd="0" parTransId="{E2D37A4D-B039-45C9-93E5-62DC2CDEDD36}" sibTransId="{1931A512-1E93-4F39-B12C-775EE182C7AC}"/>
    <dgm:cxn modelId="{D5568C70-16BD-4795-B0DE-0FC27D6978F0}" srcId="{20344502-9D24-4179-A9ED-BD071B46F740}" destId="{A8E577C9-2113-49F2-88D7-14BF48A1EFDA}" srcOrd="0" destOrd="0" parTransId="{EF42C439-E1C6-431E-8AB6-7A3466E3B07B}" sibTransId="{A27BB1DB-56A8-471A-889D-28F69479CBBF}"/>
    <dgm:cxn modelId="{7030BC44-9F47-4B01-B7B1-02D4EEAA8F1C}" type="presOf" srcId="{2C4C9BAA-775E-4894-B3A3-4E660F11F4DB}" destId="{5E61F94C-06DA-4F66-9D58-9541A801CF62}" srcOrd="0" destOrd="0" presId="urn:microsoft.com/office/officeart/2005/8/layout/hierarchy3"/>
    <dgm:cxn modelId="{6D001323-3066-417C-9B59-6C53D733232A}" type="presOf" srcId="{9B8E7C9D-3B7A-4DD2-AB93-275298351342}" destId="{BABD843B-3366-4988-9916-405DF40C712F}" srcOrd="0" destOrd="0" presId="urn:microsoft.com/office/officeart/2005/8/layout/hierarchy3"/>
    <dgm:cxn modelId="{C38F7963-FF62-4918-8071-D3347BEF4A03}" type="presOf" srcId="{EF42C439-E1C6-431E-8AB6-7A3466E3B07B}" destId="{4A812457-114F-424B-979C-6B2F5DE1AC6D}" srcOrd="0" destOrd="0" presId="urn:microsoft.com/office/officeart/2005/8/layout/hierarchy3"/>
    <dgm:cxn modelId="{C6140DB9-48F9-4012-A554-239F86FE5C15}" type="presOf" srcId="{712C9992-AED8-4895-95D3-CC4A5E6F0A3F}" destId="{9864DC38-7BC6-4A8F-BA78-D0063AA93A5A}" srcOrd="1" destOrd="0" presId="urn:microsoft.com/office/officeart/2005/8/layout/hierarchy3"/>
    <dgm:cxn modelId="{D67F6390-5287-49DF-A393-09277D655708}" type="presOf" srcId="{EB85E40A-19A7-4BBC-80A7-E27BD984B47D}" destId="{57480138-3153-4C9D-B407-BA8458EBFDC9}" srcOrd="1" destOrd="0" presId="urn:microsoft.com/office/officeart/2005/8/layout/hierarchy3"/>
    <dgm:cxn modelId="{1BDA528F-2BC3-4589-ADE8-1608857B786E}" srcId="{712C9992-AED8-4895-95D3-CC4A5E6F0A3F}" destId="{2C4C9BAA-775E-4894-B3A3-4E660F11F4DB}" srcOrd="0" destOrd="0" parTransId="{E0BE49B6-7B96-4C1B-A339-583B88477BAA}" sibTransId="{F42FE1DD-D63F-4E99-824F-2A74CE7ED24D}"/>
    <dgm:cxn modelId="{ABE16511-52A6-4A34-94EA-F3AEC5445F68}" type="presOf" srcId="{E9C23BD8-18A9-4344-ACFE-1E1F93621EBA}" destId="{26DC4473-7174-49DF-AA25-D9F2597B0799}" srcOrd="0" destOrd="0" presId="urn:microsoft.com/office/officeart/2005/8/layout/hierarchy3"/>
    <dgm:cxn modelId="{99A0BF0C-2F59-45F3-B5A3-35B01C58C401}" type="presOf" srcId="{793F4284-0264-454B-820D-B3F7FC18A633}" destId="{F656B97F-0820-417E-8A7E-FE3FB029C8D2}" srcOrd="0" destOrd="0" presId="urn:microsoft.com/office/officeart/2005/8/layout/hierarchy3"/>
    <dgm:cxn modelId="{31B6E879-0917-4C97-A1FD-C409B9BB56D6}" srcId="{712C9992-AED8-4895-95D3-CC4A5E6F0A3F}" destId="{9B8E7C9D-3B7A-4DD2-AB93-275298351342}" srcOrd="1" destOrd="0" parTransId="{050783F6-C9DA-4E5B-B59A-AE5A5ACB64FD}" sibTransId="{F281D0D3-9BF9-450B-B0C9-AA8D25FBB42C}"/>
    <dgm:cxn modelId="{B4B0A573-AE55-45F3-AF28-2D190B98F74D}" type="presOf" srcId="{20344502-9D24-4179-A9ED-BD071B46F740}" destId="{C4B6E634-44F8-46DB-8836-27D3EDD27426}" srcOrd="1" destOrd="0" presId="urn:microsoft.com/office/officeart/2005/8/layout/hierarchy3"/>
    <dgm:cxn modelId="{66C789A4-32FD-4A03-9C87-2348DE695EFA}" type="presOf" srcId="{A8E577C9-2113-49F2-88D7-14BF48A1EFDA}" destId="{B165581E-B6BB-4726-ABEE-63B6B1CF66A8}" srcOrd="0" destOrd="0" presId="urn:microsoft.com/office/officeart/2005/8/layout/hierarchy3"/>
    <dgm:cxn modelId="{88A6837E-210D-4DF6-8EEE-5279C3FCB9E5}" type="presOf" srcId="{E8E5C2C1-9607-4424-BE48-9D2E73558F7F}" destId="{B503C444-EDA2-4176-B98D-C2A276ECAB8C}" srcOrd="0" destOrd="0" presId="urn:microsoft.com/office/officeart/2005/8/layout/hierarchy3"/>
    <dgm:cxn modelId="{15FE65FE-2D40-46F9-A020-7CDBEFA43B49}" type="presParOf" srcId="{F656B97F-0820-417E-8A7E-FE3FB029C8D2}" destId="{4C3517EF-8826-48EE-A3F4-DD31D4328E3A}" srcOrd="0" destOrd="0" presId="urn:microsoft.com/office/officeart/2005/8/layout/hierarchy3"/>
    <dgm:cxn modelId="{8A326389-22B9-4E03-9A6C-1D61511D066F}" type="presParOf" srcId="{4C3517EF-8826-48EE-A3F4-DD31D4328E3A}" destId="{B6EB147A-5382-49AC-860B-E34770F76C49}" srcOrd="0" destOrd="0" presId="urn:microsoft.com/office/officeart/2005/8/layout/hierarchy3"/>
    <dgm:cxn modelId="{6D976916-DE01-496E-A1DE-5C3071CDC9D8}" type="presParOf" srcId="{B6EB147A-5382-49AC-860B-E34770F76C49}" destId="{95D5ECE6-38B0-407A-944B-4345F8A9E1B8}" srcOrd="0" destOrd="0" presId="urn:microsoft.com/office/officeart/2005/8/layout/hierarchy3"/>
    <dgm:cxn modelId="{7835B578-F7E3-4EC9-8FE3-DCEFEFAB84F3}" type="presParOf" srcId="{B6EB147A-5382-49AC-860B-E34770F76C49}" destId="{57480138-3153-4C9D-B407-BA8458EBFDC9}" srcOrd="1" destOrd="0" presId="urn:microsoft.com/office/officeart/2005/8/layout/hierarchy3"/>
    <dgm:cxn modelId="{4AD4FDEC-D82B-495F-B508-3BAA01109658}" type="presParOf" srcId="{4C3517EF-8826-48EE-A3F4-DD31D4328E3A}" destId="{8CB7C95B-EC9E-4AE8-8D71-AB5FB36783F2}" srcOrd="1" destOrd="0" presId="urn:microsoft.com/office/officeart/2005/8/layout/hierarchy3"/>
    <dgm:cxn modelId="{C36304A9-7677-4A63-93F5-CCF82A69C0D5}" type="presParOf" srcId="{8CB7C95B-EC9E-4AE8-8D71-AB5FB36783F2}" destId="{B503C444-EDA2-4176-B98D-C2A276ECAB8C}" srcOrd="0" destOrd="0" presId="urn:microsoft.com/office/officeart/2005/8/layout/hierarchy3"/>
    <dgm:cxn modelId="{47970E45-680A-4E5F-AF96-7A626340ECF1}" type="presParOf" srcId="{8CB7C95B-EC9E-4AE8-8D71-AB5FB36783F2}" destId="{26DC4473-7174-49DF-AA25-D9F2597B0799}" srcOrd="1" destOrd="0" presId="urn:microsoft.com/office/officeart/2005/8/layout/hierarchy3"/>
    <dgm:cxn modelId="{65C4B921-6CE3-4102-B032-E298C9A94C2E}" type="presParOf" srcId="{F656B97F-0820-417E-8A7E-FE3FB029C8D2}" destId="{9D5F3BF1-0738-464D-BEAF-9B6801B83DA5}" srcOrd="1" destOrd="0" presId="urn:microsoft.com/office/officeart/2005/8/layout/hierarchy3"/>
    <dgm:cxn modelId="{F09841A9-0B32-4266-B5B6-967499D4F2EF}" type="presParOf" srcId="{9D5F3BF1-0738-464D-BEAF-9B6801B83DA5}" destId="{BAA1465E-4118-4B71-87A1-51C113249391}" srcOrd="0" destOrd="0" presId="urn:microsoft.com/office/officeart/2005/8/layout/hierarchy3"/>
    <dgm:cxn modelId="{04856D9F-11B7-4E53-B68B-D685A45FE1AE}" type="presParOf" srcId="{BAA1465E-4118-4B71-87A1-51C113249391}" destId="{CA662EC1-64E5-4DD9-9820-CB0D2308DB89}" srcOrd="0" destOrd="0" presId="urn:microsoft.com/office/officeart/2005/8/layout/hierarchy3"/>
    <dgm:cxn modelId="{476FDCF2-683F-4905-8F22-F922BCCE75CB}" type="presParOf" srcId="{BAA1465E-4118-4B71-87A1-51C113249391}" destId="{9864DC38-7BC6-4A8F-BA78-D0063AA93A5A}" srcOrd="1" destOrd="0" presId="urn:microsoft.com/office/officeart/2005/8/layout/hierarchy3"/>
    <dgm:cxn modelId="{B64ED184-2E18-4B17-B424-6C58CF982200}" type="presParOf" srcId="{9D5F3BF1-0738-464D-BEAF-9B6801B83DA5}" destId="{4A2F9BA3-3E62-4441-82EA-5DE5E9708B84}" srcOrd="1" destOrd="0" presId="urn:microsoft.com/office/officeart/2005/8/layout/hierarchy3"/>
    <dgm:cxn modelId="{2F9683E1-303D-43F9-979C-75C60D9D045B}" type="presParOf" srcId="{4A2F9BA3-3E62-4441-82EA-5DE5E9708B84}" destId="{4A07BDB5-4957-46D9-AD77-A8A41751C84C}" srcOrd="0" destOrd="0" presId="urn:microsoft.com/office/officeart/2005/8/layout/hierarchy3"/>
    <dgm:cxn modelId="{9FDB44BA-508C-4ED9-852B-C33AE7A02966}" type="presParOf" srcId="{4A2F9BA3-3E62-4441-82EA-5DE5E9708B84}" destId="{5E61F94C-06DA-4F66-9D58-9541A801CF62}" srcOrd="1" destOrd="0" presId="urn:microsoft.com/office/officeart/2005/8/layout/hierarchy3"/>
    <dgm:cxn modelId="{6D6D30AC-F958-47B3-A3EA-5AEF0FBFE7AE}" type="presParOf" srcId="{4A2F9BA3-3E62-4441-82EA-5DE5E9708B84}" destId="{A2380737-7454-4E1D-BFA3-0C4D613B9D1E}" srcOrd="2" destOrd="0" presId="urn:microsoft.com/office/officeart/2005/8/layout/hierarchy3"/>
    <dgm:cxn modelId="{E98F5E25-D87D-4748-AB09-40CD4DB5F9E8}" type="presParOf" srcId="{4A2F9BA3-3E62-4441-82EA-5DE5E9708B84}" destId="{BABD843B-3366-4988-9916-405DF40C712F}" srcOrd="3" destOrd="0" presId="urn:microsoft.com/office/officeart/2005/8/layout/hierarchy3"/>
    <dgm:cxn modelId="{A5283F22-4492-4C11-B731-60CAA93158D6}" type="presParOf" srcId="{F656B97F-0820-417E-8A7E-FE3FB029C8D2}" destId="{8E340B1F-C6AB-4FC4-919F-72BFC87998BD}" srcOrd="2" destOrd="0" presId="urn:microsoft.com/office/officeart/2005/8/layout/hierarchy3"/>
    <dgm:cxn modelId="{11366593-68F0-42B1-B7D9-6B4F2E28EE04}" type="presParOf" srcId="{8E340B1F-C6AB-4FC4-919F-72BFC87998BD}" destId="{9C1C269A-AB30-4081-9FD6-B14AE3FC79DA}" srcOrd="0" destOrd="0" presId="urn:microsoft.com/office/officeart/2005/8/layout/hierarchy3"/>
    <dgm:cxn modelId="{19F5B7EA-8DF6-4F0B-A35E-77F03D975358}" type="presParOf" srcId="{9C1C269A-AB30-4081-9FD6-B14AE3FC79DA}" destId="{93A483EA-8D64-4D66-BABF-031FF75718BB}" srcOrd="0" destOrd="0" presId="urn:microsoft.com/office/officeart/2005/8/layout/hierarchy3"/>
    <dgm:cxn modelId="{C3259820-B034-4C58-AFC2-CB5B50FCDA2C}" type="presParOf" srcId="{9C1C269A-AB30-4081-9FD6-B14AE3FC79DA}" destId="{C4B6E634-44F8-46DB-8836-27D3EDD27426}" srcOrd="1" destOrd="0" presId="urn:microsoft.com/office/officeart/2005/8/layout/hierarchy3"/>
    <dgm:cxn modelId="{C1A9677A-F8F0-4666-9535-731BE963926C}" type="presParOf" srcId="{8E340B1F-C6AB-4FC4-919F-72BFC87998BD}" destId="{10DE8891-BA3B-4E14-A6FF-7A619F678E22}" srcOrd="1" destOrd="0" presId="urn:microsoft.com/office/officeart/2005/8/layout/hierarchy3"/>
    <dgm:cxn modelId="{990875E9-D35C-4B71-B0EF-0C340CEC4FD4}" type="presParOf" srcId="{10DE8891-BA3B-4E14-A6FF-7A619F678E22}" destId="{4A812457-114F-424B-979C-6B2F5DE1AC6D}" srcOrd="0" destOrd="0" presId="urn:microsoft.com/office/officeart/2005/8/layout/hierarchy3"/>
    <dgm:cxn modelId="{0A2D79BD-C6EA-4C20-AC6D-3FBD8C883570}" type="presParOf" srcId="{10DE8891-BA3B-4E14-A6FF-7A619F678E22}" destId="{B165581E-B6BB-4726-ABEE-63B6B1CF66A8}"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C481ED-397C-45E1-94D4-BBF4B9A0730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AR"/>
        </a:p>
      </dgm:t>
    </dgm:pt>
    <dgm:pt modelId="{0A591751-A2E7-4D98-B730-33101272BB4B}">
      <dgm:prSet custT="1"/>
      <dgm:spPr/>
      <dgm:t>
        <a:bodyPr/>
        <a:lstStyle/>
        <a:p>
          <a:pPr rtl="0"/>
          <a:r>
            <a:rPr lang="es-MX" sz="1800" dirty="0" smtClean="0">
              <a:latin typeface="Arial Narrow" pitchFamily="34" charset="0"/>
            </a:rPr>
            <a:t>Cuando en cualquier actividad de la vida prevalece la lógica de la ilógica se genera confusión e incertidumbre</a:t>
          </a:r>
          <a:endParaRPr lang="es-AR" sz="1800" dirty="0">
            <a:latin typeface="Arial Narrow" pitchFamily="34" charset="0"/>
          </a:endParaRPr>
        </a:p>
      </dgm:t>
    </dgm:pt>
    <dgm:pt modelId="{59009DD3-9C81-4B47-B618-6AFADD40241B}" type="parTrans" cxnId="{D17FD288-5B9C-407F-B1D5-DF6B294C1BBF}">
      <dgm:prSet/>
      <dgm:spPr/>
      <dgm:t>
        <a:bodyPr/>
        <a:lstStyle/>
        <a:p>
          <a:endParaRPr lang="es-AR"/>
        </a:p>
      </dgm:t>
    </dgm:pt>
    <dgm:pt modelId="{D5C51EE0-1CB1-4774-9307-AB981686DF76}" type="sibTrans" cxnId="{D17FD288-5B9C-407F-B1D5-DF6B294C1BBF}">
      <dgm:prSet/>
      <dgm:spPr/>
      <dgm:t>
        <a:bodyPr/>
        <a:lstStyle/>
        <a:p>
          <a:endParaRPr lang="es-AR"/>
        </a:p>
      </dgm:t>
    </dgm:pt>
    <dgm:pt modelId="{8DA089D5-4639-489B-B4C6-6765BBBB0032}" type="pres">
      <dgm:prSet presAssocID="{23C481ED-397C-45E1-94D4-BBF4B9A07308}" presName="CompostProcess" presStyleCnt="0">
        <dgm:presLayoutVars>
          <dgm:dir/>
          <dgm:resizeHandles val="exact"/>
        </dgm:presLayoutVars>
      </dgm:prSet>
      <dgm:spPr/>
      <dgm:t>
        <a:bodyPr/>
        <a:lstStyle/>
        <a:p>
          <a:endParaRPr lang="es-AR"/>
        </a:p>
      </dgm:t>
    </dgm:pt>
    <dgm:pt modelId="{01577978-6421-40D1-B63E-BC1DB046F138}" type="pres">
      <dgm:prSet presAssocID="{23C481ED-397C-45E1-94D4-BBF4B9A07308}" presName="arrow" presStyleLbl="bgShp" presStyleIdx="0" presStyleCnt="1" custLinFactNeighborX="1434"/>
      <dgm:spPr/>
    </dgm:pt>
    <dgm:pt modelId="{F8D6BC96-DE35-4AC9-8615-44F933058B19}" type="pres">
      <dgm:prSet presAssocID="{23C481ED-397C-45E1-94D4-BBF4B9A07308}" presName="linearProcess" presStyleCnt="0"/>
      <dgm:spPr/>
    </dgm:pt>
    <dgm:pt modelId="{881AE054-625B-4BAF-A5DD-A0BC14E7B451}" type="pres">
      <dgm:prSet presAssocID="{0A591751-A2E7-4D98-B730-33101272BB4B}" presName="textNode" presStyleLbl="node1" presStyleIdx="0" presStyleCnt="1" custScaleY="200364">
        <dgm:presLayoutVars>
          <dgm:bulletEnabled val="1"/>
        </dgm:presLayoutVars>
      </dgm:prSet>
      <dgm:spPr/>
      <dgm:t>
        <a:bodyPr/>
        <a:lstStyle/>
        <a:p>
          <a:endParaRPr lang="es-AR"/>
        </a:p>
      </dgm:t>
    </dgm:pt>
  </dgm:ptLst>
  <dgm:cxnLst>
    <dgm:cxn modelId="{0F030AD6-99F2-4DF2-928F-8FE3E6359BBF}" type="presOf" srcId="{0A591751-A2E7-4D98-B730-33101272BB4B}" destId="{881AE054-625B-4BAF-A5DD-A0BC14E7B451}" srcOrd="0" destOrd="0" presId="urn:microsoft.com/office/officeart/2005/8/layout/hProcess9"/>
    <dgm:cxn modelId="{D17FD288-5B9C-407F-B1D5-DF6B294C1BBF}" srcId="{23C481ED-397C-45E1-94D4-BBF4B9A07308}" destId="{0A591751-A2E7-4D98-B730-33101272BB4B}" srcOrd="0" destOrd="0" parTransId="{59009DD3-9C81-4B47-B618-6AFADD40241B}" sibTransId="{D5C51EE0-1CB1-4774-9307-AB981686DF76}"/>
    <dgm:cxn modelId="{5B224600-AA93-4B84-8659-2D59199911D0}" type="presOf" srcId="{23C481ED-397C-45E1-94D4-BBF4B9A07308}" destId="{8DA089D5-4639-489B-B4C6-6765BBBB0032}" srcOrd="0" destOrd="0" presId="urn:microsoft.com/office/officeart/2005/8/layout/hProcess9"/>
    <dgm:cxn modelId="{D28B9B2D-06AD-4B3B-9FA7-55A47DF7AD57}" type="presParOf" srcId="{8DA089D5-4639-489B-B4C6-6765BBBB0032}" destId="{01577978-6421-40D1-B63E-BC1DB046F138}" srcOrd="0" destOrd="0" presId="urn:microsoft.com/office/officeart/2005/8/layout/hProcess9"/>
    <dgm:cxn modelId="{8500DA21-B4DC-4430-A03E-5421BBDE968C}" type="presParOf" srcId="{8DA089D5-4639-489B-B4C6-6765BBBB0032}" destId="{F8D6BC96-DE35-4AC9-8615-44F933058B19}" srcOrd="1" destOrd="0" presId="urn:microsoft.com/office/officeart/2005/8/layout/hProcess9"/>
    <dgm:cxn modelId="{A9577CA2-4CFA-46F8-8D1E-7F08ED512BEE}" type="presParOf" srcId="{F8D6BC96-DE35-4AC9-8615-44F933058B19}" destId="{881AE054-625B-4BAF-A5DD-A0BC14E7B451}" srcOrd="0"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0A438A-5069-4BCC-B270-924CAF7680F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262687CE-12A2-41B5-828D-7516C444F5F3}">
      <dgm:prSet custT="1"/>
      <dgm:spPr/>
      <dgm:t>
        <a:bodyPr/>
        <a:lstStyle/>
        <a:p>
          <a:pPr rtl="0"/>
          <a:r>
            <a:rPr lang="es-AR" sz="2000" b="1" dirty="0" smtClean="0">
              <a:latin typeface="Arial Narrow" pitchFamily="34" charset="0"/>
            </a:rPr>
            <a:t>Instrumento público</a:t>
          </a:r>
          <a:endParaRPr lang="es-AR" sz="2000" b="1" dirty="0">
            <a:latin typeface="Arial Narrow" pitchFamily="34" charset="0"/>
          </a:endParaRPr>
        </a:p>
      </dgm:t>
    </dgm:pt>
    <dgm:pt modelId="{27CA0E2A-BB79-4F18-BC83-885EB7A6C710}" type="parTrans" cxnId="{84C9894E-0900-4C1A-B99A-2ABD8AEDE1DD}">
      <dgm:prSet/>
      <dgm:spPr/>
      <dgm:t>
        <a:bodyPr/>
        <a:lstStyle/>
        <a:p>
          <a:endParaRPr lang="es-ES"/>
        </a:p>
      </dgm:t>
    </dgm:pt>
    <dgm:pt modelId="{201D68C0-16B9-459E-8A8D-8CCB93E1A471}" type="sibTrans" cxnId="{84C9894E-0900-4C1A-B99A-2ABD8AEDE1DD}">
      <dgm:prSet/>
      <dgm:spPr/>
      <dgm:t>
        <a:bodyPr/>
        <a:lstStyle/>
        <a:p>
          <a:endParaRPr lang="es-ES"/>
        </a:p>
      </dgm:t>
    </dgm:pt>
    <dgm:pt modelId="{ACC6DFC8-6B8C-452B-B236-7212749028A2}">
      <dgm:prSet custT="1"/>
      <dgm:spPr/>
      <dgm:t>
        <a:bodyPr/>
        <a:lstStyle/>
        <a:p>
          <a:pPr algn="just" rtl="0">
            <a:lnSpc>
              <a:spcPct val="100000"/>
            </a:lnSpc>
            <a:spcBef>
              <a:spcPts val="600"/>
            </a:spcBef>
            <a:spcAft>
              <a:spcPts val="0"/>
            </a:spcAft>
          </a:pPr>
          <a:endParaRPr lang="es-ES" sz="1500" dirty="0">
            <a:solidFill>
              <a:srgbClr val="004D86"/>
            </a:solidFill>
            <a:latin typeface="Arial Narrow" pitchFamily="34" charset="0"/>
          </a:endParaRPr>
        </a:p>
      </dgm:t>
    </dgm:pt>
    <dgm:pt modelId="{F8460BF5-3CD0-456E-A2BB-DA40BD5E6512}" type="parTrans" cxnId="{16291655-A13E-457A-83F0-3D0D7CA8DC07}">
      <dgm:prSet/>
      <dgm:spPr/>
      <dgm:t>
        <a:bodyPr/>
        <a:lstStyle/>
        <a:p>
          <a:endParaRPr lang="es-AR"/>
        </a:p>
      </dgm:t>
    </dgm:pt>
    <dgm:pt modelId="{340B26D6-3E69-4F91-B590-25AC57C6EABF}" type="sibTrans" cxnId="{16291655-A13E-457A-83F0-3D0D7CA8DC07}">
      <dgm:prSet/>
      <dgm:spPr/>
      <dgm:t>
        <a:bodyPr/>
        <a:lstStyle/>
        <a:p>
          <a:endParaRPr lang="es-AR"/>
        </a:p>
      </dgm:t>
    </dgm:pt>
    <dgm:pt modelId="{D07CA1A5-F212-4C41-80D4-1421F429E553}">
      <dgm:prSet custT="1"/>
      <dgm:spPr/>
      <dgm:t>
        <a:bodyPr/>
        <a:lstStyle/>
        <a:p>
          <a:pPr algn="just" rtl="0">
            <a:lnSpc>
              <a:spcPct val="100000"/>
            </a:lnSpc>
            <a:spcBef>
              <a:spcPts val="600"/>
            </a:spcBef>
            <a:spcAft>
              <a:spcPts val="0"/>
            </a:spcAft>
          </a:pPr>
          <a:endParaRPr lang="es-ES" sz="1800" b="1" i="1" dirty="0">
            <a:solidFill>
              <a:srgbClr val="004D86"/>
            </a:solidFill>
            <a:latin typeface="Arial Narrow" pitchFamily="34" charset="0"/>
          </a:endParaRPr>
        </a:p>
      </dgm:t>
    </dgm:pt>
    <dgm:pt modelId="{7D62C8FF-256E-4314-9912-5C478A310594}" type="parTrans" cxnId="{574B2F34-A1FA-455E-BE21-5D87BE0F8DF9}">
      <dgm:prSet/>
      <dgm:spPr/>
      <dgm:t>
        <a:bodyPr/>
        <a:lstStyle/>
        <a:p>
          <a:endParaRPr lang="es-AR"/>
        </a:p>
      </dgm:t>
    </dgm:pt>
    <dgm:pt modelId="{628A0F37-6D37-4574-BF9C-7224B91DA71E}" type="sibTrans" cxnId="{574B2F34-A1FA-455E-BE21-5D87BE0F8DF9}">
      <dgm:prSet/>
      <dgm:spPr/>
      <dgm:t>
        <a:bodyPr/>
        <a:lstStyle/>
        <a:p>
          <a:endParaRPr lang="es-AR"/>
        </a:p>
      </dgm:t>
    </dgm:pt>
    <dgm:pt modelId="{A3BE5B1E-CD7D-450F-8F3A-AA68F9B77BF9}">
      <dgm:prSet custT="1"/>
      <dgm:spPr/>
      <dgm:t>
        <a:bodyPr/>
        <a:lstStyle/>
        <a:p>
          <a:pPr algn="just" rtl="0">
            <a:lnSpc>
              <a:spcPct val="100000"/>
            </a:lnSpc>
            <a:spcBef>
              <a:spcPts val="600"/>
            </a:spcBef>
            <a:spcAft>
              <a:spcPts val="0"/>
            </a:spcAft>
          </a:pPr>
          <a:r>
            <a:rPr lang="es-AR" sz="1800" dirty="0" smtClean="0">
              <a:solidFill>
                <a:srgbClr val="004D86"/>
              </a:solidFill>
              <a:latin typeface="Arial Narrow" pitchFamily="34" charset="0"/>
            </a:rPr>
            <a:t>La reforma del inc. c) del art. 35 de la ley 11.683, reemplaza la expresión “servirán de prueba en los juicios respectivos” por</a:t>
          </a:r>
          <a:r>
            <a:rPr lang="es-AR" sz="1800" dirty="0" smtClean="0">
              <a:solidFill>
                <a:srgbClr val="FF0000"/>
              </a:solidFill>
              <a:latin typeface="Arial Narrow" pitchFamily="34" charset="0"/>
            </a:rPr>
            <a:t> “harán plena fe mientras no se pruebe su falsedad”. </a:t>
          </a:r>
          <a:r>
            <a:rPr lang="es-AR" sz="1800" dirty="0" smtClean="0">
              <a:solidFill>
                <a:srgbClr val="004D86"/>
              </a:solidFill>
              <a:latin typeface="Arial Narrow" pitchFamily="34" charset="0"/>
            </a:rPr>
            <a:t>Pareciera así que se intenta reforzar el valor probatorio de las actas labradas durante la inspección, aunque claro está, no se expone sobre qué harán plena fe: </a:t>
          </a:r>
          <a:r>
            <a:rPr lang="es-AR" sz="1800" i="1" dirty="0" smtClean="0">
              <a:solidFill>
                <a:srgbClr val="FF0000"/>
              </a:solidFill>
              <a:latin typeface="Arial Narrow" pitchFamily="34" charset="0"/>
            </a:rPr>
            <a:t>¿sobre su autenticidad o sobre su contenido?.</a:t>
          </a:r>
          <a:endParaRPr lang="es-ES" sz="1800" b="0" i="1" dirty="0">
            <a:solidFill>
              <a:srgbClr val="FF0000"/>
            </a:solidFill>
            <a:latin typeface="Arial Narrow" pitchFamily="34" charset="0"/>
          </a:endParaRPr>
        </a:p>
      </dgm:t>
    </dgm:pt>
    <dgm:pt modelId="{62B8C000-BC39-4370-9D58-E00BB00862F0}" type="parTrans" cxnId="{EC6C4D86-DAAF-4677-AA30-05C1BDD2C9CA}">
      <dgm:prSet/>
      <dgm:spPr/>
      <dgm:t>
        <a:bodyPr/>
        <a:lstStyle/>
        <a:p>
          <a:endParaRPr lang="es-AR"/>
        </a:p>
      </dgm:t>
    </dgm:pt>
    <dgm:pt modelId="{130408A0-EA6C-4FEC-9292-48254B8B40A7}" type="sibTrans" cxnId="{EC6C4D86-DAAF-4677-AA30-05C1BDD2C9CA}">
      <dgm:prSet/>
      <dgm:spPr/>
      <dgm:t>
        <a:bodyPr/>
        <a:lstStyle/>
        <a:p>
          <a:endParaRPr lang="es-AR"/>
        </a:p>
      </dgm:t>
    </dgm:pt>
    <dgm:pt modelId="{4A4B10FC-F2C6-4525-9E79-345DAB460386}">
      <dgm:prSet custT="1"/>
      <dgm:spPr/>
      <dgm:t>
        <a:bodyPr/>
        <a:lstStyle/>
        <a:p>
          <a:pPr algn="just" rtl="0">
            <a:lnSpc>
              <a:spcPct val="100000"/>
            </a:lnSpc>
            <a:spcBef>
              <a:spcPts val="600"/>
            </a:spcBef>
            <a:spcAft>
              <a:spcPts val="0"/>
            </a:spcAft>
          </a:pPr>
          <a:r>
            <a:rPr lang="es-AR" sz="1800" dirty="0" smtClean="0">
              <a:solidFill>
                <a:srgbClr val="004D86"/>
              </a:solidFill>
              <a:latin typeface="Arial Narrow" pitchFamily="34" charset="0"/>
            </a:rPr>
            <a:t>El art. 289 del CCCN no conceptualiza, sino que enuncia los instrumentos públicos. Sin embargo, la doctrina entiende por instrumento </a:t>
          </a:r>
          <a:r>
            <a:rPr lang="es-AR" sz="1800" b="0" i="1" dirty="0" smtClean="0">
              <a:solidFill>
                <a:srgbClr val="004D86"/>
              </a:solidFill>
              <a:latin typeface="Arial Narrow" pitchFamily="34" charset="0"/>
            </a:rPr>
            <a:t>público</a:t>
          </a:r>
          <a:r>
            <a:rPr lang="es-AR" sz="1800" b="1" i="1" dirty="0" smtClean="0">
              <a:solidFill>
                <a:srgbClr val="004D86"/>
              </a:solidFill>
              <a:latin typeface="Arial Narrow" pitchFamily="34" charset="0"/>
            </a:rPr>
            <a:t> el documento escrito otorgado con intervención de un oficial público legalmente facultado para ello, con las formalidades que la ley establece.</a:t>
          </a:r>
          <a:endParaRPr lang="es-ES" sz="1800" b="1" i="1" dirty="0">
            <a:solidFill>
              <a:srgbClr val="004D86"/>
            </a:solidFill>
            <a:latin typeface="Arial Narrow" pitchFamily="34" charset="0"/>
          </a:endParaRPr>
        </a:p>
      </dgm:t>
    </dgm:pt>
    <dgm:pt modelId="{B57EFD55-1B87-4CFF-97F2-96D042482EFE}" type="parTrans" cxnId="{DEA48396-391D-484C-9571-8245932F8ABC}">
      <dgm:prSet/>
      <dgm:spPr/>
      <dgm:t>
        <a:bodyPr/>
        <a:lstStyle/>
        <a:p>
          <a:endParaRPr lang="es-AR"/>
        </a:p>
      </dgm:t>
    </dgm:pt>
    <dgm:pt modelId="{4816F4AE-2908-41F5-821B-9F017CDE47ED}" type="sibTrans" cxnId="{DEA48396-391D-484C-9571-8245932F8ABC}">
      <dgm:prSet/>
      <dgm:spPr/>
      <dgm:t>
        <a:bodyPr/>
        <a:lstStyle/>
        <a:p>
          <a:endParaRPr lang="es-AR"/>
        </a:p>
      </dgm:t>
    </dgm:pt>
    <dgm:pt modelId="{52B66710-6EDC-4F81-A377-F2A8EC0019A2}">
      <dgm:prSet custT="1"/>
      <dgm:spPr/>
      <dgm:t>
        <a:bodyPr/>
        <a:lstStyle/>
        <a:p>
          <a:pPr algn="just" rtl="0">
            <a:lnSpc>
              <a:spcPct val="100000"/>
            </a:lnSpc>
            <a:spcBef>
              <a:spcPts val="600"/>
            </a:spcBef>
            <a:spcAft>
              <a:spcPts val="0"/>
            </a:spcAft>
          </a:pPr>
          <a:r>
            <a:rPr lang="es-AR" sz="1800" dirty="0" smtClean="0">
              <a:solidFill>
                <a:srgbClr val="004D86"/>
              </a:solidFill>
              <a:latin typeface="Arial Narrow" pitchFamily="34" charset="0"/>
            </a:rPr>
            <a:t>Esta conceptualización ha llevado a un severa </a:t>
          </a:r>
          <a:r>
            <a:rPr lang="es-AR" sz="1800" dirty="0" smtClean="0">
              <a:solidFill>
                <a:srgbClr val="FF0000"/>
              </a:solidFill>
              <a:latin typeface="Arial Narrow" pitchFamily="34" charset="0"/>
            </a:rPr>
            <a:t>confusión entre el aspecto probatorio y el autenticidad del acto</a:t>
          </a:r>
          <a:r>
            <a:rPr lang="es-AR" sz="1800" dirty="0" smtClean="0">
              <a:solidFill>
                <a:srgbClr val="004D86"/>
              </a:solidFill>
              <a:latin typeface="Arial Narrow" pitchFamily="34" charset="0"/>
            </a:rPr>
            <a:t>.</a:t>
          </a:r>
          <a:endParaRPr lang="es-ES" sz="1800" dirty="0">
            <a:solidFill>
              <a:srgbClr val="004D86"/>
            </a:solidFill>
            <a:latin typeface="Arial Narrow" pitchFamily="34" charset="0"/>
          </a:endParaRPr>
        </a:p>
      </dgm:t>
    </dgm:pt>
    <dgm:pt modelId="{8AAB3887-F4EB-449F-A1A6-329C5DEFA203}" type="parTrans" cxnId="{C51E9F7B-4E81-4B3F-9679-7D82792BF1AF}">
      <dgm:prSet/>
      <dgm:spPr/>
      <dgm:t>
        <a:bodyPr/>
        <a:lstStyle/>
        <a:p>
          <a:endParaRPr lang="es-AR"/>
        </a:p>
      </dgm:t>
    </dgm:pt>
    <dgm:pt modelId="{FBCBD155-F75D-47AF-AA70-CF41139CBE25}" type="sibTrans" cxnId="{C51E9F7B-4E81-4B3F-9679-7D82792BF1AF}">
      <dgm:prSet/>
      <dgm:spPr/>
      <dgm:t>
        <a:bodyPr/>
        <a:lstStyle/>
        <a:p>
          <a:endParaRPr lang="es-AR"/>
        </a:p>
      </dgm:t>
    </dgm:pt>
    <dgm:pt modelId="{A05A00F7-10A7-4E0C-8DC4-BE03B541C953}">
      <dgm:prSet custT="1"/>
      <dgm:spPr/>
      <dgm:t>
        <a:bodyPr/>
        <a:lstStyle/>
        <a:p>
          <a:pPr algn="just" rtl="0">
            <a:lnSpc>
              <a:spcPct val="100000"/>
            </a:lnSpc>
            <a:spcBef>
              <a:spcPts val="600"/>
            </a:spcBef>
            <a:spcAft>
              <a:spcPts val="0"/>
            </a:spcAft>
          </a:pPr>
          <a:endParaRPr lang="es-ES" sz="1800" dirty="0">
            <a:solidFill>
              <a:srgbClr val="004D86"/>
            </a:solidFill>
            <a:latin typeface="Arial Narrow" pitchFamily="34" charset="0"/>
          </a:endParaRPr>
        </a:p>
      </dgm:t>
    </dgm:pt>
    <dgm:pt modelId="{58D7DDAA-0328-4552-BA93-B5EB6F89C380}" type="parTrans" cxnId="{33FE3EBB-BFE4-445E-B7DF-F29A305C54AB}">
      <dgm:prSet/>
      <dgm:spPr/>
      <dgm:t>
        <a:bodyPr/>
        <a:lstStyle/>
        <a:p>
          <a:endParaRPr lang="es-AR"/>
        </a:p>
      </dgm:t>
    </dgm:pt>
    <dgm:pt modelId="{7736CE79-DFD5-46E4-867E-B38BEF7FD0FE}" type="sibTrans" cxnId="{33FE3EBB-BFE4-445E-B7DF-F29A305C54AB}">
      <dgm:prSet/>
      <dgm:spPr/>
      <dgm:t>
        <a:bodyPr/>
        <a:lstStyle/>
        <a:p>
          <a:endParaRPr lang="es-AR"/>
        </a:p>
      </dgm:t>
    </dgm:pt>
    <dgm:pt modelId="{A8C73D5A-F958-4168-B8FF-30B9E9906D28}">
      <dgm:prSet custT="1"/>
      <dgm:spPr/>
      <dgm:t>
        <a:bodyPr/>
        <a:lstStyle/>
        <a:p>
          <a:pPr algn="just" rtl="0">
            <a:lnSpc>
              <a:spcPct val="100000"/>
            </a:lnSpc>
            <a:spcBef>
              <a:spcPts val="600"/>
            </a:spcBef>
            <a:spcAft>
              <a:spcPts val="0"/>
            </a:spcAft>
          </a:pPr>
          <a:endParaRPr lang="es-ES" sz="1800" b="1" i="1" dirty="0">
            <a:solidFill>
              <a:srgbClr val="004D86"/>
            </a:solidFill>
            <a:latin typeface="Arial Narrow" pitchFamily="34" charset="0"/>
          </a:endParaRPr>
        </a:p>
      </dgm:t>
    </dgm:pt>
    <dgm:pt modelId="{01B53673-25DB-4CD3-9705-D96B43E83ED6}" type="parTrans" cxnId="{D58716C9-DF99-4DC2-B237-13F027C61F64}">
      <dgm:prSet/>
      <dgm:spPr/>
      <dgm:t>
        <a:bodyPr/>
        <a:lstStyle/>
        <a:p>
          <a:endParaRPr lang="es-AR"/>
        </a:p>
      </dgm:t>
    </dgm:pt>
    <dgm:pt modelId="{BB69295B-5A2B-421C-A5DB-D5DCAEE4D4A9}" type="sibTrans" cxnId="{D58716C9-DF99-4DC2-B237-13F027C61F64}">
      <dgm:prSet/>
      <dgm:spPr/>
      <dgm:t>
        <a:bodyPr/>
        <a:lstStyle/>
        <a:p>
          <a:endParaRPr lang="es-AR"/>
        </a:p>
      </dgm:t>
    </dgm:pt>
    <dgm:pt modelId="{7A4D1BE4-A812-4EA7-BC52-EDF8659F6A3E}" type="pres">
      <dgm:prSet presAssocID="{630A438A-5069-4BCC-B270-924CAF7680F1}" presName="linear" presStyleCnt="0">
        <dgm:presLayoutVars>
          <dgm:dir/>
          <dgm:animLvl val="lvl"/>
          <dgm:resizeHandles val="exact"/>
        </dgm:presLayoutVars>
      </dgm:prSet>
      <dgm:spPr/>
      <dgm:t>
        <a:bodyPr/>
        <a:lstStyle/>
        <a:p>
          <a:endParaRPr lang="es-ES"/>
        </a:p>
      </dgm:t>
    </dgm:pt>
    <dgm:pt modelId="{3C04B18D-6E16-47E6-A8F5-CF5EB01B4BD0}" type="pres">
      <dgm:prSet presAssocID="{262687CE-12A2-41B5-828D-7516C444F5F3}" presName="parentLin" presStyleCnt="0"/>
      <dgm:spPr/>
    </dgm:pt>
    <dgm:pt modelId="{FE59B97A-16C9-4912-9936-BA14FAD2D18A}" type="pres">
      <dgm:prSet presAssocID="{262687CE-12A2-41B5-828D-7516C444F5F3}" presName="parentLeftMargin" presStyleLbl="node1" presStyleIdx="0" presStyleCnt="1"/>
      <dgm:spPr/>
      <dgm:t>
        <a:bodyPr/>
        <a:lstStyle/>
        <a:p>
          <a:endParaRPr lang="es-ES"/>
        </a:p>
      </dgm:t>
    </dgm:pt>
    <dgm:pt modelId="{076D9201-12FA-4179-B0CD-EC9D5D3741CD}" type="pres">
      <dgm:prSet presAssocID="{262687CE-12A2-41B5-828D-7516C444F5F3}" presName="parentText" presStyleLbl="node1" presStyleIdx="0" presStyleCnt="1" custScaleY="324585" custLinFactNeighborY="24936">
        <dgm:presLayoutVars>
          <dgm:chMax val="0"/>
          <dgm:bulletEnabled val="1"/>
        </dgm:presLayoutVars>
      </dgm:prSet>
      <dgm:spPr/>
      <dgm:t>
        <a:bodyPr/>
        <a:lstStyle/>
        <a:p>
          <a:endParaRPr lang="es-ES"/>
        </a:p>
      </dgm:t>
    </dgm:pt>
    <dgm:pt modelId="{7B95B888-F310-40C3-AA16-9BD01F517B9F}" type="pres">
      <dgm:prSet presAssocID="{262687CE-12A2-41B5-828D-7516C444F5F3}" presName="negativeSpace" presStyleCnt="0"/>
      <dgm:spPr/>
    </dgm:pt>
    <dgm:pt modelId="{1424A8EB-4383-4BBA-9245-A10B1D81F095}" type="pres">
      <dgm:prSet presAssocID="{262687CE-12A2-41B5-828D-7516C444F5F3}" presName="childText" presStyleLbl="conFgAcc1" presStyleIdx="0" presStyleCnt="1" custScaleY="108568" custLinFactY="-2810" custLinFactNeighborX="-148" custLinFactNeighborY="-100000">
        <dgm:presLayoutVars>
          <dgm:bulletEnabled val="1"/>
        </dgm:presLayoutVars>
      </dgm:prSet>
      <dgm:spPr/>
      <dgm:t>
        <a:bodyPr/>
        <a:lstStyle/>
        <a:p>
          <a:endParaRPr lang="es-ES"/>
        </a:p>
      </dgm:t>
    </dgm:pt>
  </dgm:ptLst>
  <dgm:cxnLst>
    <dgm:cxn modelId="{7CB4AC0F-0081-4D85-9BF0-0647307F9B7A}" type="presOf" srcId="{D07CA1A5-F212-4C41-80D4-1421F429E553}" destId="{1424A8EB-4383-4BBA-9245-A10B1D81F095}" srcOrd="0" destOrd="3" presId="urn:microsoft.com/office/officeart/2005/8/layout/list1"/>
    <dgm:cxn modelId="{DF7E5981-BF36-4D28-A36B-2FE71E7CD4E6}" type="presOf" srcId="{52B66710-6EDC-4F81-A377-F2A8EC0019A2}" destId="{1424A8EB-4383-4BBA-9245-A10B1D81F095}" srcOrd="0" destOrd="6" presId="urn:microsoft.com/office/officeart/2005/8/layout/list1"/>
    <dgm:cxn modelId="{7E2306F5-3498-48C9-8EDE-34823E3AFFF8}" type="presOf" srcId="{4A4B10FC-F2C6-4525-9E79-345DAB460386}" destId="{1424A8EB-4383-4BBA-9245-A10B1D81F095}" srcOrd="0" destOrd="2" presId="urn:microsoft.com/office/officeart/2005/8/layout/list1"/>
    <dgm:cxn modelId="{DEA48396-391D-484C-9571-8245932F8ABC}" srcId="{262687CE-12A2-41B5-828D-7516C444F5F3}" destId="{4A4B10FC-F2C6-4525-9E79-345DAB460386}" srcOrd="2" destOrd="0" parTransId="{B57EFD55-1B87-4CFF-97F2-96D042482EFE}" sibTransId="{4816F4AE-2908-41F5-821B-9F017CDE47ED}"/>
    <dgm:cxn modelId="{A23F9EAB-1B7C-472C-8BFD-F2B52570EE9F}" type="presOf" srcId="{ACC6DFC8-6B8C-452B-B236-7212749028A2}" destId="{1424A8EB-4383-4BBA-9245-A10B1D81F095}" srcOrd="0" destOrd="0" presId="urn:microsoft.com/office/officeart/2005/8/layout/list1"/>
    <dgm:cxn modelId="{2439CC91-A499-4B9F-A67A-78207E29D148}" type="presOf" srcId="{262687CE-12A2-41B5-828D-7516C444F5F3}" destId="{FE59B97A-16C9-4912-9936-BA14FAD2D18A}" srcOrd="0" destOrd="0" presId="urn:microsoft.com/office/officeart/2005/8/layout/list1"/>
    <dgm:cxn modelId="{661054D6-542D-4F76-809B-F6D011BA9F1C}" type="presOf" srcId="{630A438A-5069-4BCC-B270-924CAF7680F1}" destId="{7A4D1BE4-A812-4EA7-BC52-EDF8659F6A3E}" srcOrd="0" destOrd="0" presId="urn:microsoft.com/office/officeart/2005/8/layout/list1"/>
    <dgm:cxn modelId="{D58716C9-DF99-4DC2-B237-13F027C61F64}" srcId="{262687CE-12A2-41B5-828D-7516C444F5F3}" destId="{A8C73D5A-F958-4168-B8FF-30B9E9906D28}" srcOrd="1" destOrd="0" parTransId="{01B53673-25DB-4CD3-9705-D96B43E83ED6}" sibTransId="{BB69295B-5A2B-421C-A5DB-D5DCAEE4D4A9}"/>
    <dgm:cxn modelId="{84C9894E-0900-4C1A-B99A-2ABD8AEDE1DD}" srcId="{630A438A-5069-4BCC-B270-924CAF7680F1}" destId="{262687CE-12A2-41B5-828D-7516C444F5F3}" srcOrd="0" destOrd="0" parTransId="{27CA0E2A-BB79-4F18-BC83-885EB7A6C710}" sibTransId="{201D68C0-16B9-459E-8A8D-8CCB93E1A471}"/>
    <dgm:cxn modelId="{C51E9F7B-4E81-4B3F-9679-7D82792BF1AF}" srcId="{262687CE-12A2-41B5-828D-7516C444F5F3}" destId="{52B66710-6EDC-4F81-A377-F2A8EC0019A2}" srcOrd="6" destOrd="0" parTransId="{8AAB3887-F4EB-449F-A1A6-329C5DEFA203}" sibTransId="{FBCBD155-F75D-47AF-AA70-CF41139CBE25}"/>
    <dgm:cxn modelId="{33FE3EBB-BFE4-445E-B7DF-F29A305C54AB}" srcId="{262687CE-12A2-41B5-828D-7516C444F5F3}" destId="{A05A00F7-10A7-4E0C-8DC4-BE03B541C953}" srcOrd="5" destOrd="0" parTransId="{58D7DDAA-0328-4552-BA93-B5EB6F89C380}" sibTransId="{7736CE79-DFD5-46E4-867E-B38BEF7FD0FE}"/>
    <dgm:cxn modelId="{EC6C4D86-DAAF-4677-AA30-05C1BDD2C9CA}" srcId="{262687CE-12A2-41B5-828D-7516C444F5F3}" destId="{A3BE5B1E-CD7D-450F-8F3A-AA68F9B77BF9}" srcOrd="4" destOrd="0" parTransId="{62B8C000-BC39-4370-9D58-E00BB00862F0}" sibTransId="{130408A0-EA6C-4FEC-9292-48254B8B40A7}"/>
    <dgm:cxn modelId="{16291655-A13E-457A-83F0-3D0D7CA8DC07}" srcId="{262687CE-12A2-41B5-828D-7516C444F5F3}" destId="{ACC6DFC8-6B8C-452B-B236-7212749028A2}" srcOrd="0" destOrd="0" parTransId="{F8460BF5-3CD0-456E-A2BB-DA40BD5E6512}" sibTransId="{340B26D6-3E69-4F91-B590-25AC57C6EABF}"/>
    <dgm:cxn modelId="{1F0A50BA-4EA8-45E0-84D2-77E244CC5787}" type="presOf" srcId="{A8C73D5A-F958-4168-B8FF-30B9E9906D28}" destId="{1424A8EB-4383-4BBA-9245-A10B1D81F095}" srcOrd="0" destOrd="1" presId="urn:microsoft.com/office/officeart/2005/8/layout/list1"/>
    <dgm:cxn modelId="{BAB3D61D-4774-4985-82D9-D611720786FE}" type="presOf" srcId="{262687CE-12A2-41B5-828D-7516C444F5F3}" destId="{076D9201-12FA-4179-B0CD-EC9D5D3741CD}" srcOrd="1" destOrd="0" presId="urn:microsoft.com/office/officeart/2005/8/layout/list1"/>
    <dgm:cxn modelId="{574B2F34-A1FA-455E-BE21-5D87BE0F8DF9}" srcId="{262687CE-12A2-41B5-828D-7516C444F5F3}" destId="{D07CA1A5-F212-4C41-80D4-1421F429E553}" srcOrd="3" destOrd="0" parTransId="{7D62C8FF-256E-4314-9912-5C478A310594}" sibTransId="{628A0F37-6D37-4574-BF9C-7224B91DA71E}"/>
    <dgm:cxn modelId="{E074E9EF-E39E-4D3C-BC0F-2D11F4A7DF85}" type="presOf" srcId="{A3BE5B1E-CD7D-450F-8F3A-AA68F9B77BF9}" destId="{1424A8EB-4383-4BBA-9245-A10B1D81F095}" srcOrd="0" destOrd="4" presId="urn:microsoft.com/office/officeart/2005/8/layout/list1"/>
    <dgm:cxn modelId="{532F25CD-3DBA-4E69-8898-82E1FD7103A6}" type="presOf" srcId="{A05A00F7-10A7-4E0C-8DC4-BE03B541C953}" destId="{1424A8EB-4383-4BBA-9245-A10B1D81F095}" srcOrd="0" destOrd="5" presId="urn:microsoft.com/office/officeart/2005/8/layout/list1"/>
    <dgm:cxn modelId="{347F7165-0835-4C37-9E95-6AD12D4B316E}" type="presParOf" srcId="{7A4D1BE4-A812-4EA7-BC52-EDF8659F6A3E}" destId="{3C04B18D-6E16-47E6-A8F5-CF5EB01B4BD0}" srcOrd="0" destOrd="0" presId="urn:microsoft.com/office/officeart/2005/8/layout/list1"/>
    <dgm:cxn modelId="{7115E545-BBFB-4EA8-8DB8-7F70ECC83181}" type="presParOf" srcId="{3C04B18D-6E16-47E6-A8F5-CF5EB01B4BD0}" destId="{FE59B97A-16C9-4912-9936-BA14FAD2D18A}" srcOrd="0" destOrd="0" presId="urn:microsoft.com/office/officeart/2005/8/layout/list1"/>
    <dgm:cxn modelId="{0D262585-2027-4482-A9BF-7CF8943EA10A}" type="presParOf" srcId="{3C04B18D-6E16-47E6-A8F5-CF5EB01B4BD0}" destId="{076D9201-12FA-4179-B0CD-EC9D5D3741CD}" srcOrd="1" destOrd="0" presId="urn:microsoft.com/office/officeart/2005/8/layout/list1"/>
    <dgm:cxn modelId="{D482F161-BDA3-48EE-BB57-EC01F6FDC087}" type="presParOf" srcId="{7A4D1BE4-A812-4EA7-BC52-EDF8659F6A3E}" destId="{7B95B888-F310-40C3-AA16-9BD01F517B9F}" srcOrd="1" destOrd="0" presId="urn:microsoft.com/office/officeart/2005/8/layout/list1"/>
    <dgm:cxn modelId="{A9AA77C8-227A-4AAC-8375-9C9F3E8A557D}" type="presParOf" srcId="{7A4D1BE4-A812-4EA7-BC52-EDF8659F6A3E}" destId="{1424A8EB-4383-4BBA-9245-A10B1D81F09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30A438A-5069-4BCC-B270-924CAF7680F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262687CE-12A2-41B5-828D-7516C444F5F3}">
      <dgm:prSet custT="1"/>
      <dgm:spPr/>
      <dgm:t>
        <a:bodyPr/>
        <a:lstStyle/>
        <a:p>
          <a:pPr rtl="0"/>
          <a:r>
            <a:rPr lang="es-AR" sz="2000" b="1" dirty="0" smtClean="0">
              <a:latin typeface="Arial Narrow" pitchFamily="34" charset="0"/>
            </a:rPr>
            <a:t>Procedimiento para impugnar: </a:t>
          </a:r>
          <a:r>
            <a:rPr lang="es-AR" sz="2000" b="0" i="1" dirty="0" smtClean="0">
              <a:latin typeface="Arial Narrow" pitchFamily="34" charset="0"/>
            </a:rPr>
            <a:t>redargución de falsedad?</a:t>
          </a:r>
          <a:endParaRPr lang="es-AR" sz="2000" b="0" i="1" dirty="0">
            <a:latin typeface="Arial Narrow" pitchFamily="34" charset="0"/>
          </a:endParaRPr>
        </a:p>
      </dgm:t>
    </dgm:pt>
    <dgm:pt modelId="{27CA0E2A-BB79-4F18-BC83-885EB7A6C710}" type="parTrans" cxnId="{84C9894E-0900-4C1A-B99A-2ABD8AEDE1DD}">
      <dgm:prSet/>
      <dgm:spPr/>
      <dgm:t>
        <a:bodyPr/>
        <a:lstStyle/>
        <a:p>
          <a:endParaRPr lang="es-ES"/>
        </a:p>
      </dgm:t>
    </dgm:pt>
    <dgm:pt modelId="{201D68C0-16B9-459E-8A8D-8CCB93E1A471}" type="sibTrans" cxnId="{84C9894E-0900-4C1A-B99A-2ABD8AEDE1DD}">
      <dgm:prSet/>
      <dgm:spPr/>
      <dgm:t>
        <a:bodyPr/>
        <a:lstStyle/>
        <a:p>
          <a:endParaRPr lang="es-ES"/>
        </a:p>
      </dgm:t>
    </dgm:pt>
    <dgm:pt modelId="{2983B346-2C6A-4D19-AAB7-1806014F4B53}">
      <dgm:prSet custT="1"/>
      <dgm:spPr/>
      <dgm:t>
        <a:bodyPr/>
        <a:lstStyle/>
        <a:p>
          <a:pPr algn="just" rtl="0">
            <a:lnSpc>
              <a:spcPct val="100000"/>
            </a:lnSpc>
            <a:spcBef>
              <a:spcPts val="600"/>
            </a:spcBef>
            <a:spcAft>
              <a:spcPts val="0"/>
            </a:spcAft>
          </a:pPr>
          <a:r>
            <a:rPr lang="es-ES" sz="1800" dirty="0" smtClean="0">
              <a:solidFill>
                <a:srgbClr val="004D86"/>
              </a:solidFill>
              <a:latin typeface="Arial Narrow" pitchFamily="34" charset="0"/>
            </a:rPr>
            <a:t>Las actas de inspección </a:t>
          </a:r>
          <a:r>
            <a:rPr lang="es-ES" sz="1800" b="1" dirty="0" smtClean="0">
              <a:solidFill>
                <a:srgbClr val="FF0000"/>
              </a:solidFill>
              <a:latin typeface="Arial Narrow" pitchFamily="34" charset="0"/>
            </a:rPr>
            <a:t>hacen “plena fe” sobre el contenido de las declaraciones, reconocimientos, enunciaciones de hechos</a:t>
          </a:r>
          <a:r>
            <a:rPr lang="es-ES" sz="1800" b="1" dirty="0" smtClean="0">
              <a:solidFill>
                <a:srgbClr val="004D86"/>
              </a:solidFill>
              <a:latin typeface="Arial Narrow" pitchFamily="34" charset="0"/>
            </a:rPr>
            <a:t> etc. directamente relacionados con el objeto principal del acta instrumentada</a:t>
          </a:r>
          <a:r>
            <a:rPr lang="es-ES" sz="1800" dirty="0" smtClean="0">
              <a:solidFill>
                <a:srgbClr val="004D86"/>
              </a:solidFill>
              <a:latin typeface="Arial Narrow" pitchFamily="34" charset="0"/>
            </a:rPr>
            <a:t>, salvo prueba en contrario. En cuanto a la falsedad de los hechos consignados en el acta, </a:t>
          </a:r>
          <a:r>
            <a:rPr lang="es-ES" sz="1800" b="1" dirty="0" smtClean="0">
              <a:solidFill>
                <a:srgbClr val="004D86"/>
              </a:solidFill>
              <a:latin typeface="Arial Narrow" pitchFamily="34" charset="0"/>
            </a:rPr>
            <a:t>revistiendo la misma el carácter de instrumento público</a:t>
          </a:r>
          <a:r>
            <a:rPr lang="es-ES" sz="1800" dirty="0" smtClean="0">
              <a:solidFill>
                <a:srgbClr val="004D86"/>
              </a:solidFill>
              <a:latin typeface="Arial Narrow" pitchFamily="34" charset="0"/>
            </a:rPr>
            <a:t>, quien alega la nulidad de la misma está argumentando falsedad ideológica, </a:t>
          </a:r>
          <a:r>
            <a:rPr lang="es-ES" sz="1800" dirty="0" smtClean="0">
              <a:solidFill>
                <a:srgbClr val="FF0000"/>
              </a:solidFill>
              <a:latin typeface="Arial Narrow" pitchFamily="34" charset="0"/>
            </a:rPr>
            <a:t>y </a:t>
          </a:r>
          <a:r>
            <a:rPr lang="es-ES" sz="1800" b="1" dirty="0" smtClean="0">
              <a:solidFill>
                <a:srgbClr val="FF0000"/>
              </a:solidFill>
              <a:latin typeface="Arial Narrow" pitchFamily="34" charset="0"/>
            </a:rPr>
            <a:t>la vía idónea para tal planteo es la redargución de falsedad</a:t>
          </a:r>
          <a:r>
            <a:rPr lang="es-ES" sz="1800" dirty="0" smtClean="0">
              <a:solidFill>
                <a:srgbClr val="FF0000"/>
              </a:solidFill>
              <a:latin typeface="Arial Narrow" pitchFamily="34" charset="0"/>
            </a:rPr>
            <a:t>.</a:t>
          </a:r>
          <a:r>
            <a:rPr lang="es-ES" sz="1800" dirty="0" smtClean="0">
              <a:solidFill>
                <a:srgbClr val="004D86"/>
              </a:solidFill>
              <a:latin typeface="Arial Narrow" pitchFamily="34" charset="0"/>
            </a:rPr>
            <a:t> (Voto de la Dra. Viviana Piñeiro en </a:t>
          </a:r>
          <a:r>
            <a:rPr lang="es-ES" sz="1800" b="0" dirty="0" smtClean="0">
              <a:solidFill>
                <a:srgbClr val="004D86"/>
              </a:solidFill>
              <a:latin typeface="Arial Narrow" pitchFamily="34" charset="0"/>
            </a:rPr>
            <a:t>CFSS, sala II, 9/10/2020</a:t>
          </a:r>
          <a:r>
            <a:rPr lang="es-ES" sz="1800" b="1" dirty="0" smtClean="0">
              <a:solidFill>
                <a:srgbClr val="004D86"/>
              </a:solidFill>
              <a:latin typeface="Arial Narrow" pitchFamily="34" charset="0"/>
            </a:rPr>
            <a:t>, “</a:t>
          </a:r>
          <a:r>
            <a:rPr lang="es-AR" sz="1800" b="1" dirty="0" err="1" smtClean="0">
              <a:solidFill>
                <a:srgbClr val="004D86"/>
              </a:solidFill>
              <a:latin typeface="Arial Narrow" pitchFamily="34" charset="0"/>
            </a:rPr>
            <a:t>Wolochin</a:t>
          </a:r>
          <a:r>
            <a:rPr lang="es-ES" sz="1800" b="1" dirty="0" smtClean="0">
              <a:solidFill>
                <a:srgbClr val="004D86"/>
              </a:solidFill>
              <a:latin typeface="Arial Narrow" pitchFamily="34" charset="0"/>
            </a:rPr>
            <a:t>”). </a:t>
          </a:r>
          <a:r>
            <a:rPr lang="es-ES" sz="1800" b="1" i="1" dirty="0" smtClean="0">
              <a:solidFill>
                <a:srgbClr val="004D86"/>
              </a:solidFill>
              <a:latin typeface="Arial Narrow" pitchFamily="34" charset="0"/>
            </a:rPr>
            <a:t>En igual sentido en: </a:t>
          </a:r>
          <a:r>
            <a:rPr lang="es-ES" sz="1800" dirty="0" smtClean="0">
              <a:solidFill>
                <a:srgbClr val="004D86"/>
              </a:solidFill>
              <a:latin typeface="Arial Narrow" pitchFamily="34" charset="0"/>
            </a:rPr>
            <a:t>CFSS, sala II, </a:t>
          </a:r>
          <a:r>
            <a:rPr lang="es-ES" sz="1800" b="1" dirty="0" smtClean="0">
              <a:solidFill>
                <a:srgbClr val="004D86"/>
              </a:solidFill>
              <a:latin typeface="Arial Narrow" pitchFamily="34" charset="0"/>
            </a:rPr>
            <a:t>5/9/2020, “</a:t>
          </a:r>
          <a:r>
            <a:rPr lang="es-ES" sz="1800" b="1" dirty="0" err="1" smtClean="0">
              <a:solidFill>
                <a:srgbClr val="004D86"/>
              </a:solidFill>
              <a:latin typeface="Arial Narrow" pitchFamily="34" charset="0"/>
            </a:rPr>
            <a:t>Lebbos</a:t>
          </a:r>
          <a:r>
            <a:rPr lang="es-ES" sz="1800" b="1" dirty="0" smtClean="0">
              <a:solidFill>
                <a:srgbClr val="004D86"/>
              </a:solidFill>
              <a:latin typeface="Arial Narrow" pitchFamily="34" charset="0"/>
            </a:rPr>
            <a:t>, Alberto Luis”</a:t>
          </a:r>
          <a:r>
            <a:rPr lang="es-ES" sz="1800" b="0" dirty="0" smtClean="0">
              <a:solidFill>
                <a:srgbClr val="004D86"/>
              </a:solidFill>
              <a:latin typeface="Arial Narrow" pitchFamily="34" charset="0"/>
            </a:rPr>
            <a:t>, entre otros.</a:t>
          </a:r>
          <a:endParaRPr lang="es-ES" sz="1800" b="0" dirty="0">
            <a:solidFill>
              <a:srgbClr val="004D86"/>
            </a:solidFill>
            <a:latin typeface="Arial Narrow" pitchFamily="34" charset="0"/>
          </a:endParaRPr>
        </a:p>
      </dgm:t>
    </dgm:pt>
    <dgm:pt modelId="{733008EC-24F2-444F-9682-F3723A3B930A}" type="parTrans" cxnId="{C6D1AADA-483B-4270-97EA-CE5BA2E976CC}">
      <dgm:prSet/>
      <dgm:spPr/>
      <dgm:t>
        <a:bodyPr/>
        <a:lstStyle/>
        <a:p>
          <a:endParaRPr lang="es-ES"/>
        </a:p>
      </dgm:t>
    </dgm:pt>
    <dgm:pt modelId="{AA35650A-7473-499E-A5DE-13086BDF3849}" type="sibTrans" cxnId="{C6D1AADA-483B-4270-97EA-CE5BA2E976CC}">
      <dgm:prSet/>
      <dgm:spPr/>
      <dgm:t>
        <a:bodyPr/>
        <a:lstStyle/>
        <a:p>
          <a:endParaRPr lang="es-ES"/>
        </a:p>
      </dgm:t>
    </dgm:pt>
    <dgm:pt modelId="{81FA17DF-A7BA-4AA7-837E-3B3B940A82D5}">
      <dgm:prSet custT="1"/>
      <dgm:spPr/>
      <dgm:t>
        <a:bodyPr/>
        <a:lstStyle/>
        <a:p>
          <a:pPr algn="just" rtl="0">
            <a:lnSpc>
              <a:spcPct val="100000"/>
            </a:lnSpc>
            <a:spcBef>
              <a:spcPts val="600"/>
            </a:spcBef>
            <a:spcAft>
              <a:spcPts val="0"/>
            </a:spcAft>
          </a:pPr>
          <a:r>
            <a:rPr lang="es-ES" sz="1800" dirty="0" smtClean="0">
              <a:solidFill>
                <a:srgbClr val="004D86"/>
              </a:solidFill>
              <a:latin typeface="Arial Narrow" pitchFamily="34" charset="0"/>
            </a:rPr>
            <a:t>El acta labrada por el funcionario público del </a:t>
          </a:r>
          <a:r>
            <a:rPr lang="es-ES" sz="1800" dirty="0" err="1" smtClean="0">
              <a:solidFill>
                <a:srgbClr val="004D86"/>
              </a:solidFill>
              <a:latin typeface="Arial Narrow" pitchFamily="34" charset="0"/>
            </a:rPr>
            <a:t>MTEySS</a:t>
          </a:r>
          <a:r>
            <a:rPr lang="es-ES" sz="1800" dirty="0" smtClean="0">
              <a:solidFill>
                <a:srgbClr val="004D86"/>
              </a:solidFill>
              <a:latin typeface="Arial Narrow" pitchFamily="34" charset="0"/>
            </a:rPr>
            <a:t> en el ejercicio de sus funciones </a:t>
          </a:r>
          <a:r>
            <a:rPr lang="es-ES" sz="1800" b="1" dirty="0" smtClean="0">
              <a:solidFill>
                <a:srgbClr val="FF0000"/>
              </a:solidFill>
              <a:latin typeface="Arial Narrow" pitchFamily="34" charset="0"/>
            </a:rPr>
            <a:t>no ha sido redargüida de falsa</a:t>
          </a:r>
          <a:r>
            <a:rPr lang="es-ES" sz="1800" b="1" dirty="0" smtClean="0">
              <a:solidFill>
                <a:srgbClr val="004D86"/>
              </a:solidFill>
              <a:latin typeface="Arial Narrow" pitchFamily="34" charset="0"/>
            </a:rPr>
            <a:t> </a:t>
          </a:r>
          <a:r>
            <a:rPr lang="es-ES" sz="1800" dirty="0" smtClean="0">
              <a:solidFill>
                <a:srgbClr val="004D86"/>
              </a:solidFill>
              <a:latin typeface="Arial Narrow" pitchFamily="34" charset="0"/>
            </a:rPr>
            <a:t>en los términos del art. 395 del CPCCN, </a:t>
          </a:r>
          <a:r>
            <a:rPr lang="es-ES" sz="1800" dirty="0" smtClean="0">
              <a:solidFill>
                <a:srgbClr val="FF0000"/>
              </a:solidFill>
              <a:latin typeface="Arial Narrow" pitchFamily="34" charset="0"/>
            </a:rPr>
            <a:t>que era la única forma que tenía el apelante de desvirtuar la forma en que quedaron plasmados los hechos </a:t>
          </a:r>
          <a:r>
            <a:rPr lang="es-ES" sz="1800" dirty="0" smtClean="0">
              <a:solidFill>
                <a:srgbClr val="004D86"/>
              </a:solidFill>
              <a:latin typeface="Arial Narrow" pitchFamily="34" charset="0"/>
            </a:rPr>
            <a:t>a través del acta labrada y que por tratarse de un instrumento público, en los términos del art. 296 del CCCN, </a:t>
          </a:r>
          <a:r>
            <a:rPr lang="es-ES" sz="1800" b="1" dirty="0" smtClean="0">
              <a:solidFill>
                <a:srgbClr val="004D86"/>
              </a:solidFill>
              <a:latin typeface="Arial Narrow" pitchFamily="34" charset="0"/>
            </a:rPr>
            <a:t>hace plena fe de todo lo visto </a:t>
          </a:r>
          <a:r>
            <a:rPr lang="es-ES" sz="1800" b="1" dirty="0" smtClean="0">
              <a:solidFill>
                <a:srgbClr val="FF0000"/>
              </a:solidFill>
              <a:latin typeface="Arial Narrow" pitchFamily="34" charset="0"/>
            </a:rPr>
            <a:t>y oído por el inspector</a:t>
          </a:r>
          <a:r>
            <a:rPr lang="es-ES" sz="1800" dirty="0" smtClean="0">
              <a:solidFill>
                <a:srgbClr val="004D86"/>
              </a:solidFill>
              <a:latin typeface="Arial Narrow" pitchFamily="34" charset="0"/>
            </a:rPr>
            <a:t>. CFSS Social, sala II, </a:t>
          </a:r>
          <a:r>
            <a:rPr lang="es-ES" sz="1800" b="0" dirty="0" smtClean="0">
              <a:solidFill>
                <a:srgbClr val="004D86"/>
              </a:solidFill>
              <a:latin typeface="Arial Narrow" pitchFamily="34" charset="0"/>
            </a:rPr>
            <a:t>26/4/2019</a:t>
          </a:r>
          <a:r>
            <a:rPr lang="es-ES" sz="1800" dirty="0" smtClean="0">
              <a:solidFill>
                <a:srgbClr val="004D86"/>
              </a:solidFill>
              <a:latin typeface="Arial Narrow" pitchFamily="34" charset="0"/>
            </a:rPr>
            <a:t>, “</a:t>
          </a:r>
          <a:r>
            <a:rPr lang="es-ES" sz="1800" b="1" dirty="0" smtClean="0">
              <a:solidFill>
                <a:srgbClr val="004D86"/>
              </a:solidFill>
              <a:latin typeface="Arial Narrow" pitchFamily="34" charset="0"/>
            </a:rPr>
            <a:t>De Abreu, José</a:t>
          </a:r>
          <a:r>
            <a:rPr lang="es-ES" sz="1800" dirty="0" smtClean="0">
              <a:solidFill>
                <a:srgbClr val="004D86"/>
              </a:solidFill>
              <a:latin typeface="Arial Narrow" pitchFamily="34" charset="0"/>
            </a:rPr>
            <a:t>” y </a:t>
          </a:r>
          <a:r>
            <a:rPr lang="es-ES" sz="1800" b="0" dirty="0" smtClean="0">
              <a:solidFill>
                <a:srgbClr val="004D86"/>
              </a:solidFill>
              <a:latin typeface="Arial Narrow" pitchFamily="34" charset="0"/>
            </a:rPr>
            <a:t>23/2/2022, “</a:t>
          </a:r>
          <a:r>
            <a:rPr lang="es-ES" sz="1800" b="1" dirty="0" smtClean="0">
              <a:solidFill>
                <a:srgbClr val="004D86"/>
              </a:solidFill>
              <a:latin typeface="Arial Narrow" pitchFamily="34" charset="0"/>
            </a:rPr>
            <a:t>Martino, Marcelo Osvaldo”. </a:t>
          </a:r>
          <a:endParaRPr lang="es-ES" sz="1800" dirty="0">
            <a:solidFill>
              <a:srgbClr val="004D86"/>
            </a:solidFill>
            <a:latin typeface="Arial Narrow" pitchFamily="34" charset="0"/>
          </a:endParaRPr>
        </a:p>
      </dgm:t>
    </dgm:pt>
    <dgm:pt modelId="{819F8430-73B3-45DC-A23B-47D7B6CECD82}" type="parTrans" cxnId="{2727D7F2-CE69-43F6-BB06-CF0F160552A8}">
      <dgm:prSet/>
      <dgm:spPr/>
      <dgm:t>
        <a:bodyPr/>
        <a:lstStyle/>
        <a:p>
          <a:endParaRPr lang="es-AR"/>
        </a:p>
      </dgm:t>
    </dgm:pt>
    <dgm:pt modelId="{B91EB47E-D7E4-4599-A5CF-2E89D5144853}" type="sibTrans" cxnId="{2727D7F2-CE69-43F6-BB06-CF0F160552A8}">
      <dgm:prSet/>
      <dgm:spPr/>
      <dgm:t>
        <a:bodyPr/>
        <a:lstStyle/>
        <a:p>
          <a:endParaRPr lang="es-AR"/>
        </a:p>
      </dgm:t>
    </dgm:pt>
    <dgm:pt modelId="{16BBD575-504A-471E-AB5F-F03A4F3A984E}">
      <dgm:prSet custT="1"/>
      <dgm:spPr/>
      <dgm:t>
        <a:bodyPr/>
        <a:lstStyle/>
        <a:p>
          <a:pPr algn="just" rtl="0">
            <a:lnSpc>
              <a:spcPct val="100000"/>
            </a:lnSpc>
            <a:spcBef>
              <a:spcPts val="600"/>
            </a:spcBef>
            <a:spcAft>
              <a:spcPts val="0"/>
            </a:spcAft>
          </a:pPr>
          <a:endParaRPr lang="es-ES" sz="1800" dirty="0">
            <a:solidFill>
              <a:srgbClr val="004D86"/>
            </a:solidFill>
            <a:latin typeface="Arial Narrow" pitchFamily="34" charset="0"/>
          </a:endParaRPr>
        </a:p>
      </dgm:t>
    </dgm:pt>
    <dgm:pt modelId="{0FF816F3-056D-4C4D-8B3E-D54389E03CE7}" type="parTrans" cxnId="{B3E1C542-4FEB-4E94-8315-2FED7ED2BA51}">
      <dgm:prSet/>
      <dgm:spPr/>
      <dgm:t>
        <a:bodyPr/>
        <a:lstStyle/>
        <a:p>
          <a:endParaRPr lang="es-AR"/>
        </a:p>
      </dgm:t>
    </dgm:pt>
    <dgm:pt modelId="{F7259944-95F3-4595-8581-23E6D8435019}" type="sibTrans" cxnId="{B3E1C542-4FEB-4E94-8315-2FED7ED2BA51}">
      <dgm:prSet/>
      <dgm:spPr/>
      <dgm:t>
        <a:bodyPr/>
        <a:lstStyle/>
        <a:p>
          <a:endParaRPr lang="es-AR"/>
        </a:p>
      </dgm:t>
    </dgm:pt>
    <dgm:pt modelId="{B36B5DF2-2708-4D02-A416-2D1E85AD7D2B}">
      <dgm:prSet custT="1"/>
      <dgm:spPr/>
      <dgm:t>
        <a:bodyPr/>
        <a:lstStyle/>
        <a:p>
          <a:pPr algn="just" rtl="0">
            <a:lnSpc>
              <a:spcPct val="100000"/>
            </a:lnSpc>
            <a:spcBef>
              <a:spcPts val="600"/>
            </a:spcBef>
            <a:spcAft>
              <a:spcPts val="0"/>
            </a:spcAft>
          </a:pPr>
          <a:endParaRPr lang="es-ES" sz="1500" dirty="0">
            <a:solidFill>
              <a:srgbClr val="004D86"/>
            </a:solidFill>
            <a:latin typeface="Arial Narrow" pitchFamily="34" charset="0"/>
          </a:endParaRPr>
        </a:p>
      </dgm:t>
    </dgm:pt>
    <dgm:pt modelId="{F919EFEB-7EDA-4B63-969C-4D88F130595A}" type="parTrans" cxnId="{4F0B5398-E5DC-45A2-9054-037ABC235230}">
      <dgm:prSet/>
      <dgm:spPr/>
      <dgm:t>
        <a:bodyPr/>
        <a:lstStyle/>
        <a:p>
          <a:endParaRPr lang="es-AR"/>
        </a:p>
      </dgm:t>
    </dgm:pt>
    <dgm:pt modelId="{737647DD-1D0F-4B16-B94E-76E5BA08E925}" type="sibTrans" cxnId="{4F0B5398-E5DC-45A2-9054-037ABC235230}">
      <dgm:prSet/>
      <dgm:spPr/>
      <dgm:t>
        <a:bodyPr/>
        <a:lstStyle/>
        <a:p>
          <a:endParaRPr lang="es-AR"/>
        </a:p>
      </dgm:t>
    </dgm:pt>
    <dgm:pt modelId="{5999A34C-B035-494E-BA51-344463E7A2DA}">
      <dgm:prSet custT="1"/>
      <dgm:spPr/>
      <dgm:t>
        <a:bodyPr/>
        <a:lstStyle/>
        <a:p>
          <a:pPr algn="just" rtl="0">
            <a:lnSpc>
              <a:spcPct val="100000"/>
            </a:lnSpc>
            <a:spcBef>
              <a:spcPts val="600"/>
            </a:spcBef>
            <a:spcAft>
              <a:spcPts val="0"/>
            </a:spcAft>
          </a:pPr>
          <a:endParaRPr lang="es-ES" sz="1800" b="0" dirty="0">
            <a:solidFill>
              <a:srgbClr val="004D86"/>
            </a:solidFill>
            <a:latin typeface="Arial Narrow" pitchFamily="34" charset="0"/>
          </a:endParaRPr>
        </a:p>
      </dgm:t>
    </dgm:pt>
    <dgm:pt modelId="{621B93F0-0A48-4450-B98F-299B2E159AEB}" type="parTrans" cxnId="{7AD25C2B-2E46-495A-8230-F01D72405480}">
      <dgm:prSet/>
      <dgm:spPr/>
      <dgm:t>
        <a:bodyPr/>
        <a:lstStyle/>
        <a:p>
          <a:endParaRPr lang="es-AR"/>
        </a:p>
      </dgm:t>
    </dgm:pt>
    <dgm:pt modelId="{9492336C-B061-43B5-8A8F-F0D91B11CF72}" type="sibTrans" cxnId="{7AD25C2B-2E46-495A-8230-F01D72405480}">
      <dgm:prSet/>
      <dgm:spPr/>
      <dgm:t>
        <a:bodyPr/>
        <a:lstStyle/>
        <a:p>
          <a:endParaRPr lang="es-AR"/>
        </a:p>
      </dgm:t>
    </dgm:pt>
    <dgm:pt modelId="{7A4D1BE4-A812-4EA7-BC52-EDF8659F6A3E}" type="pres">
      <dgm:prSet presAssocID="{630A438A-5069-4BCC-B270-924CAF7680F1}" presName="linear" presStyleCnt="0">
        <dgm:presLayoutVars>
          <dgm:dir/>
          <dgm:animLvl val="lvl"/>
          <dgm:resizeHandles val="exact"/>
        </dgm:presLayoutVars>
      </dgm:prSet>
      <dgm:spPr/>
      <dgm:t>
        <a:bodyPr/>
        <a:lstStyle/>
        <a:p>
          <a:endParaRPr lang="es-ES"/>
        </a:p>
      </dgm:t>
    </dgm:pt>
    <dgm:pt modelId="{3C04B18D-6E16-47E6-A8F5-CF5EB01B4BD0}" type="pres">
      <dgm:prSet presAssocID="{262687CE-12A2-41B5-828D-7516C444F5F3}" presName="parentLin" presStyleCnt="0"/>
      <dgm:spPr/>
    </dgm:pt>
    <dgm:pt modelId="{FE59B97A-16C9-4912-9936-BA14FAD2D18A}" type="pres">
      <dgm:prSet presAssocID="{262687CE-12A2-41B5-828D-7516C444F5F3}" presName="parentLeftMargin" presStyleLbl="node1" presStyleIdx="0" presStyleCnt="1"/>
      <dgm:spPr/>
      <dgm:t>
        <a:bodyPr/>
        <a:lstStyle/>
        <a:p>
          <a:endParaRPr lang="es-ES"/>
        </a:p>
      </dgm:t>
    </dgm:pt>
    <dgm:pt modelId="{076D9201-12FA-4179-B0CD-EC9D5D3741CD}" type="pres">
      <dgm:prSet presAssocID="{262687CE-12A2-41B5-828D-7516C444F5F3}" presName="parentText" presStyleLbl="node1" presStyleIdx="0" presStyleCnt="1" custScaleY="324585" custLinFactY="5010" custLinFactNeighborX="-66603" custLinFactNeighborY="100000">
        <dgm:presLayoutVars>
          <dgm:chMax val="0"/>
          <dgm:bulletEnabled val="1"/>
        </dgm:presLayoutVars>
      </dgm:prSet>
      <dgm:spPr/>
      <dgm:t>
        <a:bodyPr/>
        <a:lstStyle/>
        <a:p>
          <a:endParaRPr lang="es-ES"/>
        </a:p>
      </dgm:t>
    </dgm:pt>
    <dgm:pt modelId="{7B95B888-F310-40C3-AA16-9BD01F517B9F}" type="pres">
      <dgm:prSet presAssocID="{262687CE-12A2-41B5-828D-7516C444F5F3}" presName="negativeSpace" presStyleCnt="0"/>
      <dgm:spPr/>
    </dgm:pt>
    <dgm:pt modelId="{1424A8EB-4383-4BBA-9245-A10B1D81F095}" type="pres">
      <dgm:prSet presAssocID="{262687CE-12A2-41B5-828D-7516C444F5F3}" presName="childText" presStyleLbl="conFgAcc1" presStyleIdx="0" presStyleCnt="1" custScaleY="108568">
        <dgm:presLayoutVars>
          <dgm:bulletEnabled val="1"/>
        </dgm:presLayoutVars>
      </dgm:prSet>
      <dgm:spPr/>
      <dgm:t>
        <a:bodyPr/>
        <a:lstStyle/>
        <a:p>
          <a:endParaRPr lang="es-ES"/>
        </a:p>
      </dgm:t>
    </dgm:pt>
  </dgm:ptLst>
  <dgm:cxnLst>
    <dgm:cxn modelId="{BB302583-1A08-4282-81C7-B2080AE50EE0}" type="presOf" srcId="{B36B5DF2-2708-4D02-A416-2D1E85AD7D2B}" destId="{1424A8EB-4383-4BBA-9245-A10B1D81F095}" srcOrd="0" destOrd="0" presId="urn:microsoft.com/office/officeart/2005/8/layout/list1"/>
    <dgm:cxn modelId="{4F0B5398-E5DC-45A2-9054-037ABC235230}" srcId="{262687CE-12A2-41B5-828D-7516C444F5F3}" destId="{B36B5DF2-2708-4D02-A416-2D1E85AD7D2B}" srcOrd="0" destOrd="0" parTransId="{F919EFEB-7EDA-4B63-969C-4D88F130595A}" sibTransId="{737647DD-1D0F-4B16-B94E-76E5BA08E925}"/>
    <dgm:cxn modelId="{2727D7F2-CE69-43F6-BB06-CF0F160552A8}" srcId="{262687CE-12A2-41B5-828D-7516C444F5F3}" destId="{81FA17DF-A7BA-4AA7-837E-3B3B940A82D5}" srcOrd="4" destOrd="0" parTransId="{819F8430-73B3-45DC-A23B-47D7B6CECD82}" sibTransId="{B91EB47E-D7E4-4599-A5CF-2E89D5144853}"/>
    <dgm:cxn modelId="{B3E1C542-4FEB-4E94-8315-2FED7ED2BA51}" srcId="{262687CE-12A2-41B5-828D-7516C444F5F3}" destId="{16BBD575-504A-471E-AB5F-F03A4F3A984E}" srcOrd="3" destOrd="0" parTransId="{0FF816F3-056D-4C4D-8B3E-D54389E03CE7}" sibTransId="{F7259944-95F3-4595-8581-23E6D8435019}"/>
    <dgm:cxn modelId="{6D2A48CE-A0D1-4169-BAAC-39B2838ADB3B}" type="presOf" srcId="{16BBD575-504A-471E-AB5F-F03A4F3A984E}" destId="{1424A8EB-4383-4BBA-9245-A10B1D81F095}" srcOrd="0" destOrd="3" presId="urn:microsoft.com/office/officeart/2005/8/layout/list1"/>
    <dgm:cxn modelId="{900C0252-9523-4C28-B56C-4FA8DAEFFDE5}" type="presOf" srcId="{81FA17DF-A7BA-4AA7-837E-3B3B940A82D5}" destId="{1424A8EB-4383-4BBA-9245-A10B1D81F095}" srcOrd="0" destOrd="4" presId="urn:microsoft.com/office/officeart/2005/8/layout/list1"/>
    <dgm:cxn modelId="{28DE4A47-1FA8-4285-851C-DC499A5E01B4}" type="presOf" srcId="{2983B346-2C6A-4D19-AAB7-1806014F4B53}" destId="{1424A8EB-4383-4BBA-9245-A10B1D81F095}" srcOrd="0" destOrd="2" presId="urn:microsoft.com/office/officeart/2005/8/layout/list1"/>
    <dgm:cxn modelId="{7AD25C2B-2E46-495A-8230-F01D72405480}" srcId="{262687CE-12A2-41B5-828D-7516C444F5F3}" destId="{5999A34C-B035-494E-BA51-344463E7A2DA}" srcOrd="1" destOrd="0" parTransId="{621B93F0-0A48-4450-B98F-299B2E159AEB}" sibTransId="{9492336C-B061-43B5-8A8F-F0D91B11CF72}"/>
    <dgm:cxn modelId="{F616C870-95F5-4785-A4A7-64AD4B3EC24E}" type="presOf" srcId="{262687CE-12A2-41B5-828D-7516C444F5F3}" destId="{076D9201-12FA-4179-B0CD-EC9D5D3741CD}" srcOrd="1" destOrd="0" presId="urn:microsoft.com/office/officeart/2005/8/layout/list1"/>
    <dgm:cxn modelId="{84C9894E-0900-4C1A-B99A-2ABD8AEDE1DD}" srcId="{630A438A-5069-4BCC-B270-924CAF7680F1}" destId="{262687CE-12A2-41B5-828D-7516C444F5F3}" srcOrd="0" destOrd="0" parTransId="{27CA0E2A-BB79-4F18-BC83-885EB7A6C710}" sibTransId="{201D68C0-16B9-459E-8A8D-8CCB93E1A471}"/>
    <dgm:cxn modelId="{7C33480E-6FF7-4FA5-9A5F-32B1DA5BFC5A}" type="presOf" srcId="{5999A34C-B035-494E-BA51-344463E7A2DA}" destId="{1424A8EB-4383-4BBA-9245-A10B1D81F095}" srcOrd="0" destOrd="1" presId="urn:microsoft.com/office/officeart/2005/8/layout/list1"/>
    <dgm:cxn modelId="{287A3C47-AA82-4A89-9C83-D5E95F96BBE8}" type="presOf" srcId="{630A438A-5069-4BCC-B270-924CAF7680F1}" destId="{7A4D1BE4-A812-4EA7-BC52-EDF8659F6A3E}" srcOrd="0" destOrd="0" presId="urn:microsoft.com/office/officeart/2005/8/layout/list1"/>
    <dgm:cxn modelId="{C6D1AADA-483B-4270-97EA-CE5BA2E976CC}" srcId="{262687CE-12A2-41B5-828D-7516C444F5F3}" destId="{2983B346-2C6A-4D19-AAB7-1806014F4B53}" srcOrd="2" destOrd="0" parTransId="{733008EC-24F2-444F-9682-F3723A3B930A}" sibTransId="{AA35650A-7473-499E-A5DE-13086BDF3849}"/>
    <dgm:cxn modelId="{A01F1EDA-E07B-4491-A6C8-F00526488213}" type="presOf" srcId="{262687CE-12A2-41B5-828D-7516C444F5F3}" destId="{FE59B97A-16C9-4912-9936-BA14FAD2D18A}" srcOrd="0" destOrd="0" presId="urn:microsoft.com/office/officeart/2005/8/layout/list1"/>
    <dgm:cxn modelId="{ECC2597E-CBE9-4BD7-AF2E-9B2687012092}" type="presParOf" srcId="{7A4D1BE4-A812-4EA7-BC52-EDF8659F6A3E}" destId="{3C04B18D-6E16-47E6-A8F5-CF5EB01B4BD0}" srcOrd="0" destOrd="0" presId="urn:microsoft.com/office/officeart/2005/8/layout/list1"/>
    <dgm:cxn modelId="{A03308A6-7D1D-44A4-9FD5-0604D5647CCF}" type="presParOf" srcId="{3C04B18D-6E16-47E6-A8F5-CF5EB01B4BD0}" destId="{FE59B97A-16C9-4912-9936-BA14FAD2D18A}" srcOrd="0" destOrd="0" presId="urn:microsoft.com/office/officeart/2005/8/layout/list1"/>
    <dgm:cxn modelId="{4B6DA06E-A3E4-4D7C-B7C0-3CF916A2F736}" type="presParOf" srcId="{3C04B18D-6E16-47E6-A8F5-CF5EB01B4BD0}" destId="{076D9201-12FA-4179-B0CD-EC9D5D3741CD}" srcOrd="1" destOrd="0" presId="urn:microsoft.com/office/officeart/2005/8/layout/list1"/>
    <dgm:cxn modelId="{D98D38F7-C328-4457-8A36-C3F19159E647}" type="presParOf" srcId="{7A4D1BE4-A812-4EA7-BC52-EDF8659F6A3E}" destId="{7B95B888-F310-40C3-AA16-9BD01F517B9F}" srcOrd="1" destOrd="0" presId="urn:microsoft.com/office/officeart/2005/8/layout/list1"/>
    <dgm:cxn modelId="{6AFDE4B9-82C9-449F-A7FD-3BC77BBB4B2A}" type="presParOf" srcId="{7A4D1BE4-A812-4EA7-BC52-EDF8659F6A3E}" destId="{1424A8EB-4383-4BBA-9245-A10B1D81F09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30A438A-5069-4BCC-B270-924CAF7680F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262687CE-12A2-41B5-828D-7516C444F5F3}">
      <dgm:prSet custT="1"/>
      <dgm:spPr/>
      <dgm:t>
        <a:bodyPr/>
        <a:lstStyle/>
        <a:p>
          <a:pPr rtl="0"/>
          <a:r>
            <a:rPr lang="es-AR" sz="2000" b="1" dirty="0" smtClean="0">
              <a:latin typeface="Arial Narrow" pitchFamily="34" charset="0"/>
            </a:rPr>
            <a:t>¿Presunción iuris tantum o prueba directa?</a:t>
          </a:r>
          <a:endParaRPr lang="es-AR" sz="2000" b="1" dirty="0">
            <a:latin typeface="Arial Narrow" pitchFamily="34" charset="0"/>
          </a:endParaRPr>
        </a:p>
      </dgm:t>
    </dgm:pt>
    <dgm:pt modelId="{27CA0E2A-BB79-4F18-BC83-885EB7A6C710}" type="parTrans" cxnId="{84C9894E-0900-4C1A-B99A-2ABD8AEDE1DD}">
      <dgm:prSet/>
      <dgm:spPr/>
      <dgm:t>
        <a:bodyPr/>
        <a:lstStyle/>
        <a:p>
          <a:endParaRPr lang="es-ES"/>
        </a:p>
      </dgm:t>
    </dgm:pt>
    <dgm:pt modelId="{201D68C0-16B9-459E-8A8D-8CCB93E1A471}" type="sibTrans" cxnId="{84C9894E-0900-4C1A-B99A-2ABD8AEDE1DD}">
      <dgm:prSet/>
      <dgm:spPr/>
      <dgm:t>
        <a:bodyPr/>
        <a:lstStyle/>
        <a:p>
          <a:endParaRPr lang="es-ES"/>
        </a:p>
      </dgm:t>
    </dgm:pt>
    <dgm:pt modelId="{2983B346-2C6A-4D19-AAB7-1806014F4B53}">
      <dgm:prSet custT="1"/>
      <dgm:spPr/>
      <dgm:t>
        <a:bodyPr/>
        <a:lstStyle/>
        <a:p>
          <a:pPr algn="just" rtl="0">
            <a:lnSpc>
              <a:spcPct val="100000"/>
            </a:lnSpc>
            <a:spcBef>
              <a:spcPts val="1800"/>
            </a:spcBef>
            <a:spcAft>
              <a:spcPts val="0"/>
            </a:spcAft>
          </a:pPr>
          <a:r>
            <a:rPr lang="es-AR" sz="1800" dirty="0" smtClean="0">
              <a:solidFill>
                <a:srgbClr val="004D86"/>
              </a:solidFill>
              <a:latin typeface="Arial Narrow" pitchFamily="34" charset="0"/>
            </a:rPr>
            <a:t> Es indudable que la declaración que se lleva a cabo ante la inspección ha de ser considerada únicamente como un punto de partida de una mayor investigación y </a:t>
          </a:r>
          <a:r>
            <a:rPr lang="es-AR" sz="1800" dirty="0" smtClean="0">
              <a:solidFill>
                <a:srgbClr val="FF0000"/>
              </a:solidFill>
              <a:latin typeface="Arial Narrow" pitchFamily="34" charset="0"/>
            </a:rPr>
            <a:t>no como presunción cierta de los hechos </a:t>
          </a:r>
          <a:r>
            <a:rPr lang="es-AR" sz="1800" dirty="0" smtClean="0">
              <a:solidFill>
                <a:srgbClr val="004D86"/>
              </a:solidFill>
              <a:latin typeface="Arial Narrow" pitchFamily="34" charset="0"/>
            </a:rPr>
            <a:t>y circunstancias que se aleguen. CFSS, sala II, 6/4/2018, </a:t>
          </a:r>
          <a:r>
            <a:rPr lang="es-AR" sz="1800" b="1" dirty="0" smtClean="0">
              <a:solidFill>
                <a:srgbClr val="004D86"/>
              </a:solidFill>
              <a:latin typeface="Arial Narrow" pitchFamily="34" charset="0"/>
            </a:rPr>
            <a:t>“Petito”. </a:t>
          </a:r>
          <a:r>
            <a:rPr lang="es-AR" sz="1800" dirty="0" smtClean="0">
              <a:solidFill>
                <a:srgbClr val="004D86"/>
              </a:solidFill>
              <a:latin typeface="Arial Narrow" pitchFamily="34" charset="0"/>
            </a:rPr>
            <a:t>En igual sentido: sala I, 31/3/2008 </a:t>
          </a:r>
          <a:r>
            <a:rPr lang="es-AR" sz="1800" b="1" dirty="0" smtClean="0">
              <a:solidFill>
                <a:srgbClr val="004D86"/>
              </a:solidFill>
              <a:latin typeface="Arial Narrow" pitchFamily="34" charset="0"/>
            </a:rPr>
            <a:t>“Piedras Argentinas SA”; </a:t>
          </a:r>
          <a:r>
            <a:rPr lang="es-AR" sz="1800" dirty="0" smtClean="0">
              <a:solidFill>
                <a:srgbClr val="004D86"/>
              </a:solidFill>
              <a:latin typeface="Arial Narrow" pitchFamily="34" charset="0"/>
            </a:rPr>
            <a:t>27/3/2008, </a:t>
          </a:r>
          <a:r>
            <a:rPr lang="es-AR" sz="1800" b="1" dirty="0" smtClean="0">
              <a:solidFill>
                <a:srgbClr val="004D86"/>
              </a:solidFill>
              <a:latin typeface="Arial Narrow" pitchFamily="34" charset="0"/>
            </a:rPr>
            <a:t>“Cruz Alsina Ambulancias”; </a:t>
          </a:r>
          <a:r>
            <a:rPr lang="es-AR" sz="1800" dirty="0" smtClean="0">
              <a:solidFill>
                <a:srgbClr val="004D86"/>
              </a:solidFill>
              <a:latin typeface="Arial Narrow" pitchFamily="34" charset="0"/>
            </a:rPr>
            <a:t>19/8/2009, </a:t>
          </a:r>
          <a:r>
            <a:rPr lang="es-AR" sz="1800" b="1" dirty="0" smtClean="0">
              <a:solidFill>
                <a:srgbClr val="004D86"/>
              </a:solidFill>
              <a:latin typeface="Arial Narrow" pitchFamily="34" charset="0"/>
            </a:rPr>
            <a:t>“</a:t>
          </a:r>
          <a:r>
            <a:rPr lang="es-AR" sz="1800" b="1" dirty="0" err="1" smtClean="0">
              <a:solidFill>
                <a:srgbClr val="004D86"/>
              </a:solidFill>
              <a:latin typeface="Arial Narrow" pitchFamily="34" charset="0"/>
            </a:rPr>
            <a:t>Mercopallet</a:t>
          </a:r>
          <a:r>
            <a:rPr lang="es-AR" sz="1800" b="1" dirty="0" smtClean="0">
              <a:solidFill>
                <a:srgbClr val="004D86"/>
              </a:solidFill>
              <a:latin typeface="Arial Narrow" pitchFamily="34" charset="0"/>
            </a:rPr>
            <a:t> SRL” </a:t>
          </a:r>
          <a:r>
            <a:rPr lang="es-AR" sz="1800" dirty="0" smtClean="0">
              <a:solidFill>
                <a:srgbClr val="004D86"/>
              </a:solidFill>
              <a:latin typeface="Arial Narrow" pitchFamily="34" charset="0"/>
            </a:rPr>
            <a:t>y sala II, 16/6/2010, </a:t>
          </a:r>
          <a:r>
            <a:rPr lang="es-AR" sz="1800" b="1" dirty="0" smtClean="0">
              <a:solidFill>
                <a:srgbClr val="004D86"/>
              </a:solidFill>
              <a:latin typeface="Arial Narrow" pitchFamily="34" charset="0"/>
            </a:rPr>
            <a:t>“Ferias Argentinas SA”.</a:t>
          </a:r>
          <a:endParaRPr lang="es-ES" sz="1800" b="1" dirty="0">
            <a:solidFill>
              <a:srgbClr val="004D86"/>
            </a:solidFill>
            <a:latin typeface="Arial Narrow" pitchFamily="34" charset="0"/>
          </a:endParaRPr>
        </a:p>
      </dgm:t>
    </dgm:pt>
    <dgm:pt modelId="{733008EC-24F2-444F-9682-F3723A3B930A}" type="parTrans" cxnId="{C6D1AADA-483B-4270-97EA-CE5BA2E976CC}">
      <dgm:prSet/>
      <dgm:spPr/>
      <dgm:t>
        <a:bodyPr/>
        <a:lstStyle/>
        <a:p>
          <a:endParaRPr lang="es-ES"/>
        </a:p>
      </dgm:t>
    </dgm:pt>
    <dgm:pt modelId="{AA35650A-7473-499E-A5DE-13086BDF3849}" type="sibTrans" cxnId="{C6D1AADA-483B-4270-97EA-CE5BA2E976CC}">
      <dgm:prSet/>
      <dgm:spPr/>
      <dgm:t>
        <a:bodyPr/>
        <a:lstStyle/>
        <a:p>
          <a:endParaRPr lang="es-ES"/>
        </a:p>
      </dgm:t>
    </dgm:pt>
    <dgm:pt modelId="{0127B9F8-C340-435D-AC4F-8B7EA891450E}">
      <dgm:prSet custT="1"/>
      <dgm:spPr/>
      <dgm:t>
        <a:bodyPr/>
        <a:lstStyle/>
        <a:p>
          <a:pPr algn="just">
            <a:lnSpc>
              <a:spcPct val="100000"/>
            </a:lnSpc>
            <a:spcBef>
              <a:spcPts val="1800"/>
            </a:spcBef>
            <a:spcAft>
              <a:spcPts val="0"/>
            </a:spcAft>
          </a:pPr>
          <a:r>
            <a:rPr lang="es-ES" sz="1800" dirty="0" smtClean="0">
              <a:solidFill>
                <a:srgbClr val="004D86"/>
              </a:solidFill>
              <a:latin typeface="Arial Narrow" pitchFamily="34" charset="0"/>
            </a:rPr>
            <a:t>Existiendo hechos y pruebas contradictorias, </a:t>
          </a:r>
          <a:r>
            <a:rPr lang="es-ES" sz="1800" dirty="0" smtClean="0">
              <a:solidFill>
                <a:srgbClr val="FF0000"/>
              </a:solidFill>
              <a:latin typeface="Arial Narrow" pitchFamily="34" charset="0"/>
            </a:rPr>
            <a:t>el fisco no debió quedarse con los datos vertidos en el relevamiento de personal</a:t>
          </a:r>
          <a:r>
            <a:rPr lang="es-ES" sz="1800" dirty="0" smtClean="0">
              <a:solidFill>
                <a:srgbClr val="004D86"/>
              </a:solidFill>
              <a:latin typeface="Arial Narrow" pitchFamily="34" charset="0"/>
            </a:rPr>
            <a:t>, sino que por el contrario, en virtud del principio inquisitivo o de oficialidad, la autoridad administrativa debió dirigir el procedimiento y ordenar que se practique toda diligencia que sea conducente para el esclarecimiento de la verdad y la justa resolución de la cuestión planteada C</a:t>
          </a:r>
          <a:r>
            <a:rPr lang="es-AR" sz="1800" dirty="0" smtClean="0">
              <a:solidFill>
                <a:srgbClr val="004D86"/>
              </a:solidFill>
              <a:latin typeface="Arial Narrow" pitchFamily="34" charset="0"/>
            </a:rPr>
            <a:t>FSS, sala II, 11/10/2020,</a:t>
          </a:r>
          <a:r>
            <a:rPr lang="es-ES" sz="1800" dirty="0" smtClean="0">
              <a:solidFill>
                <a:srgbClr val="004D86"/>
              </a:solidFill>
              <a:latin typeface="Arial Narrow" pitchFamily="34" charset="0"/>
            </a:rPr>
            <a:t> </a:t>
          </a:r>
          <a:r>
            <a:rPr lang="es-ES" sz="1800" b="1" dirty="0" err="1" smtClean="0">
              <a:solidFill>
                <a:srgbClr val="004D86"/>
              </a:solidFill>
              <a:latin typeface="Arial Narrow" pitchFamily="34" charset="0"/>
            </a:rPr>
            <a:t>Havanna</a:t>
          </a:r>
          <a:r>
            <a:rPr lang="es-ES" sz="1800" b="1" dirty="0" smtClean="0">
              <a:solidFill>
                <a:srgbClr val="004D86"/>
              </a:solidFill>
              <a:latin typeface="Arial Narrow" pitchFamily="34" charset="0"/>
            </a:rPr>
            <a:t> SA.</a:t>
          </a:r>
        </a:p>
      </dgm:t>
    </dgm:pt>
    <dgm:pt modelId="{9EA229CC-AB96-4928-8B30-3BB17EC05CAA}" type="parTrans" cxnId="{5E9FE772-4E70-4269-AED4-77629B41060C}">
      <dgm:prSet/>
      <dgm:spPr/>
      <dgm:t>
        <a:bodyPr/>
        <a:lstStyle/>
        <a:p>
          <a:endParaRPr lang="es-ES"/>
        </a:p>
      </dgm:t>
    </dgm:pt>
    <dgm:pt modelId="{6F2EEB94-D0FA-46A8-A386-7DDACBDACF64}" type="sibTrans" cxnId="{5E9FE772-4E70-4269-AED4-77629B41060C}">
      <dgm:prSet/>
      <dgm:spPr/>
      <dgm:t>
        <a:bodyPr/>
        <a:lstStyle/>
        <a:p>
          <a:endParaRPr lang="es-ES"/>
        </a:p>
      </dgm:t>
    </dgm:pt>
    <dgm:pt modelId="{A233D29A-5827-4A0C-997C-B293BCE82F3F}">
      <dgm:prSet custT="1"/>
      <dgm:spPr/>
      <dgm:t>
        <a:bodyPr/>
        <a:lstStyle/>
        <a:p>
          <a:pPr algn="just"/>
          <a:endParaRPr lang="es-AR" sz="1800" b="1" dirty="0" smtClean="0">
            <a:solidFill>
              <a:srgbClr val="004D86"/>
            </a:solidFill>
            <a:latin typeface="Arial Narrow" pitchFamily="34" charset="0"/>
          </a:endParaRPr>
        </a:p>
      </dgm:t>
    </dgm:pt>
    <dgm:pt modelId="{0D54E9FB-CD91-4B28-8DD4-3C49372E0052}" type="parTrans" cxnId="{F408294D-AA95-4D7F-9888-2E2854D7B2A9}">
      <dgm:prSet/>
      <dgm:spPr/>
      <dgm:t>
        <a:bodyPr/>
        <a:lstStyle/>
        <a:p>
          <a:endParaRPr lang="es-AR"/>
        </a:p>
      </dgm:t>
    </dgm:pt>
    <dgm:pt modelId="{D85F8575-35B9-4290-8A17-C9955BC8E09C}" type="sibTrans" cxnId="{F408294D-AA95-4D7F-9888-2E2854D7B2A9}">
      <dgm:prSet/>
      <dgm:spPr/>
      <dgm:t>
        <a:bodyPr/>
        <a:lstStyle/>
        <a:p>
          <a:endParaRPr lang="es-AR"/>
        </a:p>
      </dgm:t>
    </dgm:pt>
    <dgm:pt modelId="{479D0E70-C312-4D15-A51E-7DED42B22DF5}">
      <dgm:prSet custT="1"/>
      <dgm:spPr/>
      <dgm:t>
        <a:bodyPr/>
        <a:lstStyle/>
        <a:p>
          <a:pPr algn="just"/>
          <a:endParaRPr lang="es-AR" sz="1800" dirty="0" smtClean="0">
            <a:solidFill>
              <a:srgbClr val="004D86"/>
            </a:solidFill>
            <a:latin typeface="Arial Narrow" pitchFamily="34" charset="0"/>
          </a:endParaRPr>
        </a:p>
      </dgm:t>
    </dgm:pt>
    <dgm:pt modelId="{13603366-8B22-47D7-A082-443A7B0070B3}" type="parTrans" cxnId="{85865B7B-7E7D-4075-9BF8-36CCCE391031}">
      <dgm:prSet/>
      <dgm:spPr/>
      <dgm:t>
        <a:bodyPr/>
        <a:lstStyle/>
        <a:p>
          <a:endParaRPr lang="es-AR"/>
        </a:p>
      </dgm:t>
    </dgm:pt>
    <dgm:pt modelId="{640ADDC5-1F60-404C-8413-2322F0B80D69}" type="sibTrans" cxnId="{85865B7B-7E7D-4075-9BF8-36CCCE391031}">
      <dgm:prSet/>
      <dgm:spPr/>
      <dgm:t>
        <a:bodyPr/>
        <a:lstStyle/>
        <a:p>
          <a:endParaRPr lang="es-AR"/>
        </a:p>
      </dgm:t>
    </dgm:pt>
    <dgm:pt modelId="{88CF8B52-DAED-47AB-964B-E9993C2D3FA6}">
      <dgm:prSet custT="1"/>
      <dgm:spPr/>
      <dgm:t>
        <a:bodyPr/>
        <a:lstStyle/>
        <a:p>
          <a:pPr algn="just"/>
          <a:r>
            <a:rPr lang="es-ES" sz="1800" dirty="0" smtClean="0">
              <a:solidFill>
                <a:srgbClr val="004D86"/>
              </a:solidFill>
              <a:latin typeface="Arial Narrow" pitchFamily="34" charset="0"/>
            </a:rPr>
            <a:t>Las encuestas al personal, por sí solas, </a:t>
          </a:r>
          <a:r>
            <a:rPr lang="es-ES" sz="1800" dirty="0" smtClean="0">
              <a:solidFill>
                <a:srgbClr val="FF0000"/>
              </a:solidFill>
              <a:latin typeface="Arial Narrow" pitchFamily="34" charset="0"/>
            </a:rPr>
            <a:t>no son suficientes para levantar cargos</a:t>
          </a:r>
          <a:r>
            <a:rPr lang="es-ES" sz="1800" dirty="0" smtClean="0">
              <a:solidFill>
                <a:srgbClr val="004D86"/>
              </a:solidFill>
              <a:latin typeface="Arial Narrow" pitchFamily="34" charset="0"/>
            </a:rPr>
            <a:t>, cuando existen pruebas y ciertas irregularidades en las actas que relativizan su valor CFSS, sala I, 16/6/2016,</a:t>
          </a:r>
          <a:r>
            <a:rPr lang="es-ES" sz="1800" b="1" dirty="0" smtClean="0">
              <a:solidFill>
                <a:srgbClr val="004D86"/>
              </a:solidFill>
              <a:latin typeface="Arial Narrow" pitchFamily="34" charset="0"/>
            </a:rPr>
            <a:t> </a:t>
          </a:r>
          <a:r>
            <a:rPr lang="es-AR" sz="1800" b="1" dirty="0" smtClean="0">
              <a:solidFill>
                <a:srgbClr val="004D86"/>
              </a:solidFill>
              <a:latin typeface="Arial Narrow" pitchFamily="34" charset="0"/>
            </a:rPr>
            <a:t>“Minas Argentinas SA”.</a:t>
          </a:r>
          <a:endParaRPr lang="es-AR" sz="1800" dirty="0"/>
        </a:p>
      </dgm:t>
    </dgm:pt>
    <dgm:pt modelId="{47D80ECE-2C54-4A9C-BE34-AACC652E9B44}" type="parTrans" cxnId="{AC5FE7BC-2EE9-4EED-A597-1285D0988D5E}">
      <dgm:prSet/>
      <dgm:spPr/>
      <dgm:t>
        <a:bodyPr/>
        <a:lstStyle/>
        <a:p>
          <a:endParaRPr lang="es-AR"/>
        </a:p>
      </dgm:t>
    </dgm:pt>
    <dgm:pt modelId="{6CB7F312-588A-4A48-8897-FC5B4DA75089}" type="sibTrans" cxnId="{AC5FE7BC-2EE9-4EED-A597-1285D0988D5E}">
      <dgm:prSet/>
      <dgm:spPr/>
      <dgm:t>
        <a:bodyPr/>
        <a:lstStyle/>
        <a:p>
          <a:endParaRPr lang="es-AR"/>
        </a:p>
      </dgm:t>
    </dgm:pt>
    <dgm:pt modelId="{7A4D1BE4-A812-4EA7-BC52-EDF8659F6A3E}" type="pres">
      <dgm:prSet presAssocID="{630A438A-5069-4BCC-B270-924CAF7680F1}" presName="linear" presStyleCnt="0">
        <dgm:presLayoutVars>
          <dgm:dir/>
          <dgm:animLvl val="lvl"/>
          <dgm:resizeHandles val="exact"/>
        </dgm:presLayoutVars>
      </dgm:prSet>
      <dgm:spPr/>
      <dgm:t>
        <a:bodyPr/>
        <a:lstStyle/>
        <a:p>
          <a:endParaRPr lang="es-ES"/>
        </a:p>
      </dgm:t>
    </dgm:pt>
    <dgm:pt modelId="{3C04B18D-6E16-47E6-A8F5-CF5EB01B4BD0}" type="pres">
      <dgm:prSet presAssocID="{262687CE-12A2-41B5-828D-7516C444F5F3}" presName="parentLin" presStyleCnt="0"/>
      <dgm:spPr/>
    </dgm:pt>
    <dgm:pt modelId="{FE59B97A-16C9-4912-9936-BA14FAD2D18A}" type="pres">
      <dgm:prSet presAssocID="{262687CE-12A2-41B5-828D-7516C444F5F3}" presName="parentLeftMargin" presStyleLbl="node1" presStyleIdx="0" presStyleCnt="1"/>
      <dgm:spPr/>
      <dgm:t>
        <a:bodyPr/>
        <a:lstStyle/>
        <a:p>
          <a:endParaRPr lang="es-ES"/>
        </a:p>
      </dgm:t>
    </dgm:pt>
    <dgm:pt modelId="{076D9201-12FA-4179-B0CD-EC9D5D3741CD}" type="pres">
      <dgm:prSet presAssocID="{262687CE-12A2-41B5-828D-7516C444F5F3}" presName="parentText" presStyleLbl="node1" presStyleIdx="0" presStyleCnt="1">
        <dgm:presLayoutVars>
          <dgm:chMax val="0"/>
          <dgm:bulletEnabled val="1"/>
        </dgm:presLayoutVars>
      </dgm:prSet>
      <dgm:spPr/>
      <dgm:t>
        <a:bodyPr/>
        <a:lstStyle/>
        <a:p>
          <a:endParaRPr lang="es-ES"/>
        </a:p>
      </dgm:t>
    </dgm:pt>
    <dgm:pt modelId="{7B95B888-F310-40C3-AA16-9BD01F517B9F}" type="pres">
      <dgm:prSet presAssocID="{262687CE-12A2-41B5-828D-7516C444F5F3}" presName="negativeSpace" presStyleCnt="0"/>
      <dgm:spPr/>
    </dgm:pt>
    <dgm:pt modelId="{1424A8EB-4383-4BBA-9245-A10B1D81F095}" type="pres">
      <dgm:prSet presAssocID="{262687CE-12A2-41B5-828D-7516C444F5F3}" presName="childText" presStyleLbl="conFgAcc1" presStyleIdx="0" presStyleCnt="1">
        <dgm:presLayoutVars>
          <dgm:bulletEnabled val="1"/>
        </dgm:presLayoutVars>
      </dgm:prSet>
      <dgm:spPr/>
      <dgm:t>
        <a:bodyPr/>
        <a:lstStyle/>
        <a:p>
          <a:endParaRPr lang="es-ES"/>
        </a:p>
      </dgm:t>
    </dgm:pt>
  </dgm:ptLst>
  <dgm:cxnLst>
    <dgm:cxn modelId="{1B45FB10-504B-4180-853F-91E48354E326}" type="presOf" srcId="{0127B9F8-C340-435D-AC4F-8B7EA891450E}" destId="{1424A8EB-4383-4BBA-9245-A10B1D81F095}" srcOrd="0" destOrd="4" presId="urn:microsoft.com/office/officeart/2005/8/layout/list1"/>
    <dgm:cxn modelId="{F1FC6DC4-FF4D-435E-8689-D14B03E5BB1D}" type="presOf" srcId="{630A438A-5069-4BCC-B270-924CAF7680F1}" destId="{7A4D1BE4-A812-4EA7-BC52-EDF8659F6A3E}" srcOrd="0" destOrd="0" presId="urn:microsoft.com/office/officeart/2005/8/layout/list1"/>
    <dgm:cxn modelId="{02525A30-8768-41AD-8419-F1A31F26A8CF}" type="presOf" srcId="{2983B346-2C6A-4D19-AAB7-1806014F4B53}" destId="{1424A8EB-4383-4BBA-9245-A10B1D81F095}" srcOrd="0" destOrd="0" presId="urn:microsoft.com/office/officeart/2005/8/layout/list1"/>
    <dgm:cxn modelId="{5E9FE772-4E70-4269-AED4-77629B41060C}" srcId="{262687CE-12A2-41B5-828D-7516C444F5F3}" destId="{0127B9F8-C340-435D-AC4F-8B7EA891450E}" srcOrd="4" destOrd="0" parTransId="{9EA229CC-AB96-4928-8B30-3BB17EC05CAA}" sibTransId="{6F2EEB94-D0FA-46A8-A386-7DDACBDACF64}"/>
    <dgm:cxn modelId="{F408294D-AA95-4D7F-9888-2E2854D7B2A9}" srcId="{262687CE-12A2-41B5-828D-7516C444F5F3}" destId="{A233D29A-5827-4A0C-997C-B293BCE82F3F}" srcOrd="3" destOrd="0" parTransId="{0D54E9FB-CD91-4B28-8DD4-3C49372E0052}" sibTransId="{D85F8575-35B9-4290-8A17-C9955BC8E09C}"/>
    <dgm:cxn modelId="{B9EC6843-7FCA-41D7-A205-6EE35762DE12}" type="presOf" srcId="{262687CE-12A2-41B5-828D-7516C444F5F3}" destId="{076D9201-12FA-4179-B0CD-EC9D5D3741CD}" srcOrd="1" destOrd="0" presId="urn:microsoft.com/office/officeart/2005/8/layout/list1"/>
    <dgm:cxn modelId="{85865B7B-7E7D-4075-9BF8-36CCCE391031}" srcId="{262687CE-12A2-41B5-828D-7516C444F5F3}" destId="{479D0E70-C312-4D15-A51E-7DED42B22DF5}" srcOrd="1" destOrd="0" parTransId="{13603366-8B22-47D7-A082-443A7B0070B3}" sibTransId="{640ADDC5-1F60-404C-8413-2322F0B80D69}"/>
    <dgm:cxn modelId="{E0DEF1F3-1680-41C1-AA9B-BC932989C4EF}" type="presOf" srcId="{88CF8B52-DAED-47AB-964B-E9993C2D3FA6}" destId="{1424A8EB-4383-4BBA-9245-A10B1D81F095}" srcOrd="0" destOrd="2" presId="urn:microsoft.com/office/officeart/2005/8/layout/list1"/>
    <dgm:cxn modelId="{AC5FE7BC-2EE9-4EED-A597-1285D0988D5E}" srcId="{262687CE-12A2-41B5-828D-7516C444F5F3}" destId="{88CF8B52-DAED-47AB-964B-E9993C2D3FA6}" srcOrd="2" destOrd="0" parTransId="{47D80ECE-2C54-4A9C-BE34-AACC652E9B44}" sibTransId="{6CB7F312-588A-4A48-8897-FC5B4DA75089}"/>
    <dgm:cxn modelId="{84C9894E-0900-4C1A-B99A-2ABD8AEDE1DD}" srcId="{630A438A-5069-4BCC-B270-924CAF7680F1}" destId="{262687CE-12A2-41B5-828D-7516C444F5F3}" srcOrd="0" destOrd="0" parTransId="{27CA0E2A-BB79-4F18-BC83-885EB7A6C710}" sibTransId="{201D68C0-16B9-459E-8A8D-8CCB93E1A471}"/>
    <dgm:cxn modelId="{8041AB6A-450F-497D-98AE-F2C3F5B86319}" type="presOf" srcId="{479D0E70-C312-4D15-A51E-7DED42B22DF5}" destId="{1424A8EB-4383-4BBA-9245-A10B1D81F095}" srcOrd="0" destOrd="1" presId="urn:microsoft.com/office/officeart/2005/8/layout/list1"/>
    <dgm:cxn modelId="{8CA5C240-6679-464A-9148-1C2D8290CE87}" type="presOf" srcId="{A233D29A-5827-4A0C-997C-B293BCE82F3F}" destId="{1424A8EB-4383-4BBA-9245-A10B1D81F095}" srcOrd="0" destOrd="3" presId="urn:microsoft.com/office/officeart/2005/8/layout/list1"/>
    <dgm:cxn modelId="{C6D1AADA-483B-4270-97EA-CE5BA2E976CC}" srcId="{262687CE-12A2-41B5-828D-7516C444F5F3}" destId="{2983B346-2C6A-4D19-AAB7-1806014F4B53}" srcOrd="0" destOrd="0" parTransId="{733008EC-24F2-444F-9682-F3723A3B930A}" sibTransId="{AA35650A-7473-499E-A5DE-13086BDF3849}"/>
    <dgm:cxn modelId="{7179D7C8-1AB7-497A-BC70-E0AE0C3B44C2}" type="presOf" srcId="{262687CE-12A2-41B5-828D-7516C444F5F3}" destId="{FE59B97A-16C9-4912-9936-BA14FAD2D18A}" srcOrd="0" destOrd="0" presId="urn:microsoft.com/office/officeart/2005/8/layout/list1"/>
    <dgm:cxn modelId="{DFDDABB5-70AF-4EFE-8524-5DE0064B8205}" type="presParOf" srcId="{7A4D1BE4-A812-4EA7-BC52-EDF8659F6A3E}" destId="{3C04B18D-6E16-47E6-A8F5-CF5EB01B4BD0}" srcOrd="0" destOrd="0" presId="urn:microsoft.com/office/officeart/2005/8/layout/list1"/>
    <dgm:cxn modelId="{2465A616-B121-41EF-B978-01B0F9344518}" type="presParOf" srcId="{3C04B18D-6E16-47E6-A8F5-CF5EB01B4BD0}" destId="{FE59B97A-16C9-4912-9936-BA14FAD2D18A}" srcOrd="0" destOrd="0" presId="urn:microsoft.com/office/officeart/2005/8/layout/list1"/>
    <dgm:cxn modelId="{3A38951E-4130-4A14-A302-E19D4CE6A890}" type="presParOf" srcId="{3C04B18D-6E16-47E6-A8F5-CF5EB01B4BD0}" destId="{076D9201-12FA-4179-B0CD-EC9D5D3741CD}" srcOrd="1" destOrd="0" presId="urn:microsoft.com/office/officeart/2005/8/layout/list1"/>
    <dgm:cxn modelId="{F29FC4CB-2FFC-4BA0-A0A1-096CA7E80E00}" type="presParOf" srcId="{7A4D1BE4-A812-4EA7-BC52-EDF8659F6A3E}" destId="{7B95B888-F310-40C3-AA16-9BD01F517B9F}" srcOrd="1" destOrd="0" presId="urn:microsoft.com/office/officeart/2005/8/layout/list1"/>
    <dgm:cxn modelId="{4EFE77F6-AED3-4243-93D5-1604D7142BDA}" type="presParOf" srcId="{7A4D1BE4-A812-4EA7-BC52-EDF8659F6A3E}" destId="{1424A8EB-4383-4BBA-9245-A10B1D81F09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30A438A-5069-4BCC-B270-924CAF7680F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2983B346-2C6A-4D19-AAB7-1806014F4B53}">
      <dgm:prSet custT="1"/>
      <dgm:spPr/>
      <dgm:t>
        <a:bodyPr/>
        <a:lstStyle/>
        <a:p>
          <a:pPr algn="just" rtl="0">
            <a:lnSpc>
              <a:spcPct val="100000"/>
            </a:lnSpc>
            <a:spcBef>
              <a:spcPts val="1800"/>
            </a:spcBef>
            <a:spcAft>
              <a:spcPts val="0"/>
            </a:spcAft>
          </a:pPr>
          <a:endParaRPr lang="es-ES" sz="1800" b="1" dirty="0">
            <a:solidFill>
              <a:srgbClr val="004D86"/>
            </a:solidFill>
            <a:latin typeface="Arial Narrow" pitchFamily="34" charset="0"/>
          </a:endParaRPr>
        </a:p>
      </dgm:t>
    </dgm:pt>
    <dgm:pt modelId="{733008EC-24F2-444F-9682-F3723A3B930A}" type="parTrans" cxnId="{C6D1AADA-483B-4270-97EA-CE5BA2E976CC}">
      <dgm:prSet/>
      <dgm:spPr/>
      <dgm:t>
        <a:bodyPr/>
        <a:lstStyle/>
        <a:p>
          <a:endParaRPr lang="es-ES"/>
        </a:p>
      </dgm:t>
    </dgm:pt>
    <dgm:pt modelId="{AA35650A-7473-499E-A5DE-13086BDF3849}" type="sibTrans" cxnId="{C6D1AADA-483B-4270-97EA-CE5BA2E976CC}">
      <dgm:prSet/>
      <dgm:spPr/>
      <dgm:t>
        <a:bodyPr/>
        <a:lstStyle/>
        <a:p>
          <a:endParaRPr lang="es-ES"/>
        </a:p>
      </dgm:t>
    </dgm:pt>
    <dgm:pt modelId="{7816A597-2FC7-49E8-86F3-43653D47571C}">
      <dgm:prSet custT="1"/>
      <dgm:spPr/>
      <dgm:t>
        <a:bodyPr/>
        <a:lstStyle/>
        <a:p>
          <a:pPr algn="just">
            <a:lnSpc>
              <a:spcPct val="100000"/>
            </a:lnSpc>
            <a:spcBef>
              <a:spcPts val="1800"/>
            </a:spcBef>
            <a:spcAft>
              <a:spcPts val="0"/>
            </a:spcAft>
          </a:pPr>
          <a:r>
            <a:rPr lang="es-AR" sz="1800" dirty="0" smtClean="0">
              <a:solidFill>
                <a:srgbClr val="004D86"/>
              </a:solidFill>
              <a:latin typeface="Arial Narrow" pitchFamily="34" charset="0"/>
            </a:rPr>
            <a:t>La sala II, al señalar que importa un elemento probatorio de relevancia a los fines de acreditar la naturaleza del vínculo controvertido por las partes, </a:t>
          </a:r>
          <a:r>
            <a:rPr lang="es-AR" sz="1800" dirty="0" smtClean="0">
              <a:solidFill>
                <a:srgbClr val="FF0000"/>
              </a:solidFill>
              <a:latin typeface="Arial Narrow" pitchFamily="34" charset="0"/>
            </a:rPr>
            <a:t>la declaración espontánea vertida por el trabajador en el domicilio de la empresa ante el inspector del </a:t>
          </a:r>
          <a:r>
            <a:rPr lang="es-AR" sz="1800" dirty="0" err="1" smtClean="0">
              <a:solidFill>
                <a:srgbClr val="FF0000"/>
              </a:solidFill>
              <a:latin typeface="Arial Narrow" pitchFamily="34" charset="0"/>
            </a:rPr>
            <a:t>MTEySS</a:t>
          </a:r>
          <a:r>
            <a:rPr lang="es-AR" sz="1800" dirty="0" smtClean="0">
              <a:solidFill>
                <a:srgbClr val="FF0000"/>
              </a:solidFill>
              <a:latin typeface="Arial Narrow" pitchFamily="34" charset="0"/>
            </a:rPr>
            <a:t> </a:t>
          </a:r>
          <a:r>
            <a:rPr lang="es-AR" sz="1800" dirty="0" smtClean="0">
              <a:solidFill>
                <a:srgbClr val="004D86"/>
              </a:solidFill>
              <a:latin typeface="Arial Narrow" pitchFamily="34" charset="0"/>
            </a:rPr>
            <a:t>que practicó la inspección y labró el acta correspondiente. Ya que, en principio, las reglas de la experiencia y de la sana crítica en la valoración de los </a:t>
          </a:r>
          <a:r>
            <a:rPr lang="es-AR" sz="1800" b="1" dirty="0" smtClean="0">
              <a:solidFill>
                <a:srgbClr val="004D86"/>
              </a:solidFill>
              <a:latin typeface="Arial Narrow" pitchFamily="34" charset="0"/>
            </a:rPr>
            <a:t>hechos no autorizan a presumir que una persona relevada por un funcionario público en un procedimiento rodeado de todas las garantías y formalidades de ley (arts. 289, inc. b], y 296, CCCN), vaya a falsear la realidad de un vínculo jurídico que lo tiene como protagonista —objeto de relevamiento— o a mentir a la autoridad pública sobre la naturaleza del mismo</a:t>
          </a:r>
          <a:r>
            <a:rPr lang="es-AR" sz="1800" dirty="0" smtClean="0">
              <a:solidFill>
                <a:srgbClr val="004D86"/>
              </a:solidFill>
              <a:latin typeface="Arial Narrow" pitchFamily="34" charset="0"/>
            </a:rPr>
            <a:t>. CFSS, sala II, 16/3/2018, </a:t>
          </a:r>
          <a:r>
            <a:rPr lang="es-AR" sz="1800" b="1" dirty="0" smtClean="0">
              <a:solidFill>
                <a:srgbClr val="004D86"/>
              </a:solidFill>
              <a:latin typeface="Arial Narrow" pitchFamily="34" charset="0"/>
            </a:rPr>
            <a:t>“</a:t>
          </a:r>
          <a:r>
            <a:rPr lang="es-AR" sz="1800" b="1" dirty="0" err="1" smtClean="0">
              <a:solidFill>
                <a:srgbClr val="004D86"/>
              </a:solidFill>
              <a:latin typeface="Arial Narrow" pitchFamily="34" charset="0"/>
            </a:rPr>
            <a:t>Latin</a:t>
          </a:r>
          <a:r>
            <a:rPr lang="es-AR" sz="1800" b="1" dirty="0" smtClean="0">
              <a:solidFill>
                <a:srgbClr val="004D86"/>
              </a:solidFill>
              <a:latin typeface="Arial Narrow" pitchFamily="34" charset="0"/>
            </a:rPr>
            <a:t> Express </a:t>
          </a:r>
          <a:r>
            <a:rPr lang="es-AR" sz="1800" b="1" dirty="0" err="1" smtClean="0">
              <a:solidFill>
                <a:srgbClr val="004D86"/>
              </a:solidFill>
              <a:latin typeface="Arial Narrow" pitchFamily="34" charset="0"/>
            </a:rPr>
            <a:t>Financial</a:t>
          </a:r>
          <a:r>
            <a:rPr lang="es-AR" sz="1800" b="1" dirty="0" smtClean="0">
              <a:solidFill>
                <a:srgbClr val="004D86"/>
              </a:solidFill>
              <a:latin typeface="Arial Narrow" pitchFamily="34" charset="0"/>
            </a:rPr>
            <a:t> </a:t>
          </a:r>
          <a:r>
            <a:rPr lang="es-AR" sz="1800" b="1" dirty="0" err="1" smtClean="0">
              <a:solidFill>
                <a:srgbClr val="004D86"/>
              </a:solidFill>
              <a:latin typeface="Arial Narrow" pitchFamily="34" charset="0"/>
            </a:rPr>
            <a:t>Services</a:t>
          </a:r>
          <a:r>
            <a:rPr lang="es-AR" sz="1800" b="1" dirty="0" smtClean="0">
              <a:solidFill>
                <a:srgbClr val="004D86"/>
              </a:solidFill>
              <a:latin typeface="Arial Narrow" pitchFamily="34" charset="0"/>
            </a:rPr>
            <a:t> Argentina SA”.</a:t>
          </a:r>
          <a:endParaRPr lang="es-ES" sz="1800" b="1" dirty="0" smtClean="0">
            <a:solidFill>
              <a:srgbClr val="004D86"/>
            </a:solidFill>
            <a:latin typeface="Arial Narrow" pitchFamily="34" charset="0"/>
          </a:endParaRPr>
        </a:p>
      </dgm:t>
    </dgm:pt>
    <dgm:pt modelId="{DD2F062A-4F7D-46D1-8D08-6AF60A5D0882}" type="parTrans" cxnId="{FA116520-086D-4566-9912-45F7F6564537}">
      <dgm:prSet/>
      <dgm:spPr/>
      <dgm:t>
        <a:bodyPr/>
        <a:lstStyle/>
        <a:p>
          <a:endParaRPr lang="es-ES"/>
        </a:p>
      </dgm:t>
    </dgm:pt>
    <dgm:pt modelId="{84DD74DF-39FC-43B8-856F-886CB15BA17B}" type="sibTrans" cxnId="{FA116520-086D-4566-9912-45F7F6564537}">
      <dgm:prSet/>
      <dgm:spPr/>
      <dgm:t>
        <a:bodyPr/>
        <a:lstStyle/>
        <a:p>
          <a:endParaRPr lang="es-ES"/>
        </a:p>
      </dgm:t>
    </dgm:pt>
    <dgm:pt modelId="{262687CE-12A2-41B5-828D-7516C444F5F3}">
      <dgm:prSet custT="1"/>
      <dgm:spPr/>
      <dgm:t>
        <a:bodyPr/>
        <a:lstStyle/>
        <a:p>
          <a:pPr rtl="0"/>
          <a:r>
            <a:rPr lang="es-AR" sz="2000" b="1" dirty="0" smtClean="0">
              <a:latin typeface="Arial Narrow" pitchFamily="34" charset="0"/>
            </a:rPr>
            <a:t>¿Presunción iuris tantum o prueba directa?</a:t>
          </a:r>
          <a:endParaRPr lang="es-AR" sz="2000" b="1" dirty="0">
            <a:latin typeface="Arial Narrow" pitchFamily="34" charset="0"/>
          </a:endParaRPr>
        </a:p>
      </dgm:t>
    </dgm:pt>
    <dgm:pt modelId="{201D68C0-16B9-459E-8A8D-8CCB93E1A471}" type="sibTrans" cxnId="{84C9894E-0900-4C1A-B99A-2ABD8AEDE1DD}">
      <dgm:prSet/>
      <dgm:spPr/>
      <dgm:t>
        <a:bodyPr/>
        <a:lstStyle/>
        <a:p>
          <a:endParaRPr lang="es-ES"/>
        </a:p>
      </dgm:t>
    </dgm:pt>
    <dgm:pt modelId="{27CA0E2A-BB79-4F18-BC83-885EB7A6C710}" type="parTrans" cxnId="{84C9894E-0900-4C1A-B99A-2ABD8AEDE1DD}">
      <dgm:prSet/>
      <dgm:spPr/>
      <dgm:t>
        <a:bodyPr/>
        <a:lstStyle/>
        <a:p>
          <a:endParaRPr lang="es-ES"/>
        </a:p>
      </dgm:t>
    </dgm:pt>
    <dgm:pt modelId="{7A4D1BE4-A812-4EA7-BC52-EDF8659F6A3E}" type="pres">
      <dgm:prSet presAssocID="{630A438A-5069-4BCC-B270-924CAF7680F1}" presName="linear" presStyleCnt="0">
        <dgm:presLayoutVars>
          <dgm:dir/>
          <dgm:animLvl val="lvl"/>
          <dgm:resizeHandles val="exact"/>
        </dgm:presLayoutVars>
      </dgm:prSet>
      <dgm:spPr/>
      <dgm:t>
        <a:bodyPr/>
        <a:lstStyle/>
        <a:p>
          <a:endParaRPr lang="es-ES"/>
        </a:p>
      </dgm:t>
    </dgm:pt>
    <dgm:pt modelId="{3C04B18D-6E16-47E6-A8F5-CF5EB01B4BD0}" type="pres">
      <dgm:prSet presAssocID="{262687CE-12A2-41B5-828D-7516C444F5F3}" presName="parentLin" presStyleCnt="0"/>
      <dgm:spPr/>
    </dgm:pt>
    <dgm:pt modelId="{FE59B97A-16C9-4912-9936-BA14FAD2D18A}" type="pres">
      <dgm:prSet presAssocID="{262687CE-12A2-41B5-828D-7516C444F5F3}" presName="parentLeftMargin" presStyleLbl="node1" presStyleIdx="0" presStyleCnt="1"/>
      <dgm:spPr/>
      <dgm:t>
        <a:bodyPr/>
        <a:lstStyle/>
        <a:p>
          <a:endParaRPr lang="es-ES"/>
        </a:p>
      </dgm:t>
    </dgm:pt>
    <dgm:pt modelId="{076D9201-12FA-4179-B0CD-EC9D5D3741CD}" type="pres">
      <dgm:prSet presAssocID="{262687CE-12A2-41B5-828D-7516C444F5F3}" presName="parentText" presStyleLbl="node1" presStyleIdx="0" presStyleCnt="1" custScaleY="436065" custLinFactY="61253" custLinFactNeighborX="-12357" custLinFactNeighborY="100000">
        <dgm:presLayoutVars>
          <dgm:chMax val="0"/>
          <dgm:bulletEnabled val="1"/>
        </dgm:presLayoutVars>
      </dgm:prSet>
      <dgm:spPr/>
      <dgm:t>
        <a:bodyPr/>
        <a:lstStyle/>
        <a:p>
          <a:endParaRPr lang="es-ES"/>
        </a:p>
      </dgm:t>
    </dgm:pt>
    <dgm:pt modelId="{7B95B888-F310-40C3-AA16-9BD01F517B9F}" type="pres">
      <dgm:prSet presAssocID="{262687CE-12A2-41B5-828D-7516C444F5F3}" presName="negativeSpace" presStyleCnt="0"/>
      <dgm:spPr/>
    </dgm:pt>
    <dgm:pt modelId="{1424A8EB-4383-4BBA-9245-A10B1D81F095}" type="pres">
      <dgm:prSet presAssocID="{262687CE-12A2-41B5-828D-7516C444F5F3}" presName="childText" presStyleLbl="conFgAcc1" presStyleIdx="0" presStyleCnt="1" custScaleY="104645">
        <dgm:presLayoutVars>
          <dgm:bulletEnabled val="1"/>
        </dgm:presLayoutVars>
      </dgm:prSet>
      <dgm:spPr/>
      <dgm:t>
        <a:bodyPr/>
        <a:lstStyle/>
        <a:p>
          <a:endParaRPr lang="es-ES"/>
        </a:p>
      </dgm:t>
    </dgm:pt>
  </dgm:ptLst>
  <dgm:cxnLst>
    <dgm:cxn modelId="{54C56B17-1D43-4EB3-9D6C-BACFC9CA935D}" type="presOf" srcId="{630A438A-5069-4BCC-B270-924CAF7680F1}" destId="{7A4D1BE4-A812-4EA7-BC52-EDF8659F6A3E}" srcOrd="0" destOrd="0" presId="urn:microsoft.com/office/officeart/2005/8/layout/list1"/>
    <dgm:cxn modelId="{6A45B0CF-C854-43E3-8452-3DDDF52B7AB2}" type="presOf" srcId="{7816A597-2FC7-49E8-86F3-43653D47571C}" destId="{1424A8EB-4383-4BBA-9245-A10B1D81F095}" srcOrd="0" destOrd="1" presId="urn:microsoft.com/office/officeart/2005/8/layout/list1"/>
    <dgm:cxn modelId="{84C9894E-0900-4C1A-B99A-2ABD8AEDE1DD}" srcId="{630A438A-5069-4BCC-B270-924CAF7680F1}" destId="{262687CE-12A2-41B5-828D-7516C444F5F3}" srcOrd="0" destOrd="0" parTransId="{27CA0E2A-BB79-4F18-BC83-885EB7A6C710}" sibTransId="{201D68C0-16B9-459E-8A8D-8CCB93E1A471}"/>
    <dgm:cxn modelId="{FA116520-086D-4566-9912-45F7F6564537}" srcId="{262687CE-12A2-41B5-828D-7516C444F5F3}" destId="{7816A597-2FC7-49E8-86F3-43653D47571C}" srcOrd="1" destOrd="0" parTransId="{DD2F062A-4F7D-46D1-8D08-6AF60A5D0882}" sibTransId="{84DD74DF-39FC-43B8-856F-886CB15BA17B}"/>
    <dgm:cxn modelId="{A8A367ED-712C-4CD8-8C43-3D0D238A00B7}" type="presOf" srcId="{262687CE-12A2-41B5-828D-7516C444F5F3}" destId="{FE59B97A-16C9-4912-9936-BA14FAD2D18A}" srcOrd="0" destOrd="0" presId="urn:microsoft.com/office/officeart/2005/8/layout/list1"/>
    <dgm:cxn modelId="{4DFB35BB-ECEA-4D3A-B9BB-2FBB778E2BD7}" type="presOf" srcId="{262687CE-12A2-41B5-828D-7516C444F5F3}" destId="{076D9201-12FA-4179-B0CD-EC9D5D3741CD}" srcOrd="1" destOrd="0" presId="urn:microsoft.com/office/officeart/2005/8/layout/list1"/>
    <dgm:cxn modelId="{F80FA084-4163-472E-B89F-B1C33BA4647B}" type="presOf" srcId="{2983B346-2C6A-4D19-AAB7-1806014F4B53}" destId="{1424A8EB-4383-4BBA-9245-A10B1D81F095}" srcOrd="0" destOrd="0" presId="urn:microsoft.com/office/officeart/2005/8/layout/list1"/>
    <dgm:cxn modelId="{C6D1AADA-483B-4270-97EA-CE5BA2E976CC}" srcId="{262687CE-12A2-41B5-828D-7516C444F5F3}" destId="{2983B346-2C6A-4D19-AAB7-1806014F4B53}" srcOrd="0" destOrd="0" parTransId="{733008EC-24F2-444F-9682-F3723A3B930A}" sibTransId="{AA35650A-7473-499E-A5DE-13086BDF3849}"/>
    <dgm:cxn modelId="{9AC9A195-257B-4830-B17D-E33AB6C86E0D}" type="presParOf" srcId="{7A4D1BE4-A812-4EA7-BC52-EDF8659F6A3E}" destId="{3C04B18D-6E16-47E6-A8F5-CF5EB01B4BD0}" srcOrd="0" destOrd="0" presId="urn:microsoft.com/office/officeart/2005/8/layout/list1"/>
    <dgm:cxn modelId="{54D584A8-24E0-4A4D-BB69-4CA95FDF96C2}" type="presParOf" srcId="{3C04B18D-6E16-47E6-A8F5-CF5EB01B4BD0}" destId="{FE59B97A-16C9-4912-9936-BA14FAD2D18A}" srcOrd="0" destOrd="0" presId="urn:microsoft.com/office/officeart/2005/8/layout/list1"/>
    <dgm:cxn modelId="{819A8218-9FC7-46B3-86CB-FF41EDFECDF1}" type="presParOf" srcId="{3C04B18D-6E16-47E6-A8F5-CF5EB01B4BD0}" destId="{076D9201-12FA-4179-B0CD-EC9D5D3741CD}" srcOrd="1" destOrd="0" presId="urn:microsoft.com/office/officeart/2005/8/layout/list1"/>
    <dgm:cxn modelId="{85C35879-5B72-4318-9DEF-2FD0AA4A75DF}" type="presParOf" srcId="{7A4D1BE4-A812-4EA7-BC52-EDF8659F6A3E}" destId="{7B95B888-F310-40C3-AA16-9BD01F517B9F}" srcOrd="1" destOrd="0" presId="urn:microsoft.com/office/officeart/2005/8/layout/list1"/>
    <dgm:cxn modelId="{679A25F6-A197-4B96-B5E6-F5D921E1EE5A}" type="presParOf" srcId="{7A4D1BE4-A812-4EA7-BC52-EDF8659F6A3E}" destId="{1424A8EB-4383-4BBA-9245-A10B1D81F09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0E1949-5125-465A-AFEE-B660C66F94B8}">
      <dsp:nvSpPr>
        <dsp:cNvPr id="0" name=""/>
        <dsp:cNvSpPr/>
      </dsp:nvSpPr>
      <dsp:spPr>
        <a:xfrm>
          <a:off x="0" y="10669"/>
          <a:ext cx="3640337" cy="444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AR" sz="1900" b="1" i="0" kern="1200" baseline="0" dirty="0" err="1" smtClean="0">
              <a:latin typeface="Arial Narrow" pitchFamily="34" charset="0"/>
            </a:rPr>
            <a:t>Abog</a:t>
          </a:r>
          <a:r>
            <a:rPr lang="es-AR" sz="1900" b="1" i="0" kern="1200" baseline="0" dirty="0" smtClean="0">
              <a:latin typeface="Arial Narrow" pitchFamily="34" charset="0"/>
            </a:rPr>
            <a:t>. Fernando J. Diez</a:t>
          </a:r>
          <a:endParaRPr lang="es-ES" sz="1900" b="1" i="0" kern="1200" baseline="0" dirty="0">
            <a:latin typeface="Arial Narrow" pitchFamily="34" charset="0"/>
          </a:endParaRPr>
        </a:p>
      </dsp:txBody>
      <dsp:txXfrm>
        <a:off x="21704" y="32373"/>
        <a:ext cx="3596929" cy="4011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4A8EB-4383-4BBA-9245-A10B1D81F095}">
      <dsp:nvSpPr>
        <dsp:cNvPr id="0" name=""/>
        <dsp:cNvSpPr/>
      </dsp:nvSpPr>
      <dsp:spPr>
        <a:xfrm>
          <a:off x="0" y="75735"/>
          <a:ext cx="11034351" cy="361316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6388" tIns="167124" rIns="856388" bIns="128016" numCol="1" spcCol="1270" anchor="t" anchorCtr="0">
          <a:noAutofit/>
        </a:bodyPr>
        <a:lstStyle/>
        <a:p>
          <a:pPr marL="171450" lvl="1" indent="-171450" algn="just" defTabSz="800100" rtl="0">
            <a:lnSpc>
              <a:spcPct val="100000"/>
            </a:lnSpc>
            <a:spcBef>
              <a:spcPct val="0"/>
            </a:spcBef>
            <a:spcAft>
              <a:spcPts val="0"/>
            </a:spcAft>
            <a:buChar char="••"/>
          </a:pPr>
          <a:r>
            <a:rPr lang="es-AR" sz="1800" b="0" kern="1200" dirty="0" smtClean="0">
              <a:solidFill>
                <a:srgbClr val="004D86"/>
              </a:solidFill>
              <a:latin typeface="Arial Narrow" pitchFamily="34" charset="0"/>
            </a:rPr>
            <a:t>Para el organismo recaudador, la declaración de los dependientes prestadas a raíz de </a:t>
          </a:r>
          <a:r>
            <a:rPr lang="es-AR" sz="1800" b="0" kern="1200" dirty="0" smtClean="0">
              <a:solidFill>
                <a:srgbClr val="FF0000"/>
              </a:solidFill>
              <a:latin typeface="Arial Narrow" pitchFamily="34" charset="0"/>
            </a:rPr>
            <a:t>un relevamiento es espontánea y constituye la prueba objetiva y directa del ajuste</a:t>
          </a:r>
          <a:r>
            <a:rPr lang="es-AR" sz="1800" b="0" kern="1200" dirty="0" smtClean="0">
              <a:solidFill>
                <a:srgbClr val="004D86"/>
              </a:solidFill>
              <a:latin typeface="Arial Narrow" pitchFamily="34" charset="0"/>
            </a:rPr>
            <a:t>, resultando inadmisibles los elementos de prueba posteriormente incorporados por el contribuyente inspeccionado consistentes en las declaraciones escritas de las personas relevadas cuyas firmas están certificadas por escribano público.</a:t>
          </a:r>
          <a:endParaRPr lang="es-ES" sz="1800" b="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b="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AR" sz="1800" b="0" kern="1200" dirty="0" smtClean="0">
              <a:solidFill>
                <a:srgbClr val="004D86"/>
              </a:solidFill>
              <a:latin typeface="Arial Narrow" pitchFamily="34" charset="0"/>
            </a:rPr>
            <a:t>En principio las declaraciones prestadas por los empleados ante funcionarios públicos deben prevalecer sobre sus posteriores rectificaciones, dado su carácter espontáneo y que fueron tomadas en forma imprevista por el inspector que se apersonó en la sede social de la empresa, CFSS, sala II, 30/4/2021, </a:t>
          </a:r>
          <a:r>
            <a:rPr lang="es-AR" sz="1800" b="1" kern="1200" dirty="0" smtClean="0">
              <a:solidFill>
                <a:srgbClr val="004D86"/>
              </a:solidFill>
              <a:latin typeface="Arial Narrow" pitchFamily="34" charset="0"/>
            </a:rPr>
            <a:t>“Carranza”</a:t>
          </a:r>
          <a:endParaRPr lang="es-ES" sz="1800" b="1"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b="1"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AR" sz="1800" b="0" kern="1200" dirty="0" smtClean="0">
              <a:solidFill>
                <a:srgbClr val="004D86"/>
              </a:solidFill>
              <a:latin typeface="Arial Narrow" pitchFamily="34" charset="0"/>
            </a:rPr>
            <a:t>Las manifestaciones espontáneas y sorpresivas efectuadas por los empleados ante las autoridades administrativas y que se constatan en actas, aunque ello es a condición que los datos declarados tengan aptitud para formar convicción respecto de la cuestión y para fundar el acto administrativo, CFSS, sala I, 26/5/2021, </a:t>
          </a:r>
          <a:r>
            <a:rPr lang="es-AR" sz="1800" b="1" kern="1200" dirty="0" smtClean="0">
              <a:solidFill>
                <a:srgbClr val="004D86"/>
              </a:solidFill>
              <a:latin typeface="Arial Narrow" pitchFamily="34" charset="0"/>
            </a:rPr>
            <a:t>“Alfredo Ignacio Corral SA”. </a:t>
          </a:r>
          <a:endParaRPr lang="es-ES" sz="1800" b="1" kern="1200" dirty="0">
            <a:solidFill>
              <a:srgbClr val="004D86"/>
            </a:solidFill>
            <a:latin typeface="Arial Narrow" pitchFamily="34" charset="0"/>
          </a:endParaRPr>
        </a:p>
      </dsp:txBody>
      <dsp:txXfrm>
        <a:off x="0" y="75735"/>
        <a:ext cx="11034351" cy="3613167"/>
      </dsp:txXfrm>
    </dsp:sp>
    <dsp:sp modelId="{076D9201-12FA-4179-B0CD-EC9D5D3741CD}">
      <dsp:nvSpPr>
        <dsp:cNvPr id="0" name=""/>
        <dsp:cNvSpPr/>
      </dsp:nvSpPr>
      <dsp:spPr>
        <a:xfrm>
          <a:off x="551717" y="3519"/>
          <a:ext cx="7724045" cy="1444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951" tIns="0" rIns="291951" bIns="0" numCol="1" spcCol="1270" anchor="ctr" anchorCtr="0">
          <a:noAutofit/>
        </a:bodyPr>
        <a:lstStyle/>
        <a:p>
          <a:pPr lvl="0" algn="l" defTabSz="889000" rtl="0">
            <a:lnSpc>
              <a:spcPct val="90000"/>
            </a:lnSpc>
            <a:spcBef>
              <a:spcPct val="0"/>
            </a:spcBef>
            <a:spcAft>
              <a:spcPct val="35000"/>
            </a:spcAft>
          </a:pPr>
          <a:endParaRPr lang="es-AR" sz="2000" b="1" kern="1200" dirty="0">
            <a:latin typeface="Arial Narrow" pitchFamily="34" charset="0"/>
          </a:endParaRPr>
        </a:p>
      </dsp:txBody>
      <dsp:txXfrm>
        <a:off x="558768" y="10570"/>
        <a:ext cx="7709943" cy="13032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66AEC0-A764-42CE-8130-643B71BADCE8}">
      <dsp:nvSpPr>
        <dsp:cNvPr id="0" name=""/>
        <dsp:cNvSpPr/>
      </dsp:nvSpPr>
      <dsp:spPr>
        <a:xfrm>
          <a:off x="0" y="1713"/>
          <a:ext cx="1054187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B5D3D3-C2F5-4C26-AACC-742B2339E479}">
      <dsp:nvSpPr>
        <dsp:cNvPr id="0" name=""/>
        <dsp:cNvSpPr/>
      </dsp:nvSpPr>
      <dsp:spPr>
        <a:xfrm>
          <a:off x="0" y="1713"/>
          <a:ext cx="10541874" cy="9812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rtl="0">
            <a:lnSpc>
              <a:spcPct val="90000"/>
            </a:lnSpc>
            <a:spcBef>
              <a:spcPct val="0"/>
            </a:spcBef>
            <a:spcAft>
              <a:spcPct val="35000"/>
            </a:spcAft>
          </a:pPr>
          <a:r>
            <a:rPr lang="es-MX" sz="1800" kern="1200" dirty="0" smtClean="0">
              <a:solidFill>
                <a:srgbClr val="004D86"/>
              </a:solidFill>
              <a:latin typeface="Arial Narrow" pitchFamily="34" charset="0"/>
            </a:rPr>
            <a:t>La plena fe a que el art. 296 del CCCN y el inc.) del art. 35 la ley 11.683 hacen referencia, de los hechos que el oficial ha cumplido o ha presenciado, </a:t>
          </a:r>
          <a:r>
            <a:rPr lang="es-MX" sz="1800" u="sng" kern="1200" dirty="0" smtClean="0">
              <a:solidFill>
                <a:srgbClr val="004D86"/>
              </a:solidFill>
              <a:latin typeface="Arial Narrow" pitchFamily="34" charset="0"/>
            </a:rPr>
            <a:t>se refiere a la </a:t>
          </a:r>
          <a:r>
            <a:rPr lang="es-MX" sz="1800" u="sng" kern="1200" dirty="0" err="1" smtClean="0">
              <a:solidFill>
                <a:srgbClr val="004D86"/>
              </a:solidFill>
              <a:latin typeface="Arial Narrow" pitchFamily="34" charset="0"/>
            </a:rPr>
            <a:t>instrumentalidad</a:t>
          </a:r>
          <a:r>
            <a:rPr lang="es-MX" sz="1800" u="sng" kern="1200" dirty="0" smtClean="0">
              <a:solidFill>
                <a:srgbClr val="004D86"/>
              </a:solidFill>
              <a:latin typeface="Arial Narrow" pitchFamily="34" charset="0"/>
            </a:rPr>
            <a:t> de un acto jurídico</a:t>
          </a:r>
          <a:r>
            <a:rPr lang="es-MX" sz="1800" kern="1200" dirty="0" smtClean="0">
              <a:solidFill>
                <a:srgbClr val="004D86"/>
              </a:solidFill>
              <a:latin typeface="Arial Narrow" pitchFamily="34" charset="0"/>
            </a:rPr>
            <a:t>; </a:t>
          </a:r>
          <a:r>
            <a:rPr lang="es-MX" sz="1800" b="1" kern="1200" dirty="0" smtClean="0">
              <a:solidFill>
                <a:srgbClr val="004D86"/>
              </a:solidFill>
              <a:latin typeface="Arial Narrow" pitchFamily="34" charset="0"/>
            </a:rPr>
            <a:t>no a los hechos que puedan haber servido de base al acto jurídico</a:t>
          </a:r>
          <a:r>
            <a:rPr lang="es-MX" sz="1800" kern="1200" dirty="0" smtClean="0">
              <a:solidFill>
                <a:srgbClr val="004D86"/>
              </a:solidFill>
              <a:latin typeface="Arial Narrow" pitchFamily="34" charset="0"/>
            </a:rPr>
            <a:t>. Estos deben probarse y si la Administración no lo hace, su aseveración resulta arbitraria.</a:t>
          </a:r>
          <a:endParaRPr lang="es-AR" sz="1800" kern="1200" dirty="0">
            <a:solidFill>
              <a:srgbClr val="004D86"/>
            </a:solidFill>
            <a:latin typeface="Arial Narrow" pitchFamily="34" charset="0"/>
          </a:endParaRPr>
        </a:p>
      </dsp:txBody>
      <dsp:txXfrm>
        <a:off x="0" y="1713"/>
        <a:ext cx="10541874" cy="981247"/>
      </dsp:txXfrm>
    </dsp:sp>
    <dsp:sp modelId="{0AB6F162-0BDD-421B-8FDB-922FBB39073E}">
      <dsp:nvSpPr>
        <dsp:cNvPr id="0" name=""/>
        <dsp:cNvSpPr/>
      </dsp:nvSpPr>
      <dsp:spPr>
        <a:xfrm>
          <a:off x="0" y="982961"/>
          <a:ext cx="1054187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079898-D219-4442-8B49-CB2A03F0136D}">
      <dsp:nvSpPr>
        <dsp:cNvPr id="0" name=""/>
        <dsp:cNvSpPr/>
      </dsp:nvSpPr>
      <dsp:spPr>
        <a:xfrm>
          <a:off x="0" y="982961"/>
          <a:ext cx="10531580" cy="12715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r>
            <a:rPr lang="es-MX" sz="1800" kern="1200" dirty="0" smtClean="0">
              <a:solidFill>
                <a:srgbClr val="004D86"/>
              </a:solidFill>
              <a:latin typeface="Arial Narrow" pitchFamily="34" charset="0"/>
            </a:rPr>
            <a:t>Si bien es cierto que las actas tienen carácter de “presunción iuris tantum”, ello </a:t>
          </a:r>
          <a:r>
            <a:rPr lang="es-MX" sz="1800" b="1" kern="1200" dirty="0" smtClean="0">
              <a:solidFill>
                <a:srgbClr val="004D86"/>
              </a:solidFill>
              <a:latin typeface="Arial Narrow" pitchFamily="34" charset="0"/>
            </a:rPr>
            <a:t>no implica el agotamiento de la labor investigativa constituyendo tan solo un punto de partida de un proceso de verificación exhaustivo con la mayor amplitud probatoria en búsqueda de la verdad real</a:t>
          </a:r>
          <a:r>
            <a:rPr lang="es-MX" sz="1800" kern="1200" dirty="0" smtClean="0">
              <a:solidFill>
                <a:srgbClr val="004D86"/>
              </a:solidFill>
              <a:latin typeface="Arial Narrow" pitchFamily="34" charset="0"/>
            </a:rPr>
            <a:t> </a:t>
          </a:r>
          <a:r>
            <a:rPr lang="es-MX" sz="1800" b="1" kern="1200" dirty="0" smtClean="0">
              <a:solidFill>
                <a:srgbClr val="004D86"/>
              </a:solidFill>
              <a:latin typeface="Arial Narrow" pitchFamily="34" charset="0"/>
            </a:rPr>
            <a:t>recayendo la carga de la misma sobre la Administración más allá de lo que aporte el propio administrado</a:t>
          </a:r>
          <a:endParaRPr lang="es-AR" sz="1800" b="1" kern="1200" dirty="0" smtClean="0">
            <a:solidFill>
              <a:srgbClr val="004D86"/>
            </a:solidFill>
            <a:latin typeface="Arial Narrow" pitchFamily="34" charset="0"/>
          </a:endParaRPr>
        </a:p>
      </dsp:txBody>
      <dsp:txXfrm>
        <a:off x="0" y="982961"/>
        <a:ext cx="10531580" cy="1271579"/>
      </dsp:txXfrm>
    </dsp:sp>
    <dsp:sp modelId="{F7133031-BD99-4FA5-9F48-633110D84DC1}">
      <dsp:nvSpPr>
        <dsp:cNvPr id="0" name=""/>
        <dsp:cNvSpPr/>
      </dsp:nvSpPr>
      <dsp:spPr>
        <a:xfrm>
          <a:off x="0" y="2254540"/>
          <a:ext cx="1054187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487DC7-8E8F-4CD9-810F-B19FFBF1307C}">
      <dsp:nvSpPr>
        <dsp:cNvPr id="0" name=""/>
        <dsp:cNvSpPr/>
      </dsp:nvSpPr>
      <dsp:spPr>
        <a:xfrm>
          <a:off x="0" y="2254540"/>
          <a:ext cx="10531580" cy="1346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r>
            <a:rPr lang="es-MX" sz="1800" kern="1200" dirty="0" smtClean="0">
              <a:solidFill>
                <a:srgbClr val="004D86"/>
              </a:solidFill>
              <a:latin typeface="Arial Narrow" pitchFamily="34" charset="0"/>
            </a:rPr>
            <a:t>Si bien consideramos que las actas de relevamiento de personal son fundamentales a la hora de captar la omisión de registración de los empleados o de detectar diferencias entre las remuneraciones que se abonan y se informan a la AFIP, también entendemos que </a:t>
          </a:r>
          <a:r>
            <a:rPr lang="es-MX" sz="1800" b="1" kern="1200" dirty="0" smtClean="0">
              <a:solidFill>
                <a:srgbClr val="004D86"/>
              </a:solidFill>
              <a:latin typeface="Arial Narrow" pitchFamily="34" charset="0"/>
            </a:rPr>
            <a:t>la presunción de la existencia de la relación laboral debe verificarse al extremo, correspondiendo que impere el principio de verdad material o real de manera que se llevan a cabo todas las diligencias conducentes para incursionar en el fondo de la realidad jurídica analizada.</a:t>
          </a:r>
          <a:endParaRPr lang="es-AR" sz="1800" b="1" kern="1200" dirty="0" smtClean="0">
            <a:solidFill>
              <a:srgbClr val="004D86"/>
            </a:solidFill>
            <a:latin typeface="Arial Narrow" pitchFamily="34" charset="0"/>
          </a:endParaRPr>
        </a:p>
      </dsp:txBody>
      <dsp:txXfrm>
        <a:off x="0" y="2254540"/>
        <a:ext cx="10531580" cy="1346301"/>
      </dsp:txXfrm>
    </dsp:sp>
    <dsp:sp modelId="{C693A84E-407B-4691-A2EF-FA754D0BAB00}">
      <dsp:nvSpPr>
        <dsp:cNvPr id="0" name=""/>
        <dsp:cNvSpPr/>
      </dsp:nvSpPr>
      <dsp:spPr>
        <a:xfrm>
          <a:off x="0" y="3600842"/>
          <a:ext cx="1054187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3D757F-4091-462E-A940-2B591DAD580E}">
      <dsp:nvSpPr>
        <dsp:cNvPr id="0" name=""/>
        <dsp:cNvSpPr/>
      </dsp:nvSpPr>
      <dsp:spPr>
        <a:xfrm>
          <a:off x="0" y="3602555"/>
          <a:ext cx="10541874" cy="650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endParaRPr lang="es-AR" sz="1800" kern="1200" dirty="0" smtClean="0">
            <a:solidFill>
              <a:srgbClr val="004D86"/>
            </a:solidFill>
            <a:latin typeface="Arial Narrow" pitchFamily="34" charset="0"/>
          </a:endParaRPr>
        </a:p>
      </dsp:txBody>
      <dsp:txXfrm>
        <a:off x="0" y="3602555"/>
        <a:ext cx="10541874" cy="65055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A7AE1-D79A-4ECD-9926-DCDD14BC317C}">
      <dsp:nvSpPr>
        <dsp:cNvPr id="0" name=""/>
        <dsp:cNvSpPr/>
      </dsp:nvSpPr>
      <dsp:spPr>
        <a:xfrm>
          <a:off x="0" y="330738"/>
          <a:ext cx="11045357" cy="25640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7242" tIns="458216" rIns="857242" bIns="128016" numCol="1" spcCol="1270" anchor="t" anchorCtr="0">
          <a:noAutofit/>
        </a:bodyPr>
        <a:lstStyle/>
        <a:p>
          <a:pPr marL="171450" lvl="1" indent="-171450" algn="just" defTabSz="800100" rtl="0">
            <a:lnSpc>
              <a:spcPct val="90000"/>
            </a:lnSpc>
            <a:spcBef>
              <a:spcPct val="0"/>
            </a:spcBef>
            <a:spcAft>
              <a:spcPct val="15000"/>
            </a:spcAft>
            <a:buChar char="••"/>
          </a:pPr>
          <a:r>
            <a:rPr lang="es-ES" sz="1800" kern="1200" noProof="0" dirty="0" smtClean="0">
              <a:solidFill>
                <a:srgbClr val="FF0000"/>
              </a:solidFill>
              <a:latin typeface="Arial Narrow" pitchFamily="34" charset="0"/>
            </a:rPr>
            <a:t>Las actas de inspección e infracción no son más que una constatación </a:t>
          </a:r>
          <a:r>
            <a:rPr lang="es-ES" sz="1800" kern="1200" noProof="0" dirty="0" smtClean="0">
              <a:solidFill>
                <a:srgbClr val="004D86"/>
              </a:solidFill>
              <a:latin typeface="Arial Narrow" pitchFamily="34" charset="0"/>
            </a:rPr>
            <a:t>que hace la Administración de la situación del contribuyente, y no configuran un acto administrativo en sentido estricto conforme lo regula el título III de la ley 19.549, </a:t>
          </a:r>
          <a:r>
            <a:rPr lang="es-ES" sz="1800" kern="1200" noProof="0" dirty="0" smtClean="0">
              <a:solidFill>
                <a:srgbClr val="FF0000"/>
              </a:solidFill>
              <a:latin typeface="Arial Narrow" pitchFamily="34" charset="0"/>
            </a:rPr>
            <a:t>sino que deben considerarse como un acto preparatorio del mismo</a:t>
          </a:r>
          <a:r>
            <a:rPr lang="es-ES" sz="1800" kern="1200" noProof="0" dirty="0" smtClean="0">
              <a:solidFill>
                <a:srgbClr val="004D86"/>
              </a:solidFill>
              <a:latin typeface="Arial Narrow" pitchFamily="34" charset="0"/>
            </a:rPr>
            <a:t>. CFSS, sala I, 16/03/2018, </a:t>
          </a:r>
          <a:r>
            <a:rPr lang="es-ES" sz="1800" b="1" kern="1200" noProof="0" dirty="0" smtClean="0">
              <a:solidFill>
                <a:srgbClr val="004D86"/>
              </a:solidFill>
              <a:latin typeface="Arial Narrow" pitchFamily="34" charset="0"/>
            </a:rPr>
            <a:t>“Cooperativa de Trabajo Doble H Ltda.”.</a:t>
          </a:r>
          <a:endParaRPr lang="es-ES" sz="1800" kern="1200" noProof="0" dirty="0">
            <a:solidFill>
              <a:srgbClr val="004D86"/>
            </a:solidFill>
            <a:latin typeface="Arial Narrow" pitchFamily="34" charset="0"/>
          </a:endParaRPr>
        </a:p>
        <a:p>
          <a:pPr marL="171450" lvl="1" indent="-171450" algn="just" defTabSz="800100" rtl="0">
            <a:lnSpc>
              <a:spcPct val="90000"/>
            </a:lnSpc>
            <a:spcBef>
              <a:spcPct val="0"/>
            </a:spcBef>
            <a:spcAft>
              <a:spcPct val="15000"/>
            </a:spcAft>
            <a:buChar char="••"/>
          </a:pPr>
          <a:endParaRPr lang="es-ES" sz="1800" kern="1200" noProof="0" dirty="0">
            <a:solidFill>
              <a:srgbClr val="004D86"/>
            </a:solidFill>
            <a:latin typeface="Arial Narrow" pitchFamily="34" charset="0"/>
          </a:endParaRPr>
        </a:p>
        <a:p>
          <a:pPr marL="171450" lvl="1" indent="-171450" algn="just" defTabSz="800100" rtl="0">
            <a:lnSpc>
              <a:spcPct val="90000"/>
            </a:lnSpc>
            <a:spcBef>
              <a:spcPct val="0"/>
            </a:spcBef>
            <a:spcAft>
              <a:spcPct val="15000"/>
            </a:spcAft>
            <a:buChar char="••"/>
          </a:pPr>
          <a:r>
            <a:rPr lang="es-MX" sz="1800" kern="1200" noProof="0" dirty="0" smtClean="0">
              <a:solidFill>
                <a:srgbClr val="004D86"/>
              </a:solidFill>
              <a:latin typeface="Arial Narrow" pitchFamily="34" charset="0"/>
            </a:rPr>
            <a:t>Son verificaciones que hace la administración por lo cual </a:t>
          </a:r>
          <a:r>
            <a:rPr lang="es-MX" sz="1800" kern="1200" noProof="0" dirty="0" smtClean="0">
              <a:solidFill>
                <a:srgbClr val="FF0000"/>
              </a:solidFill>
              <a:latin typeface="Arial Narrow" pitchFamily="34" charset="0"/>
            </a:rPr>
            <a:t>no cabe exigirle el cumplimiento de los requisitos propios de los actos administrativos como tampoco que sean llevados a cabo por un juez administrativo</a:t>
          </a:r>
          <a:r>
            <a:rPr lang="es-MX" sz="1800" kern="1200" noProof="0" dirty="0" smtClean="0">
              <a:solidFill>
                <a:srgbClr val="004D86"/>
              </a:solidFill>
              <a:latin typeface="Arial Narrow" pitchFamily="34" charset="0"/>
            </a:rPr>
            <a:t>. CFSS, sala II, 1/10/2020, </a:t>
          </a:r>
          <a:r>
            <a:rPr lang="es-MX" sz="1800" b="1" kern="1200" noProof="0" dirty="0" smtClean="0">
              <a:solidFill>
                <a:srgbClr val="004D86"/>
              </a:solidFill>
              <a:latin typeface="Arial Narrow" pitchFamily="34" charset="0"/>
            </a:rPr>
            <a:t>“</a:t>
          </a:r>
          <a:r>
            <a:rPr lang="es-MX" sz="1800" b="1" kern="1200" noProof="0" dirty="0" err="1" smtClean="0">
              <a:solidFill>
                <a:srgbClr val="004D86"/>
              </a:solidFill>
              <a:latin typeface="Arial Narrow" pitchFamily="34" charset="0"/>
            </a:rPr>
            <a:t>Prodeco</a:t>
          </a:r>
          <a:r>
            <a:rPr lang="es-MX" sz="1800" b="1" kern="1200" noProof="0" dirty="0" smtClean="0">
              <a:solidFill>
                <a:srgbClr val="004D86"/>
              </a:solidFill>
              <a:latin typeface="Arial Narrow" pitchFamily="34" charset="0"/>
            </a:rPr>
            <a:t> Construcciones SRL”.</a:t>
          </a:r>
          <a:endParaRPr lang="es-ES" sz="1800" b="1" kern="1200" noProof="0" dirty="0">
            <a:solidFill>
              <a:srgbClr val="004D86"/>
            </a:solidFill>
            <a:latin typeface="Arial Narrow" pitchFamily="34" charset="0"/>
          </a:endParaRPr>
        </a:p>
      </dsp:txBody>
      <dsp:txXfrm>
        <a:off x="0" y="330738"/>
        <a:ext cx="11045357" cy="2564099"/>
      </dsp:txXfrm>
    </dsp:sp>
    <dsp:sp modelId="{FB6512BD-BF45-4A81-9905-14043BCAF964}">
      <dsp:nvSpPr>
        <dsp:cNvPr id="0" name=""/>
        <dsp:cNvSpPr/>
      </dsp:nvSpPr>
      <dsp:spPr>
        <a:xfrm>
          <a:off x="363082" y="0"/>
          <a:ext cx="7731749"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242" tIns="0" rIns="292242" bIns="0" numCol="1" spcCol="1270" anchor="ctr" anchorCtr="0">
          <a:noAutofit/>
        </a:bodyPr>
        <a:lstStyle/>
        <a:p>
          <a:pPr lvl="0" algn="l" defTabSz="800100" rtl="0">
            <a:lnSpc>
              <a:spcPct val="90000"/>
            </a:lnSpc>
            <a:spcBef>
              <a:spcPct val="0"/>
            </a:spcBef>
            <a:spcAft>
              <a:spcPct val="35000"/>
            </a:spcAft>
          </a:pPr>
          <a:r>
            <a:rPr lang="es-AR" sz="1800" b="1" kern="1200" noProof="0" dirty="0" smtClean="0">
              <a:latin typeface="Arial Narrow" pitchFamily="34" charset="0"/>
            </a:rPr>
            <a:t>Naturaleza jurídica: </a:t>
          </a:r>
          <a:r>
            <a:rPr lang="es-AR" sz="1800" b="0" i="1" kern="1200" noProof="0" dirty="0" smtClean="0">
              <a:latin typeface="Arial Narrow" pitchFamily="34" charset="0"/>
            </a:rPr>
            <a:t>Actos preparatorios o actos administrativos? </a:t>
          </a:r>
          <a:endParaRPr lang="es-AR" sz="1800" b="0" i="1" kern="1200" noProof="0" dirty="0">
            <a:latin typeface="Arial Narrow" pitchFamily="34" charset="0"/>
          </a:endParaRPr>
        </a:p>
      </dsp:txBody>
      <dsp:txXfrm>
        <a:off x="394785" y="31703"/>
        <a:ext cx="7668343" cy="58603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B40D6-BA72-48EB-839A-9F97C141C768}">
      <dsp:nvSpPr>
        <dsp:cNvPr id="0" name=""/>
        <dsp:cNvSpPr/>
      </dsp:nvSpPr>
      <dsp:spPr>
        <a:xfrm>
          <a:off x="0" y="178"/>
          <a:ext cx="9659006" cy="66335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 sz="1800" b="1" kern="1200" dirty="0" smtClean="0">
              <a:latin typeface="Arial Narrow" pitchFamily="34" charset="0"/>
            </a:rPr>
            <a:t>No contienen los motivos ni la descripción de los cargos u observaciones formuladas por la Administración Fiscal  y esto atenta contra el debido proceso y el derecho de defensa del contribuyente</a:t>
          </a:r>
          <a:endParaRPr lang="es-ES" sz="1800" b="1" kern="1200" dirty="0">
            <a:latin typeface="Arial Narrow" pitchFamily="34" charset="0"/>
          </a:endParaRPr>
        </a:p>
      </dsp:txBody>
      <dsp:txXfrm>
        <a:off x="32382" y="32560"/>
        <a:ext cx="9594242" cy="5985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9656C-C5FA-48D4-B8FD-06182D994D88}">
      <dsp:nvSpPr>
        <dsp:cNvPr id="0" name=""/>
        <dsp:cNvSpPr/>
      </dsp:nvSpPr>
      <dsp:spPr>
        <a:xfrm>
          <a:off x="0" y="103069"/>
          <a:ext cx="6050018" cy="748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b="1" kern="1200" baseline="0" dirty="0" smtClean="0">
              <a:latin typeface="Arial Narrow" pitchFamily="34" charset="0"/>
            </a:rPr>
            <a:t>Panel II: </a:t>
          </a:r>
          <a:r>
            <a:rPr lang="es-AR" sz="2000" b="1" kern="1200" baseline="0" dirty="0" smtClean="0">
              <a:latin typeface="Arial Narrow" pitchFamily="34" charset="0"/>
            </a:rPr>
            <a:t>“</a:t>
          </a:r>
          <a:r>
            <a:rPr lang="es-ES" sz="2000" b="1" kern="1200" baseline="0" dirty="0" smtClean="0">
              <a:latin typeface="Arial Narrow" pitchFamily="34" charset="0"/>
            </a:rPr>
            <a:t>Facultades de verificación y fiscalización</a:t>
          </a:r>
          <a:r>
            <a:rPr lang="es-AR" sz="2000" b="1" kern="1200" baseline="0" dirty="0" smtClean="0">
              <a:latin typeface="Arial Narrow" pitchFamily="34" charset="0"/>
            </a:rPr>
            <a:t>”</a:t>
          </a:r>
          <a:r>
            <a:rPr lang="es-ES" sz="2000" b="1" kern="1200" baseline="0" dirty="0" smtClean="0">
              <a:latin typeface="Arial Narrow" pitchFamily="34" charset="0"/>
            </a:rPr>
            <a:t> </a:t>
          </a:r>
          <a:endParaRPr lang="es-ES" sz="2000" kern="1200" baseline="0" dirty="0">
            <a:latin typeface="Arial Narrow" pitchFamily="34" charset="0"/>
          </a:endParaRPr>
        </a:p>
      </dsp:txBody>
      <dsp:txXfrm>
        <a:off x="36553" y="139622"/>
        <a:ext cx="5976912" cy="675694"/>
      </dsp:txXfrm>
    </dsp:sp>
    <dsp:sp modelId="{62905A90-243B-4F7F-9EE5-07C54FBDEE58}">
      <dsp:nvSpPr>
        <dsp:cNvPr id="0" name=""/>
        <dsp:cNvSpPr/>
      </dsp:nvSpPr>
      <dsp:spPr>
        <a:xfrm>
          <a:off x="0" y="864338"/>
          <a:ext cx="6050018" cy="748800"/>
        </a:xfrm>
        <a:prstGeom prst="roundRect">
          <a:avLst/>
        </a:prstGeom>
        <a:solidFill>
          <a:schemeClr val="bg1">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b="1" kern="1200" dirty="0" smtClean="0">
              <a:solidFill>
                <a:srgbClr val="004D86"/>
              </a:solidFill>
              <a:latin typeface="Arial Narrow" pitchFamily="34" charset="0"/>
            </a:rPr>
            <a:t>Las actas labradas durante la inspección previsional </a:t>
          </a:r>
          <a:endParaRPr lang="es-ES" sz="2000" b="1" kern="1200" dirty="0">
            <a:solidFill>
              <a:srgbClr val="004D86"/>
            </a:solidFill>
            <a:latin typeface="Arial Narrow" pitchFamily="34" charset="0"/>
          </a:endParaRPr>
        </a:p>
      </dsp:txBody>
      <dsp:txXfrm>
        <a:off x="36553" y="900891"/>
        <a:ext cx="5976912" cy="6756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7B6C73-CC69-4864-A4C8-570B817D008E}">
      <dsp:nvSpPr>
        <dsp:cNvPr id="0" name=""/>
        <dsp:cNvSpPr/>
      </dsp:nvSpPr>
      <dsp:spPr>
        <a:xfrm>
          <a:off x="0" y="2109"/>
          <a:ext cx="10352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FB911D-BDDD-47BD-A893-D397E5A76D9E}">
      <dsp:nvSpPr>
        <dsp:cNvPr id="0" name=""/>
        <dsp:cNvSpPr/>
      </dsp:nvSpPr>
      <dsp:spPr>
        <a:xfrm>
          <a:off x="0" y="2109"/>
          <a:ext cx="2070572" cy="4315532"/>
        </a:xfrm>
        <a:prstGeom prst="rect">
          <a:avLst/>
        </a:prstGeom>
        <a:solidFill>
          <a:schemeClr val="accent1"/>
        </a:solidFill>
        <a:ln>
          <a:solidFill>
            <a:schemeClr val="tx2">
              <a:lumMod val="60000"/>
              <a:lumOff val="40000"/>
            </a:schemeClr>
          </a:solid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endParaRPr lang="es-AR" sz="2400" b="1" kern="1200" dirty="0" smtClean="0">
            <a:solidFill>
              <a:srgbClr val="004D86"/>
            </a:solidFill>
            <a:latin typeface="Arial Narrow" pitchFamily="34" charset="0"/>
          </a:endParaRPr>
        </a:p>
        <a:p>
          <a:pPr lvl="0" algn="l" defTabSz="1066800" rtl="0">
            <a:lnSpc>
              <a:spcPct val="90000"/>
            </a:lnSpc>
            <a:spcBef>
              <a:spcPct val="0"/>
            </a:spcBef>
            <a:spcAft>
              <a:spcPct val="35000"/>
            </a:spcAft>
          </a:pPr>
          <a:endParaRPr lang="es-AR" sz="2400" b="1" kern="1200" dirty="0" smtClean="0">
            <a:solidFill>
              <a:srgbClr val="004D86"/>
            </a:solidFill>
            <a:latin typeface="Arial Narrow" pitchFamily="34" charset="0"/>
          </a:endParaRPr>
        </a:p>
        <a:p>
          <a:pPr lvl="0" algn="l" defTabSz="1066800" rtl="0">
            <a:lnSpc>
              <a:spcPct val="90000"/>
            </a:lnSpc>
            <a:spcBef>
              <a:spcPct val="0"/>
            </a:spcBef>
            <a:spcAft>
              <a:spcPct val="35000"/>
            </a:spcAft>
          </a:pPr>
          <a:endParaRPr lang="es-AR" sz="2400" b="1" kern="1200" dirty="0" smtClean="0">
            <a:solidFill>
              <a:srgbClr val="004D86"/>
            </a:solidFill>
            <a:latin typeface="Arial Narrow" pitchFamily="34" charset="0"/>
          </a:endParaRPr>
        </a:p>
        <a:p>
          <a:pPr lvl="0" algn="l" defTabSz="1066800" rtl="0">
            <a:lnSpc>
              <a:spcPct val="90000"/>
            </a:lnSpc>
            <a:spcBef>
              <a:spcPct val="0"/>
            </a:spcBef>
            <a:spcAft>
              <a:spcPct val="35000"/>
            </a:spcAft>
          </a:pPr>
          <a:endParaRPr lang="es-AR" sz="2400" b="1" kern="1200" dirty="0" smtClean="0">
            <a:solidFill>
              <a:schemeClr val="bg1"/>
            </a:solidFill>
            <a:latin typeface="Arial Narrow" pitchFamily="34" charset="0"/>
          </a:endParaRPr>
        </a:p>
        <a:p>
          <a:pPr lvl="0" algn="ctr" defTabSz="1066800" rtl="0">
            <a:lnSpc>
              <a:spcPct val="90000"/>
            </a:lnSpc>
            <a:spcBef>
              <a:spcPct val="0"/>
            </a:spcBef>
            <a:spcAft>
              <a:spcPct val="35000"/>
            </a:spcAft>
          </a:pPr>
          <a:r>
            <a:rPr lang="es-AR" sz="2800" b="1" kern="1200" dirty="0" smtClean="0">
              <a:solidFill>
                <a:schemeClr val="bg1"/>
              </a:solidFill>
              <a:latin typeface="Arial Narrow" pitchFamily="34" charset="0"/>
            </a:rPr>
            <a:t>Sumario</a:t>
          </a:r>
          <a:endParaRPr lang="es-ES" sz="2800" kern="1200" dirty="0">
            <a:solidFill>
              <a:schemeClr val="bg1"/>
            </a:solidFill>
            <a:latin typeface="Arial Narrow" pitchFamily="34" charset="0"/>
          </a:endParaRPr>
        </a:p>
      </dsp:txBody>
      <dsp:txXfrm>
        <a:off x="0" y="2109"/>
        <a:ext cx="2070572" cy="4315532"/>
      </dsp:txXfrm>
    </dsp:sp>
    <dsp:sp modelId="{831E24CD-23F5-494F-B39D-CA6C99521BFC}">
      <dsp:nvSpPr>
        <dsp:cNvPr id="0" name=""/>
        <dsp:cNvSpPr/>
      </dsp:nvSpPr>
      <dsp:spPr>
        <a:xfrm>
          <a:off x="2225865" y="83025"/>
          <a:ext cx="8126998" cy="863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just" defTabSz="889000" rtl="0">
            <a:lnSpc>
              <a:spcPct val="90000"/>
            </a:lnSpc>
            <a:spcBef>
              <a:spcPct val="0"/>
            </a:spcBef>
            <a:spcAft>
              <a:spcPct val="35000"/>
            </a:spcAft>
          </a:pPr>
          <a:r>
            <a:rPr lang="es-ES" sz="2000" b="1" kern="1200" dirty="0" smtClean="0">
              <a:solidFill>
                <a:srgbClr val="004D86"/>
              </a:solidFill>
              <a:latin typeface="Arial Narrow" pitchFamily="34" charset="0"/>
            </a:rPr>
            <a:t>Introducción: </a:t>
          </a:r>
          <a:r>
            <a:rPr lang="es-MX" sz="1600" b="0" i="1" kern="1200" dirty="0" smtClean="0">
              <a:solidFill>
                <a:srgbClr val="004D86"/>
              </a:solidFill>
              <a:latin typeface="Arial Narrow" pitchFamily="34" charset="0"/>
            </a:rPr>
            <a:t>La confusión es el primer paso hacia la claridad</a:t>
          </a:r>
          <a:r>
            <a:rPr lang="es-ES" sz="1600" b="0" i="1" kern="1200" dirty="0" smtClean="0">
              <a:solidFill>
                <a:srgbClr val="004D86"/>
              </a:solidFill>
              <a:latin typeface="Arial Narrow" pitchFamily="34" charset="0"/>
            </a:rPr>
            <a:t> </a:t>
          </a:r>
          <a:endParaRPr lang="es-ES" sz="2000" b="0" i="1" kern="1200" dirty="0" smtClean="0">
            <a:solidFill>
              <a:srgbClr val="004D86"/>
            </a:solidFill>
            <a:latin typeface="Arial Narrow" pitchFamily="34" charset="0"/>
          </a:endParaRPr>
        </a:p>
      </dsp:txBody>
      <dsp:txXfrm>
        <a:off x="2225865" y="83025"/>
        <a:ext cx="8126998" cy="863618"/>
      </dsp:txXfrm>
    </dsp:sp>
    <dsp:sp modelId="{DE705B28-12B4-401E-8148-816484798678}">
      <dsp:nvSpPr>
        <dsp:cNvPr id="0" name=""/>
        <dsp:cNvSpPr/>
      </dsp:nvSpPr>
      <dsp:spPr>
        <a:xfrm>
          <a:off x="2070572" y="602027"/>
          <a:ext cx="828229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D0B86C-FCF4-424C-A4C6-6E24688E7274}">
      <dsp:nvSpPr>
        <dsp:cNvPr id="0" name=""/>
        <dsp:cNvSpPr/>
      </dsp:nvSpPr>
      <dsp:spPr>
        <a:xfrm>
          <a:off x="2225865" y="657627"/>
          <a:ext cx="8126998" cy="779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solidFill>
                <a:srgbClr val="004D86"/>
              </a:solidFill>
              <a:latin typeface="Arial Narrow" pitchFamily="34" charset="0"/>
            </a:rPr>
            <a:t>Las actas de relevamiento</a:t>
          </a:r>
        </a:p>
        <a:p>
          <a:pPr lvl="0" algn="l" defTabSz="889000" rtl="0">
            <a:lnSpc>
              <a:spcPct val="90000"/>
            </a:lnSpc>
            <a:spcBef>
              <a:spcPct val="0"/>
            </a:spcBef>
            <a:spcAft>
              <a:spcPct val="35000"/>
            </a:spcAft>
          </a:pPr>
          <a:r>
            <a:rPr lang="es-ES" sz="1600" b="0" i="1" kern="1200" dirty="0" smtClean="0">
              <a:solidFill>
                <a:srgbClr val="004D86"/>
              </a:solidFill>
              <a:latin typeface="Arial Narrow" pitchFamily="34" charset="0"/>
            </a:rPr>
            <a:t>	Naturaleza</a:t>
          </a:r>
          <a:r>
            <a:rPr lang="es-AR" sz="1600" b="0" i="1" kern="1200" dirty="0" smtClean="0">
              <a:solidFill>
                <a:srgbClr val="004D86"/>
              </a:solidFill>
              <a:latin typeface="Arial Narrow" pitchFamily="34" charset="0"/>
            </a:rPr>
            <a:t> jurídica: Instrumentos públicos</a:t>
          </a:r>
        </a:p>
        <a:p>
          <a:pPr lvl="0" algn="l" defTabSz="889000" rtl="0">
            <a:lnSpc>
              <a:spcPct val="90000"/>
            </a:lnSpc>
            <a:spcBef>
              <a:spcPct val="0"/>
            </a:spcBef>
            <a:spcAft>
              <a:spcPct val="35000"/>
            </a:spcAft>
          </a:pPr>
          <a:r>
            <a:rPr lang="es-AR" sz="1600" b="0" i="1" kern="1200" dirty="0" smtClean="0">
              <a:solidFill>
                <a:srgbClr val="004D86"/>
              </a:solidFill>
              <a:latin typeface="Arial Narrow" pitchFamily="34" charset="0"/>
            </a:rPr>
            <a:t>	Valor probatorio. ¿Presunción iuris tantum o prueba directa?</a:t>
          </a:r>
        </a:p>
        <a:p>
          <a:pPr lvl="0" algn="l" defTabSz="889000" rtl="0">
            <a:lnSpc>
              <a:spcPct val="90000"/>
            </a:lnSpc>
            <a:spcBef>
              <a:spcPct val="0"/>
            </a:spcBef>
            <a:spcAft>
              <a:spcPct val="35000"/>
            </a:spcAft>
          </a:pPr>
          <a:r>
            <a:rPr lang="es-AR" sz="1600" b="0" i="1" kern="1200" dirty="0" smtClean="0">
              <a:solidFill>
                <a:srgbClr val="004D86"/>
              </a:solidFill>
              <a:latin typeface="Arial Narrow" pitchFamily="34" charset="0"/>
            </a:rPr>
            <a:t>	Las declaraciones del relevamiento vs. declaraciones posteriores </a:t>
          </a:r>
        </a:p>
        <a:p>
          <a:pPr lvl="0" algn="l" defTabSz="889000" rtl="0">
            <a:lnSpc>
              <a:spcPct val="90000"/>
            </a:lnSpc>
            <a:spcBef>
              <a:spcPct val="0"/>
            </a:spcBef>
            <a:spcAft>
              <a:spcPct val="35000"/>
            </a:spcAft>
          </a:pPr>
          <a:r>
            <a:rPr lang="es-AR" sz="1600" b="0" i="1" kern="1200" dirty="0" smtClean="0">
              <a:solidFill>
                <a:srgbClr val="004D86"/>
              </a:solidFill>
              <a:latin typeface="Arial Narrow" pitchFamily="34" charset="0"/>
            </a:rPr>
            <a:t>	Lugar del relevamiento. </a:t>
          </a:r>
          <a:endParaRPr lang="es-ES" sz="1600" b="0" i="1" kern="1200" dirty="0">
            <a:solidFill>
              <a:srgbClr val="004D86"/>
            </a:solidFill>
            <a:latin typeface="Arial Narrow" pitchFamily="34" charset="0"/>
          </a:endParaRPr>
        </a:p>
      </dsp:txBody>
      <dsp:txXfrm>
        <a:off x="2225865" y="657627"/>
        <a:ext cx="8126998" cy="779190"/>
      </dsp:txXfrm>
    </dsp:sp>
    <dsp:sp modelId="{39F9BAB7-A3F9-40C8-A911-329EF884ED42}">
      <dsp:nvSpPr>
        <dsp:cNvPr id="0" name=""/>
        <dsp:cNvSpPr/>
      </dsp:nvSpPr>
      <dsp:spPr>
        <a:xfrm>
          <a:off x="2070572" y="2328738"/>
          <a:ext cx="828229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38C860-2751-4EF8-B591-BA3319D70B6E}">
      <dsp:nvSpPr>
        <dsp:cNvPr id="0" name=""/>
        <dsp:cNvSpPr/>
      </dsp:nvSpPr>
      <dsp:spPr>
        <a:xfrm>
          <a:off x="2225865" y="2357370"/>
          <a:ext cx="8126998" cy="1618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AR" sz="2000" b="1" i="0" kern="1200" dirty="0" smtClean="0">
              <a:solidFill>
                <a:srgbClr val="004D86"/>
              </a:solidFill>
              <a:latin typeface="Arial Narrow" pitchFamily="34" charset="0"/>
            </a:rPr>
            <a:t>Las actas de determinación de deuda e infracción</a:t>
          </a:r>
        </a:p>
        <a:p>
          <a:pPr lvl="0" algn="l" defTabSz="889000">
            <a:lnSpc>
              <a:spcPct val="90000"/>
            </a:lnSpc>
            <a:spcBef>
              <a:spcPct val="0"/>
            </a:spcBef>
            <a:spcAft>
              <a:spcPct val="35000"/>
            </a:spcAft>
          </a:pPr>
          <a:r>
            <a:rPr lang="es-AR" sz="1600" b="0" i="1" kern="1200" dirty="0" smtClean="0">
              <a:solidFill>
                <a:srgbClr val="004D86"/>
              </a:solidFill>
              <a:latin typeface="Arial Narrow" pitchFamily="34" charset="0"/>
            </a:rPr>
            <a:t>	Ajuste proyectado de inspección “la </a:t>
          </a:r>
          <a:r>
            <a:rPr lang="es-AR" sz="1600" b="0" i="1" kern="1200" dirty="0" err="1" smtClean="0">
              <a:solidFill>
                <a:srgbClr val="004D86"/>
              </a:solidFill>
              <a:latin typeface="Arial Narrow" pitchFamily="34" charset="0"/>
            </a:rPr>
            <a:t>preacta</a:t>
          </a:r>
          <a:r>
            <a:rPr lang="es-AR" sz="1600" b="0" i="1" kern="1200" dirty="0" smtClean="0">
              <a:solidFill>
                <a:srgbClr val="004D86"/>
              </a:solidFill>
              <a:latin typeface="Arial Narrow" pitchFamily="34" charset="0"/>
            </a:rPr>
            <a:t>”: formulario de notificación </a:t>
          </a:r>
        </a:p>
        <a:p>
          <a:pPr lvl="0" algn="l" defTabSz="889000">
            <a:lnSpc>
              <a:spcPct val="90000"/>
            </a:lnSpc>
            <a:spcBef>
              <a:spcPct val="0"/>
            </a:spcBef>
            <a:spcAft>
              <a:spcPct val="35000"/>
            </a:spcAft>
          </a:pPr>
          <a:r>
            <a:rPr lang="es-AR" sz="1600" b="0" i="1" kern="1200" dirty="0" smtClean="0">
              <a:solidFill>
                <a:srgbClr val="004D86"/>
              </a:solidFill>
              <a:latin typeface="Arial Narrow" pitchFamily="34" charset="0"/>
            </a:rPr>
            <a:t>	Naturaleza jurídica de las actas de deuda e infracción: ¿actos preparatorios o actos 	administrativos?</a:t>
          </a:r>
          <a:endParaRPr lang="es-ES" sz="1600" b="0" i="1" kern="1200" dirty="0">
            <a:solidFill>
              <a:srgbClr val="004D86"/>
            </a:solidFill>
            <a:latin typeface="Arial Narrow" pitchFamily="34" charset="0"/>
          </a:endParaRPr>
        </a:p>
      </dsp:txBody>
      <dsp:txXfrm>
        <a:off x="2225865" y="2357370"/>
        <a:ext cx="8126998" cy="1618324"/>
      </dsp:txXfrm>
    </dsp:sp>
    <dsp:sp modelId="{E73773A9-68A7-42CB-BDA4-C1694197EC3A}">
      <dsp:nvSpPr>
        <dsp:cNvPr id="0" name=""/>
        <dsp:cNvSpPr/>
      </dsp:nvSpPr>
      <dsp:spPr>
        <a:xfrm>
          <a:off x="2070572" y="3532145"/>
          <a:ext cx="828229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1E6B0D-7070-45AF-A6AF-07D017593D1E}">
      <dsp:nvSpPr>
        <dsp:cNvPr id="0" name=""/>
        <dsp:cNvSpPr/>
      </dsp:nvSpPr>
      <dsp:spPr>
        <a:xfrm>
          <a:off x="2225865" y="3664798"/>
          <a:ext cx="8126998" cy="646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b="1" kern="1200" dirty="0" smtClean="0">
              <a:solidFill>
                <a:srgbClr val="004D86"/>
              </a:solidFill>
              <a:latin typeface="Arial Narrow" pitchFamily="34" charset="0"/>
            </a:rPr>
            <a:t>Acceso al material</a:t>
          </a:r>
          <a:endParaRPr lang="es-AR" sz="1600" b="0" i="1" kern="1200" dirty="0">
            <a:solidFill>
              <a:srgbClr val="004D86"/>
            </a:solidFill>
            <a:latin typeface="Arial Narrow" pitchFamily="34" charset="0"/>
          </a:endParaRPr>
        </a:p>
      </dsp:txBody>
      <dsp:txXfrm>
        <a:off x="2225865" y="3664798"/>
        <a:ext cx="8126998" cy="646520"/>
      </dsp:txXfrm>
    </dsp:sp>
    <dsp:sp modelId="{370B553D-0C9C-42D1-90BD-8BB9CCD7A0D4}">
      <dsp:nvSpPr>
        <dsp:cNvPr id="0" name=""/>
        <dsp:cNvSpPr/>
      </dsp:nvSpPr>
      <dsp:spPr>
        <a:xfrm>
          <a:off x="2070572" y="4233429"/>
          <a:ext cx="828229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D5ECE6-38B0-407A-944B-4345F8A9E1B8}">
      <dsp:nvSpPr>
        <dsp:cNvPr id="0" name=""/>
        <dsp:cNvSpPr/>
      </dsp:nvSpPr>
      <dsp:spPr>
        <a:xfrm>
          <a:off x="873330" y="0"/>
          <a:ext cx="2340265" cy="6211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 sz="1800" b="1" u="sng" kern="1200" dirty="0" smtClean="0">
              <a:latin typeface="Arial Narrow" pitchFamily="34" charset="0"/>
            </a:rPr>
            <a:t>Procedimiento </a:t>
          </a:r>
          <a:endParaRPr lang="es-ES" sz="1800" kern="1200" dirty="0">
            <a:latin typeface="Arial Narrow" pitchFamily="34" charset="0"/>
          </a:endParaRPr>
        </a:p>
      </dsp:txBody>
      <dsp:txXfrm>
        <a:off x="891523" y="18193"/>
        <a:ext cx="2303879" cy="584767"/>
      </dsp:txXfrm>
    </dsp:sp>
    <dsp:sp modelId="{B503C444-EDA2-4176-B98D-C2A276ECAB8C}">
      <dsp:nvSpPr>
        <dsp:cNvPr id="0" name=""/>
        <dsp:cNvSpPr/>
      </dsp:nvSpPr>
      <dsp:spPr>
        <a:xfrm>
          <a:off x="1107357" y="621153"/>
          <a:ext cx="234026" cy="1471468"/>
        </a:xfrm>
        <a:custGeom>
          <a:avLst/>
          <a:gdLst/>
          <a:ahLst/>
          <a:cxnLst/>
          <a:rect l="0" t="0" r="0" b="0"/>
          <a:pathLst>
            <a:path>
              <a:moveTo>
                <a:pt x="0" y="0"/>
              </a:moveTo>
              <a:lnTo>
                <a:pt x="0" y="1471468"/>
              </a:lnTo>
              <a:lnTo>
                <a:pt x="234026" y="147146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C4473-7174-49DF-AA25-D9F2597B0799}">
      <dsp:nvSpPr>
        <dsp:cNvPr id="0" name=""/>
        <dsp:cNvSpPr/>
      </dsp:nvSpPr>
      <dsp:spPr>
        <a:xfrm>
          <a:off x="1341383" y="915304"/>
          <a:ext cx="1872212" cy="235463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b="0" kern="1200" dirty="0" smtClean="0">
              <a:solidFill>
                <a:srgbClr val="004D86"/>
              </a:solidFill>
              <a:latin typeface="Arial Narrow" pitchFamily="34" charset="0"/>
            </a:rPr>
            <a:t>Los mismos funcionarios que llevan adelante la verificación y fiscalización, determina la deuda y aplica la sanción. </a:t>
          </a:r>
          <a:endParaRPr lang="es-ES" sz="1800" b="0" kern="1200" dirty="0">
            <a:solidFill>
              <a:srgbClr val="004D86"/>
            </a:solidFill>
            <a:latin typeface="Arial Narrow" pitchFamily="34" charset="0"/>
          </a:endParaRPr>
        </a:p>
      </dsp:txBody>
      <dsp:txXfrm>
        <a:off x="1396218" y="970139"/>
        <a:ext cx="1762542" cy="2244964"/>
      </dsp:txXfrm>
    </dsp:sp>
    <dsp:sp modelId="{CA662EC1-64E5-4DD9-9820-CB0D2308DB89}">
      <dsp:nvSpPr>
        <dsp:cNvPr id="0" name=""/>
        <dsp:cNvSpPr/>
      </dsp:nvSpPr>
      <dsp:spPr>
        <a:xfrm>
          <a:off x="3798662" y="0"/>
          <a:ext cx="2340265" cy="6211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 sz="1800" b="1" u="sng" kern="1200" dirty="0" smtClean="0">
              <a:latin typeface="Arial Narrow" pitchFamily="34" charset="0"/>
            </a:rPr>
            <a:t>Actas</a:t>
          </a:r>
          <a:endParaRPr lang="es-ES_tradnl" sz="1800" b="1" kern="1200" dirty="0">
            <a:latin typeface="Arial Narrow" pitchFamily="34" charset="0"/>
          </a:endParaRPr>
        </a:p>
      </dsp:txBody>
      <dsp:txXfrm>
        <a:off x="3816855" y="18193"/>
        <a:ext cx="2303879" cy="584767"/>
      </dsp:txXfrm>
    </dsp:sp>
    <dsp:sp modelId="{4A07BDB5-4957-46D9-AD77-A8A41751C84C}">
      <dsp:nvSpPr>
        <dsp:cNvPr id="0" name=""/>
        <dsp:cNvSpPr/>
      </dsp:nvSpPr>
      <dsp:spPr>
        <a:xfrm>
          <a:off x="4032689" y="621153"/>
          <a:ext cx="234026" cy="879217"/>
        </a:xfrm>
        <a:custGeom>
          <a:avLst/>
          <a:gdLst/>
          <a:ahLst/>
          <a:cxnLst/>
          <a:rect l="0" t="0" r="0" b="0"/>
          <a:pathLst>
            <a:path>
              <a:moveTo>
                <a:pt x="0" y="0"/>
              </a:moveTo>
              <a:lnTo>
                <a:pt x="0" y="879217"/>
              </a:lnTo>
              <a:lnTo>
                <a:pt x="234026" y="87921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61F94C-06DA-4F66-9D58-9541A801CF62}">
      <dsp:nvSpPr>
        <dsp:cNvPr id="0" name=""/>
        <dsp:cNvSpPr/>
      </dsp:nvSpPr>
      <dsp:spPr>
        <a:xfrm>
          <a:off x="4266715" y="915304"/>
          <a:ext cx="1872212" cy="117013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 sz="1800" b="0" kern="1200" dirty="0" smtClean="0">
              <a:solidFill>
                <a:srgbClr val="004D86"/>
              </a:solidFill>
              <a:latin typeface="Arial Narrow" pitchFamily="34" charset="0"/>
            </a:rPr>
            <a:t>Denominación </a:t>
          </a:r>
        </a:p>
        <a:p>
          <a:pPr lvl="0" algn="ctr" defTabSz="800100" rtl="0">
            <a:lnSpc>
              <a:spcPct val="90000"/>
            </a:lnSpc>
            <a:spcBef>
              <a:spcPct val="0"/>
            </a:spcBef>
            <a:spcAft>
              <a:spcPct val="35000"/>
            </a:spcAft>
          </a:pPr>
          <a:r>
            <a:rPr lang="es-ES" sz="1800" b="0" kern="1200" dirty="0" smtClean="0">
              <a:solidFill>
                <a:srgbClr val="004D86"/>
              </a:solidFill>
              <a:latin typeface="Arial Narrow" pitchFamily="34" charset="0"/>
            </a:rPr>
            <a:t>Actas de inspección o de verificación  </a:t>
          </a:r>
          <a:endParaRPr lang="es-ES" sz="1800" b="0" kern="1200" dirty="0">
            <a:solidFill>
              <a:srgbClr val="004D86"/>
            </a:solidFill>
            <a:latin typeface="Arial Narrow" pitchFamily="34" charset="0"/>
          </a:endParaRPr>
        </a:p>
      </dsp:txBody>
      <dsp:txXfrm>
        <a:off x="4300987" y="949576"/>
        <a:ext cx="1803668" cy="1101588"/>
      </dsp:txXfrm>
    </dsp:sp>
    <dsp:sp modelId="{A2380737-7454-4E1D-BFA3-0C4D613B9D1E}">
      <dsp:nvSpPr>
        <dsp:cNvPr id="0" name=""/>
        <dsp:cNvSpPr/>
      </dsp:nvSpPr>
      <dsp:spPr>
        <a:xfrm>
          <a:off x="4032689" y="621153"/>
          <a:ext cx="234026" cy="2341883"/>
        </a:xfrm>
        <a:custGeom>
          <a:avLst/>
          <a:gdLst/>
          <a:ahLst/>
          <a:cxnLst/>
          <a:rect l="0" t="0" r="0" b="0"/>
          <a:pathLst>
            <a:path>
              <a:moveTo>
                <a:pt x="0" y="0"/>
              </a:moveTo>
              <a:lnTo>
                <a:pt x="0" y="2341883"/>
              </a:lnTo>
              <a:lnTo>
                <a:pt x="234026" y="234188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BD843B-3366-4988-9916-405DF40C712F}">
      <dsp:nvSpPr>
        <dsp:cNvPr id="0" name=""/>
        <dsp:cNvSpPr/>
      </dsp:nvSpPr>
      <dsp:spPr>
        <a:xfrm>
          <a:off x="4266715" y="2377970"/>
          <a:ext cx="1872212" cy="117013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 sz="1800" b="0" kern="1200" dirty="0" smtClean="0">
              <a:solidFill>
                <a:srgbClr val="004D86"/>
              </a:solidFill>
              <a:latin typeface="Arial Narrow" pitchFamily="34" charset="0"/>
            </a:rPr>
            <a:t>Pre acta vs Acta</a:t>
          </a:r>
        </a:p>
        <a:p>
          <a:pPr lvl="0" algn="ctr" defTabSz="800100" rtl="0">
            <a:lnSpc>
              <a:spcPct val="90000"/>
            </a:lnSpc>
            <a:spcBef>
              <a:spcPct val="0"/>
            </a:spcBef>
            <a:spcAft>
              <a:spcPct val="35000"/>
            </a:spcAft>
          </a:pPr>
          <a:r>
            <a:rPr lang="es-ES" sz="1800" b="0" kern="1200" dirty="0" smtClean="0">
              <a:solidFill>
                <a:srgbClr val="004D86"/>
              </a:solidFill>
              <a:latin typeface="Arial Narrow" pitchFamily="34" charset="0"/>
            </a:rPr>
            <a:t>Formulario de notificación </a:t>
          </a:r>
          <a:endParaRPr lang="es-ES" sz="1800" b="0" kern="1200" dirty="0">
            <a:solidFill>
              <a:srgbClr val="004D86"/>
            </a:solidFill>
            <a:latin typeface="Arial Narrow" pitchFamily="34" charset="0"/>
          </a:endParaRPr>
        </a:p>
      </dsp:txBody>
      <dsp:txXfrm>
        <a:off x="4300987" y="2412242"/>
        <a:ext cx="1803668" cy="1101588"/>
      </dsp:txXfrm>
    </dsp:sp>
    <dsp:sp modelId="{93A483EA-8D64-4D66-BABF-031FF75718BB}">
      <dsp:nvSpPr>
        <dsp:cNvPr id="0" name=""/>
        <dsp:cNvSpPr/>
      </dsp:nvSpPr>
      <dsp:spPr>
        <a:xfrm>
          <a:off x="6725000" y="0"/>
          <a:ext cx="2419109" cy="6211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b="1" u="sng" kern="1200" dirty="0" smtClean="0">
              <a:latin typeface="Arial Narrow" pitchFamily="34" charset="0"/>
            </a:rPr>
            <a:t>Valor probatorio</a:t>
          </a:r>
          <a:endParaRPr lang="es-ES_tradnl" sz="1800" b="1" kern="1200" dirty="0">
            <a:latin typeface="Arial Narrow" pitchFamily="34" charset="0"/>
          </a:endParaRPr>
        </a:p>
      </dsp:txBody>
      <dsp:txXfrm>
        <a:off x="6743193" y="18193"/>
        <a:ext cx="2382723" cy="584767"/>
      </dsp:txXfrm>
    </dsp:sp>
    <dsp:sp modelId="{4A812457-114F-424B-979C-6B2F5DE1AC6D}">
      <dsp:nvSpPr>
        <dsp:cNvPr id="0" name=""/>
        <dsp:cNvSpPr/>
      </dsp:nvSpPr>
      <dsp:spPr>
        <a:xfrm>
          <a:off x="6966911" y="621153"/>
          <a:ext cx="240904" cy="879217"/>
        </a:xfrm>
        <a:custGeom>
          <a:avLst/>
          <a:gdLst/>
          <a:ahLst/>
          <a:cxnLst/>
          <a:rect l="0" t="0" r="0" b="0"/>
          <a:pathLst>
            <a:path>
              <a:moveTo>
                <a:pt x="0" y="0"/>
              </a:moveTo>
              <a:lnTo>
                <a:pt x="0" y="879217"/>
              </a:lnTo>
              <a:lnTo>
                <a:pt x="240904" y="87921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65581E-B6BB-4726-ABEE-63B6B1CF66A8}">
      <dsp:nvSpPr>
        <dsp:cNvPr id="0" name=""/>
        <dsp:cNvSpPr/>
      </dsp:nvSpPr>
      <dsp:spPr>
        <a:xfrm>
          <a:off x="7207816" y="915304"/>
          <a:ext cx="1872212" cy="117013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b="0" kern="1200" dirty="0" smtClean="0">
              <a:solidFill>
                <a:srgbClr val="004D86"/>
              </a:solidFill>
              <a:latin typeface="Arial Narrow" pitchFamily="34" charset="0"/>
            </a:rPr>
            <a:t>Confusión entre el aspecto probatorio y el autenticidad del acto</a:t>
          </a:r>
          <a:endParaRPr lang="es-ES" sz="1800" b="0" kern="1200" dirty="0">
            <a:solidFill>
              <a:schemeClr val="tx2"/>
            </a:solidFill>
            <a:latin typeface="Arial Narrow" pitchFamily="34" charset="0"/>
          </a:endParaRPr>
        </a:p>
      </dsp:txBody>
      <dsp:txXfrm>
        <a:off x="7242088" y="949576"/>
        <a:ext cx="1803668" cy="11015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77978-6421-40D1-B63E-BC1DB046F138}">
      <dsp:nvSpPr>
        <dsp:cNvPr id="0" name=""/>
        <dsp:cNvSpPr/>
      </dsp:nvSpPr>
      <dsp:spPr>
        <a:xfrm>
          <a:off x="648801" y="0"/>
          <a:ext cx="6325125" cy="84698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1AE054-625B-4BAF-A5DD-A0BC14E7B451}">
      <dsp:nvSpPr>
        <dsp:cNvPr id="0" name=""/>
        <dsp:cNvSpPr/>
      </dsp:nvSpPr>
      <dsp:spPr>
        <a:xfrm>
          <a:off x="1302231" y="84081"/>
          <a:ext cx="4836860" cy="67881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latin typeface="Arial Narrow" pitchFamily="34" charset="0"/>
            </a:rPr>
            <a:t>Cuando en cualquier actividad de la vida prevalece la lógica de la ilógica se genera confusión e incertidumbre</a:t>
          </a:r>
          <a:endParaRPr lang="es-AR" sz="1800" kern="1200" dirty="0">
            <a:latin typeface="Arial Narrow" pitchFamily="34" charset="0"/>
          </a:endParaRPr>
        </a:p>
      </dsp:txBody>
      <dsp:txXfrm>
        <a:off x="1335368" y="117218"/>
        <a:ext cx="4770586" cy="6125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4A8EB-4383-4BBA-9245-A10B1D81F095}">
      <dsp:nvSpPr>
        <dsp:cNvPr id="0" name=""/>
        <dsp:cNvSpPr/>
      </dsp:nvSpPr>
      <dsp:spPr>
        <a:xfrm>
          <a:off x="0" y="313644"/>
          <a:ext cx="11396335" cy="369348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4482" tIns="124968" rIns="884482" bIns="106680" numCol="1" spcCol="1270" anchor="t" anchorCtr="0">
          <a:noAutofit/>
        </a:bodyPr>
        <a:lstStyle/>
        <a:p>
          <a:pPr marL="114300" lvl="1" indent="-114300" algn="just" defTabSz="666750" rtl="0">
            <a:lnSpc>
              <a:spcPct val="100000"/>
            </a:lnSpc>
            <a:spcBef>
              <a:spcPct val="0"/>
            </a:spcBef>
            <a:spcAft>
              <a:spcPts val="0"/>
            </a:spcAft>
            <a:buChar char="••"/>
          </a:pPr>
          <a:endParaRPr lang="es-ES" sz="150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b="1" i="1"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AR" sz="1800" kern="1200" dirty="0" smtClean="0">
              <a:solidFill>
                <a:srgbClr val="004D86"/>
              </a:solidFill>
              <a:latin typeface="Arial Narrow" pitchFamily="34" charset="0"/>
            </a:rPr>
            <a:t>El art. 289 del CCCN no conceptualiza, sino que enuncia los instrumentos públicos. Sin embargo, la doctrina entiende por instrumento </a:t>
          </a:r>
          <a:r>
            <a:rPr lang="es-AR" sz="1800" b="0" i="1" kern="1200" dirty="0" smtClean="0">
              <a:solidFill>
                <a:srgbClr val="004D86"/>
              </a:solidFill>
              <a:latin typeface="Arial Narrow" pitchFamily="34" charset="0"/>
            </a:rPr>
            <a:t>público</a:t>
          </a:r>
          <a:r>
            <a:rPr lang="es-AR" sz="1800" b="1" i="1" kern="1200" dirty="0" smtClean="0">
              <a:solidFill>
                <a:srgbClr val="004D86"/>
              </a:solidFill>
              <a:latin typeface="Arial Narrow" pitchFamily="34" charset="0"/>
            </a:rPr>
            <a:t> el documento escrito otorgado con intervención de un oficial público legalmente facultado para ello, con las formalidades que la ley establece.</a:t>
          </a:r>
          <a:endParaRPr lang="es-ES" sz="1800" b="1" i="1"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b="1" i="1"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AR" sz="1800" kern="1200" dirty="0" smtClean="0">
              <a:solidFill>
                <a:srgbClr val="004D86"/>
              </a:solidFill>
              <a:latin typeface="Arial Narrow" pitchFamily="34" charset="0"/>
            </a:rPr>
            <a:t>La reforma del inc. c) del art. 35 de la ley 11.683, reemplaza la expresión “servirán de prueba en los juicios respectivos” por</a:t>
          </a:r>
          <a:r>
            <a:rPr lang="es-AR" sz="1800" kern="1200" dirty="0" smtClean="0">
              <a:solidFill>
                <a:srgbClr val="FF0000"/>
              </a:solidFill>
              <a:latin typeface="Arial Narrow" pitchFamily="34" charset="0"/>
            </a:rPr>
            <a:t> “harán plena fe mientras no se pruebe su falsedad”. </a:t>
          </a:r>
          <a:r>
            <a:rPr lang="es-AR" sz="1800" kern="1200" dirty="0" smtClean="0">
              <a:solidFill>
                <a:srgbClr val="004D86"/>
              </a:solidFill>
              <a:latin typeface="Arial Narrow" pitchFamily="34" charset="0"/>
            </a:rPr>
            <a:t>Pareciera así que se intenta reforzar el valor probatorio de las actas labradas durante la inspección, aunque claro está, no se expone sobre qué harán plena fe: </a:t>
          </a:r>
          <a:r>
            <a:rPr lang="es-AR" sz="1800" i="1" kern="1200" dirty="0" smtClean="0">
              <a:solidFill>
                <a:srgbClr val="FF0000"/>
              </a:solidFill>
              <a:latin typeface="Arial Narrow" pitchFamily="34" charset="0"/>
            </a:rPr>
            <a:t>¿sobre su autenticidad o sobre su contenido?.</a:t>
          </a:r>
          <a:endParaRPr lang="es-ES" sz="1800" b="0" i="1" kern="1200" dirty="0">
            <a:solidFill>
              <a:srgbClr val="FF0000"/>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AR" sz="1800" kern="1200" dirty="0" smtClean="0">
              <a:solidFill>
                <a:srgbClr val="004D86"/>
              </a:solidFill>
              <a:latin typeface="Arial Narrow" pitchFamily="34" charset="0"/>
            </a:rPr>
            <a:t>Esta conceptualización ha llevado a un severa </a:t>
          </a:r>
          <a:r>
            <a:rPr lang="es-AR" sz="1800" kern="1200" dirty="0" smtClean="0">
              <a:solidFill>
                <a:srgbClr val="FF0000"/>
              </a:solidFill>
              <a:latin typeface="Arial Narrow" pitchFamily="34" charset="0"/>
            </a:rPr>
            <a:t>confusión entre el aspecto probatorio y el autenticidad del acto</a:t>
          </a:r>
          <a:r>
            <a:rPr lang="es-AR" sz="1800" kern="1200" dirty="0" smtClean="0">
              <a:solidFill>
                <a:srgbClr val="004D86"/>
              </a:solidFill>
              <a:latin typeface="Arial Narrow" pitchFamily="34" charset="0"/>
            </a:rPr>
            <a:t>.</a:t>
          </a:r>
          <a:endParaRPr lang="es-ES" sz="1800" kern="1200" dirty="0">
            <a:solidFill>
              <a:srgbClr val="004D86"/>
            </a:solidFill>
            <a:latin typeface="Arial Narrow" pitchFamily="34" charset="0"/>
          </a:endParaRPr>
        </a:p>
      </dsp:txBody>
      <dsp:txXfrm>
        <a:off x="0" y="313644"/>
        <a:ext cx="11396335" cy="3693483"/>
      </dsp:txXfrm>
    </dsp:sp>
    <dsp:sp modelId="{076D9201-12FA-4179-B0CD-EC9D5D3741CD}">
      <dsp:nvSpPr>
        <dsp:cNvPr id="0" name=""/>
        <dsp:cNvSpPr/>
      </dsp:nvSpPr>
      <dsp:spPr>
        <a:xfrm>
          <a:off x="569260" y="55622"/>
          <a:ext cx="7969644" cy="57490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1528" tIns="0" rIns="301528" bIns="0" numCol="1" spcCol="1270" anchor="ctr" anchorCtr="0">
          <a:noAutofit/>
        </a:bodyPr>
        <a:lstStyle/>
        <a:p>
          <a:pPr lvl="0" algn="l" defTabSz="889000" rtl="0">
            <a:lnSpc>
              <a:spcPct val="90000"/>
            </a:lnSpc>
            <a:spcBef>
              <a:spcPct val="0"/>
            </a:spcBef>
            <a:spcAft>
              <a:spcPct val="35000"/>
            </a:spcAft>
          </a:pPr>
          <a:r>
            <a:rPr lang="es-AR" sz="2000" b="1" kern="1200" dirty="0" smtClean="0">
              <a:latin typeface="Arial Narrow" pitchFamily="34" charset="0"/>
            </a:rPr>
            <a:t>Instrumento público</a:t>
          </a:r>
          <a:endParaRPr lang="es-AR" sz="2000" b="1" kern="1200" dirty="0">
            <a:latin typeface="Arial Narrow" pitchFamily="34" charset="0"/>
          </a:endParaRPr>
        </a:p>
      </dsp:txBody>
      <dsp:txXfrm>
        <a:off x="597325" y="83687"/>
        <a:ext cx="7913514" cy="5187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4A8EB-4383-4BBA-9245-A10B1D81F095}">
      <dsp:nvSpPr>
        <dsp:cNvPr id="0" name=""/>
        <dsp:cNvSpPr/>
      </dsp:nvSpPr>
      <dsp:spPr>
        <a:xfrm>
          <a:off x="0" y="478010"/>
          <a:ext cx="11455058" cy="417226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40" tIns="104140" rIns="889040" bIns="106680" numCol="1" spcCol="1270" anchor="t" anchorCtr="0">
          <a:noAutofit/>
        </a:bodyPr>
        <a:lstStyle/>
        <a:p>
          <a:pPr marL="114300" lvl="1" indent="-114300" algn="just" defTabSz="666750" rtl="0">
            <a:lnSpc>
              <a:spcPct val="100000"/>
            </a:lnSpc>
            <a:spcBef>
              <a:spcPct val="0"/>
            </a:spcBef>
            <a:spcAft>
              <a:spcPts val="0"/>
            </a:spcAft>
            <a:buChar char="••"/>
          </a:pPr>
          <a:endParaRPr lang="es-ES" sz="150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b="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ES" sz="1800" kern="1200" dirty="0" smtClean="0">
              <a:solidFill>
                <a:srgbClr val="004D86"/>
              </a:solidFill>
              <a:latin typeface="Arial Narrow" pitchFamily="34" charset="0"/>
            </a:rPr>
            <a:t>Las actas de inspección </a:t>
          </a:r>
          <a:r>
            <a:rPr lang="es-ES" sz="1800" b="1" kern="1200" dirty="0" smtClean="0">
              <a:solidFill>
                <a:srgbClr val="FF0000"/>
              </a:solidFill>
              <a:latin typeface="Arial Narrow" pitchFamily="34" charset="0"/>
            </a:rPr>
            <a:t>hacen “plena fe” sobre el contenido de las declaraciones, reconocimientos, enunciaciones de hechos</a:t>
          </a:r>
          <a:r>
            <a:rPr lang="es-ES" sz="1800" b="1" kern="1200" dirty="0" smtClean="0">
              <a:solidFill>
                <a:srgbClr val="004D86"/>
              </a:solidFill>
              <a:latin typeface="Arial Narrow" pitchFamily="34" charset="0"/>
            </a:rPr>
            <a:t> etc. directamente relacionados con el objeto principal del acta instrumentada</a:t>
          </a:r>
          <a:r>
            <a:rPr lang="es-ES" sz="1800" kern="1200" dirty="0" smtClean="0">
              <a:solidFill>
                <a:srgbClr val="004D86"/>
              </a:solidFill>
              <a:latin typeface="Arial Narrow" pitchFamily="34" charset="0"/>
            </a:rPr>
            <a:t>, salvo prueba en contrario. En cuanto a la falsedad de los hechos consignados en el acta, </a:t>
          </a:r>
          <a:r>
            <a:rPr lang="es-ES" sz="1800" b="1" kern="1200" dirty="0" smtClean="0">
              <a:solidFill>
                <a:srgbClr val="004D86"/>
              </a:solidFill>
              <a:latin typeface="Arial Narrow" pitchFamily="34" charset="0"/>
            </a:rPr>
            <a:t>revistiendo la misma el carácter de instrumento público</a:t>
          </a:r>
          <a:r>
            <a:rPr lang="es-ES" sz="1800" kern="1200" dirty="0" smtClean="0">
              <a:solidFill>
                <a:srgbClr val="004D86"/>
              </a:solidFill>
              <a:latin typeface="Arial Narrow" pitchFamily="34" charset="0"/>
            </a:rPr>
            <a:t>, quien alega la nulidad de la misma está argumentando falsedad ideológica, </a:t>
          </a:r>
          <a:r>
            <a:rPr lang="es-ES" sz="1800" kern="1200" dirty="0" smtClean="0">
              <a:solidFill>
                <a:srgbClr val="FF0000"/>
              </a:solidFill>
              <a:latin typeface="Arial Narrow" pitchFamily="34" charset="0"/>
            </a:rPr>
            <a:t>y </a:t>
          </a:r>
          <a:r>
            <a:rPr lang="es-ES" sz="1800" b="1" kern="1200" dirty="0" smtClean="0">
              <a:solidFill>
                <a:srgbClr val="FF0000"/>
              </a:solidFill>
              <a:latin typeface="Arial Narrow" pitchFamily="34" charset="0"/>
            </a:rPr>
            <a:t>la vía idónea para tal planteo es la redargución de falsedad</a:t>
          </a:r>
          <a:r>
            <a:rPr lang="es-ES" sz="1800" kern="1200" dirty="0" smtClean="0">
              <a:solidFill>
                <a:srgbClr val="FF0000"/>
              </a:solidFill>
              <a:latin typeface="Arial Narrow" pitchFamily="34" charset="0"/>
            </a:rPr>
            <a:t>.</a:t>
          </a:r>
          <a:r>
            <a:rPr lang="es-ES" sz="1800" kern="1200" dirty="0" smtClean="0">
              <a:solidFill>
                <a:srgbClr val="004D86"/>
              </a:solidFill>
              <a:latin typeface="Arial Narrow" pitchFamily="34" charset="0"/>
            </a:rPr>
            <a:t> (Voto de la Dra. Viviana Piñeiro en </a:t>
          </a:r>
          <a:r>
            <a:rPr lang="es-ES" sz="1800" b="0" kern="1200" dirty="0" smtClean="0">
              <a:solidFill>
                <a:srgbClr val="004D86"/>
              </a:solidFill>
              <a:latin typeface="Arial Narrow" pitchFamily="34" charset="0"/>
            </a:rPr>
            <a:t>CFSS, sala II, 9/10/2020</a:t>
          </a:r>
          <a:r>
            <a:rPr lang="es-ES" sz="1800" b="1" kern="1200" dirty="0" smtClean="0">
              <a:solidFill>
                <a:srgbClr val="004D86"/>
              </a:solidFill>
              <a:latin typeface="Arial Narrow" pitchFamily="34" charset="0"/>
            </a:rPr>
            <a:t>, “</a:t>
          </a:r>
          <a:r>
            <a:rPr lang="es-AR" sz="1800" b="1" kern="1200" dirty="0" err="1" smtClean="0">
              <a:solidFill>
                <a:srgbClr val="004D86"/>
              </a:solidFill>
              <a:latin typeface="Arial Narrow" pitchFamily="34" charset="0"/>
            </a:rPr>
            <a:t>Wolochin</a:t>
          </a:r>
          <a:r>
            <a:rPr lang="es-ES" sz="1800" b="1" kern="1200" dirty="0" smtClean="0">
              <a:solidFill>
                <a:srgbClr val="004D86"/>
              </a:solidFill>
              <a:latin typeface="Arial Narrow" pitchFamily="34" charset="0"/>
            </a:rPr>
            <a:t>”). </a:t>
          </a:r>
          <a:r>
            <a:rPr lang="es-ES" sz="1800" b="1" i="1" kern="1200" dirty="0" smtClean="0">
              <a:solidFill>
                <a:srgbClr val="004D86"/>
              </a:solidFill>
              <a:latin typeface="Arial Narrow" pitchFamily="34" charset="0"/>
            </a:rPr>
            <a:t>En igual sentido en: </a:t>
          </a:r>
          <a:r>
            <a:rPr lang="es-ES" sz="1800" kern="1200" dirty="0" smtClean="0">
              <a:solidFill>
                <a:srgbClr val="004D86"/>
              </a:solidFill>
              <a:latin typeface="Arial Narrow" pitchFamily="34" charset="0"/>
            </a:rPr>
            <a:t>CFSS, sala II, </a:t>
          </a:r>
          <a:r>
            <a:rPr lang="es-ES" sz="1800" b="1" kern="1200" dirty="0" smtClean="0">
              <a:solidFill>
                <a:srgbClr val="004D86"/>
              </a:solidFill>
              <a:latin typeface="Arial Narrow" pitchFamily="34" charset="0"/>
            </a:rPr>
            <a:t>5/9/2020, “</a:t>
          </a:r>
          <a:r>
            <a:rPr lang="es-ES" sz="1800" b="1" kern="1200" dirty="0" err="1" smtClean="0">
              <a:solidFill>
                <a:srgbClr val="004D86"/>
              </a:solidFill>
              <a:latin typeface="Arial Narrow" pitchFamily="34" charset="0"/>
            </a:rPr>
            <a:t>Lebbos</a:t>
          </a:r>
          <a:r>
            <a:rPr lang="es-ES" sz="1800" b="1" kern="1200" dirty="0" smtClean="0">
              <a:solidFill>
                <a:srgbClr val="004D86"/>
              </a:solidFill>
              <a:latin typeface="Arial Narrow" pitchFamily="34" charset="0"/>
            </a:rPr>
            <a:t>, Alberto Luis”</a:t>
          </a:r>
          <a:r>
            <a:rPr lang="es-ES" sz="1800" b="0" kern="1200" dirty="0" smtClean="0">
              <a:solidFill>
                <a:srgbClr val="004D86"/>
              </a:solidFill>
              <a:latin typeface="Arial Narrow" pitchFamily="34" charset="0"/>
            </a:rPr>
            <a:t>, entre otros.</a:t>
          </a:r>
          <a:endParaRPr lang="es-ES" sz="1800" b="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endParaRPr lang="es-ES" sz="1800" kern="1200" dirty="0">
            <a:solidFill>
              <a:srgbClr val="004D86"/>
            </a:solidFill>
            <a:latin typeface="Arial Narrow" pitchFamily="34" charset="0"/>
          </a:endParaRPr>
        </a:p>
        <a:p>
          <a:pPr marL="171450" lvl="1" indent="-171450" algn="just" defTabSz="800100" rtl="0">
            <a:lnSpc>
              <a:spcPct val="100000"/>
            </a:lnSpc>
            <a:spcBef>
              <a:spcPct val="0"/>
            </a:spcBef>
            <a:spcAft>
              <a:spcPts val="0"/>
            </a:spcAft>
            <a:buChar char="••"/>
          </a:pPr>
          <a:r>
            <a:rPr lang="es-ES" sz="1800" kern="1200" dirty="0" smtClean="0">
              <a:solidFill>
                <a:srgbClr val="004D86"/>
              </a:solidFill>
              <a:latin typeface="Arial Narrow" pitchFamily="34" charset="0"/>
            </a:rPr>
            <a:t>El acta labrada por el funcionario público del </a:t>
          </a:r>
          <a:r>
            <a:rPr lang="es-ES" sz="1800" kern="1200" dirty="0" err="1" smtClean="0">
              <a:solidFill>
                <a:srgbClr val="004D86"/>
              </a:solidFill>
              <a:latin typeface="Arial Narrow" pitchFamily="34" charset="0"/>
            </a:rPr>
            <a:t>MTEySS</a:t>
          </a:r>
          <a:r>
            <a:rPr lang="es-ES" sz="1800" kern="1200" dirty="0" smtClean="0">
              <a:solidFill>
                <a:srgbClr val="004D86"/>
              </a:solidFill>
              <a:latin typeface="Arial Narrow" pitchFamily="34" charset="0"/>
            </a:rPr>
            <a:t> en el ejercicio de sus funciones </a:t>
          </a:r>
          <a:r>
            <a:rPr lang="es-ES" sz="1800" b="1" kern="1200" dirty="0" smtClean="0">
              <a:solidFill>
                <a:srgbClr val="FF0000"/>
              </a:solidFill>
              <a:latin typeface="Arial Narrow" pitchFamily="34" charset="0"/>
            </a:rPr>
            <a:t>no ha sido redargüida de falsa</a:t>
          </a:r>
          <a:r>
            <a:rPr lang="es-ES" sz="1800" b="1" kern="1200" dirty="0" smtClean="0">
              <a:solidFill>
                <a:srgbClr val="004D86"/>
              </a:solidFill>
              <a:latin typeface="Arial Narrow" pitchFamily="34" charset="0"/>
            </a:rPr>
            <a:t> </a:t>
          </a:r>
          <a:r>
            <a:rPr lang="es-ES" sz="1800" kern="1200" dirty="0" smtClean="0">
              <a:solidFill>
                <a:srgbClr val="004D86"/>
              </a:solidFill>
              <a:latin typeface="Arial Narrow" pitchFamily="34" charset="0"/>
            </a:rPr>
            <a:t>en los términos del art. 395 del CPCCN, </a:t>
          </a:r>
          <a:r>
            <a:rPr lang="es-ES" sz="1800" kern="1200" dirty="0" smtClean="0">
              <a:solidFill>
                <a:srgbClr val="FF0000"/>
              </a:solidFill>
              <a:latin typeface="Arial Narrow" pitchFamily="34" charset="0"/>
            </a:rPr>
            <a:t>que era la única forma que tenía el apelante de desvirtuar la forma en que quedaron plasmados los hechos </a:t>
          </a:r>
          <a:r>
            <a:rPr lang="es-ES" sz="1800" kern="1200" dirty="0" smtClean="0">
              <a:solidFill>
                <a:srgbClr val="004D86"/>
              </a:solidFill>
              <a:latin typeface="Arial Narrow" pitchFamily="34" charset="0"/>
            </a:rPr>
            <a:t>a través del acta labrada y que por tratarse de un instrumento público, en los términos del art. 296 del CCCN, </a:t>
          </a:r>
          <a:r>
            <a:rPr lang="es-ES" sz="1800" b="1" kern="1200" dirty="0" smtClean="0">
              <a:solidFill>
                <a:srgbClr val="004D86"/>
              </a:solidFill>
              <a:latin typeface="Arial Narrow" pitchFamily="34" charset="0"/>
            </a:rPr>
            <a:t>hace plena fe de todo lo visto </a:t>
          </a:r>
          <a:r>
            <a:rPr lang="es-ES" sz="1800" b="1" kern="1200" dirty="0" smtClean="0">
              <a:solidFill>
                <a:srgbClr val="FF0000"/>
              </a:solidFill>
              <a:latin typeface="Arial Narrow" pitchFamily="34" charset="0"/>
            </a:rPr>
            <a:t>y oído por el inspector</a:t>
          </a:r>
          <a:r>
            <a:rPr lang="es-ES" sz="1800" kern="1200" dirty="0" smtClean="0">
              <a:solidFill>
                <a:srgbClr val="004D86"/>
              </a:solidFill>
              <a:latin typeface="Arial Narrow" pitchFamily="34" charset="0"/>
            </a:rPr>
            <a:t>. CFSS Social, sala II, </a:t>
          </a:r>
          <a:r>
            <a:rPr lang="es-ES" sz="1800" b="0" kern="1200" dirty="0" smtClean="0">
              <a:solidFill>
                <a:srgbClr val="004D86"/>
              </a:solidFill>
              <a:latin typeface="Arial Narrow" pitchFamily="34" charset="0"/>
            </a:rPr>
            <a:t>26/4/2019</a:t>
          </a:r>
          <a:r>
            <a:rPr lang="es-ES" sz="1800" kern="1200" dirty="0" smtClean="0">
              <a:solidFill>
                <a:srgbClr val="004D86"/>
              </a:solidFill>
              <a:latin typeface="Arial Narrow" pitchFamily="34" charset="0"/>
            </a:rPr>
            <a:t>, “</a:t>
          </a:r>
          <a:r>
            <a:rPr lang="es-ES" sz="1800" b="1" kern="1200" dirty="0" smtClean="0">
              <a:solidFill>
                <a:srgbClr val="004D86"/>
              </a:solidFill>
              <a:latin typeface="Arial Narrow" pitchFamily="34" charset="0"/>
            </a:rPr>
            <a:t>De Abreu, José</a:t>
          </a:r>
          <a:r>
            <a:rPr lang="es-ES" sz="1800" kern="1200" dirty="0" smtClean="0">
              <a:solidFill>
                <a:srgbClr val="004D86"/>
              </a:solidFill>
              <a:latin typeface="Arial Narrow" pitchFamily="34" charset="0"/>
            </a:rPr>
            <a:t>” y </a:t>
          </a:r>
          <a:r>
            <a:rPr lang="es-ES" sz="1800" b="0" kern="1200" dirty="0" smtClean="0">
              <a:solidFill>
                <a:srgbClr val="004D86"/>
              </a:solidFill>
              <a:latin typeface="Arial Narrow" pitchFamily="34" charset="0"/>
            </a:rPr>
            <a:t>23/2/2022, “</a:t>
          </a:r>
          <a:r>
            <a:rPr lang="es-ES" sz="1800" b="1" kern="1200" dirty="0" smtClean="0">
              <a:solidFill>
                <a:srgbClr val="004D86"/>
              </a:solidFill>
              <a:latin typeface="Arial Narrow" pitchFamily="34" charset="0"/>
            </a:rPr>
            <a:t>Martino, Marcelo Osvaldo”. </a:t>
          </a:r>
          <a:endParaRPr lang="es-ES" sz="1800" kern="1200" dirty="0">
            <a:solidFill>
              <a:srgbClr val="004D86"/>
            </a:solidFill>
            <a:latin typeface="Arial Narrow" pitchFamily="34" charset="0"/>
          </a:endParaRPr>
        </a:p>
      </dsp:txBody>
      <dsp:txXfrm>
        <a:off x="0" y="478010"/>
        <a:ext cx="11455058" cy="4172268"/>
      </dsp:txXfrm>
    </dsp:sp>
    <dsp:sp modelId="{076D9201-12FA-4179-B0CD-EC9D5D3741CD}">
      <dsp:nvSpPr>
        <dsp:cNvPr id="0" name=""/>
        <dsp:cNvSpPr/>
      </dsp:nvSpPr>
      <dsp:spPr>
        <a:xfrm>
          <a:off x="191095" y="227717"/>
          <a:ext cx="8010709" cy="4790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3082" tIns="0" rIns="303082" bIns="0" numCol="1" spcCol="1270" anchor="ctr" anchorCtr="0">
          <a:noAutofit/>
        </a:bodyPr>
        <a:lstStyle/>
        <a:p>
          <a:pPr lvl="0" algn="l" defTabSz="889000" rtl="0">
            <a:lnSpc>
              <a:spcPct val="90000"/>
            </a:lnSpc>
            <a:spcBef>
              <a:spcPct val="0"/>
            </a:spcBef>
            <a:spcAft>
              <a:spcPct val="35000"/>
            </a:spcAft>
          </a:pPr>
          <a:r>
            <a:rPr lang="es-AR" sz="2000" b="1" kern="1200" dirty="0" smtClean="0">
              <a:latin typeface="Arial Narrow" pitchFamily="34" charset="0"/>
            </a:rPr>
            <a:t>Procedimiento para impugnar: </a:t>
          </a:r>
          <a:r>
            <a:rPr lang="es-AR" sz="2000" b="0" i="1" kern="1200" dirty="0" smtClean="0">
              <a:latin typeface="Arial Narrow" pitchFamily="34" charset="0"/>
            </a:rPr>
            <a:t>redargución de falsedad?</a:t>
          </a:r>
          <a:endParaRPr lang="es-AR" sz="2000" b="0" i="1" kern="1200" dirty="0">
            <a:latin typeface="Arial Narrow" pitchFamily="34" charset="0"/>
          </a:endParaRPr>
        </a:p>
      </dsp:txBody>
      <dsp:txXfrm>
        <a:off x="214482" y="251104"/>
        <a:ext cx="7963935" cy="43231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4A8EB-4383-4BBA-9245-A10B1D81F095}">
      <dsp:nvSpPr>
        <dsp:cNvPr id="0" name=""/>
        <dsp:cNvSpPr/>
      </dsp:nvSpPr>
      <dsp:spPr>
        <a:xfrm>
          <a:off x="0" y="313184"/>
          <a:ext cx="11034351" cy="4195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6388" tIns="374904" rIns="856388" bIns="128016" numCol="1" spcCol="1270" anchor="t" anchorCtr="0">
          <a:noAutofit/>
        </a:bodyPr>
        <a:lstStyle/>
        <a:p>
          <a:pPr marL="171450" lvl="1" indent="-171450" algn="just" defTabSz="800100" rtl="0">
            <a:lnSpc>
              <a:spcPct val="100000"/>
            </a:lnSpc>
            <a:spcBef>
              <a:spcPct val="0"/>
            </a:spcBef>
            <a:spcAft>
              <a:spcPts val="0"/>
            </a:spcAft>
            <a:buChar char="••"/>
          </a:pPr>
          <a:r>
            <a:rPr lang="es-AR" sz="1800" kern="1200" dirty="0" smtClean="0">
              <a:solidFill>
                <a:srgbClr val="004D86"/>
              </a:solidFill>
              <a:latin typeface="Arial Narrow" pitchFamily="34" charset="0"/>
            </a:rPr>
            <a:t> Es indudable que la declaración que se lleva a cabo ante la inspección ha de ser considerada únicamente como un punto de partida de una mayor investigación y </a:t>
          </a:r>
          <a:r>
            <a:rPr lang="es-AR" sz="1800" kern="1200" dirty="0" smtClean="0">
              <a:solidFill>
                <a:srgbClr val="FF0000"/>
              </a:solidFill>
              <a:latin typeface="Arial Narrow" pitchFamily="34" charset="0"/>
            </a:rPr>
            <a:t>no como presunción cierta de los hechos </a:t>
          </a:r>
          <a:r>
            <a:rPr lang="es-AR" sz="1800" kern="1200" dirty="0" smtClean="0">
              <a:solidFill>
                <a:srgbClr val="004D86"/>
              </a:solidFill>
              <a:latin typeface="Arial Narrow" pitchFamily="34" charset="0"/>
            </a:rPr>
            <a:t>y circunstancias que se aleguen. CFSS, sala II, 6/4/2018, </a:t>
          </a:r>
          <a:r>
            <a:rPr lang="es-AR" sz="1800" b="1" kern="1200" dirty="0" smtClean="0">
              <a:solidFill>
                <a:srgbClr val="004D86"/>
              </a:solidFill>
              <a:latin typeface="Arial Narrow" pitchFamily="34" charset="0"/>
            </a:rPr>
            <a:t>“Petito”. </a:t>
          </a:r>
          <a:r>
            <a:rPr lang="es-AR" sz="1800" kern="1200" dirty="0" smtClean="0">
              <a:solidFill>
                <a:srgbClr val="004D86"/>
              </a:solidFill>
              <a:latin typeface="Arial Narrow" pitchFamily="34" charset="0"/>
            </a:rPr>
            <a:t>En igual sentido: sala I, 31/3/2008 </a:t>
          </a:r>
          <a:r>
            <a:rPr lang="es-AR" sz="1800" b="1" kern="1200" dirty="0" smtClean="0">
              <a:solidFill>
                <a:srgbClr val="004D86"/>
              </a:solidFill>
              <a:latin typeface="Arial Narrow" pitchFamily="34" charset="0"/>
            </a:rPr>
            <a:t>“Piedras Argentinas SA”; </a:t>
          </a:r>
          <a:r>
            <a:rPr lang="es-AR" sz="1800" kern="1200" dirty="0" smtClean="0">
              <a:solidFill>
                <a:srgbClr val="004D86"/>
              </a:solidFill>
              <a:latin typeface="Arial Narrow" pitchFamily="34" charset="0"/>
            </a:rPr>
            <a:t>27/3/2008, </a:t>
          </a:r>
          <a:r>
            <a:rPr lang="es-AR" sz="1800" b="1" kern="1200" dirty="0" smtClean="0">
              <a:solidFill>
                <a:srgbClr val="004D86"/>
              </a:solidFill>
              <a:latin typeface="Arial Narrow" pitchFamily="34" charset="0"/>
            </a:rPr>
            <a:t>“Cruz Alsina Ambulancias”; </a:t>
          </a:r>
          <a:r>
            <a:rPr lang="es-AR" sz="1800" kern="1200" dirty="0" smtClean="0">
              <a:solidFill>
                <a:srgbClr val="004D86"/>
              </a:solidFill>
              <a:latin typeface="Arial Narrow" pitchFamily="34" charset="0"/>
            </a:rPr>
            <a:t>19/8/2009, </a:t>
          </a:r>
          <a:r>
            <a:rPr lang="es-AR" sz="1800" b="1" kern="1200" dirty="0" smtClean="0">
              <a:solidFill>
                <a:srgbClr val="004D86"/>
              </a:solidFill>
              <a:latin typeface="Arial Narrow" pitchFamily="34" charset="0"/>
            </a:rPr>
            <a:t>“</a:t>
          </a:r>
          <a:r>
            <a:rPr lang="es-AR" sz="1800" b="1" kern="1200" dirty="0" err="1" smtClean="0">
              <a:solidFill>
                <a:srgbClr val="004D86"/>
              </a:solidFill>
              <a:latin typeface="Arial Narrow" pitchFamily="34" charset="0"/>
            </a:rPr>
            <a:t>Mercopallet</a:t>
          </a:r>
          <a:r>
            <a:rPr lang="es-AR" sz="1800" b="1" kern="1200" dirty="0" smtClean="0">
              <a:solidFill>
                <a:srgbClr val="004D86"/>
              </a:solidFill>
              <a:latin typeface="Arial Narrow" pitchFamily="34" charset="0"/>
            </a:rPr>
            <a:t> SRL” </a:t>
          </a:r>
          <a:r>
            <a:rPr lang="es-AR" sz="1800" kern="1200" dirty="0" smtClean="0">
              <a:solidFill>
                <a:srgbClr val="004D86"/>
              </a:solidFill>
              <a:latin typeface="Arial Narrow" pitchFamily="34" charset="0"/>
            </a:rPr>
            <a:t>y sala II, 16/6/2010, </a:t>
          </a:r>
          <a:r>
            <a:rPr lang="es-AR" sz="1800" b="1" kern="1200" dirty="0" smtClean="0">
              <a:solidFill>
                <a:srgbClr val="004D86"/>
              </a:solidFill>
              <a:latin typeface="Arial Narrow" pitchFamily="34" charset="0"/>
            </a:rPr>
            <a:t>“Ferias Argentinas SA”.</a:t>
          </a:r>
          <a:endParaRPr lang="es-ES" sz="1800" b="1" kern="1200" dirty="0">
            <a:solidFill>
              <a:srgbClr val="004D86"/>
            </a:solidFill>
            <a:latin typeface="Arial Narrow" pitchFamily="34" charset="0"/>
          </a:endParaRPr>
        </a:p>
        <a:p>
          <a:pPr marL="171450" lvl="1" indent="-171450" algn="just" defTabSz="800100">
            <a:lnSpc>
              <a:spcPct val="90000"/>
            </a:lnSpc>
            <a:spcBef>
              <a:spcPct val="0"/>
            </a:spcBef>
            <a:spcAft>
              <a:spcPct val="15000"/>
            </a:spcAft>
            <a:buChar char="••"/>
          </a:pPr>
          <a:endParaRPr lang="es-AR" sz="1800" kern="1200" dirty="0" smtClean="0">
            <a:solidFill>
              <a:srgbClr val="004D86"/>
            </a:solidFill>
            <a:latin typeface="Arial Narrow" pitchFamily="34" charset="0"/>
          </a:endParaRPr>
        </a:p>
        <a:p>
          <a:pPr marL="171450" lvl="1" indent="-171450" algn="just" defTabSz="800100">
            <a:lnSpc>
              <a:spcPct val="90000"/>
            </a:lnSpc>
            <a:spcBef>
              <a:spcPct val="0"/>
            </a:spcBef>
            <a:spcAft>
              <a:spcPct val="15000"/>
            </a:spcAft>
            <a:buChar char="••"/>
          </a:pPr>
          <a:r>
            <a:rPr lang="es-ES" sz="1800" kern="1200" dirty="0" smtClean="0">
              <a:solidFill>
                <a:srgbClr val="004D86"/>
              </a:solidFill>
              <a:latin typeface="Arial Narrow" pitchFamily="34" charset="0"/>
            </a:rPr>
            <a:t>Las encuestas al personal, por sí solas, </a:t>
          </a:r>
          <a:r>
            <a:rPr lang="es-ES" sz="1800" kern="1200" dirty="0" smtClean="0">
              <a:solidFill>
                <a:srgbClr val="FF0000"/>
              </a:solidFill>
              <a:latin typeface="Arial Narrow" pitchFamily="34" charset="0"/>
            </a:rPr>
            <a:t>no son suficientes para levantar cargos</a:t>
          </a:r>
          <a:r>
            <a:rPr lang="es-ES" sz="1800" kern="1200" dirty="0" smtClean="0">
              <a:solidFill>
                <a:srgbClr val="004D86"/>
              </a:solidFill>
              <a:latin typeface="Arial Narrow" pitchFamily="34" charset="0"/>
            </a:rPr>
            <a:t>, cuando existen pruebas y ciertas irregularidades en las actas que relativizan su valor CFSS, sala I, 16/6/2016,</a:t>
          </a:r>
          <a:r>
            <a:rPr lang="es-ES" sz="1800" b="1" kern="1200" dirty="0" smtClean="0">
              <a:solidFill>
                <a:srgbClr val="004D86"/>
              </a:solidFill>
              <a:latin typeface="Arial Narrow" pitchFamily="34" charset="0"/>
            </a:rPr>
            <a:t> </a:t>
          </a:r>
          <a:r>
            <a:rPr lang="es-AR" sz="1800" b="1" kern="1200" dirty="0" smtClean="0">
              <a:solidFill>
                <a:srgbClr val="004D86"/>
              </a:solidFill>
              <a:latin typeface="Arial Narrow" pitchFamily="34" charset="0"/>
            </a:rPr>
            <a:t>“Minas Argentinas SA”.</a:t>
          </a:r>
          <a:endParaRPr lang="es-AR" sz="1800" kern="1200" dirty="0"/>
        </a:p>
        <a:p>
          <a:pPr marL="171450" lvl="1" indent="-171450" algn="just" defTabSz="800100">
            <a:lnSpc>
              <a:spcPct val="90000"/>
            </a:lnSpc>
            <a:spcBef>
              <a:spcPct val="0"/>
            </a:spcBef>
            <a:spcAft>
              <a:spcPct val="15000"/>
            </a:spcAft>
            <a:buChar char="••"/>
          </a:pPr>
          <a:endParaRPr lang="es-AR" sz="1800" b="1" kern="1200" dirty="0" smtClean="0">
            <a:solidFill>
              <a:srgbClr val="004D86"/>
            </a:solidFill>
            <a:latin typeface="Arial Narrow" pitchFamily="34" charset="0"/>
          </a:endParaRPr>
        </a:p>
        <a:p>
          <a:pPr marL="171450" lvl="1" indent="-171450" algn="just" defTabSz="800100">
            <a:lnSpc>
              <a:spcPct val="100000"/>
            </a:lnSpc>
            <a:spcBef>
              <a:spcPct val="0"/>
            </a:spcBef>
            <a:spcAft>
              <a:spcPts val="0"/>
            </a:spcAft>
            <a:buChar char="••"/>
          </a:pPr>
          <a:r>
            <a:rPr lang="es-ES" sz="1800" kern="1200" dirty="0" smtClean="0">
              <a:solidFill>
                <a:srgbClr val="004D86"/>
              </a:solidFill>
              <a:latin typeface="Arial Narrow" pitchFamily="34" charset="0"/>
            </a:rPr>
            <a:t>Existiendo hechos y pruebas contradictorias, </a:t>
          </a:r>
          <a:r>
            <a:rPr lang="es-ES" sz="1800" kern="1200" dirty="0" smtClean="0">
              <a:solidFill>
                <a:srgbClr val="FF0000"/>
              </a:solidFill>
              <a:latin typeface="Arial Narrow" pitchFamily="34" charset="0"/>
            </a:rPr>
            <a:t>el fisco no debió quedarse con los datos vertidos en el relevamiento de personal</a:t>
          </a:r>
          <a:r>
            <a:rPr lang="es-ES" sz="1800" kern="1200" dirty="0" smtClean="0">
              <a:solidFill>
                <a:srgbClr val="004D86"/>
              </a:solidFill>
              <a:latin typeface="Arial Narrow" pitchFamily="34" charset="0"/>
            </a:rPr>
            <a:t>, sino que por el contrario, en virtud del principio inquisitivo o de oficialidad, la autoridad administrativa debió dirigir el procedimiento y ordenar que se practique toda diligencia que sea conducente para el esclarecimiento de la verdad y la justa resolución de la cuestión planteada C</a:t>
          </a:r>
          <a:r>
            <a:rPr lang="es-AR" sz="1800" kern="1200" dirty="0" smtClean="0">
              <a:solidFill>
                <a:srgbClr val="004D86"/>
              </a:solidFill>
              <a:latin typeface="Arial Narrow" pitchFamily="34" charset="0"/>
            </a:rPr>
            <a:t>FSS, sala II, 11/10/2020,</a:t>
          </a:r>
          <a:r>
            <a:rPr lang="es-ES" sz="1800" kern="1200" dirty="0" smtClean="0">
              <a:solidFill>
                <a:srgbClr val="004D86"/>
              </a:solidFill>
              <a:latin typeface="Arial Narrow" pitchFamily="34" charset="0"/>
            </a:rPr>
            <a:t> </a:t>
          </a:r>
          <a:r>
            <a:rPr lang="es-ES" sz="1800" b="1" kern="1200" dirty="0" err="1" smtClean="0">
              <a:solidFill>
                <a:srgbClr val="004D86"/>
              </a:solidFill>
              <a:latin typeface="Arial Narrow" pitchFamily="34" charset="0"/>
            </a:rPr>
            <a:t>Havanna</a:t>
          </a:r>
          <a:r>
            <a:rPr lang="es-ES" sz="1800" b="1" kern="1200" dirty="0" smtClean="0">
              <a:solidFill>
                <a:srgbClr val="004D86"/>
              </a:solidFill>
              <a:latin typeface="Arial Narrow" pitchFamily="34" charset="0"/>
            </a:rPr>
            <a:t> SA.</a:t>
          </a:r>
        </a:p>
      </dsp:txBody>
      <dsp:txXfrm>
        <a:off x="0" y="313184"/>
        <a:ext cx="11034351" cy="4195800"/>
      </dsp:txXfrm>
    </dsp:sp>
    <dsp:sp modelId="{076D9201-12FA-4179-B0CD-EC9D5D3741CD}">
      <dsp:nvSpPr>
        <dsp:cNvPr id="0" name=""/>
        <dsp:cNvSpPr/>
      </dsp:nvSpPr>
      <dsp:spPr>
        <a:xfrm>
          <a:off x="551717" y="47504"/>
          <a:ext cx="7724045" cy="531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951" tIns="0" rIns="291951" bIns="0" numCol="1" spcCol="1270" anchor="ctr" anchorCtr="0">
          <a:noAutofit/>
        </a:bodyPr>
        <a:lstStyle/>
        <a:p>
          <a:pPr lvl="0" algn="l" defTabSz="889000" rtl="0">
            <a:lnSpc>
              <a:spcPct val="90000"/>
            </a:lnSpc>
            <a:spcBef>
              <a:spcPct val="0"/>
            </a:spcBef>
            <a:spcAft>
              <a:spcPct val="35000"/>
            </a:spcAft>
          </a:pPr>
          <a:r>
            <a:rPr lang="es-AR" sz="2000" b="1" kern="1200" dirty="0" smtClean="0">
              <a:latin typeface="Arial Narrow" pitchFamily="34" charset="0"/>
            </a:rPr>
            <a:t>¿Presunción iuris tantum o prueba directa?</a:t>
          </a:r>
          <a:endParaRPr lang="es-AR" sz="2000" b="1" kern="1200" dirty="0">
            <a:latin typeface="Arial Narrow" pitchFamily="34" charset="0"/>
          </a:endParaRPr>
        </a:p>
      </dsp:txBody>
      <dsp:txXfrm>
        <a:off x="577656" y="73443"/>
        <a:ext cx="7672167" cy="4794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4A8EB-4383-4BBA-9245-A10B1D81F095}">
      <dsp:nvSpPr>
        <dsp:cNvPr id="0" name=""/>
        <dsp:cNvSpPr/>
      </dsp:nvSpPr>
      <dsp:spPr>
        <a:xfrm>
          <a:off x="0" y="586151"/>
          <a:ext cx="11034351" cy="303261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6388" tIns="104140" rIns="856388" bIns="128016" numCol="1" spcCol="1270" anchor="t" anchorCtr="0">
          <a:noAutofit/>
        </a:bodyPr>
        <a:lstStyle/>
        <a:p>
          <a:pPr marL="171450" lvl="1" indent="-171450" algn="just" defTabSz="800100" rtl="0">
            <a:lnSpc>
              <a:spcPct val="100000"/>
            </a:lnSpc>
            <a:spcBef>
              <a:spcPct val="0"/>
            </a:spcBef>
            <a:spcAft>
              <a:spcPts val="0"/>
            </a:spcAft>
            <a:buChar char="••"/>
          </a:pPr>
          <a:endParaRPr lang="es-ES" sz="1800" b="1" kern="1200" dirty="0">
            <a:solidFill>
              <a:srgbClr val="004D86"/>
            </a:solidFill>
            <a:latin typeface="Arial Narrow" pitchFamily="34" charset="0"/>
          </a:endParaRPr>
        </a:p>
        <a:p>
          <a:pPr marL="171450" lvl="1" indent="-171450" algn="just" defTabSz="800100">
            <a:lnSpc>
              <a:spcPct val="100000"/>
            </a:lnSpc>
            <a:spcBef>
              <a:spcPct val="0"/>
            </a:spcBef>
            <a:spcAft>
              <a:spcPts val="0"/>
            </a:spcAft>
            <a:buChar char="••"/>
          </a:pPr>
          <a:r>
            <a:rPr lang="es-AR" sz="1800" kern="1200" dirty="0" smtClean="0">
              <a:solidFill>
                <a:srgbClr val="004D86"/>
              </a:solidFill>
              <a:latin typeface="Arial Narrow" pitchFamily="34" charset="0"/>
            </a:rPr>
            <a:t>La sala II, al señalar que importa un elemento probatorio de relevancia a los fines de acreditar la naturaleza del vínculo controvertido por las partes, </a:t>
          </a:r>
          <a:r>
            <a:rPr lang="es-AR" sz="1800" kern="1200" dirty="0" smtClean="0">
              <a:solidFill>
                <a:srgbClr val="FF0000"/>
              </a:solidFill>
              <a:latin typeface="Arial Narrow" pitchFamily="34" charset="0"/>
            </a:rPr>
            <a:t>la declaración espontánea vertida por el trabajador en el domicilio de la empresa ante el inspector del </a:t>
          </a:r>
          <a:r>
            <a:rPr lang="es-AR" sz="1800" kern="1200" dirty="0" err="1" smtClean="0">
              <a:solidFill>
                <a:srgbClr val="FF0000"/>
              </a:solidFill>
              <a:latin typeface="Arial Narrow" pitchFamily="34" charset="0"/>
            </a:rPr>
            <a:t>MTEySS</a:t>
          </a:r>
          <a:r>
            <a:rPr lang="es-AR" sz="1800" kern="1200" dirty="0" smtClean="0">
              <a:solidFill>
                <a:srgbClr val="FF0000"/>
              </a:solidFill>
              <a:latin typeface="Arial Narrow" pitchFamily="34" charset="0"/>
            </a:rPr>
            <a:t> </a:t>
          </a:r>
          <a:r>
            <a:rPr lang="es-AR" sz="1800" kern="1200" dirty="0" smtClean="0">
              <a:solidFill>
                <a:srgbClr val="004D86"/>
              </a:solidFill>
              <a:latin typeface="Arial Narrow" pitchFamily="34" charset="0"/>
            </a:rPr>
            <a:t>que practicó la inspección y labró el acta correspondiente. Ya que, en principio, las reglas de la experiencia y de la sana crítica en la valoración de los </a:t>
          </a:r>
          <a:r>
            <a:rPr lang="es-AR" sz="1800" b="1" kern="1200" dirty="0" smtClean="0">
              <a:solidFill>
                <a:srgbClr val="004D86"/>
              </a:solidFill>
              <a:latin typeface="Arial Narrow" pitchFamily="34" charset="0"/>
            </a:rPr>
            <a:t>hechos no autorizan a presumir que una persona relevada por un funcionario público en un procedimiento rodeado de todas las garantías y formalidades de ley (arts. 289, inc. b], y 296, CCCN), vaya a falsear la realidad de un vínculo jurídico que lo tiene como protagonista —objeto de relevamiento— o a mentir a la autoridad pública sobre la naturaleza del mismo</a:t>
          </a:r>
          <a:r>
            <a:rPr lang="es-AR" sz="1800" kern="1200" dirty="0" smtClean="0">
              <a:solidFill>
                <a:srgbClr val="004D86"/>
              </a:solidFill>
              <a:latin typeface="Arial Narrow" pitchFamily="34" charset="0"/>
            </a:rPr>
            <a:t>. CFSS, sala II, 16/3/2018, </a:t>
          </a:r>
          <a:r>
            <a:rPr lang="es-AR" sz="1800" b="1" kern="1200" dirty="0" smtClean="0">
              <a:solidFill>
                <a:srgbClr val="004D86"/>
              </a:solidFill>
              <a:latin typeface="Arial Narrow" pitchFamily="34" charset="0"/>
            </a:rPr>
            <a:t>“</a:t>
          </a:r>
          <a:r>
            <a:rPr lang="es-AR" sz="1800" b="1" kern="1200" dirty="0" err="1" smtClean="0">
              <a:solidFill>
                <a:srgbClr val="004D86"/>
              </a:solidFill>
              <a:latin typeface="Arial Narrow" pitchFamily="34" charset="0"/>
            </a:rPr>
            <a:t>Latin</a:t>
          </a:r>
          <a:r>
            <a:rPr lang="es-AR" sz="1800" b="1" kern="1200" dirty="0" smtClean="0">
              <a:solidFill>
                <a:srgbClr val="004D86"/>
              </a:solidFill>
              <a:latin typeface="Arial Narrow" pitchFamily="34" charset="0"/>
            </a:rPr>
            <a:t> Express </a:t>
          </a:r>
          <a:r>
            <a:rPr lang="es-AR" sz="1800" b="1" kern="1200" dirty="0" err="1" smtClean="0">
              <a:solidFill>
                <a:srgbClr val="004D86"/>
              </a:solidFill>
              <a:latin typeface="Arial Narrow" pitchFamily="34" charset="0"/>
            </a:rPr>
            <a:t>Financial</a:t>
          </a:r>
          <a:r>
            <a:rPr lang="es-AR" sz="1800" b="1" kern="1200" dirty="0" smtClean="0">
              <a:solidFill>
                <a:srgbClr val="004D86"/>
              </a:solidFill>
              <a:latin typeface="Arial Narrow" pitchFamily="34" charset="0"/>
            </a:rPr>
            <a:t> </a:t>
          </a:r>
          <a:r>
            <a:rPr lang="es-AR" sz="1800" b="1" kern="1200" dirty="0" err="1" smtClean="0">
              <a:solidFill>
                <a:srgbClr val="004D86"/>
              </a:solidFill>
              <a:latin typeface="Arial Narrow" pitchFamily="34" charset="0"/>
            </a:rPr>
            <a:t>Services</a:t>
          </a:r>
          <a:r>
            <a:rPr lang="es-AR" sz="1800" b="1" kern="1200" dirty="0" smtClean="0">
              <a:solidFill>
                <a:srgbClr val="004D86"/>
              </a:solidFill>
              <a:latin typeface="Arial Narrow" pitchFamily="34" charset="0"/>
            </a:rPr>
            <a:t> Argentina SA”.</a:t>
          </a:r>
          <a:endParaRPr lang="es-ES" sz="1800" b="1" kern="1200" dirty="0" smtClean="0">
            <a:solidFill>
              <a:srgbClr val="004D86"/>
            </a:solidFill>
            <a:latin typeface="Arial Narrow" pitchFamily="34" charset="0"/>
          </a:endParaRPr>
        </a:p>
      </dsp:txBody>
      <dsp:txXfrm>
        <a:off x="0" y="586151"/>
        <a:ext cx="11034351" cy="3032612"/>
      </dsp:txXfrm>
    </dsp:sp>
    <dsp:sp modelId="{076D9201-12FA-4179-B0CD-EC9D5D3741CD}">
      <dsp:nvSpPr>
        <dsp:cNvPr id="0" name=""/>
        <dsp:cNvSpPr/>
      </dsp:nvSpPr>
      <dsp:spPr>
        <a:xfrm>
          <a:off x="483069" y="254328"/>
          <a:ext cx="7716502" cy="6436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951" tIns="0" rIns="291951" bIns="0" numCol="1" spcCol="1270" anchor="ctr" anchorCtr="0">
          <a:noAutofit/>
        </a:bodyPr>
        <a:lstStyle/>
        <a:p>
          <a:pPr lvl="0" algn="l" defTabSz="889000" rtl="0">
            <a:lnSpc>
              <a:spcPct val="90000"/>
            </a:lnSpc>
            <a:spcBef>
              <a:spcPct val="0"/>
            </a:spcBef>
            <a:spcAft>
              <a:spcPct val="35000"/>
            </a:spcAft>
          </a:pPr>
          <a:r>
            <a:rPr lang="es-AR" sz="2000" b="1" kern="1200" dirty="0" smtClean="0">
              <a:latin typeface="Arial Narrow" pitchFamily="34" charset="0"/>
            </a:rPr>
            <a:t>¿Presunción iuris tantum o prueba directa?</a:t>
          </a:r>
          <a:endParaRPr lang="es-AR" sz="2000" b="1" kern="1200" dirty="0">
            <a:latin typeface="Arial Narrow" pitchFamily="34" charset="0"/>
          </a:endParaRPr>
        </a:p>
      </dsp:txBody>
      <dsp:txXfrm>
        <a:off x="514488" y="285747"/>
        <a:ext cx="7653664" cy="58079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57C163-1FCB-4F71-9CE0-EADF1D929804}" type="datetimeFigureOut">
              <a:rPr lang="es-ES" smtClean="0"/>
              <a:pPr/>
              <a:t>15/08/2024</a:t>
            </a:fld>
            <a:endParaRPr lang="es-ES"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3E94DF-14CF-40D6-9AEC-E828F791677F}" type="slidenum">
              <a:rPr lang="es-ES" smtClean="0"/>
              <a:pPr/>
              <a:t>‹Nº›</a:t>
            </a:fld>
            <a:endParaRPr lang="es-ES" dirty="0"/>
          </a:p>
        </p:txBody>
      </p:sp>
    </p:spTree>
    <p:extLst>
      <p:ext uri="{BB962C8B-B14F-4D97-AF65-F5344CB8AC3E}">
        <p14:creationId xmlns:p14="http://schemas.microsoft.com/office/powerpoint/2010/main" val="1278235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21DB9B-CFD5-314B-BDB3-11DF1D303A0F}" type="datetimeFigureOut">
              <a:rPr lang="es-AR" smtClean="0"/>
              <a:pPr/>
              <a:t>15/8/2024</a:t>
            </a:fld>
            <a:endParaRPr lang="es-AR"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A6A266-C3C2-AF49-BF57-D576E1EF317E}" type="slidenum">
              <a:rPr lang="es-AR" smtClean="0"/>
              <a:pPr/>
              <a:t>‹Nº›</a:t>
            </a:fld>
            <a:endParaRPr lang="es-AR" dirty="0"/>
          </a:p>
        </p:txBody>
      </p:sp>
    </p:spTree>
    <p:extLst>
      <p:ext uri="{BB962C8B-B14F-4D97-AF65-F5344CB8AC3E}">
        <p14:creationId xmlns:p14="http://schemas.microsoft.com/office/powerpoint/2010/main" val="3039689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a:xfrm>
            <a:off x="9255346" y="2750337"/>
            <a:ext cx="1171888" cy="1356442"/>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3331442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11309"/>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4248131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11615"/>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86332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09925"/>
            <a:ext cx="1154151" cy="1090789"/>
          </a:xfrm>
        </p:spPr>
        <p:txBody>
          <a:bodyPr/>
          <a:lstStyle/>
          <a:p>
            <a:fld id="{1C80A6F4-5FA3-B44E-A84C-56C4EFC18081}" type="slidenum">
              <a:rPr lang="es-AR" smtClean="0"/>
              <a:pPr/>
              <a:t>‹Nº›</a:t>
            </a:fld>
            <a:endParaRPr lang="es-AR"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077298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09925"/>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3887090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327865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2627878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35301722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36FD7BE6-59AC-AD46-9C2C-FD59736ADB7C}" type="datetimeFigureOut">
              <a:rPr lang="es-AR" smtClean="0"/>
              <a:pPr/>
              <a:t>15/8/2024</a:t>
            </a:fld>
            <a:endParaRPr lang="es-AR" dirty="0"/>
          </a:p>
        </p:txBody>
      </p:sp>
      <p:sp>
        <p:nvSpPr>
          <p:cNvPr id="5" name="Footer Placeholder 4"/>
          <p:cNvSpPr>
            <a:spLocks noGrp="1"/>
          </p:cNvSpPr>
          <p:nvPr>
            <p:ph type="ftr" sz="quarter" idx="11"/>
          </p:nvPr>
        </p:nvSpPr>
        <p:spPr>
          <a:xfrm>
            <a:off x="680321" y="5936188"/>
            <a:ext cx="6126805" cy="365125"/>
          </a:xfrm>
        </p:spPr>
        <p:txBody>
          <a:bodyPr/>
          <a:lstStyle/>
          <a:p>
            <a:endParaRPr lang="es-AR"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3536476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408169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a:xfrm>
            <a:off x="10729455" y="2869895"/>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2832258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2754015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8" name="Footer Placeholder 7"/>
          <p:cNvSpPr>
            <a:spLocks noGrp="1"/>
          </p:cNvSpPr>
          <p:nvPr>
            <p:ph type="ftr" sz="quarter" idx="11"/>
          </p:nvPr>
        </p:nvSpPr>
        <p:spPr/>
        <p:txBody>
          <a:bodyPr/>
          <a:lstStyle/>
          <a:p>
            <a:endParaRPr lang="es-AR" dirty="0"/>
          </a:p>
        </p:txBody>
      </p:sp>
      <p:sp>
        <p:nvSpPr>
          <p:cNvPr id="9" name="Slide Number Placeholder 8"/>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2156750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2486362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3" name="Footer Placeholder 2"/>
          <p:cNvSpPr>
            <a:spLocks noGrp="1"/>
          </p:cNvSpPr>
          <p:nvPr>
            <p:ph type="ftr" sz="quarter" idx="11"/>
          </p:nvPr>
        </p:nvSpPr>
        <p:spPr/>
        <p:txBody>
          <a:bodyPr/>
          <a:lstStyle/>
          <a:p>
            <a:endParaRPr lang="es-AR" dirty="0"/>
          </a:p>
        </p:txBody>
      </p:sp>
      <p:sp>
        <p:nvSpPr>
          <p:cNvPr id="4" name="Slide Number Placeholder 3"/>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194093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4027908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15/8/2024</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4074225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6FD7BE6-59AC-AD46-9C2C-FD59736ADB7C}" type="datetimeFigureOut">
              <a:rPr lang="es-AR" smtClean="0"/>
              <a:pPr/>
              <a:t>15/8/2024</a:t>
            </a:fld>
            <a:endParaRPr lang="es-AR"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AR"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val="133040553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diagramDrawing" Target="../diagrams/drawing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Colors" Target="../diagrams/colors2.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QuickStyle" Target="../diagrams/quickStyle2.xml"/><Relationship Id="rId5" Type="http://schemas.openxmlformats.org/officeDocument/2006/relationships/diagramQuickStyle" Target="../diagrams/quickStyle1.xml"/><Relationship Id="rId10" Type="http://schemas.openxmlformats.org/officeDocument/2006/relationships/diagramLayout" Target="../diagrams/layout2.xml"/><Relationship Id="rId4" Type="http://schemas.openxmlformats.org/officeDocument/2006/relationships/diagramLayout" Target="../diagrams/layout1.xml"/><Relationship Id="rId9" Type="http://schemas.openxmlformats.org/officeDocument/2006/relationships/diagramData" Target="../diagrams/data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image" Target="../media/image7.jp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Fer.JPG"/>
          <p:cNvPicPr>
            <a:picLocks noChangeAspect="1"/>
          </p:cNvPicPr>
          <p:nvPr/>
        </p:nvPicPr>
        <p:blipFill>
          <a:blip r:embed="rId2"/>
          <a:stretch>
            <a:fillRect/>
          </a:stretch>
        </p:blipFill>
        <p:spPr>
          <a:xfrm>
            <a:off x="7262961" y="4283503"/>
            <a:ext cx="1721950" cy="2446604"/>
          </a:xfrm>
          <a:prstGeom prst="rect">
            <a:avLst/>
          </a:prstGeom>
        </p:spPr>
      </p:pic>
      <p:graphicFrame>
        <p:nvGraphicFramePr>
          <p:cNvPr id="19" name="18 Diagrama"/>
          <p:cNvGraphicFramePr/>
          <p:nvPr>
            <p:extLst>
              <p:ext uri="{D42A27DB-BD31-4B8C-83A1-F6EECF244321}">
                <p14:modId xmlns:p14="http://schemas.microsoft.com/office/powerpoint/2010/main" val="1246783329"/>
              </p:ext>
            </p:extLst>
          </p:nvPr>
        </p:nvGraphicFramePr>
        <p:xfrm>
          <a:off x="3450565" y="6288657"/>
          <a:ext cx="3640337" cy="465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10 Imagen" descr="Aspectos Controvertidos en Fideicomisos y Fondos Comunes de Inversiones. –  Julian Martin Tax"/>
          <p:cNvPicPr/>
          <p:nvPr/>
        </p:nvPicPr>
        <p:blipFill>
          <a:blip r:embed="rId8" cstate="print"/>
          <a:srcRect/>
          <a:stretch>
            <a:fillRect/>
          </a:stretch>
        </p:blipFill>
        <p:spPr bwMode="auto">
          <a:xfrm>
            <a:off x="56522" y="105685"/>
            <a:ext cx="5483225" cy="1143000"/>
          </a:xfrm>
          <a:prstGeom prst="rect">
            <a:avLst/>
          </a:prstGeom>
          <a:noFill/>
          <a:ln w="9525">
            <a:noFill/>
            <a:miter lim="800000"/>
            <a:headEnd/>
            <a:tailEnd/>
          </a:ln>
        </p:spPr>
      </p:pic>
      <p:sp>
        <p:nvSpPr>
          <p:cNvPr id="6145" name="Rectangle 1"/>
          <p:cNvSpPr>
            <a:spLocks noChangeArrowheads="1"/>
          </p:cNvSpPr>
          <p:nvPr/>
        </p:nvSpPr>
        <p:spPr bwMode="auto">
          <a:xfrm>
            <a:off x="0" y="1365408"/>
            <a:ext cx="8933635"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200" b="1" i="0" u="none" strike="noStrike" cap="none" normalizeH="0" baseline="0" dirty="0" smtClean="0">
                <a:ln>
                  <a:noFill/>
                </a:ln>
                <a:solidFill>
                  <a:srgbClr val="1F497D"/>
                </a:solidFill>
                <a:effectLst/>
                <a:latin typeface="Arial Narrow" pitchFamily="34" charset="0"/>
                <a:ea typeface="Times New Roman" pitchFamily="18" charset="0"/>
                <a:cs typeface="Arial" pitchFamily="34" charset="0"/>
              </a:rPr>
              <a:t>V JORNADAS DE SEGURIDAD SOCIAL</a:t>
            </a:r>
            <a:endParaRPr kumimoji="0" lang="es-E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1" i="0" u="none" strike="noStrike" cap="none" normalizeH="0" baseline="0" dirty="0" smtClean="0">
                <a:ln>
                  <a:noFill/>
                </a:ln>
                <a:solidFill>
                  <a:srgbClr val="1F497D"/>
                </a:solidFill>
                <a:effectLst/>
                <a:latin typeface="Arial Narrow" pitchFamily="34" charset="0"/>
                <a:ea typeface="Times New Roman" pitchFamily="18" charset="0"/>
                <a:cs typeface="Arial" pitchFamily="34" charset="0"/>
              </a:rPr>
              <a:t>Ciudad Autónoma de Buenos Aires,  15 y 16 de agosto de 2024</a:t>
            </a:r>
            <a:endParaRPr kumimoji="0" lang="es-E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7" name="16 Diagrama"/>
          <p:cNvGraphicFramePr/>
          <p:nvPr>
            <p:extLst>
              <p:ext uri="{D42A27DB-BD31-4B8C-83A1-F6EECF244321}">
                <p14:modId xmlns:p14="http://schemas.microsoft.com/office/powerpoint/2010/main" val="990935620"/>
              </p:ext>
            </p:extLst>
          </p:nvPr>
        </p:nvGraphicFramePr>
        <p:xfrm>
          <a:off x="1394579" y="2544793"/>
          <a:ext cx="6050018" cy="161313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8" name="7 Grupo"/>
          <p:cNvGrpSpPr/>
          <p:nvPr/>
        </p:nvGrpSpPr>
        <p:grpSpPr>
          <a:xfrm>
            <a:off x="134756" y="6309995"/>
            <a:ext cx="3197024" cy="444600"/>
            <a:chOff x="0" y="10669"/>
            <a:chExt cx="3640337" cy="444600"/>
          </a:xfrm>
        </p:grpSpPr>
        <p:sp>
          <p:nvSpPr>
            <p:cNvPr id="9" name="8 Rectángulo redondeado"/>
            <p:cNvSpPr/>
            <p:nvPr/>
          </p:nvSpPr>
          <p:spPr>
            <a:xfrm>
              <a:off x="0" y="10669"/>
              <a:ext cx="3640337" cy="4446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9 Rectángulo"/>
            <p:cNvSpPr/>
            <p:nvPr/>
          </p:nvSpPr>
          <p:spPr>
            <a:xfrm>
              <a:off x="21704" y="32373"/>
              <a:ext cx="3596929" cy="4011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AR" sz="1900" b="1" i="0" kern="1200" baseline="0" dirty="0" smtClean="0">
                  <a:latin typeface="Arial Narrow" pitchFamily="34" charset="0"/>
                </a:rPr>
                <a:t>Jueves 15 de agosto de 2024</a:t>
              </a:r>
              <a:endParaRPr lang="es-ES" sz="1900" b="1" i="0" kern="1200" baseline="0" dirty="0">
                <a:latin typeface="Arial Narrow" pitchFamily="34" charset="0"/>
              </a:endParaRPr>
            </a:p>
          </p:txBody>
        </p:sp>
      </p:grpSp>
    </p:spTree>
    <p:extLst>
      <p:ext uri="{BB962C8B-B14F-4D97-AF65-F5344CB8AC3E}">
        <p14:creationId xmlns:p14="http://schemas.microsoft.com/office/powerpoint/2010/main" val="17431047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r>
              <a:rPr lang="es-AR" sz="2400" b="1" dirty="0" smtClean="0">
                <a:solidFill>
                  <a:srgbClr val="004D86"/>
                </a:solidFill>
                <a:latin typeface="Arial Narrow" pitchFamily="34" charset="0"/>
              </a:rPr>
              <a:t>Actas de deuda e infracción</a:t>
            </a:r>
            <a:endParaRPr lang="es-AR" sz="2800" b="1"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09720338"/>
              </p:ext>
            </p:extLst>
          </p:nvPr>
        </p:nvGraphicFramePr>
        <p:xfrm>
          <a:off x="212121" y="3836275"/>
          <a:ext cx="11045357" cy="2900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317225" y="2115097"/>
            <a:ext cx="11045357" cy="1477328"/>
          </a:xfrm>
          <a:prstGeom prst="rect">
            <a:avLst/>
          </a:prstGeom>
        </p:spPr>
        <p:txBody>
          <a:bodyPr wrap="square">
            <a:spAutoFit/>
          </a:bodyPr>
          <a:lstStyle/>
          <a:p>
            <a:pPr lvl="0" algn="just"/>
            <a:r>
              <a:rPr lang="es-ES" dirty="0">
                <a:solidFill>
                  <a:srgbClr val="004D86"/>
                </a:solidFill>
                <a:latin typeface="Arial Narrow" pitchFamily="34" charset="0"/>
              </a:rPr>
              <a:t>Las </a:t>
            </a:r>
            <a:r>
              <a:rPr lang="es-ES" b="1" dirty="0">
                <a:solidFill>
                  <a:srgbClr val="004D86"/>
                </a:solidFill>
                <a:latin typeface="Arial Narrow" pitchFamily="34" charset="0"/>
              </a:rPr>
              <a:t>determinaciones de deudas</a:t>
            </a:r>
            <a:r>
              <a:rPr lang="es-ES" dirty="0">
                <a:solidFill>
                  <a:srgbClr val="004D86"/>
                </a:solidFill>
                <a:latin typeface="Arial Narrow" pitchFamily="34" charset="0"/>
              </a:rPr>
              <a:t> se realizarán en forma global, detallándose la cantidad total de los trabajadores dependientes que se incluyen en dicha determinación, individualizados -cada uno de ellos- con su respectivo CUIL, la remuneración imponible utilizada como base de cálculo de la deuda y el concepto en virtud del cual se determinó la deuda. Constatado el incumplimiento se labrará el </a:t>
            </a:r>
            <a:r>
              <a:rPr lang="es-ES" b="1" dirty="0">
                <a:solidFill>
                  <a:srgbClr val="004D86"/>
                </a:solidFill>
                <a:latin typeface="Arial Narrow" pitchFamily="34" charset="0"/>
              </a:rPr>
              <a:t>acta de infracción</a:t>
            </a:r>
            <a:r>
              <a:rPr lang="es-ES" dirty="0">
                <a:solidFill>
                  <a:srgbClr val="004D86"/>
                </a:solidFill>
                <a:latin typeface="Arial Narrow" pitchFamily="34" charset="0"/>
              </a:rPr>
              <a:t>, en las cuales se detallarán la infracción cometida, la base de cálculo de la sanción y el porcentaje aplicado (Puntos 1.1 y 1.2. RG 79/98).</a:t>
            </a:r>
          </a:p>
        </p:txBody>
      </p:sp>
    </p:spTree>
    <p:extLst>
      <p:ext uri="{BB962C8B-B14F-4D97-AF65-F5344CB8AC3E}">
        <p14:creationId xmlns:p14="http://schemas.microsoft.com/office/powerpoint/2010/main" val="674210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r>
              <a:rPr lang="es-MX" sz="2000" b="1" dirty="0">
                <a:solidFill>
                  <a:srgbClr val="004D86"/>
                </a:solidFill>
                <a:latin typeface="Arial Narrow" pitchFamily="34" charset="0"/>
              </a:rPr>
              <a:t>CFSS, sala I, 7/6/2024, “</a:t>
            </a:r>
            <a:r>
              <a:rPr lang="es-MX" sz="2000" b="1" dirty="0" err="1">
                <a:solidFill>
                  <a:srgbClr val="004D86"/>
                </a:solidFill>
                <a:latin typeface="Arial Narrow" pitchFamily="34" charset="0"/>
              </a:rPr>
              <a:t>Broker</a:t>
            </a:r>
            <a:r>
              <a:rPr lang="es-MX" sz="2000" b="1" dirty="0">
                <a:solidFill>
                  <a:srgbClr val="004D86"/>
                </a:solidFill>
                <a:latin typeface="Arial Narrow" pitchFamily="34" charset="0"/>
              </a:rPr>
              <a:t> Roble SRL c. AFIP - DGSS s. Impugnación de deuda” </a:t>
            </a:r>
            <a:endParaRPr lang="es-AR" sz="2400" b="1" dirty="0">
              <a:solidFill>
                <a:srgbClr val="004D86"/>
              </a:solidFill>
              <a:latin typeface="Arial Narrow" pitchFamily="34" charset="0"/>
            </a:endParaRPr>
          </a:p>
        </p:txBody>
      </p:sp>
      <p:graphicFrame>
        <p:nvGraphicFramePr>
          <p:cNvPr id="6" name="5 Diagrama"/>
          <p:cNvGraphicFramePr/>
          <p:nvPr>
            <p:extLst>
              <p:ext uri="{D42A27DB-BD31-4B8C-83A1-F6EECF244321}">
                <p14:modId xmlns:p14="http://schemas.microsoft.com/office/powerpoint/2010/main" val="2759799370"/>
              </p:ext>
            </p:extLst>
          </p:nvPr>
        </p:nvGraphicFramePr>
        <p:xfrm>
          <a:off x="840828" y="5894147"/>
          <a:ext cx="9659006" cy="663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1"/>
          </p:nvPr>
        </p:nvSpPr>
        <p:spPr>
          <a:xfrm>
            <a:off x="199697" y="2252790"/>
            <a:ext cx="10541875" cy="3599316"/>
          </a:xfrm>
        </p:spPr>
        <p:txBody>
          <a:bodyPr>
            <a:normAutofit/>
          </a:bodyPr>
          <a:lstStyle/>
          <a:p>
            <a:pPr algn="just"/>
            <a:r>
              <a:rPr lang="es-MX" sz="1900" dirty="0" smtClean="0">
                <a:solidFill>
                  <a:srgbClr val="004D86"/>
                </a:solidFill>
                <a:latin typeface="Arial Narrow" pitchFamily="34" charset="0"/>
              </a:rPr>
              <a:t>Las </a:t>
            </a:r>
            <a:r>
              <a:rPr lang="es-MX" sz="1900" dirty="0">
                <a:solidFill>
                  <a:srgbClr val="004D86"/>
                </a:solidFill>
                <a:latin typeface="Arial Narrow" pitchFamily="34" charset="0"/>
              </a:rPr>
              <a:t>diligencias que se cumplen con la intervención de los funcionarios competentes y se instrumentan a través de las actas de verificación, que se notifican al interpelado, </a:t>
            </a:r>
            <a:r>
              <a:rPr lang="es-MX" sz="1900" b="1" dirty="0">
                <a:solidFill>
                  <a:srgbClr val="004D86"/>
                </a:solidFill>
                <a:latin typeface="Arial Narrow" pitchFamily="34" charset="0"/>
              </a:rPr>
              <a:t>no reúnen los requisitos esenciales ni generales de un acto administrativo</a:t>
            </a:r>
            <a:r>
              <a:rPr lang="es-MX" sz="1900" dirty="0">
                <a:solidFill>
                  <a:srgbClr val="004D86"/>
                </a:solidFill>
                <a:latin typeface="Arial Narrow" pitchFamily="34" charset="0"/>
              </a:rPr>
              <a:t> y ello por cuanto no ha mediado una decisión fundada que cause estado, pues hasta tanto no se haya agotado el procedimiento regulado por la ley 18.820 y que da lugar a la ejecución, </a:t>
            </a:r>
            <a:r>
              <a:rPr lang="es-MX" sz="1900" b="1" dirty="0">
                <a:solidFill>
                  <a:srgbClr val="004D86"/>
                </a:solidFill>
                <a:latin typeface="Arial Narrow" pitchFamily="34" charset="0"/>
              </a:rPr>
              <a:t>no es un acto administrativo definitivo, contando el obligado con los medios legales apropiados para demostrar la improcedencia del débito intimado.</a:t>
            </a:r>
          </a:p>
          <a:p>
            <a:pPr algn="just"/>
            <a:r>
              <a:rPr lang="es-MX" sz="1900" b="1" dirty="0">
                <a:solidFill>
                  <a:srgbClr val="004D86"/>
                </a:solidFill>
                <a:latin typeface="Arial Narrow" pitchFamily="34" charset="0"/>
              </a:rPr>
              <a:t>Es sólo la conformidad del contribuyente, mediante la no impugnación de las actas, lo que permite al fisco proceder a su cobro</a:t>
            </a:r>
            <a:r>
              <a:rPr lang="es-MX" sz="1900" dirty="0">
                <a:solidFill>
                  <a:srgbClr val="004D86"/>
                </a:solidFill>
                <a:latin typeface="Arial Narrow" pitchFamily="34" charset="0"/>
              </a:rPr>
              <a:t>, y si, por el contrario, se muestra disconforme con la deuda o infracción, la ley 18.820 pone a su alcance el procedimiento recursivo adecuado para fundamentar sus agravios. </a:t>
            </a:r>
          </a:p>
          <a:p>
            <a:pPr algn="just"/>
            <a:r>
              <a:rPr lang="es-MX" sz="1900" b="1" dirty="0">
                <a:solidFill>
                  <a:srgbClr val="004D86"/>
                </a:solidFill>
                <a:latin typeface="Arial Narrow" pitchFamily="34" charset="0"/>
              </a:rPr>
              <a:t>Sólo después de una decisión fundada, acto administrativo definitivo</a:t>
            </a:r>
            <a:r>
              <a:rPr lang="es-MX" sz="1900" dirty="0">
                <a:solidFill>
                  <a:srgbClr val="004D86"/>
                </a:solidFill>
                <a:latin typeface="Arial Narrow" pitchFamily="34" charset="0"/>
              </a:rPr>
              <a:t>, contraria a la pretensión del recurrente, </a:t>
            </a:r>
            <a:r>
              <a:rPr lang="es-MX" sz="1900" b="1" dirty="0">
                <a:solidFill>
                  <a:srgbClr val="004D86"/>
                </a:solidFill>
                <a:latin typeface="Arial Narrow" pitchFamily="34" charset="0"/>
              </a:rPr>
              <a:t>se habilitará a la ejecución fiscal</a:t>
            </a:r>
            <a:r>
              <a:rPr lang="es-MX" sz="1900" dirty="0">
                <a:solidFill>
                  <a:srgbClr val="004D86"/>
                </a:solidFill>
                <a:latin typeface="Arial Narrow" pitchFamily="34" charset="0"/>
              </a:rPr>
              <a:t>, siempre y cuando no medie apelación ante la Excma. Cámara Federal de Seguridad Social, pues entonces deberá esperarse una sentencia favorable de ésta a los intereses fiscales”.</a:t>
            </a:r>
          </a:p>
          <a:p>
            <a:endParaRPr lang="es-AR" dirty="0"/>
          </a:p>
        </p:txBody>
      </p:sp>
    </p:spTree>
    <p:extLst>
      <p:ext uri="{BB962C8B-B14F-4D97-AF65-F5344CB8AC3E}">
        <p14:creationId xmlns:p14="http://schemas.microsoft.com/office/powerpoint/2010/main" val="3493623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00CC109-E152-624E-B65D-78CADF4BAC80}"/>
              </a:ext>
            </a:extLst>
          </p:cNvPr>
          <p:cNvSpPr>
            <a:spLocks noGrp="1"/>
          </p:cNvSpPr>
          <p:nvPr>
            <p:ph type="title"/>
          </p:nvPr>
        </p:nvSpPr>
        <p:spPr/>
        <p:txBody>
          <a:bodyPr>
            <a:normAutofit/>
          </a:bodyPr>
          <a:lstStyle/>
          <a:p>
            <a:r>
              <a:rPr lang="es-AR" sz="2800" b="1" dirty="0" smtClean="0">
                <a:solidFill>
                  <a:srgbClr val="004D86"/>
                </a:solidFill>
                <a:latin typeface="Arial Narrow" pitchFamily="34" charset="0"/>
              </a:rPr>
              <a:t>Acceso al material por código QR </a:t>
            </a:r>
            <a:endParaRPr lang="es-AR" sz="2800" dirty="0">
              <a:solidFill>
                <a:srgbClr val="004D86"/>
              </a:solidFill>
              <a:latin typeface="Arial Narrow" pitchFamily="34" charset="0"/>
            </a:endParaRPr>
          </a:p>
        </p:txBody>
      </p:sp>
      <p:sp>
        <p:nvSpPr>
          <p:cNvPr id="5" name="AutoShape 2" descr="imag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127" y="2453718"/>
            <a:ext cx="4389063" cy="415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8475" y="2453718"/>
            <a:ext cx="3885707" cy="3843925"/>
          </a:xfrm>
          <a:prstGeom prst="rect">
            <a:avLst/>
          </a:prstGeom>
        </p:spPr>
      </p:pic>
    </p:spTree>
    <p:extLst>
      <p:ext uri="{BB962C8B-B14F-4D97-AF65-F5344CB8AC3E}">
        <p14:creationId xmlns:p14="http://schemas.microsoft.com/office/powerpoint/2010/main" val="31435658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xmlns="" id="{B28AE564-D226-674B-9998-2535458A227E}"/>
              </a:ext>
            </a:extLst>
          </p:cNvPr>
          <p:cNvSpPr txBox="1">
            <a:spLocks/>
          </p:cNvSpPr>
          <p:nvPr/>
        </p:nvSpPr>
        <p:spPr>
          <a:xfrm>
            <a:off x="759171" y="2760453"/>
            <a:ext cx="5167176" cy="136297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AR" sz="4000" i="0" u="none" strike="noStrike" kern="1200" cap="none" spc="0" normalizeH="0" baseline="0" noProof="0" dirty="0" smtClean="0">
                <a:ln>
                  <a:noFill/>
                </a:ln>
                <a:solidFill>
                  <a:srgbClr val="004D86"/>
                </a:solidFill>
                <a:effectLst/>
                <a:uLnTx/>
                <a:uFillTx/>
                <a:latin typeface="Arial Narrow" pitchFamily="34" charset="0"/>
                <a:ea typeface="+mj-ea"/>
                <a:cs typeface="+mj-cs"/>
              </a:rPr>
              <a:t>Muchas gracias, </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s-AR" sz="2800" b="1" i="0" u="none" strike="noStrike" kern="1200" cap="none" spc="0" normalizeH="0" baseline="0" noProof="0" dirty="0" smtClean="0">
                <a:ln>
                  <a:noFill/>
                </a:ln>
                <a:solidFill>
                  <a:srgbClr val="004D86"/>
                </a:solidFill>
                <a:effectLst/>
                <a:uLnTx/>
                <a:uFillTx/>
                <a:latin typeface="Arial Narrow" pitchFamily="34" charset="0"/>
                <a:ea typeface="+mj-ea"/>
                <a:cs typeface="+mj-cs"/>
              </a:rPr>
              <a:t>Fernando Diez</a:t>
            </a:r>
          </a:p>
          <a:p>
            <a:pPr marL="0" marR="0" lvl="0" indent="0" algn="l" defTabSz="914400" rtl="0" eaLnBrk="1" fontAlgn="auto" latinLnBrk="0" hangingPunct="1">
              <a:lnSpc>
                <a:spcPct val="90000"/>
              </a:lnSpc>
              <a:spcBef>
                <a:spcPct val="0"/>
              </a:spcBef>
              <a:spcAft>
                <a:spcPts val="0"/>
              </a:spcAft>
              <a:buClrTx/>
              <a:buSzTx/>
              <a:buFontTx/>
              <a:buNone/>
              <a:tabLst/>
              <a:defRPr/>
            </a:pPr>
            <a:r>
              <a:rPr lang="es-AR" sz="2000" dirty="0" smtClean="0">
                <a:solidFill>
                  <a:srgbClr val="004D86"/>
                </a:solidFill>
                <a:latin typeface="Arial Narrow" pitchFamily="34" charset="0"/>
                <a:ea typeface="+mj-ea"/>
                <a:cs typeface="+mj-cs"/>
              </a:rPr>
              <a:t>fernando@estudiodiez.com</a:t>
            </a:r>
            <a:endParaRPr kumimoji="0" lang="es-ES" sz="2000" i="0" u="none" strike="noStrike" kern="1200" cap="none" spc="0" normalizeH="0" baseline="0" noProof="0" dirty="0">
              <a:ln>
                <a:noFill/>
              </a:ln>
              <a:solidFill>
                <a:srgbClr val="004D86"/>
              </a:solidFill>
              <a:effectLst/>
              <a:uLnTx/>
              <a:uFillTx/>
              <a:latin typeface="Arial Narrow" pitchFamily="34" charset="0"/>
              <a:ea typeface="+mj-ea"/>
              <a:cs typeface="+mj-cs"/>
            </a:endParaRPr>
          </a:p>
        </p:txBody>
      </p:sp>
      <p:pic>
        <p:nvPicPr>
          <p:cNvPr id="5" name="4 Imagen" descr="Aspectos Controvertidos en Fideicomisos y Fondos Comunes de Inversiones. –  Julian Martin Tax"/>
          <p:cNvPicPr/>
          <p:nvPr/>
        </p:nvPicPr>
        <p:blipFill>
          <a:blip r:embed="rId2" cstate="print"/>
          <a:srcRect/>
          <a:stretch>
            <a:fillRect/>
          </a:stretch>
        </p:blipFill>
        <p:spPr bwMode="auto">
          <a:xfrm>
            <a:off x="0" y="0"/>
            <a:ext cx="5483225" cy="1143000"/>
          </a:xfrm>
          <a:prstGeom prst="rect">
            <a:avLst/>
          </a:prstGeom>
          <a:noFill/>
          <a:ln w="9525">
            <a:noFill/>
            <a:miter lim="800000"/>
            <a:headEnd/>
            <a:tailEnd/>
          </a:ln>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4494" y="1752765"/>
            <a:ext cx="4231947" cy="3682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3104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a:xfrm>
            <a:off x="421528" y="753228"/>
            <a:ext cx="9613861" cy="1080938"/>
          </a:xfrm>
        </p:spPr>
        <p:txBody>
          <a:bodyPr>
            <a:normAutofit/>
          </a:bodyPr>
          <a:lstStyle/>
          <a:p>
            <a:pPr>
              <a:lnSpc>
                <a:spcPct val="100000"/>
              </a:lnSpc>
              <a:spcBef>
                <a:spcPts val="600"/>
              </a:spcBef>
            </a:pPr>
            <a:r>
              <a:rPr lang="es-ES" sz="2800" b="1" dirty="0" smtClean="0">
                <a:solidFill>
                  <a:srgbClr val="004D86"/>
                </a:solidFill>
                <a:latin typeface="Arial Narrow" pitchFamily="34" charset="0"/>
              </a:rPr>
              <a:t>Agenda </a:t>
            </a:r>
            <a:endParaRPr lang="es-ES" sz="2800" dirty="0" smtClean="0">
              <a:solidFill>
                <a:srgbClr val="004D86"/>
              </a:solidFill>
              <a:latin typeface="Arial Narrow" pitchFamily="34" charset="0"/>
            </a:endParaRPr>
          </a:p>
        </p:txBody>
      </p:sp>
      <p:graphicFrame>
        <p:nvGraphicFramePr>
          <p:cNvPr id="8" name="3 Marcador de contenido"/>
          <p:cNvGraphicFramePr>
            <a:graphicFrameLocks/>
          </p:cNvGraphicFramePr>
          <p:nvPr>
            <p:extLst>
              <p:ext uri="{D42A27DB-BD31-4B8C-83A1-F6EECF244321}">
                <p14:modId xmlns:p14="http://schemas.microsoft.com/office/powerpoint/2010/main" val="3472985844"/>
              </p:ext>
            </p:extLst>
          </p:nvPr>
        </p:nvGraphicFramePr>
        <p:xfrm>
          <a:off x="656420" y="2217683"/>
          <a:ext cx="10352864" cy="4319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90828" y="4918841"/>
            <a:ext cx="2101172" cy="193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026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00CC109-E152-624E-B65D-78CADF4BAC80}"/>
              </a:ext>
            </a:extLst>
          </p:cNvPr>
          <p:cNvSpPr>
            <a:spLocks noGrp="1"/>
          </p:cNvSpPr>
          <p:nvPr>
            <p:ph type="title"/>
          </p:nvPr>
        </p:nvSpPr>
        <p:spPr>
          <a:xfrm>
            <a:off x="301925" y="753228"/>
            <a:ext cx="10019233" cy="1080938"/>
          </a:xfrm>
        </p:spPr>
        <p:txBody>
          <a:bodyPr>
            <a:normAutofit/>
          </a:bodyPr>
          <a:lstStyle/>
          <a:p>
            <a:r>
              <a:rPr lang="es-AR" sz="2800" b="1" dirty="0">
                <a:solidFill>
                  <a:srgbClr val="004D86"/>
                </a:solidFill>
                <a:latin typeface="Arial Narrow" pitchFamily="34" charset="0"/>
              </a:rPr>
              <a:t>Preliminar: </a:t>
            </a:r>
            <a:r>
              <a:rPr lang="es-AR" sz="2400" i="1" dirty="0">
                <a:solidFill>
                  <a:srgbClr val="004D86"/>
                </a:solidFill>
                <a:latin typeface="Arial Narrow" pitchFamily="34" charset="0"/>
              </a:rPr>
              <a:t>La confusión es el primer paso hacia la claridad</a:t>
            </a:r>
            <a:endParaRPr lang="es-AR" sz="2400" i="1" dirty="0">
              <a:solidFill>
                <a:schemeClr val="tx2"/>
              </a:solidFill>
              <a:latin typeface="Arial Narrow"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041678171"/>
              </p:ext>
            </p:extLst>
          </p:nvPr>
        </p:nvGraphicFramePr>
        <p:xfrm>
          <a:off x="163489" y="3106104"/>
          <a:ext cx="10016434" cy="35497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extLst>
              <p:ext uri="{D42A27DB-BD31-4B8C-83A1-F6EECF244321}">
                <p14:modId xmlns:p14="http://schemas.microsoft.com/office/powerpoint/2010/main" val="1540013421"/>
              </p:ext>
            </p:extLst>
          </p:nvPr>
        </p:nvGraphicFramePr>
        <p:xfrm>
          <a:off x="-420414" y="2022342"/>
          <a:ext cx="7441324" cy="84698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8" name="7 Imagen"/>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29349" y="4129984"/>
            <a:ext cx="2533879" cy="2697139"/>
          </a:xfrm>
          <a:prstGeom prst="rect">
            <a:avLst/>
          </a:prstGeom>
        </p:spPr>
      </p:pic>
    </p:spTree>
    <p:extLst>
      <p:ext uri="{BB962C8B-B14F-4D97-AF65-F5344CB8AC3E}">
        <p14:creationId xmlns:p14="http://schemas.microsoft.com/office/powerpoint/2010/main" val="1476374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pPr lvl="0"/>
            <a:r>
              <a:rPr lang="es-AR" sz="2400" b="1" dirty="0" smtClean="0">
                <a:solidFill>
                  <a:srgbClr val="004D86"/>
                </a:solidFill>
                <a:latin typeface="Arial Narrow" pitchFamily="34" charset="0"/>
              </a:rPr>
              <a:t>Actas de relevamiento: </a:t>
            </a:r>
            <a:r>
              <a:rPr lang="es-AR" sz="2000" dirty="0" smtClean="0">
                <a:solidFill>
                  <a:srgbClr val="004D86"/>
                </a:solidFill>
                <a:latin typeface="Arial Narrow" pitchFamily="34" charset="0"/>
              </a:rPr>
              <a:t>Naturaleza jurídica y valor probatorio </a:t>
            </a:r>
            <a:endParaRPr lang="es-AR" sz="2400"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871263214"/>
              </p:ext>
            </p:extLst>
          </p:nvPr>
        </p:nvGraphicFramePr>
        <p:xfrm>
          <a:off x="197250" y="2164504"/>
          <a:ext cx="11396335" cy="42027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065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pPr lvl="0"/>
            <a:r>
              <a:rPr lang="es-AR" sz="2400" b="1" dirty="0" smtClean="0">
                <a:solidFill>
                  <a:srgbClr val="004D86"/>
                </a:solidFill>
                <a:latin typeface="Arial Narrow" pitchFamily="34" charset="0"/>
              </a:rPr>
              <a:t>Actas de relevamiento: </a:t>
            </a:r>
            <a:r>
              <a:rPr lang="es-AR" sz="2400" dirty="0" smtClean="0">
                <a:solidFill>
                  <a:srgbClr val="004D86"/>
                </a:solidFill>
                <a:latin typeface="Arial Narrow" pitchFamily="34" charset="0"/>
              </a:rPr>
              <a:t>Instrumento Público</a:t>
            </a:r>
            <a:endParaRPr lang="es-AR" sz="2400"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238370071"/>
              </p:ext>
            </p:extLst>
          </p:nvPr>
        </p:nvGraphicFramePr>
        <p:xfrm>
          <a:off x="197250" y="1963024"/>
          <a:ext cx="11455058" cy="4723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75452" y="373172"/>
            <a:ext cx="2990343" cy="1886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3268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pPr lvl="0"/>
            <a:r>
              <a:rPr lang="es-AR" sz="2400" b="1" dirty="0" smtClean="0">
                <a:solidFill>
                  <a:srgbClr val="004D86"/>
                </a:solidFill>
                <a:latin typeface="Arial Narrow" pitchFamily="34" charset="0"/>
              </a:rPr>
              <a:t>Actas de relevamiento: </a:t>
            </a:r>
            <a:r>
              <a:rPr lang="es-AR" sz="2400" dirty="0" smtClean="0">
                <a:solidFill>
                  <a:srgbClr val="004D86"/>
                </a:solidFill>
                <a:latin typeface="Arial Narrow" pitchFamily="34" charset="0"/>
              </a:rPr>
              <a:t>valor probatorio</a:t>
            </a:r>
            <a:endParaRPr lang="es-AR" sz="2400"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83356376"/>
              </p:ext>
            </p:extLst>
          </p:nvPr>
        </p:nvGraphicFramePr>
        <p:xfrm>
          <a:off x="197250" y="2087592"/>
          <a:ext cx="11034351" cy="4556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1418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pPr lvl="0"/>
            <a:r>
              <a:rPr lang="es-AR" sz="2400" b="1" dirty="0" smtClean="0">
                <a:solidFill>
                  <a:srgbClr val="004D86"/>
                </a:solidFill>
                <a:latin typeface="Arial Narrow" pitchFamily="34" charset="0"/>
              </a:rPr>
              <a:t>Actas de relevamiento: </a:t>
            </a:r>
            <a:r>
              <a:rPr lang="es-AR" sz="2400" dirty="0" smtClean="0">
                <a:solidFill>
                  <a:srgbClr val="004D86"/>
                </a:solidFill>
                <a:latin typeface="Arial Narrow" pitchFamily="34" charset="0"/>
              </a:rPr>
              <a:t>valor probatorio</a:t>
            </a:r>
            <a:endParaRPr lang="es-AR" sz="2400"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748079750"/>
              </p:ext>
            </p:extLst>
          </p:nvPr>
        </p:nvGraphicFramePr>
        <p:xfrm>
          <a:off x="197250" y="1861826"/>
          <a:ext cx="11034351" cy="3635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10906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pPr lvl="0"/>
            <a:r>
              <a:rPr lang="es-AR" sz="2400" b="1" dirty="0">
                <a:solidFill>
                  <a:srgbClr val="004D86"/>
                </a:solidFill>
                <a:latin typeface="Arial Narrow" pitchFamily="34" charset="0"/>
              </a:rPr>
              <a:t>Las declaraciones del relevamiento vs. declaraciones posteriores</a:t>
            </a:r>
            <a:endParaRPr lang="es-AR" sz="2400"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79816107"/>
              </p:ext>
            </p:extLst>
          </p:nvPr>
        </p:nvGraphicFramePr>
        <p:xfrm>
          <a:off x="197250" y="2045647"/>
          <a:ext cx="11034351" cy="36924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228353" y="5868290"/>
            <a:ext cx="10961299" cy="923330"/>
          </a:xfrm>
          <a:prstGeom prst="rect">
            <a:avLst/>
          </a:prstGeom>
          <a:solidFill>
            <a:schemeClr val="bg2"/>
          </a:solidFill>
          <a:ln w="12700">
            <a:solidFill>
              <a:schemeClr val="tx1"/>
            </a:solidFill>
          </a:ln>
        </p:spPr>
        <p:txBody>
          <a:bodyPr wrap="square">
            <a:spAutoFit/>
          </a:bodyPr>
          <a:lstStyle/>
          <a:p>
            <a:pPr lvl="0" algn="just"/>
            <a:r>
              <a:rPr lang="es-AR" b="1" dirty="0" smtClean="0">
                <a:solidFill>
                  <a:srgbClr val="004D86"/>
                </a:solidFill>
                <a:latin typeface="Arial Narrow" pitchFamily="34" charset="0"/>
              </a:rPr>
              <a:t>Lugar del relevamiento</a:t>
            </a:r>
            <a:r>
              <a:rPr lang="es-AR" dirty="0" smtClean="0">
                <a:solidFill>
                  <a:srgbClr val="004D86"/>
                </a:solidFill>
                <a:latin typeface="Arial Narrow" pitchFamily="34" charset="0"/>
              </a:rPr>
              <a:t>: Cuando el relevamiento de personal se efectúe fuera de la </a:t>
            </a:r>
            <a:r>
              <a:rPr lang="es-ES" dirty="0" smtClean="0">
                <a:solidFill>
                  <a:srgbClr val="004D86"/>
                </a:solidFill>
                <a:latin typeface="Arial Narrow" pitchFamily="34" charset="0"/>
              </a:rPr>
              <a:t>sede de la empresa infraccionada, </a:t>
            </a:r>
            <a:r>
              <a:rPr lang="es-ES" b="1" dirty="0" smtClean="0">
                <a:solidFill>
                  <a:srgbClr val="004D86"/>
                </a:solidFill>
                <a:latin typeface="Arial Narrow" pitchFamily="34" charset="0"/>
              </a:rPr>
              <a:t>resulta inaplicable</a:t>
            </a:r>
            <a:r>
              <a:rPr lang="es-ES" dirty="0" smtClean="0">
                <a:solidFill>
                  <a:srgbClr val="004D86"/>
                </a:solidFill>
                <a:latin typeface="Arial Narrow" pitchFamily="34" charset="0"/>
              </a:rPr>
              <a:t> el art. 23 de la LCT, toda vez que los relevados podrían ser dependientes de la apelante o de un tercero. </a:t>
            </a:r>
            <a:r>
              <a:rPr lang="es-AR" dirty="0" smtClean="0">
                <a:solidFill>
                  <a:srgbClr val="004D86"/>
                </a:solidFill>
                <a:latin typeface="Arial Narrow" pitchFamily="34" charset="0"/>
              </a:rPr>
              <a:t>CFSS, sala II, </a:t>
            </a:r>
            <a:r>
              <a:rPr lang="es-AR" b="1" dirty="0" smtClean="0">
                <a:solidFill>
                  <a:srgbClr val="004D86"/>
                </a:solidFill>
                <a:latin typeface="Arial Narrow" pitchFamily="34" charset="0"/>
              </a:rPr>
              <a:t>1/10/2020</a:t>
            </a:r>
            <a:r>
              <a:rPr lang="es-AR" dirty="0" smtClean="0">
                <a:solidFill>
                  <a:srgbClr val="004D86"/>
                </a:solidFill>
                <a:latin typeface="Arial Narrow" pitchFamily="34" charset="0"/>
              </a:rPr>
              <a:t>, “</a:t>
            </a:r>
            <a:r>
              <a:rPr lang="es-AR" b="1" dirty="0" err="1" smtClean="0">
                <a:solidFill>
                  <a:srgbClr val="004D86"/>
                </a:solidFill>
                <a:latin typeface="Arial Narrow" pitchFamily="34" charset="0"/>
              </a:rPr>
              <a:t>Esco</a:t>
            </a:r>
            <a:r>
              <a:rPr lang="es-AR" b="1" dirty="0" smtClean="0">
                <a:solidFill>
                  <a:srgbClr val="004D86"/>
                </a:solidFill>
                <a:latin typeface="Arial Narrow" pitchFamily="34" charset="0"/>
              </a:rPr>
              <a:t> SA”.</a:t>
            </a:r>
            <a:endParaRPr lang="es-AR" dirty="0" smtClean="0">
              <a:solidFill>
                <a:srgbClr val="004D86"/>
              </a:solidFill>
              <a:latin typeface="Arial Narrow" pitchFamily="34" charset="0"/>
            </a:endParaRPr>
          </a:p>
        </p:txBody>
      </p:sp>
    </p:spTree>
    <p:extLst>
      <p:ext uri="{BB962C8B-B14F-4D97-AF65-F5344CB8AC3E}">
        <p14:creationId xmlns:p14="http://schemas.microsoft.com/office/powerpoint/2010/main" val="3876955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r>
              <a:rPr lang="es-MX" sz="2400" b="1" dirty="0" smtClean="0">
                <a:solidFill>
                  <a:srgbClr val="004D86"/>
                </a:solidFill>
                <a:latin typeface="Arial Narrow" pitchFamily="34" charset="0"/>
              </a:rPr>
              <a:t>Conclusiones</a:t>
            </a:r>
            <a:endParaRPr lang="es-AR" sz="2800" b="1" dirty="0">
              <a:solidFill>
                <a:srgbClr val="004D86"/>
              </a:solidFill>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97744862"/>
              </p:ext>
            </p:extLst>
          </p:nvPr>
        </p:nvGraphicFramePr>
        <p:xfrm>
          <a:off x="199697" y="2252789"/>
          <a:ext cx="10541875" cy="4253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3587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ín">
  <a:themeElements>
    <a:clrScheme name="Personalizado 4">
      <a:dk1>
        <a:sysClr val="windowText" lastClr="000000"/>
      </a:dk1>
      <a:lt1>
        <a:sysClr val="window" lastClr="FFFFFF"/>
      </a:lt1>
      <a:dk2>
        <a:srgbClr val="4F6128"/>
      </a:dk2>
      <a:lt2>
        <a:srgbClr val="EEECE1"/>
      </a:lt2>
      <a:accent1>
        <a:srgbClr val="1F497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rlí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{272DE6B9-1EC6-9545-A97A-C57F44BD2DC2}tf10001057</Template>
  <TotalTime>4844</TotalTime>
  <Words>1923</Words>
  <Application>Microsoft Office PowerPoint</Application>
  <PresentationFormat>Personalizado</PresentationFormat>
  <Paragraphs>73</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Berlín</vt:lpstr>
      <vt:lpstr>Presentación de PowerPoint</vt:lpstr>
      <vt:lpstr>Agenda </vt:lpstr>
      <vt:lpstr>Preliminar: La confusión es el primer paso hacia la claridad</vt:lpstr>
      <vt:lpstr>Actas de relevamiento: Naturaleza jurídica y valor probatorio </vt:lpstr>
      <vt:lpstr>Actas de relevamiento: Instrumento Público</vt:lpstr>
      <vt:lpstr>Actas de relevamiento: valor probatorio</vt:lpstr>
      <vt:lpstr>Actas de relevamiento: valor probatorio</vt:lpstr>
      <vt:lpstr>Las declaraciones del relevamiento vs. declaraciones posteriores</vt:lpstr>
      <vt:lpstr>Conclusiones</vt:lpstr>
      <vt:lpstr>Actas de deuda e infracción</vt:lpstr>
      <vt:lpstr>CFSS, sala I, 7/6/2024, “Broker Roble SRL c. AFIP - DGSS s. Impugnación de deuda” </vt:lpstr>
      <vt:lpstr>Acceso al material por código QR </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 la presentación</dc:title>
  <dc:creator>Fernando J. Diez</dc:creator>
  <cp:lastModifiedBy>Fernando</cp:lastModifiedBy>
  <cp:revision>278</cp:revision>
  <dcterms:created xsi:type="dcterms:W3CDTF">2020-03-26T16:11:44Z</dcterms:created>
  <dcterms:modified xsi:type="dcterms:W3CDTF">2024-08-15T16:09:10Z</dcterms:modified>
</cp:coreProperties>
</file>