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300" r:id="rId3"/>
    <p:sldId id="301" r:id="rId4"/>
    <p:sldId id="302" r:id="rId5"/>
    <p:sldId id="303" r:id="rId6"/>
    <p:sldId id="304" r:id="rId7"/>
    <p:sldId id="305" r:id="rId8"/>
    <p:sldId id="267" r:id="rId9"/>
    <p:sldId id="268" r:id="rId10"/>
    <p:sldId id="281" r:id="rId11"/>
    <p:sldId id="282" r:id="rId12"/>
    <p:sldId id="283" r:id="rId13"/>
    <p:sldId id="289" r:id="rId14"/>
    <p:sldId id="290" r:id="rId15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552C"/>
    <a:srgbClr val="BDC1C9"/>
    <a:srgbClr val="BF4D51"/>
    <a:srgbClr val="232D50"/>
    <a:srgbClr val="A0A1A4"/>
    <a:srgbClr val="61522B"/>
    <a:srgbClr val="D1AB5A"/>
    <a:srgbClr val="5A5E60"/>
    <a:srgbClr val="009999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60BD17-DC36-48CA-B781-BDAE40EEA1CA}" type="doc">
      <dgm:prSet loTypeId="urn:microsoft.com/office/officeart/2008/layout/VerticalCurv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7780A90-F4E4-4817-8233-3E14C97DCD91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rgbClr val="002060"/>
        </a:solidFill>
      </dgm:spPr>
      <dgm:t>
        <a:bodyPr/>
        <a:lstStyle/>
        <a:p>
          <a:r>
            <a:rPr lang="es-ES" b="1" dirty="0" smtClean="0">
              <a:latin typeface="KRANLF+Calibri Bold"/>
            </a:rPr>
            <a:t>CONDONACIÓN DEL 100 % DE LAS MULTAS APLICADAS  </a:t>
          </a:r>
          <a:endParaRPr lang="es-ES" b="1" dirty="0">
            <a:latin typeface="KRANLF+Calibri Bold"/>
          </a:endParaRPr>
        </a:p>
      </dgm:t>
    </dgm:pt>
    <dgm:pt modelId="{DC642D48-C377-4786-969A-6ABEABBEB190}" type="parTrans" cxnId="{3B182D36-648E-40A6-BA9A-16818DD2B8D2}">
      <dgm:prSet/>
      <dgm:spPr/>
      <dgm:t>
        <a:bodyPr/>
        <a:lstStyle/>
        <a:p>
          <a:endParaRPr lang="es-ES" b="1"/>
        </a:p>
      </dgm:t>
    </dgm:pt>
    <dgm:pt modelId="{73316A8A-2E8D-47FA-9209-F4B47F4A631E}" type="sibTrans" cxnId="{3B182D36-648E-40A6-BA9A-16818DD2B8D2}">
      <dgm:prSet/>
      <dgm:spPr/>
      <dgm:t>
        <a:bodyPr/>
        <a:lstStyle/>
        <a:p>
          <a:endParaRPr lang="es-ES" b="1"/>
        </a:p>
      </dgm:t>
    </dgm:pt>
    <dgm:pt modelId="{48623FD6-9CC9-48D4-900B-C9692D0CBEF5}">
      <dgm:prSet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b="1" dirty="0" smtClean="0">
              <a:latin typeface="KRANLF+Calibri Bold"/>
            </a:rPr>
            <a:t>LIBERACIÓN DE MULTAS Y DEMAS SANCIONES COMETIDAS AL 31/03/2024</a:t>
          </a:r>
          <a:endParaRPr lang="es-ES" b="1" dirty="0">
            <a:latin typeface="KRANLF+Calibri Bold"/>
          </a:endParaRPr>
        </a:p>
      </dgm:t>
    </dgm:pt>
    <dgm:pt modelId="{C5B9E14B-0AC1-4DE4-B4C6-F079979F6511}" type="parTrans" cxnId="{6FC7DABA-4B2B-422E-8A01-51C2CDBD2C1D}">
      <dgm:prSet/>
      <dgm:spPr/>
      <dgm:t>
        <a:bodyPr/>
        <a:lstStyle/>
        <a:p>
          <a:endParaRPr lang="es-ES" b="1"/>
        </a:p>
      </dgm:t>
    </dgm:pt>
    <dgm:pt modelId="{F971DDE1-CB44-4F0C-A2E7-E2B8785175A5}" type="sibTrans" cxnId="{6FC7DABA-4B2B-422E-8A01-51C2CDBD2C1D}">
      <dgm:prSet/>
      <dgm:spPr/>
      <dgm:t>
        <a:bodyPr/>
        <a:lstStyle/>
        <a:p>
          <a:endParaRPr lang="es-ES" b="1"/>
        </a:p>
      </dgm:t>
    </dgm:pt>
    <dgm:pt modelId="{8A4848F0-65D7-419D-954A-FEEFFD7A9A92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rgbClr val="002060"/>
        </a:solidFill>
      </dgm:spPr>
      <dgm:t>
        <a:bodyPr/>
        <a:lstStyle/>
        <a:p>
          <a:r>
            <a:rPr lang="es-ES" b="1" dirty="0" smtClean="0">
              <a:latin typeface="KRANLF+Calibri Bold"/>
            </a:rPr>
            <a:t>BAJA DE LA INSCRIPCIÓN EN EL REPSAL. </a:t>
          </a:r>
          <a:r>
            <a:rPr lang="es-ES" b="1" dirty="0" smtClean="0">
              <a:solidFill>
                <a:schemeClr val="bg1"/>
              </a:solidFill>
              <a:latin typeface="KRANLF+Calibri Bold"/>
            </a:rPr>
            <a:t>RENUNCIA A INICIAR ACCIONES DE REINTEGRO Y/O REPETICIÓN</a:t>
          </a:r>
          <a:endParaRPr lang="es-ES" b="1" dirty="0">
            <a:solidFill>
              <a:schemeClr val="bg1"/>
            </a:solidFill>
            <a:latin typeface="KRANLF+Calibri Bold"/>
          </a:endParaRPr>
        </a:p>
      </dgm:t>
    </dgm:pt>
    <dgm:pt modelId="{6444618C-00C3-4C55-8270-DB123B01299E}" type="parTrans" cxnId="{A2F967F0-46AF-484B-8F14-A45E8BAB1C75}">
      <dgm:prSet/>
      <dgm:spPr/>
      <dgm:t>
        <a:bodyPr/>
        <a:lstStyle/>
        <a:p>
          <a:endParaRPr lang="es-ES" b="1"/>
        </a:p>
      </dgm:t>
    </dgm:pt>
    <dgm:pt modelId="{EBBF0A5D-4019-49AC-9922-9B1586802CA1}" type="sibTrans" cxnId="{A2F967F0-46AF-484B-8F14-A45E8BAB1C75}">
      <dgm:prSet/>
      <dgm:spPr/>
      <dgm:t>
        <a:bodyPr/>
        <a:lstStyle/>
        <a:p>
          <a:endParaRPr lang="es-ES" b="1"/>
        </a:p>
      </dgm:t>
    </dgm:pt>
    <dgm:pt modelId="{75B27BE8-4FCC-4631-825D-D4D55C810942}">
      <dgm:prSet phldrT="[Texto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b="1" dirty="0" smtClean="0">
              <a:latin typeface="KRANLF+Calibri Bold"/>
            </a:rPr>
            <a:t>NO SE CONSIDERARÁ QUE EXISTE REITERACIÓN</a:t>
          </a:r>
          <a:endParaRPr lang="es-ES" b="1" dirty="0">
            <a:latin typeface="KRANLF+Calibri Bold"/>
          </a:endParaRPr>
        </a:p>
      </dgm:t>
    </dgm:pt>
    <dgm:pt modelId="{C133EB96-4173-4D9C-919B-4D7D3C7CAE30}" type="parTrans" cxnId="{8E9E76BB-61FE-4C07-BF1B-F29DBFD39D55}">
      <dgm:prSet/>
      <dgm:spPr/>
      <dgm:t>
        <a:bodyPr/>
        <a:lstStyle/>
        <a:p>
          <a:endParaRPr lang="es-ES" b="1"/>
        </a:p>
      </dgm:t>
    </dgm:pt>
    <dgm:pt modelId="{EC4048E9-1FDF-48FD-ACE1-E13A8E6FCEB8}" type="sibTrans" cxnId="{8E9E76BB-61FE-4C07-BF1B-F29DBFD39D55}">
      <dgm:prSet/>
      <dgm:spPr/>
      <dgm:t>
        <a:bodyPr/>
        <a:lstStyle/>
        <a:p>
          <a:endParaRPr lang="es-ES" b="1"/>
        </a:p>
      </dgm:t>
    </dgm:pt>
    <dgm:pt modelId="{249A9C22-5EA6-4040-9177-9C092CAE53F5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rgbClr val="002060"/>
        </a:solidFill>
      </dgm:spPr>
      <dgm:t>
        <a:bodyPr/>
        <a:lstStyle/>
        <a:p>
          <a:pPr algn="just"/>
          <a:r>
            <a:rPr lang="es-ES" b="1" dirty="0" smtClean="0">
              <a:latin typeface="KRANLF+Calibri Bold"/>
            </a:rPr>
            <a:t>DISPENSA DE ESTA ADMINISTRACIÓN DE INICIAR EL SUMARIO ADMINISTRATIVO QUE CORRESPONDA</a:t>
          </a:r>
          <a:endParaRPr lang="es-ES" b="1" dirty="0">
            <a:latin typeface="KRANLF+Calibri Bold"/>
          </a:endParaRPr>
        </a:p>
      </dgm:t>
    </dgm:pt>
    <dgm:pt modelId="{FDE2E9AC-3B3F-4811-BFC3-CD380978F31C}" type="parTrans" cxnId="{47844DBE-0B9F-4566-8322-027DAB6BD786}">
      <dgm:prSet/>
      <dgm:spPr/>
      <dgm:t>
        <a:bodyPr/>
        <a:lstStyle/>
        <a:p>
          <a:endParaRPr lang="es-ES" b="1"/>
        </a:p>
      </dgm:t>
    </dgm:pt>
    <dgm:pt modelId="{996571FA-2C12-4F0E-9654-EF9520A8D9B6}" type="sibTrans" cxnId="{47844DBE-0B9F-4566-8322-027DAB6BD786}">
      <dgm:prSet/>
      <dgm:spPr/>
      <dgm:t>
        <a:bodyPr/>
        <a:lstStyle/>
        <a:p>
          <a:endParaRPr lang="es-ES" b="1"/>
        </a:p>
      </dgm:t>
    </dgm:pt>
    <dgm:pt modelId="{E486C5E5-4C64-46DB-B97F-B7F2E21D4DFE}">
      <dgm:prSet phldrT="[Texto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b="1" dirty="0" smtClean="0">
              <a:latin typeface="KRANLF+Calibri Bold"/>
            </a:rPr>
            <a:t>REDUCCIÓN DE HONORARIOS (EN CASO DE CORRESPONDER) POR ADHESIÓN DENTRO DE LOS 90 DÍAS</a:t>
          </a:r>
          <a:endParaRPr lang="es-ES" b="1" dirty="0">
            <a:latin typeface="KRANLF+Calibri Bold"/>
          </a:endParaRPr>
        </a:p>
      </dgm:t>
    </dgm:pt>
    <dgm:pt modelId="{09A0F25A-C24D-4B83-B162-37DDD634D67F}" type="parTrans" cxnId="{8D9D2C4E-9A6B-442C-A037-E987CDAC102B}">
      <dgm:prSet/>
      <dgm:spPr/>
      <dgm:t>
        <a:bodyPr/>
        <a:lstStyle/>
        <a:p>
          <a:endParaRPr lang="es-ES" b="1"/>
        </a:p>
      </dgm:t>
    </dgm:pt>
    <dgm:pt modelId="{9111FE24-6381-444A-BE43-AC211C1BB59C}" type="sibTrans" cxnId="{8D9D2C4E-9A6B-442C-A037-E987CDAC102B}">
      <dgm:prSet/>
      <dgm:spPr/>
      <dgm:t>
        <a:bodyPr/>
        <a:lstStyle/>
        <a:p>
          <a:endParaRPr lang="es-ES" b="1"/>
        </a:p>
      </dgm:t>
    </dgm:pt>
    <dgm:pt modelId="{E3AE106C-7C1F-444A-9B20-4CC410169272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rgbClr val="002060"/>
        </a:solidFill>
      </dgm:spPr>
      <dgm:t>
        <a:bodyPr/>
        <a:lstStyle/>
        <a:p>
          <a:pPr algn="just"/>
          <a:r>
            <a:rPr lang="es-ES" b="1" dirty="0" smtClean="0">
              <a:latin typeface="KRANLF+Calibri Bold"/>
            </a:rPr>
            <a:t>EL DECAIMIENTO DE LOS BENEFICIOS ACORDADOS POR REGIMENES PROMOCIONALES, NO PODRÁN SER REHABILITADOS POR ACOGIMIENTO AL PRESENTE RÉGIMEN</a:t>
          </a:r>
          <a:endParaRPr lang="es-ES" b="1" dirty="0">
            <a:latin typeface="KRANLF+Calibri Bold"/>
          </a:endParaRPr>
        </a:p>
      </dgm:t>
    </dgm:pt>
    <dgm:pt modelId="{5F6DCEF1-DC11-4322-8BB8-1FEFC4FA0852}" type="parTrans" cxnId="{2008BF44-D02A-4DAB-85F7-5AC5464F96AA}">
      <dgm:prSet/>
      <dgm:spPr/>
      <dgm:t>
        <a:bodyPr/>
        <a:lstStyle/>
        <a:p>
          <a:endParaRPr lang="es-ES" b="1"/>
        </a:p>
      </dgm:t>
    </dgm:pt>
    <dgm:pt modelId="{70E1E9E0-D82A-4E4B-A4F5-42A3A246572E}" type="sibTrans" cxnId="{2008BF44-D02A-4DAB-85F7-5AC5464F96AA}">
      <dgm:prSet/>
      <dgm:spPr/>
      <dgm:t>
        <a:bodyPr/>
        <a:lstStyle/>
        <a:p>
          <a:endParaRPr lang="es-ES" b="1"/>
        </a:p>
      </dgm:t>
    </dgm:pt>
    <dgm:pt modelId="{866E91F1-59C3-4579-9FA1-75D29C882A78}">
      <dgm:prSet phldrT="[Texto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FD10C045-C662-4FB4-9207-735600EBEE5C}" type="parTrans" cxnId="{283E9B64-E4DE-43F3-BCCE-89848D83A7F4}">
      <dgm:prSet/>
      <dgm:spPr/>
      <dgm:t>
        <a:bodyPr/>
        <a:lstStyle/>
        <a:p>
          <a:endParaRPr lang="es-ES" b="1"/>
        </a:p>
      </dgm:t>
    </dgm:pt>
    <dgm:pt modelId="{33640865-8CF8-4AE7-BEB5-3737A0B206F7}" type="sibTrans" cxnId="{283E9B64-E4DE-43F3-BCCE-89848D83A7F4}">
      <dgm:prSet/>
      <dgm:spPr/>
      <dgm:t>
        <a:bodyPr/>
        <a:lstStyle/>
        <a:p>
          <a:endParaRPr lang="es-ES" b="1"/>
        </a:p>
      </dgm:t>
    </dgm:pt>
    <dgm:pt modelId="{BA3BD18D-FF22-4AEB-8B20-FE8AA9FAEEB4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endParaRPr lang="es-ES" b="1" dirty="0"/>
        </a:p>
      </dgm:t>
    </dgm:pt>
    <dgm:pt modelId="{7A8AF769-41B1-4063-B9AC-55B943916912}" type="parTrans" cxnId="{A7A251DB-9B18-49A9-9A1E-4DADCCDC8AEB}">
      <dgm:prSet/>
      <dgm:spPr/>
      <dgm:t>
        <a:bodyPr/>
        <a:lstStyle/>
        <a:p>
          <a:endParaRPr lang="es-ES"/>
        </a:p>
      </dgm:t>
    </dgm:pt>
    <dgm:pt modelId="{7643EBB8-3BCE-4A48-A14B-5EEA8AE43404}" type="sibTrans" cxnId="{A7A251DB-9B18-49A9-9A1E-4DADCCDC8AEB}">
      <dgm:prSet/>
      <dgm:spPr/>
      <dgm:t>
        <a:bodyPr/>
        <a:lstStyle/>
        <a:p>
          <a:endParaRPr lang="es-ES"/>
        </a:p>
      </dgm:t>
    </dgm:pt>
    <dgm:pt modelId="{8078772E-0B8F-42CE-9CB6-BBDAA7595917}" type="pres">
      <dgm:prSet presAssocID="{C060BD17-DC36-48CA-B781-BDAE40EEA1C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0944605A-CF33-4D29-9D95-718CA68B912D}" type="pres">
      <dgm:prSet presAssocID="{C060BD17-DC36-48CA-B781-BDAE40EEA1CA}" presName="Name1" presStyleCnt="0"/>
      <dgm:spPr/>
    </dgm:pt>
    <dgm:pt modelId="{F107F742-A83C-43EB-919C-A2D33C22F5F6}" type="pres">
      <dgm:prSet presAssocID="{C060BD17-DC36-48CA-B781-BDAE40EEA1CA}" presName="cycle" presStyleCnt="0"/>
      <dgm:spPr/>
    </dgm:pt>
    <dgm:pt modelId="{A1EEF0F5-00DE-44DB-B03A-903EF7CA44DF}" type="pres">
      <dgm:prSet presAssocID="{C060BD17-DC36-48CA-B781-BDAE40EEA1CA}" presName="srcNode" presStyleLbl="node1" presStyleIdx="0" presStyleCnt="7"/>
      <dgm:spPr/>
    </dgm:pt>
    <dgm:pt modelId="{DC743FE5-81E6-4955-B3D1-00231BDBF9A2}" type="pres">
      <dgm:prSet presAssocID="{C060BD17-DC36-48CA-B781-BDAE40EEA1CA}" presName="conn" presStyleLbl="parChTrans1D2" presStyleIdx="0" presStyleCnt="1"/>
      <dgm:spPr/>
      <dgm:t>
        <a:bodyPr/>
        <a:lstStyle/>
        <a:p>
          <a:endParaRPr lang="es-ES"/>
        </a:p>
      </dgm:t>
    </dgm:pt>
    <dgm:pt modelId="{3E6A057A-3EF0-4595-8E08-B1BF8D9ED4C0}" type="pres">
      <dgm:prSet presAssocID="{C060BD17-DC36-48CA-B781-BDAE40EEA1CA}" presName="extraNode" presStyleLbl="node1" presStyleIdx="0" presStyleCnt="7"/>
      <dgm:spPr/>
    </dgm:pt>
    <dgm:pt modelId="{8F8E2304-775C-4471-88D7-DA56BADDA445}" type="pres">
      <dgm:prSet presAssocID="{C060BD17-DC36-48CA-B781-BDAE40EEA1CA}" presName="dstNode" presStyleLbl="node1" presStyleIdx="0" presStyleCnt="7"/>
      <dgm:spPr/>
    </dgm:pt>
    <dgm:pt modelId="{7EFFFB1C-CC7D-4045-AEB3-BA6D6AD26551}" type="pres">
      <dgm:prSet presAssocID="{77780A90-F4E4-4817-8233-3E14C97DCD91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5F12BF-3E09-4F58-9479-5323C04CBDE7}" type="pres">
      <dgm:prSet presAssocID="{77780A90-F4E4-4817-8233-3E14C97DCD91}" presName="accent_1" presStyleCnt="0"/>
      <dgm:spPr/>
    </dgm:pt>
    <dgm:pt modelId="{9E4ECC67-06AD-429F-B2A0-D27FA63E7F8C}" type="pres">
      <dgm:prSet presAssocID="{77780A90-F4E4-4817-8233-3E14C97DCD91}" presName="accentRepeatNode" presStyleLbl="solidFgAcc1" presStyleIdx="0" presStyleCnt="7"/>
      <dgm:spPr/>
    </dgm:pt>
    <dgm:pt modelId="{ADA875EF-ADA8-4D92-89E7-C57CA864CD06}" type="pres">
      <dgm:prSet presAssocID="{48623FD6-9CC9-48D4-900B-C9692D0CBEF5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B228A3-5855-45E5-870D-E3D9B4102CDB}" type="pres">
      <dgm:prSet presAssocID="{48623FD6-9CC9-48D4-900B-C9692D0CBEF5}" presName="accent_2" presStyleCnt="0"/>
      <dgm:spPr/>
    </dgm:pt>
    <dgm:pt modelId="{9C446777-0135-49A9-A798-617CA0080F7B}" type="pres">
      <dgm:prSet presAssocID="{48623FD6-9CC9-48D4-900B-C9692D0CBEF5}" presName="accentRepeatNode" presStyleLbl="solidFgAcc1" presStyleIdx="1" presStyleCnt="7"/>
      <dgm:spPr/>
    </dgm:pt>
    <dgm:pt modelId="{4A86E450-B529-4CB4-B044-169B37D21479}" type="pres">
      <dgm:prSet presAssocID="{8A4848F0-65D7-419D-954A-FEEFFD7A9A92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827F3F-0420-4971-AC3D-BA622C50A028}" type="pres">
      <dgm:prSet presAssocID="{8A4848F0-65D7-419D-954A-FEEFFD7A9A92}" presName="accent_3" presStyleCnt="0"/>
      <dgm:spPr/>
    </dgm:pt>
    <dgm:pt modelId="{9F7D0506-15AC-4475-BD79-3B0D9505264F}" type="pres">
      <dgm:prSet presAssocID="{8A4848F0-65D7-419D-954A-FEEFFD7A9A92}" presName="accentRepeatNode" presStyleLbl="solidFgAcc1" presStyleIdx="2" presStyleCnt="7"/>
      <dgm:spPr/>
    </dgm:pt>
    <dgm:pt modelId="{CBBDD9BA-7434-4E7C-AA15-2BA01FFCF5A0}" type="pres">
      <dgm:prSet presAssocID="{75B27BE8-4FCC-4631-825D-D4D55C810942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860299-D936-4DDD-A866-22605DD3326B}" type="pres">
      <dgm:prSet presAssocID="{75B27BE8-4FCC-4631-825D-D4D55C810942}" presName="accent_4" presStyleCnt="0"/>
      <dgm:spPr/>
    </dgm:pt>
    <dgm:pt modelId="{8157C275-37D8-4D52-9B4C-416CC5B75E22}" type="pres">
      <dgm:prSet presAssocID="{75B27BE8-4FCC-4631-825D-D4D55C810942}" presName="accentRepeatNode" presStyleLbl="solidFgAcc1" presStyleIdx="3" presStyleCnt="7"/>
      <dgm:spPr/>
    </dgm:pt>
    <dgm:pt modelId="{08CBA918-310C-4296-AF16-1DF95A4878A6}" type="pres">
      <dgm:prSet presAssocID="{249A9C22-5EA6-4040-9177-9C092CAE53F5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EF8C31-65FA-4A5D-AAEC-02EA099A8C31}" type="pres">
      <dgm:prSet presAssocID="{249A9C22-5EA6-4040-9177-9C092CAE53F5}" presName="accent_5" presStyleCnt="0"/>
      <dgm:spPr/>
    </dgm:pt>
    <dgm:pt modelId="{F20C9AE9-9F31-4E13-BCA6-40FBF8930EBE}" type="pres">
      <dgm:prSet presAssocID="{249A9C22-5EA6-4040-9177-9C092CAE53F5}" presName="accentRepeatNode" presStyleLbl="solidFgAcc1" presStyleIdx="4" presStyleCnt="7"/>
      <dgm:spPr/>
    </dgm:pt>
    <dgm:pt modelId="{94648ED8-E577-487B-912E-E5A2442D165E}" type="pres">
      <dgm:prSet presAssocID="{E486C5E5-4C64-46DB-B97F-B7F2E21D4DFE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E4D126-8418-48C4-9E2E-DD7BC43090B9}" type="pres">
      <dgm:prSet presAssocID="{E486C5E5-4C64-46DB-B97F-B7F2E21D4DFE}" presName="accent_6" presStyleCnt="0"/>
      <dgm:spPr/>
    </dgm:pt>
    <dgm:pt modelId="{6F434F50-A982-4AA4-8AC1-D66C6C022ACB}" type="pres">
      <dgm:prSet presAssocID="{E486C5E5-4C64-46DB-B97F-B7F2E21D4DFE}" presName="accentRepeatNode" presStyleLbl="solidFgAcc1" presStyleIdx="5" presStyleCnt="7"/>
      <dgm:spPr/>
    </dgm:pt>
    <dgm:pt modelId="{EC4DBFDE-D6B2-405E-A895-86F65C76E7C5}" type="pres">
      <dgm:prSet presAssocID="{E3AE106C-7C1F-444A-9B20-4CC410169272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AFC4BC-4636-4030-9337-A491EA104335}" type="pres">
      <dgm:prSet presAssocID="{E3AE106C-7C1F-444A-9B20-4CC410169272}" presName="accent_7" presStyleCnt="0"/>
      <dgm:spPr/>
    </dgm:pt>
    <dgm:pt modelId="{DF189FFC-CC24-4E14-A716-DE86E947AC36}" type="pres">
      <dgm:prSet presAssocID="{E3AE106C-7C1F-444A-9B20-4CC410169272}" presName="accentRepeatNode" presStyleLbl="solidFgAcc1" presStyleIdx="6" presStyleCnt="7"/>
      <dgm:spPr/>
    </dgm:pt>
  </dgm:ptLst>
  <dgm:cxnLst>
    <dgm:cxn modelId="{B9145BFA-1F53-413B-AE5A-1C5223EAF1F5}" type="presOf" srcId="{75B27BE8-4FCC-4631-825D-D4D55C810942}" destId="{CBBDD9BA-7434-4E7C-AA15-2BA01FFCF5A0}" srcOrd="0" destOrd="0" presId="urn:microsoft.com/office/officeart/2008/layout/VerticalCurvedList"/>
    <dgm:cxn modelId="{6FC7DABA-4B2B-422E-8A01-51C2CDBD2C1D}" srcId="{C060BD17-DC36-48CA-B781-BDAE40EEA1CA}" destId="{48623FD6-9CC9-48D4-900B-C9692D0CBEF5}" srcOrd="1" destOrd="0" parTransId="{C5B9E14B-0AC1-4DE4-B4C6-F079979F6511}" sibTransId="{F971DDE1-CB44-4F0C-A2E7-E2B8785175A5}"/>
    <dgm:cxn modelId="{8E9E76BB-61FE-4C07-BF1B-F29DBFD39D55}" srcId="{C060BD17-DC36-48CA-B781-BDAE40EEA1CA}" destId="{75B27BE8-4FCC-4631-825D-D4D55C810942}" srcOrd="3" destOrd="0" parTransId="{C133EB96-4173-4D9C-919B-4D7D3C7CAE30}" sibTransId="{EC4048E9-1FDF-48FD-ACE1-E13A8E6FCEB8}"/>
    <dgm:cxn modelId="{8D9D2C4E-9A6B-442C-A037-E987CDAC102B}" srcId="{C060BD17-DC36-48CA-B781-BDAE40EEA1CA}" destId="{E486C5E5-4C64-46DB-B97F-B7F2E21D4DFE}" srcOrd="5" destOrd="0" parTransId="{09A0F25A-C24D-4B83-B162-37DDD634D67F}" sibTransId="{9111FE24-6381-444A-BE43-AC211C1BB59C}"/>
    <dgm:cxn modelId="{33A5DA18-0817-44BD-8C67-28C5EEB0369C}" type="presOf" srcId="{E486C5E5-4C64-46DB-B97F-B7F2E21D4DFE}" destId="{94648ED8-E577-487B-912E-E5A2442D165E}" srcOrd="0" destOrd="0" presId="urn:microsoft.com/office/officeart/2008/layout/VerticalCurvedList"/>
    <dgm:cxn modelId="{38B58C12-0F73-45D4-849E-D103EE387D89}" type="presOf" srcId="{E3AE106C-7C1F-444A-9B20-4CC410169272}" destId="{EC4DBFDE-D6B2-405E-A895-86F65C76E7C5}" srcOrd="0" destOrd="0" presId="urn:microsoft.com/office/officeart/2008/layout/VerticalCurvedList"/>
    <dgm:cxn modelId="{A7A251DB-9B18-49A9-9A1E-4DADCCDC8AEB}" srcId="{C060BD17-DC36-48CA-B781-BDAE40EEA1CA}" destId="{BA3BD18D-FF22-4AEB-8B20-FE8AA9FAEEB4}" srcOrd="7" destOrd="0" parTransId="{7A8AF769-41B1-4063-B9AC-55B943916912}" sibTransId="{7643EBB8-3BCE-4A48-A14B-5EEA8AE43404}"/>
    <dgm:cxn modelId="{39A490E8-647D-4E8A-BA25-877596A129F4}" type="presOf" srcId="{249A9C22-5EA6-4040-9177-9C092CAE53F5}" destId="{08CBA918-310C-4296-AF16-1DF95A4878A6}" srcOrd="0" destOrd="0" presId="urn:microsoft.com/office/officeart/2008/layout/VerticalCurvedList"/>
    <dgm:cxn modelId="{F7DF85CE-0F1E-4E01-B880-462444155D63}" type="presOf" srcId="{C060BD17-DC36-48CA-B781-BDAE40EEA1CA}" destId="{8078772E-0B8F-42CE-9CB6-BBDAA7595917}" srcOrd="0" destOrd="0" presId="urn:microsoft.com/office/officeart/2008/layout/VerticalCurvedList"/>
    <dgm:cxn modelId="{3B182D36-648E-40A6-BA9A-16818DD2B8D2}" srcId="{C060BD17-DC36-48CA-B781-BDAE40EEA1CA}" destId="{77780A90-F4E4-4817-8233-3E14C97DCD91}" srcOrd="0" destOrd="0" parTransId="{DC642D48-C377-4786-969A-6ABEABBEB190}" sibTransId="{73316A8A-2E8D-47FA-9209-F4B47F4A631E}"/>
    <dgm:cxn modelId="{283E9B64-E4DE-43F3-BCCE-89848D83A7F4}" srcId="{C060BD17-DC36-48CA-B781-BDAE40EEA1CA}" destId="{866E91F1-59C3-4579-9FA1-75D29C882A78}" srcOrd="8" destOrd="0" parTransId="{FD10C045-C662-4FB4-9207-735600EBEE5C}" sibTransId="{33640865-8CF8-4AE7-BEB5-3737A0B206F7}"/>
    <dgm:cxn modelId="{6220E006-75F6-4C2C-86FD-674A30D84CDF}" type="presOf" srcId="{8A4848F0-65D7-419D-954A-FEEFFD7A9A92}" destId="{4A86E450-B529-4CB4-B044-169B37D21479}" srcOrd="0" destOrd="0" presId="urn:microsoft.com/office/officeart/2008/layout/VerticalCurvedList"/>
    <dgm:cxn modelId="{2008BF44-D02A-4DAB-85F7-5AC5464F96AA}" srcId="{C060BD17-DC36-48CA-B781-BDAE40EEA1CA}" destId="{E3AE106C-7C1F-444A-9B20-4CC410169272}" srcOrd="6" destOrd="0" parTransId="{5F6DCEF1-DC11-4322-8BB8-1FEFC4FA0852}" sibTransId="{70E1E9E0-D82A-4E4B-A4F5-42A3A246572E}"/>
    <dgm:cxn modelId="{A3FDDC73-32C4-4FCA-B5E1-878F8DB93117}" type="presOf" srcId="{77780A90-F4E4-4817-8233-3E14C97DCD91}" destId="{7EFFFB1C-CC7D-4045-AEB3-BA6D6AD26551}" srcOrd="0" destOrd="0" presId="urn:microsoft.com/office/officeart/2008/layout/VerticalCurvedList"/>
    <dgm:cxn modelId="{2EFB0660-2B10-4259-8B8B-A707CBABA5E7}" type="presOf" srcId="{48623FD6-9CC9-48D4-900B-C9692D0CBEF5}" destId="{ADA875EF-ADA8-4D92-89E7-C57CA864CD06}" srcOrd="0" destOrd="0" presId="urn:microsoft.com/office/officeart/2008/layout/VerticalCurvedList"/>
    <dgm:cxn modelId="{A2F967F0-46AF-484B-8F14-A45E8BAB1C75}" srcId="{C060BD17-DC36-48CA-B781-BDAE40EEA1CA}" destId="{8A4848F0-65D7-419D-954A-FEEFFD7A9A92}" srcOrd="2" destOrd="0" parTransId="{6444618C-00C3-4C55-8270-DB123B01299E}" sibTransId="{EBBF0A5D-4019-49AC-9922-9B1586802CA1}"/>
    <dgm:cxn modelId="{47844DBE-0B9F-4566-8322-027DAB6BD786}" srcId="{C060BD17-DC36-48CA-B781-BDAE40EEA1CA}" destId="{249A9C22-5EA6-4040-9177-9C092CAE53F5}" srcOrd="4" destOrd="0" parTransId="{FDE2E9AC-3B3F-4811-BFC3-CD380978F31C}" sibTransId="{996571FA-2C12-4F0E-9654-EF9520A8D9B6}"/>
    <dgm:cxn modelId="{32AD31EA-5574-4DC0-A71E-B338EDB12C29}" type="presOf" srcId="{73316A8A-2E8D-47FA-9209-F4B47F4A631E}" destId="{DC743FE5-81E6-4955-B3D1-00231BDBF9A2}" srcOrd="0" destOrd="0" presId="urn:microsoft.com/office/officeart/2008/layout/VerticalCurvedList"/>
    <dgm:cxn modelId="{39EB6E54-1C5C-4DE3-B709-C4B67A09F6B2}" type="presParOf" srcId="{8078772E-0B8F-42CE-9CB6-BBDAA7595917}" destId="{0944605A-CF33-4D29-9D95-718CA68B912D}" srcOrd="0" destOrd="0" presId="urn:microsoft.com/office/officeart/2008/layout/VerticalCurvedList"/>
    <dgm:cxn modelId="{8BAB0F6C-EFBF-4AF7-B13A-E588AC227573}" type="presParOf" srcId="{0944605A-CF33-4D29-9D95-718CA68B912D}" destId="{F107F742-A83C-43EB-919C-A2D33C22F5F6}" srcOrd="0" destOrd="0" presId="urn:microsoft.com/office/officeart/2008/layout/VerticalCurvedList"/>
    <dgm:cxn modelId="{62699E83-0637-4A39-B06B-F1E73353A14F}" type="presParOf" srcId="{F107F742-A83C-43EB-919C-A2D33C22F5F6}" destId="{A1EEF0F5-00DE-44DB-B03A-903EF7CA44DF}" srcOrd="0" destOrd="0" presId="urn:microsoft.com/office/officeart/2008/layout/VerticalCurvedList"/>
    <dgm:cxn modelId="{00C5698C-DBA4-4477-B773-92812DFD463B}" type="presParOf" srcId="{F107F742-A83C-43EB-919C-A2D33C22F5F6}" destId="{DC743FE5-81E6-4955-B3D1-00231BDBF9A2}" srcOrd="1" destOrd="0" presId="urn:microsoft.com/office/officeart/2008/layout/VerticalCurvedList"/>
    <dgm:cxn modelId="{FA774F73-6F21-460D-8794-62FD52693F45}" type="presParOf" srcId="{F107F742-A83C-43EB-919C-A2D33C22F5F6}" destId="{3E6A057A-3EF0-4595-8E08-B1BF8D9ED4C0}" srcOrd="2" destOrd="0" presId="urn:microsoft.com/office/officeart/2008/layout/VerticalCurvedList"/>
    <dgm:cxn modelId="{32CDFFCA-84D8-4D61-9312-8F9A191E8D5A}" type="presParOf" srcId="{F107F742-A83C-43EB-919C-A2D33C22F5F6}" destId="{8F8E2304-775C-4471-88D7-DA56BADDA445}" srcOrd="3" destOrd="0" presId="urn:microsoft.com/office/officeart/2008/layout/VerticalCurvedList"/>
    <dgm:cxn modelId="{C9B1A907-2045-4262-AEAF-02233894FAE4}" type="presParOf" srcId="{0944605A-CF33-4D29-9D95-718CA68B912D}" destId="{7EFFFB1C-CC7D-4045-AEB3-BA6D6AD26551}" srcOrd="1" destOrd="0" presId="urn:microsoft.com/office/officeart/2008/layout/VerticalCurvedList"/>
    <dgm:cxn modelId="{669F08B4-45C1-441A-8990-11270EDFE3DC}" type="presParOf" srcId="{0944605A-CF33-4D29-9D95-718CA68B912D}" destId="{1D5F12BF-3E09-4F58-9479-5323C04CBDE7}" srcOrd="2" destOrd="0" presId="urn:microsoft.com/office/officeart/2008/layout/VerticalCurvedList"/>
    <dgm:cxn modelId="{99ADABDA-B536-4643-BEDC-0DFBB37C49AA}" type="presParOf" srcId="{1D5F12BF-3E09-4F58-9479-5323C04CBDE7}" destId="{9E4ECC67-06AD-429F-B2A0-D27FA63E7F8C}" srcOrd="0" destOrd="0" presId="urn:microsoft.com/office/officeart/2008/layout/VerticalCurvedList"/>
    <dgm:cxn modelId="{90BE229C-05D8-40AC-8DC2-32707E07F52A}" type="presParOf" srcId="{0944605A-CF33-4D29-9D95-718CA68B912D}" destId="{ADA875EF-ADA8-4D92-89E7-C57CA864CD06}" srcOrd="3" destOrd="0" presId="urn:microsoft.com/office/officeart/2008/layout/VerticalCurvedList"/>
    <dgm:cxn modelId="{26DBF4B4-E32D-4577-846C-0BA28F81D0BC}" type="presParOf" srcId="{0944605A-CF33-4D29-9D95-718CA68B912D}" destId="{85B228A3-5855-45E5-870D-E3D9B4102CDB}" srcOrd="4" destOrd="0" presId="urn:microsoft.com/office/officeart/2008/layout/VerticalCurvedList"/>
    <dgm:cxn modelId="{D2736F63-E012-4CCF-9D7F-F8803842288A}" type="presParOf" srcId="{85B228A3-5855-45E5-870D-E3D9B4102CDB}" destId="{9C446777-0135-49A9-A798-617CA0080F7B}" srcOrd="0" destOrd="0" presId="urn:microsoft.com/office/officeart/2008/layout/VerticalCurvedList"/>
    <dgm:cxn modelId="{C6455ADF-5BB1-44C1-9DDC-ADE3042F5993}" type="presParOf" srcId="{0944605A-CF33-4D29-9D95-718CA68B912D}" destId="{4A86E450-B529-4CB4-B044-169B37D21479}" srcOrd="5" destOrd="0" presId="urn:microsoft.com/office/officeart/2008/layout/VerticalCurvedList"/>
    <dgm:cxn modelId="{E189DB5D-3B27-4644-8BF7-D7F78E821F44}" type="presParOf" srcId="{0944605A-CF33-4D29-9D95-718CA68B912D}" destId="{EC827F3F-0420-4971-AC3D-BA622C50A028}" srcOrd="6" destOrd="0" presId="urn:microsoft.com/office/officeart/2008/layout/VerticalCurvedList"/>
    <dgm:cxn modelId="{F6695BBA-54CF-45C8-BC53-2A458354F37F}" type="presParOf" srcId="{EC827F3F-0420-4971-AC3D-BA622C50A028}" destId="{9F7D0506-15AC-4475-BD79-3B0D9505264F}" srcOrd="0" destOrd="0" presId="urn:microsoft.com/office/officeart/2008/layout/VerticalCurvedList"/>
    <dgm:cxn modelId="{41D26820-E44D-48A0-9667-C385F90D23DB}" type="presParOf" srcId="{0944605A-CF33-4D29-9D95-718CA68B912D}" destId="{CBBDD9BA-7434-4E7C-AA15-2BA01FFCF5A0}" srcOrd="7" destOrd="0" presId="urn:microsoft.com/office/officeart/2008/layout/VerticalCurvedList"/>
    <dgm:cxn modelId="{0ACB9A7B-B700-4C60-A187-75A7C085B8F9}" type="presParOf" srcId="{0944605A-CF33-4D29-9D95-718CA68B912D}" destId="{C7860299-D936-4DDD-A866-22605DD3326B}" srcOrd="8" destOrd="0" presId="urn:microsoft.com/office/officeart/2008/layout/VerticalCurvedList"/>
    <dgm:cxn modelId="{05DF1AFB-760E-4E28-BE46-17DE6F9B1CA9}" type="presParOf" srcId="{C7860299-D936-4DDD-A866-22605DD3326B}" destId="{8157C275-37D8-4D52-9B4C-416CC5B75E22}" srcOrd="0" destOrd="0" presId="urn:microsoft.com/office/officeart/2008/layout/VerticalCurvedList"/>
    <dgm:cxn modelId="{5CAD255B-C869-4075-89B4-AD2FB3BFAF41}" type="presParOf" srcId="{0944605A-CF33-4D29-9D95-718CA68B912D}" destId="{08CBA918-310C-4296-AF16-1DF95A4878A6}" srcOrd="9" destOrd="0" presId="urn:microsoft.com/office/officeart/2008/layout/VerticalCurvedList"/>
    <dgm:cxn modelId="{6434F471-69F8-4E98-A3A4-875872B2FE97}" type="presParOf" srcId="{0944605A-CF33-4D29-9D95-718CA68B912D}" destId="{49EF8C31-65FA-4A5D-AAEC-02EA099A8C31}" srcOrd="10" destOrd="0" presId="urn:microsoft.com/office/officeart/2008/layout/VerticalCurvedList"/>
    <dgm:cxn modelId="{250B82BF-12AF-4712-AE62-082540CD3B61}" type="presParOf" srcId="{49EF8C31-65FA-4A5D-AAEC-02EA099A8C31}" destId="{F20C9AE9-9F31-4E13-BCA6-40FBF8930EBE}" srcOrd="0" destOrd="0" presId="urn:microsoft.com/office/officeart/2008/layout/VerticalCurvedList"/>
    <dgm:cxn modelId="{F1CFE952-94A3-44B6-996F-A4BD21D3E2D5}" type="presParOf" srcId="{0944605A-CF33-4D29-9D95-718CA68B912D}" destId="{94648ED8-E577-487B-912E-E5A2442D165E}" srcOrd="11" destOrd="0" presId="urn:microsoft.com/office/officeart/2008/layout/VerticalCurvedList"/>
    <dgm:cxn modelId="{5A253035-3943-408C-A15D-6EDE864DB28E}" type="presParOf" srcId="{0944605A-CF33-4D29-9D95-718CA68B912D}" destId="{B4E4D126-8418-48C4-9E2E-DD7BC43090B9}" srcOrd="12" destOrd="0" presId="urn:microsoft.com/office/officeart/2008/layout/VerticalCurvedList"/>
    <dgm:cxn modelId="{D3B0FDB1-4274-455E-9A63-7E16F917002E}" type="presParOf" srcId="{B4E4D126-8418-48C4-9E2E-DD7BC43090B9}" destId="{6F434F50-A982-4AA4-8AC1-D66C6C022ACB}" srcOrd="0" destOrd="0" presId="urn:microsoft.com/office/officeart/2008/layout/VerticalCurvedList"/>
    <dgm:cxn modelId="{86096676-02AE-4BF9-80A9-C32201D3468D}" type="presParOf" srcId="{0944605A-CF33-4D29-9D95-718CA68B912D}" destId="{EC4DBFDE-D6B2-405E-A895-86F65C76E7C5}" srcOrd="13" destOrd="0" presId="urn:microsoft.com/office/officeart/2008/layout/VerticalCurvedList"/>
    <dgm:cxn modelId="{55A6F86D-A337-4A4B-843E-4CF909D4AD3E}" type="presParOf" srcId="{0944605A-CF33-4D29-9D95-718CA68B912D}" destId="{C4AFC4BC-4636-4030-9337-A491EA104335}" srcOrd="14" destOrd="0" presId="urn:microsoft.com/office/officeart/2008/layout/VerticalCurvedList"/>
    <dgm:cxn modelId="{67C98888-43C2-4333-99F5-3A3C07A3328F}" type="presParOf" srcId="{C4AFC4BC-4636-4030-9337-A491EA104335}" destId="{DF189FFC-CC24-4E14-A716-DE86E947AC3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743FE5-81E6-4955-B3D1-00231BDBF9A2}">
      <dsp:nvSpPr>
        <dsp:cNvPr id="0" name=""/>
        <dsp:cNvSpPr/>
      </dsp:nvSpPr>
      <dsp:spPr>
        <a:xfrm>
          <a:off x="-5461846" y="-836720"/>
          <a:ext cx="6506697" cy="6506697"/>
        </a:xfrm>
        <a:prstGeom prst="blockArc">
          <a:avLst>
            <a:gd name="adj1" fmla="val 18900000"/>
            <a:gd name="adj2" fmla="val 2700000"/>
            <a:gd name="adj3" fmla="val 33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FFFB1C-CC7D-4045-AEB3-BA6D6AD26551}">
      <dsp:nvSpPr>
        <dsp:cNvPr id="0" name=""/>
        <dsp:cNvSpPr/>
      </dsp:nvSpPr>
      <dsp:spPr>
        <a:xfrm>
          <a:off x="339052" y="219719"/>
          <a:ext cx="9733200" cy="439246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4865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KRANLF+Calibri Bold"/>
            </a:rPr>
            <a:t>CONDONACIÓN DEL 100 % DE LAS MULTAS APLICADAS  </a:t>
          </a:r>
          <a:endParaRPr lang="es-ES" sz="1400" b="1" kern="1200" dirty="0">
            <a:latin typeface="KRANLF+Calibri Bold"/>
          </a:endParaRPr>
        </a:p>
      </dsp:txBody>
      <dsp:txXfrm>
        <a:off x="339052" y="219719"/>
        <a:ext cx="9733200" cy="439246"/>
      </dsp:txXfrm>
    </dsp:sp>
    <dsp:sp modelId="{9E4ECC67-06AD-429F-B2A0-D27FA63E7F8C}">
      <dsp:nvSpPr>
        <dsp:cNvPr id="0" name=""/>
        <dsp:cNvSpPr/>
      </dsp:nvSpPr>
      <dsp:spPr>
        <a:xfrm>
          <a:off x="64523" y="164814"/>
          <a:ext cx="549057" cy="5490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A875EF-ADA8-4D92-89E7-C57CA864CD06}">
      <dsp:nvSpPr>
        <dsp:cNvPr id="0" name=""/>
        <dsp:cNvSpPr/>
      </dsp:nvSpPr>
      <dsp:spPr>
        <a:xfrm>
          <a:off x="736830" y="878976"/>
          <a:ext cx="9335422" cy="439246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34865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KRANLF+Calibri Bold"/>
            </a:rPr>
            <a:t>LIBERACIÓN DE MULTAS Y DEMAS SANCIONES COMETIDAS AL 31/03/2024</a:t>
          </a:r>
          <a:endParaRPr lang="es-ES" sz="1400" b="1" kern="1200" dirty="0">
            <a:latin typeface="KRANLF+Calibri Bold"/>
          </a:endParaRPr>
        </a:p>
      </dsp:txBody>
      <dsp:txXfrm>
        <a:off x="736830" y="878976"/>
        <a:ext cx="9335422" cy="439246"/>
      </dsp:txXfrm>
    </dsp:sp>
    <dsp:sp modelId="{9C446777-0135-49A9-A798-617CA0080F7B}">
      <dsp:nvSpPr>
        <dsp:cNvPr id="0" name=""/>
        <dsp:cNvSpPr/>
      </dsp:nvSpPr>
      <dsp:spPr>
        <a:xfrm>
          <a:off x="462301" y="824070"/>
          <a:ext cx="549057" cy="5490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86E450-B529-4CB4-B044-169B37D21479}">
      <dsp:nvSpPr>
        <dsp:cNvPr id="0" name=""/>
        <dsp:cNvSpPr/>
      </dsp:nvSpPr>
      <dsp:spPr>
        <a:xfrm>
          <a:off x="954809" y="1537749"/>
          <a:ext cx="9117443" cy="439246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4865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KRANLF+Calibri Bold"/>
            </a:rPr>
            <a:t>BAJA DE LA INSCRIPCIÓN EN EL REPSAL. </a:t>
          </a:r>
          <a:r>
            <a:rPr lang="es-ES" sz="1400" b="1" kern="1200" dirty="0" smtClean="0">
              <a:solidFill>
                <a:schemeClr val="bg1"/>
              </a:solidFill>
              <a:latin typeface="KRANLF+Calibri Bold"/>
            </a:rPr>
            <a:t>RENUNCIA A INICIAR ACCIONES DE REINTEGRO Y/O REPETICIÓN</a:t>
          </a:r>
          <a:endParaRPr lang="es-ES" sz="1400" b="1" kern="1200" dirty="0">
            <a:solidFill>
              <a:schemeClr val="bg1"/>
            </a:solidFill>
            <a:latin typeface="KRANLF+Calibri Bold"/>
          </a:endParaRPr>
        </a:p>
      </dsp:txBody>
      <dsp:txXfrm>
        <a:off x="954809" y="1537749"/>
        <a:ext cx="9117443" cy="439246"/>
      </dsp:txXfrm>
    </dsp:sp>
    <dsp:sp modelId="{9F7D0506-15AC-4475-BD79-3B0D9505264F}">
      <dsp:nvSpPr>
        <dsp:cNvPr id="0" name=""/>
        <dsp:cNvSpPr/>
      </dsp:nvSpPr>
      <dsp:spPr>
        <a:xfrm>
          <a:off x="680280" y="1482843"/>
          <a:ext cx="549057" cy="5490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BDD9BA-7434-4E7C-AA15-2BA01FFCF5A0}">
      <dsp:nvSpPr>
        <dsp:cNvPr id="0" name=""/>
        <dsp:cNvSpPr/>
      </dsp:nvSpPr>
      <dsp:spPr>
        <a:xfrm>
          <a:off x="1024408" y="2197005"/>
          <a:ext cx="9047844" cy="439246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34865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KRANLF+Calibri Bold"/>
            </a:rPr>
            <a:t>NO SE CONSIDERARÁ QUE EXISTE REITERACIÓN</a:t>
          </a:r>
          <a:endParaRPr lang="es-ES" sz="1400" b="1" kern="1200" dirty="0">
            <a:latin typeface="KRANLF+Calibri Bold"/>
          </a:endParaRPr>
        </a:p>
      </dsp:txBody>
      <dsp:txXfrm>
        <a:off x="1024408" y="2197005"/>
        <a:ext cx="9047844" cy="439246"/>
      </dsp:txXfrm>
    </dsp:sp>
    <dsp:sp modelId="{8157C275-37D8-4D52-9B4C-416CC5B75E22}">
      <dsp:nvSpPr>
        <dsp:cNvPr id="0" name=""/>
        <dsp:cNvSpPr/>
      </dsp:nvSpPr>
      <dsp:spPr>
        <a:xfrm>
          <a:off x="749879" y="2142099"/>
          <a:ext cx="549057" cy="5490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CBA918-310C-4296-AF16-1DF95A4878A6}">
      <dsp:nvSpPr>
        <dsp:cNvPr id="0" name=""/>
        <dsp:cNvSpPr/>
      </dsp:nvSpPr>
      <dsp:spPr>
        <a:xfrm>
          <a:off x="954809" y="2856261"/>
          <a:ext cx="9117443" cy="439246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48652" tIns="35560" rIns="35560" bIns="3556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KRANLF+Calibri Bold"/>
            </a:rPr>
            <a:t>DISPENSA DE ESTA ADMINISTRACIÓN DE INICIAR EL SUMARIO ADMINISTRATIVO QUE CORRESPONDA</a:t>
          </a:r>
          <a:endParaRPr lang="es-ES" sz="1400" b="1" kern="1200" dirty="0">
            <a:latin typeface="KRANLF+Calibri Bold"/>
          </a:endParaRPr>
        </a:p>
      </dsp:txBody>
      <dsp:txXfrm>
        <a:off x="954809" y="2856261"/>
        <a:ext cx="9117443" cy="439246"/>
      </dsp:txXfrm>
    </dsp:sp>
    <dsp:sp modelId="{F20C9AE9-9F31-4E13-BCA6-40FBF8930EBE}">
      <dsp:nvSpPr>
        <dsp:cNvPr id="0" name=""/>
        <dsp:cNvSpPr/>
      </dsp:nvSpPr>
      <dsp:spPr>
        <a:xfrm>
          <a:off x="680280" y="2801355"/>
          <a:ext cx="549057" cy="5490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648ED8-E577-487B-912E-E5A2442D165E}">
      <dsp:nvSpPr>
        <dsp:cNvPr id="0" name=""/>
        <dsp:cNvSpPr/>
      </dsp:nvSpPr>
      <dsp:spPr>
        <a:xfrm>
          <a:off x="736830" y="3515034"/>
          <a:ext cx="9335422" cy="439246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34865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KRANLF+Calibri Bold"/>
            </a:rPr>
            <a:t>REDUCCIÓN DE HONORARIOS (EN CASO DE CORRESPONDER) POR ADHESIÓN DENTRO DE LOS 90 DÍAS</a:t>
          </a:r>
          <a:endParaRPr lang="es-ES" sz="1400" b="1" kern="1200" dirty="0">
            <a:latin typeface="KRANLF+Calibri Bold"/>
          </a:endParaRPr>
        </a:p>
      </dsp:txBody>
      <dsp:txXfrm>
        <a:off x="736830" y="3515034"/>
        <a:ext cx="9335422" cy="439246"/>
      </dsp:txXfrm>
    </dsp:sp>
    <dsp:sp modelId="{6F434F50-A982-4AA4-8AC1-D66C6C022ACB}">
      <dsp:nvSpPr>
        <dsp:cNvPr id="0" name=""/>
        <dsp:cNvSpPr/>
      </dsp:nvSpPr>
      <dsp:spPr>
        <a:xfrm>
          <a:off x="462301" y="3460128"/>
          <a:ext cx="549057" cy="5490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4DBFDE-D6B2-405E-A895-86F65C76E7C5}">
      <dsp:nvSpPr>
        <dsp:cNvPr id="0" name=""/>
        <dsp:cNvSpPr/>
      </dsp:nvSpPr>
      <dsp:spPr>
        <a:xfrm>
          <a:off x="339052" y="4174290"/>
          <a:ext cx="9733200" cy="439246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48652" tIns="35560" rIns="35560" bIns="3556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KRANLF+Calibri Bold"/>
            </a:rPr>
            <a:t>EL DECAIMIENTO DE LOS BENEFICIOS ACORDADOS POR REGIMENES PROMOCIONALES, NO PODRÁN SER REHABILITADOS POR ACOGIMIENTO AL PRESENTE RÉGIMEN</a:t>
          </a:r>
          <a:endParaRPr lang="es-ES" sz="1400" b="1" kern="1200" dirty="0">
            <a:latin typeface="KRANLF+Calibri Bold"/>
          </a:endParaRPr>
        </a:p>
      </dsp:txBody>
      <dsp:txXfrm>
        <a:off x="339052" y="4174290"/>
        <a:ext cx="9733200" cy="439246"/>
      </dsp:txXfrm>
    </dsp:sp>
    <dsp:sp modelId="{DF189FFC-CC24-4E14-A716-DE86E947AC36}">
      <dsp:nvSpPr>
        <dsp:cNvPr id="0" name=""/>
        <dsp:cNvSpPr/>
      </dsp:nvSpPr>
      <dsp:spPr>
        <a:xfrm>
          <a:off x="64523" y="4119384"/>
          <a:ext cx="549057" cy="5490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9822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08612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32229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pPr/>
              <a:t>8/13/2024</a:t>
            </a:fld>
            <a:endParaRPr lang="en-US" dirty="0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61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55896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23712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88797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21163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218053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5605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00655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9682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E9447-3A00-4483-B7D0-12AD1ABA1CF1}" type="datetimeFigureOut">
              <a:rPr lang="es-AR" smtClean="0"/>
              <a:pPr/>
              <a:t>13/08/2024</a:t>
            </a:fld>
            <a:endParaRPr lang="es-AR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AA7A3-46ED-4760-8BA0-DBBF59AE3363}" type="slidenum">
              <a:rPr lang="es-AR" smtClean="0"/>
              <a:pPr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480799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aaef.org.ar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aaef.org.ar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aaef.org.ar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14330" y="2344126"/>
            <a:ext cx="10394238" cy="18851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4896"/>
              </a:lnSpc>
            </a:pPr>
            <a:r>
              <a:rPr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LEY 27.74</a:t>
            </a:r>
            <a:r>
              <a:rPr lang="es-ES"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2</a:t>
            </a:r>
            <a:r>
              <a:rPr sz="4900" b="1" spc="42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</a:t>
            </a:r>
            <a:r>
              <a:rPr lang="es-AR"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–</a:t>
            </a:r>
            <a:r>
              <a:rPr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</a:t>
            </a:r>
            <a:r>
              <a:rPr lang="es-ES" sz="4900" b="1" spc="-22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LEY DE BASES Y PUNTOS DE PARTIDA PARA LA LIBERTAD DE LOS ARGENTINOS</a:t>
            </a:r>
            <a:endParaRPr sz="4900" b="1" spc="-32" dirty="0">
              <a:solidFill>
                <a:srgbClr val="FFFFFF"/>
              </a:solidFill>
              <a:latin typeface="KRANLF+Calibri Bold"/>
              <a:cs typeface="KRANLF+Calibri 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4330" y="4149080"/>
            <a:ext cx="8214130" cy="1038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endParaRPr lang="es-ES" sz="2700" b="1" dirty="0" smtClean="0">
              <a:solidFill>
                <a:srgbClr val="FFFFFF"/>
              </a:solidFill>
              <a:latin typeface="KRANLF+Calibri Bold"/>
              <a:cs typeface="KRANLF+Calibri Bold"/>
            </a:endParaRPr>
          </a:p>
          <a:p>
            <a:pPr marL="0" marR="0" algn="just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sz="27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Título I</a:t>
            </a:r>
            <a:r>
              <a:rPr lang="es-ES" sz="27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V</a:t>
            </a:r>
            <a:r>
              <a:rPr sz="27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:</a:t>
            </a:r>
            <a:r>
              <a:rPr sz="2700" b="1" spc="10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</a:t>
            </a:r>
            <a:r>
              <a:rPr lang="es-ES" sz="2700" dirty="0" smtClean="0">
                <a:solidFill>
                  <a:srgbClr val="FFFFFF"/>
                </a:solidFill>
                <a:latin typeface="QDWUIG+Calibri"/>
                <a:cs typeface="QDWUIG+Calibri"/>
              </a:rPr>
              <a:t>Promoción del Empleo Registrado</a:t>
            </a:r>
          </a:p>
          <a:p>
            <a:pPr marL="0" marR="0" algn="just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700" b="1" dirty="0" smtClean="0">
                <a:solidFill>
                  <a:srgbClr val="FFFFFF"/>
                </a:solidFill>
                <a:latin typeface="QDWUIG+Calibri"/>
                <a:cs typeface="QDWUIG+Calibri"/>
              </a:rPr>
              <a:t>Título V: </a:t>
            </a:r>
            <a:r>
              <a:rPr lang="es-ES" sz="2700" dirty="0" smtClean="0">
                <a:solidFill>
                  <a:srgbClr val="FFFFFF"/>
                </a:solidFill>
                <a:latin typeface="QDWUIG+Calibri"/>
                <a:cs typeface="QDWUIG+Calibri"/>
              </a:rPr>
              <a:t>Modernización Laboral</a:t>
            </a:r>
            <a:endParaRPr sz="2700" dirty="0">
              <a:solidFill>
                <a:srgbClr val="FFFFFF"/>
              </a:solidFill>
              <a:latin typeface="QDWUIG+Calibri"/>
              <a:cs typeface="QDWUIG+Calibri"/>
            </a:endParaRPr>
          </a:p>
        </p:txBody>
      </p:sp>
      <p:pic>
        <p:nvPicPr>
          <p:cNvPr id="1026" name="Picture 2" descr="https://contenidosint.afip.gob.ar/intranet/dicoesn/docPDF/fondodepantalla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598" y="-18220"/>
            <a:ext cx="12359598" cy="695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ject 3"/>
          <p:cNvSpPr txBox="1"/>
          <p:nvPr/>
        </p:nvSpPr>
        <p:spPr>
          <a:xfrm>
            <a:off x="982680" y="2795086"/>
            <a:ext cx="7324572" cy="12480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4896"/>
              </a:lnSpc>
            </a:pPr>
            <a:r>
              <a:rPr lang="es-ES" sz="4900" b="1" spc="-22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LEY </a:t>
            </a:r>
            <a:r>
              <a:rPr lang="es-ES" sz="2600" b="1" spc="-22" dirty="0" smtClean="0">
                <a:solidFill>
                  <a:srgbClr val="A0A1A4"/>
                </a:solidFill>
                <a:latin typeface="KRANLF+Calibri Bold"/>
                <a:cs typeface="KRANLF+Calibri Bold"/>
              </a:rPr>
              <a:t>DE</a:t>
            </a:r>
            <a:r>
              <a:rPr lang="es-ES" sz="4900" b="1" spc="-22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BASES </a:t>
            </a:r>
          </a:p>
          <a:p>
            <a:pPr algn="just">
              <a:lnSpc>
                <a:spcPts val="4896"/>
              </a:lnSpc>
            </a:pPr>
            <a:r>
              <a:rPr lang="es-ES" sz="2600" b="1" spc="-22" dirty="0" smtClean="0">
                <a:solidFill>
                  <a:srgbClr val="A0A1A4"/>
                </a:solidFill>
                <a:latin typeface="KRANLF+Calibri Bold"/>
                <a:cs typeface="KRANLF+Calibri Bold"/>
              </a:rPr>
              <a:t>Y</a:t>
            </a:r>
            <a:r>
              <a:rPr lang="es-ES" sz="4900" b="1" spc="-22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MEDIDAS FISCALES</a:t>
            </a:r>
            <a:endParaRPr sz="4900" b="1" spc="-32" dirty="0">
              <a:solidFill>
                <a:srgbClr val="FFFFFF"/>
              </a:solidFill>
              <a:latin typeface="KRANLF+Calibri Bold"/>
              <a:cs typeface="KRANLF+Calibri Bold"/>
            </a:endParaRPr>
          </a:p>
        </p:txBody>
      </p:sp>
      <p:sp>
        <p:nvSpPr>
          <p:cNvPr id="7" name="object 4"/>
          <p:cNvSpPr txBox="1"/>
          <p:nvPr/>
        </p:nvSpPr>
        <p:spPr>
          <a:xfrm>
            <a:off x="982680" y="5051557"/>
            <a:ext cx="8214130" cy="1038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endParaRPr lang="es-ES" sz="2700" b="1" dirty="0" smtClean="0">
              <a:solidFill>
                <a:srgbClr val="FFFFFF"/>
              </a:solidFill>
              <a:latin typeface="KRANLF+Calibri Bold"/>
              <a:cs typeface="KRANLF+Calibri Bold"/>
            </a:endParaRPr>
          </a:p>
          <a:p>
            <a:pPr marL="0" marR="0" algn="just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sz="2700" b="1" dirty="0" smtClean="0">
                <a:solidFill>
                  <a:schemeClr val="bg1"/>
                </a:solidFill>
                <a:latin typeface="KRANLF+Calibri Bold"/>
                <a:cs typeface="KRANLF+Calibri Bold"/>
              </a:rPr>
              <a:t>Título I</a:t>
            </a:r>
            <a:r>
              <a:rPr lang="es-ES" sz="2700" b="1" dirty="0" smtClean="0">
                <a:solidFill>
                  <a:schemeClr val="bg1"/>
                </a:solidFill>
                <a:latin typeface="KRANLF+Calibri Bold"/>
                <a:cs typeface="KRANLF+Calibri Bold"/>
              </a:rPr>
              <a:t>V</a:t>
            </a:r>
            <a:r>
              <a:rPr sz="2700" b="1" dirty="0" smtClean="0">
                <a:solidFill>
                  <a:schemeClr val="bg1"/>
                </a:solidFill>
                <a:latin typeface="KRANLF+Calibri Bold"/>
                <a:cs typeface="KRANLF+Calibri Bold"/>
              </a:rPr>
              <a:t>:</a:t>
            </a:r>
            <a:r>
              <a:rPr sz="2700" b="1" spc="10" dirty="0" smtClean="0">
                <a:solidFill>
                  <a:schemeClr val="bg1"/>
                </a:solidFill>
                <a:latin typeface="KRANLF+Calibri Bold"/>
                <a:cs typeface="KRANLF+Calibri Bold"/>
              </a:rPr>
              <a:t> </a:t>
            </a:r>
            <a:r>
              <a:rPr lang="es-ES" sz="2700" dirty="0" smtClean="0">
                <a:solidFill>
                  <a:schemeClr val="bg1"/>
                </a:solidFill>
                <a:latin typeface="QDWUIG+Calibri"/>
                <a:cs typeface="QDWUIG+Calibri"/>
              </a:rPr>
              <a:t>Promoción del Empleo Registrado</a:t>
            </a:r>
          </a:p>
          <a:p>
            <a:pPr marL="0" marR="0" algn="just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700" b="1" dirty="0" smtClean="0">
                <a:solidFill>
                  <a:schemeClr val="bg1"/>
                </a:solidFill>
                <a:latin typeface="QDWUIG+Calibri"/>
                <a:cs typeface="QDWUIG+Calibri"/>
              </a:rPr>
              <a:t>Título V: </a:t>
            </a:r>
            <a:r>
              <a:rPr lang="es-ES" sz="2700" dirty="0" smtClean="0">
                <a:solidFill>
                  <a:schemeClr val="bg1"/>
                </a:solidFill>
                <a:latin typeface="QDWUIG+Calibri"/>
                <a:cs typeface="QDWUIG+Calibri"/>
              </a:rPr>
              <a:t>Modernización Laboral</a:t>
            </a:r>
            <a:endParaRPr sz="2700" dirty="0">
              <a:solidFill>
                <a:schemeClr val="bg1"/>
              </a:solidFill>
              <a:latin typeface="QDWUIG+Calibri"/>
              <a:cs typeface="QDWUIG+Calibri"/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982680" y="5187826"/>
            <a:ext cx="6392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967834" y="6189312"/>
            <a:ext cx="6392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ject 3"/>
          <p:cNvSpPr txBox="1"/>
          <p:nvPr/>
        </p:nvSpPr>
        <p:spPr>
          <a:xfrm>
            <a:off x="982680" y="2066701"/>
            <a:ext cx="5432966" cy="6283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4896"/>
              </a:lnSpc>
            </a:pPr>
            <a:r>
              <a:rPr lang="es-AR" sz="2400" b="1" dirty="0" smtClean="0">
                <a:solidFill>
                  <a:schemeClr val="bg1"/>
                </a:solidFill>
                <a:latin typeface="KRANLF+Calibri Bold"/>
                <a:cs typeface="KRANLF+Calibri Bold"/>
              </a:rPr>
              <a:t>JORNADAS DE SEGURIDAD SOCIAL</a:t>
            </a:r>
            <a:endParaRPr sz="2400" b="1" spc="-32" dirty="0">
              <a:solidFill>
                <a:schemeClr val="bg1"/>
              </a:solidFill>
              <a:latin typeface="KRANLF+Calibri Bold"/>
              <a:cs typeface="KRANLF+Calibri Bold"/>
            </a:endParaRPr>
          </a:p>
        </p:txBody>
      </p:sp>
      <p:sp>
        <p:nvSpPr>
          <p:cNvPr id="13" name="object 3"/>
          <p:cNvSpPr txBox="1"/>
          <p:nvPr/>
        </p:nvSpPr>
        <p:spPr>
          <a:xfrm>
            <a:off x="967834" y="3970277"/>
            <a:ext cx="3453218" cy="6283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96"/>
              </a:lnSpc>
            </a:pPr>
            <a:r>
              <a:rPr lang="es-ES" sz="1600" b="1" spc="-22" dirty="0" smtClean="0">
                <a:solidFill>
                  <a:schemeClr val="bg1"/>
                </a:solidFill>
                <a:latin typeface="KRANLF+Calibri Bold"/>
                <a:cs typeface="KRANLF+Calibri Bold"/>
              </a:rPr>
              <a:t>Jueves 15 </a:t>
            </a:r>
            <a:r>
              <a:rPr lang="es-ES" sz="1600" b="1" spc="-22" smtClean="0">
                <a:solidFill>
                  <a:schemeClr val="bg1"/>
                </a:solidFill>
                <a:latin typeface="KRANLF+Calibri Bold"/>
                <a:cs typeface="KRANLF+Calibri Bold"/>
              </a:rPr>
              <a:t>y </a:t>
            </a:r>
            <a:r>
              <a:rPr lang="es-ES" sz="1600" b="1" spc="-22" smtClean="0">
                <a:solidFill>
                  <a:schemeClr val="bg1"/>
                </a:solidFill>
                <a:latin typeface="KRANLF+Calibri Bold"/>
                <a:cs typeface="KRANLF+Calibri Bold"/>
              </a:rPr>
              <a:t>viernes </a:t>
            </a:r>
            <a:r>
              <a:rPr lang="es-ES" sz="1600" b="1" spc="-22" dirty="0" smtClean="0">
                <a:solidFill>
                  <a:schemeClr val="bg1"/>
                </a:solidFill>
                <a:latin typeface="KRANLF+Calibri Bold"/>
                <a:cs typeface="KRANLF+Calibri Bold"/>
              </a:rPr>
              <a:t>16 de agosto</a:t>
            </a:r>
            <a:endParaRPr sz="1600" b="1" spc="-32" dirty="0">
              <a:solidFill>
                <a:schemeClr val="bg1"/>
              </a:solidFill>
              <a:latin typeface="KRANLF+Calibri Bold"/>
              <a:cs typeface="KRANLF+Calibri Bold"/>
            </a:endParaRPr>
          </a:p>
        </p:txBody>
      </p:sp>
      <p:sp>
        <p:nvSpPr>
          <p:cNvPr id="15" name="object 3"/>
          <p:cNvSpPr txBox="1"/>
          <p:nvPr/>
        </p:nvSpPr>
        <p:spPr>
          <a:xfrm>
            <a:off x="8751113" y="1529194"/>
            <a:ext cx="3250387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/>
            <a:r>
              <a:rPr lang="es-AR" sz="1600" b="1" kern="0" dirty="0" smtClean="0">
                <a:solidFill>
                  <a:srgbClr val="BDC1C9"/>
                </a:solidFill>
                <a:latin typeface="KRANLF+Calibri Bold"/>
                <a:cs typeface="KRANLF+Calibri Bold"/>
              </a:rPr>
              <a:t>DIRECCIÓN GENERAL DE LOS RECURSOS DE LA SEGURIDAD SOCIAL (DG SESO)</a:t>
            </a:r>
            <a:endParaRPr lang="es-AR" sz="1600" b="1" kern="0" dirty="0">
              <a:solidFill>
                <a:srgbClr val="BDC1C9"/>
              </a:solidFill>
              <a:latin typeface="KRANLF+Calibri Bold"/>
              <a:cs typeface="KRANLF+Calibri Bold"/>
            </a:endParaRPr>
          </a:p>
        </p:txBody>
      </p:sp>
      <p:pic>
        <p:nvPicPr>
          <p:cNvPr id="2" name="Picture 2" descr="AAE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88" y="891382"/>
            <a:ext cx="3587564" cy="52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97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19" name="object 3"/>
          <p:cNvSpPr txBox="1"/>
          <p:nvPr/>
        </p:nvSpPr>
        <p:spPr>
          <a:xfrm>
            <a:off x="341420" y="463504"/>
            <a:ext cx="11080832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2"/>
              </a:lnSpc>
            </a:pPr>
            <a:r>
              <a:rPr lang="es-ES" sz="2600" b="1" spc="-19" dirty="0" smtClean="0">
                <a:solidFill>
                  <a:srgbClr val="159C97"/>
                </a:solidFill>
                <a:latin typeface="KRANLF+Calibri Bold"/>
                <a:cs typeface="KRANLF+Calibri Bold"/>
              </a:rPr>
              <a:t>EXCLUSIONES</a:t>
            </a:r>
            <a:endParaRPr sz="2600" b="1" spc="-19" dirty="0">
              <a:solidFill>
                <a:srgbClr val="159C97"/>
              </a:solidFill>
              <a:latin typeface="KRANLF+Calibri Bold"/>
              <a:cs typeface="KRANLF+Calibri Bold"/>
            </a:endParaRPr>
          </a:p>
        </p:txBody>
      </p:sp>
      <p:sp>
        <p:nvSpPr>
          <p:cNvPr id="21" name="object 15"/>
          <p:cNvSpPr txBox="1"/>
          <p:nvPr/>
        </p:nvSpPr>
        <p:spPr>
          <a:xfrm>
            <a:off x="502634" y="6419008"/>
            <a:ext cx="10879183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s-ES" dirty="0">
                <a:solidFill>
                  <a:srgbClr val="A0A1A4"/>
                </a:solidFill>
                <a:latin typeface="QDWUIG+Calibri"/>
                <a:cs typeface="QDWUIG+Calibri"/>
              </a:rPr>
              <a:t>Título</a:t>
            </a:r>
            <a:r>
              <a:rPr lang="es-ES" spc="12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dirty="0">
                <a:solidFill>
                  <a:srgbClr val="A0A1A4"/>
                </a:solidFill>
                <a:latin typeface="QDWUIG+Calibri"/>
                <a:cs typeface="QDWUIG+Calibri"/>
              </a:rPr>
              <a:t>I:</a:t>
            </a:r>
            <a:r>
              <a:rPr lang="es-ES" spc="17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Régimen de Regularización Excepcional de Obligaciones de la Seguridad Social</a:t>
            </a:r>
            <a:endParaRPr sz="1800" dirty="0">
              <a:solidFill>
                <a:srgbClr val="A0A1A4"/>
              </a:solidFill>
              <a:latin typeface="QDWUIG+Calibri"/>
              <a:cs typeface="QDWUIG+Calibri"/>
            </a:endParaRPr>
          </a:p>
        </p:txBody>
      </p:sp>
      <p:graphicFrame>
        <p:nvGraphicFramePr>
          <p:cNvPr id="22" name="Tab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983618"/>
              </p:ext>
            </p:extLst>
          </p:nvPr>
        </p:nvGraphicFramePr>
        <p:xfrm>
          <a:off x="341420" y="1311729"/>
          <a:ext cx="11141221" cy="4960082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5607185">
                  <a:extLst>
                    <a:ext uri="{9D8B030D-6E8A-4147-A177-3AD203B41FA5}">
                      <a16:colId xmlns:a16="http://schemas.microsoft.com/office/drawing/2014/main" val="3337686719"/>
                    </a:ext>
                  </a:extLst>
                </a:gridCol>
                <a:gridCol w="5534036">
                  <a:extLst>
                    <a:ext uri="{9D8B030D-6E8A-4147-A177-3AD203B41FA5}">
                      <a16:colId xmlns:a16="http://schemas.microsoft.com/office/drawing/2014/main" val="2239494506"/>
                    </a:ext>
                  </a:extLst>
                </a:gridCol>
              </a:tblGrid>
              <a:tr h="517971">
                <a:tc>
                  <a:txBody>
                    <a:bodyPr/>
                    <a:lstStyle/>
                    <a:p>
                      <a:pPr algn="ctr"/>
                      <a:r>
                        <a:rPr lang="es-AR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KRANLF+Calibri Bold"/>
                        </a:rPr>
                        <a:t>CONCEPTOS</a:t>
                      </a:r>
                      <a:endParaRPr lang="es-AR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KRANLF+Calibri Bold"/>
                        </a:rPr>
                        <a:t>SUJETOS</a:t>
                      </a:r>
                      <a:endParaRPr lang="es-AR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1695104"/>
                  </a:ext>
                </a:extLst>
              </a:tr>
              <a:tr h="99615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1300" dirty="0" smtClean="0">
                          <a:latin typeface="KRANLF+Calibri Bold"/>
                        </a:rPr>
                        <a:t>A- Los aportes y contribuciones con destino al </a:t>
                      </a:r>
                      <a:r>
                        <a:rPr lang="es-AR" sz="1300" b="1" dirty="0" smtClean="0">
                          <a:latin typeface="KRANLF+Calibri Bold"/>
                        </a:rPr>
                        <a:t>Sistema Nacional de Obras Sociales,</a:t>
                      </a:r>
                      <a:r>
                        <a:rPr lang="es-AR" sz="1300" b="1" baseline="0" dirty="0" smtClean="0">
                          <a:latin typeface="KRANLF+Calibri Bold"/>
                        </a:rPr>
                        <a:t> </a:t>
                      </a:r>
                      <a:r>
                        <a:rPr lang="es-AR" sz="1300" b="0" baseline="0" dirty="0" smtClean="0">
                          <a:latin typeface="KRANLF+Calibri Bold"/>
                        </a:rPr>
                        <a:t>al </a:t>
                      </a:r>
                      <a:r>
                        <a:rPr lang="es-AR" sz="1300" b="1" i="0" baseline="0" dirty="0" smtClean="0">
                          <a:latin typeface="KRANLF+Calibri Bold"/>
                        </a:rPr>
                        <a:t>Régimen de S</a:t>
                      </a:r>
                      <a:r>
                        <a:rPr lang="es-AR" sz="1300" b="1" dirty="0" smtClean="0">
                          <a:latin typeface="KRANLF+Calibri Bold"/>
                        </a:rPr>
                        <a:t>ervicio Doméstico, RENATEA y RENATRE </a:t>
                      </a:r>
                      <a:endParaRPr lang="es-ES" sz="1300" b="1" dirty="0" smtClean="0">
                        <a:latin typeface="KRANLF+Calibri Bold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1300" u="none" strike="noStrike" cap="none" dirty="0" smtClean="0">
                          <a:effectLst/>
                          <a:latin typeface="KRANLF+Calibri Bold"/>
                          <a:sym typeface="Arial"/>
                        </a:rPr>
                        <a:t>1- Los </a:t>
                      </a:r>
                      <a:r>
                        <a:rPr lang="es-AR" sz="1300" b="1" u="none" strike="noStrike" cap="none" dirty="0" smtClean="0">
                          <a:effectLst/>
                          <a:latin typeface="KRANLF+Calibri Bold"/>
                          <a:sym typeface="Arial"/>
                        </a:rPr>
                        <a:t>condenados</a:t>
                      </a:r>
                      <a:r>
                        <a:rPr lang="es-AR" sz="1300" u="none" strike="noStrike" cap="none" dirty="0" smtClean="0">
                          <a:effectLst/>
                          <a:latin typeface="KRANLF+Calibri Bold"/>
                          <a:sym typeface="Arial"/>
                        </a:rPr>
                        <a:t> -con condena confirmada en segunda instancia- por alguno de los delitos previstos en el Código</a:t>
                      </a:r>
                      <a:r>
                        <a:rPr lang="es-AR" sz="1300" u="none" strike="noStrike" cap="none" baseline="0" dirty="0" smtClean="0">
                          <a:effectLst/>
                          <a:latin typeface="KRANLF+Calibri Bold"/>
                          <a:sym typeface="Arial"/>
                        </a:rPr>
                        <a:t> Aduanero, Régimen Penal Tributario, o por delitos comunes que tengan conexión con el incumplimiento de sus obligaciones tributarias o las de terceros</a:t>
                      </a:r>
                      <a:endParaRPr lang="es-ES" sz="13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4904064"/>
                  </a:ext>
                </a:extLst>
              </a:tr>
              <a:tr h="8647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1300" dirty="0" smtClean="0">
                          <a:latin typeface="KRANLF+Calibri Bold"/>
                        </a:rPr>
                        <a:t>B- Las deudas por cuotas destinadas a las </a:t>
                      </a:r>
                      <a:r>
                        <a:rPr lang="es-AR" sz="1300" b="1" dirty="0" smtClean="0">
                          <a:latin typeface="KRANLF+Calibri Bold"/>
                        </a:rPr>
                        <a:t>Aseguradoras de Riesgos del Trabajo</a:t>
                      </a:r>
                      <a:endParaRPr lang="es-ES" sz="13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1300" dirty="0" smtClean="0">
                          <a:latin typeface="KRANLF+Calibri Bold"/>
                        </a:rPr>
                        <a:t>2- Los </a:t>
                      </a:r>
                      <a:r>
                        <a:rPr lang="es-AR" sz="1300" b="1" dirty="0" smtClean="0">
                          <a:latin typeface="KRANLF+Calibri Bold"/>
                        </a:rPr>
                        <a:t>declarados en estado de quiebra</a:t>
                      </a:r>
                      <a:r>
                        <a:rPr lang="es-AR" sz="1300" dirty="0" smtClean="0">
                          <a:latin typeface="KRANLF+Calibri Bold"/>
                        </a:rPr>
                        <a:t>, respecto de los cuales no se haya dispuesto la continuidad de la explotación.</a:t>
                      </a:r>
                      <a:endParaRPr lang="es-ES" sz="1300" dirty="0" smtClean="0">
                        <a:latin typeface="KRANLF+Calibri Bold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6066846"/>
                  </a:ext>
                </a:extLst>
              </a:tr>
              <a:tr h="99615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1300" dirty="0" smtClean="0">
                          <a:latin typeface="KRANLF+Calibri Bold"/>
                        </a:rPr>
                        <a:t>C- Las </a:t>
                      </a:r>
                      <a:r>
                        <a:rPr lang="es-AR" sz="1300" b="1" dirty="0" smtClean="0">
                          <a:latin typeface="KRANLF+Calibri Bold"/>
                        </a:rPr>
                        <a:t>cotizaciones</a:t>
                      </a:r>
                      <a:r>
                        <a:rPr lang="es-AR" sz="1300" dirty="0" smtClean="0">
                          <a:latin typeface="KRANLF+Calibri Bold"/>
                        </a:rPr>
                        <a:t> correspondientes a los sujetos adheridos al </a:t>
                      </a:r>
                      <a:r>
                        <a:rPr lang="es-AR" sz="1300" b="1" dirty="0" smtClean="0">
                          <a:latin typeface="KRANLF+Calibri Bold"/>
                        </a:rPr>
                        <a:t>Régimen Simplificado para Pequeños Contribuyentes</a:t>
                      </a:r>
                      <a:endParaRPr lang="es-ES" sz="13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1300" dirty="0" smtClean="0">
                          <a:latin typeface="KRANLF+Calibri Bold"/>
                        </a:rPr>
                        <a:t>3-</a:t>
                      </a:r>
                      <a:r>
                        <a:rPr lang="es-AR" sz="1300" baseline="0" dirty="0" smtClean="0">
                          <a:latin typeface="KRANLF+Calibri Bold"/>
                        </a:rPr>
                        <a:t> </a:t>
                      </a:r>
                      <a:r>
                        <a:rPr lang="es-AR" sz="1300" dirty="0" smtClean="0">
                          <a:latin typeface="KRANLF+Calibri Bold"/>
                        </a:rPr>
                        <a:t>Las </a:t>
                      </a:r>
                      <a:r>
                        <a:rPr lang="es-AR" sz="1300" b="1" dirty="0" smtClean="0">
                          <a:latin typeface="KRANLF+Calibri Bold"/>
                        </a:rPr>
                        <a:t>personas jurídicas </a:t>
                      </a:r>
                      <a:r>
                        <a:rPr lang="es-AR" sz="1300" dirty="0" smtClean="0">
                          <a:latin typeface="KRANLF+Calibri Bold"/>
                        </a:rPr>
                        <a:t>en las que, según corresponda, sus socios, administradores, directores, síndicos, miembros del consejo de vigilancia, consejeros o quienes ocupen cargos equivalentes en las mismas, hayan sido condenados por los delitos</a:t>
                      </a:r>
                      <a:r>
                        <a:rPr lang="es-AR" sz="1300" baseline="0" dirty="0" smtClean="0">
                          <a:latin typeface="KRANLF+Calibri Bold"/>
                        </a:rPr>
                        <a:t> del </a:t>
                      </a:r>
                      <a:r>
                        <a:rPr lang="es-AR" sz="1300" b="1" baseline="0" dirty="0" smtClean="0">
                          <a:latin typeface="KRANLF+Calibri Bold"/>
                        </a:rPr>
                        <a:t>punto 1</a:t>
                      </a:r>
                      <a:r>
                        <a:rPr lang="es-AR" sz="1300" baseline="0" dirty="0" smtClean="0">
                          <a:latin typeface="KRANLF+Calibri Bold"/>
                        </a:rPr>
                        <a:t>.</a:t>
                      </a:r>
                      <a:endParaRPr lang="es-ES" sz="13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3814485"/>
                  </a:ext>
                </a:extLst>
              </a:tr>
              <a:tr h="8647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1300" dirty="0" smtClean="0">
                          <a:latin typeface="KRANLF+Calibri Bold"/>
                        </a:rPr>
                        <a:t>D- Las cuotas correspondientes al </a:t>
                      </a:r>
                      <a:r>
                        <a:rPr lang="es-AR" sz="1300" b="1" dirty="0" smtClean="0">
                          <a:latin typeface="KRANLF+Calibri Bold"/>
                        </a:rPr>
                        <a:t>Seguro de Vida Obligatorio</a:t>
                      </a:r>
                      <a:endParaRPr lang="es-ES" sz="13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1300" dirty="0" smtClean="0">
                          <a:effectLst/>
                          <a:latin typeface="KRANLF+Calibri Bold"/>
                        </a:rPr>
                        <a:t>4-</a:t>
                      </a:r>
                      <a:r>
                        <a:rPr lang="es-AR" sz="1300" baseline="0" dirty="0" smtClean="0">
                          <a:effectLst/>
                          <a:latin typeface="KRANLF+Calibri Bold"/>
                        </a:rPr>
                        <a:t> Los </a:t>
                      </a:r>
                      <a:r>
                        <a:rPr lang="es-AR" sz="1300" b="1" baseline="0" dirty="0" smtClean="0">
                          <a:effectLst/>
                          <a:latin typeface="KRANLF+Calibri Bold"/>
                        </a:rPr>
                        <a:t>agentes de retención y percepción </a:t>
                      </a:r>
                      <a:r>
                        <a:rPr lang="es-AR" sz="1300" baseline="0" dirty="0" smtClean="0">
                          <a:effectLst/>
                          <a:latin typeface="KRANLF+Calibri Bold"/>
                        </a:rPr>
                        <a:t>que se encuentren con auto de procesamiento firme y elevada la causa a juicio oral por comisión de los delitos atenientes a sus funciones.</a:t>
                      </a:r>
                      <a:endParaRPr lang="es-ES" sz="13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7772264"/>
                  </a:ext>
                </a:extLst>
              </a:tr>
              <a:tr h="72040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1300" dirty="0" smtClean="0">
                          <a:latin typeface="KRANLF+Calibri Bold"/>
                        </a:rPr>
                        <a:t>F-</a:t>
                      </a:r>
                      <a:r>
                        <a:rPr lang="es-AR" sz="1300" baseline="0" dirty="0" smtClean="0">
                          <a:latin typeface="KRANLF+Calibri Bold"/>
                        </a:rPr>
                        <a:t> </a:t>
                      </a:r>
                      <a:r>
                        <a:rPr lang="es-AR" sz="1300" dirty="0" smtClean="0">
                          <a:latin typeface="KRANLF+Calibri Bold"/>
                        </a:rPr>
                        <a:t>Los </a:t>
                      </a:r>
                      <a:r>
                        <a:rPr lang="es-AR" sz="1300" b="1" dirty="0" smtClean="0">
                          <a:latin typeface="KRANLF+Calibri Bold"/>
                        </a:rPr>
                        <a:t>intereses -resarcitorios y/o punitorios-, multas </a:t>
                      </a:r>
                      <a:r>
                        <a:rPr lang="es-AR" sz="1300" dirty="0" smtClean="0">
                          <a:latin typeface="KRANLF+Calibri Bold"/>
                        </a:rPr>
                        <a:t>y demás accesorios relacionados con los conceptos </a:t>
                      </a:r>
                      <a:endParaRPr lang="es-ES" sz="1300" dirty="0" smtClean="0">
                        <a:latin typeface="KRANLF+Calibri Bold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AR" sz="1300" dirty="0">
                        <a:latin typeface="KRANLF+Calibri Bold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9487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33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15" name="object 15"/>
          <p:cNvSpPr txBox="1"/>
          <p:nvPr/>
        </p:nvSpPr>
        <p:spPr>
          <a:xfrm>
            <a:off x="472440" y="6214412"/>
            <a:ext cx="10879183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s-ES" dirty="0">
                <a:solidFill>
                  <a:srgbClr val="A0A1A4"/>
                </a:solidFill>
                <a:latin typeface="QDWUIG+Calibri"/>
                <a:cs typeface="QDWUIG+Calibri"/>
              </a:rPr>
              <a:t>Título</a:t>
            </a:r>
            <a:r>
              <a:rPr lang="es-ES" spc="12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dirty="0">
                <a:solidFill>
                  <a:srgbClr val="A0A1A4"/>
                </a:solidFill>
                <a:latin typeface="QDWUIG+Calibri"/>
                <a:cs typeface="QDWUIG+Calibri"/>
              </a:rPr>
              <a:t>I:</a:t>
            </a:r>
            <a:r>
              <a:rPr lang="es-ES" spc="17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Régimen de Regularización Excepcional de Obligaciones de la Seguridad Social</a:t>
            </a:r>
            <a:endParaRPr sz="1800" dirty="0">
              <a:solidFill>
                <a:srgbClr val="A0A1A4"/>
              </a:solidFill>
              <a:latin typeface="QDWUIG+Calibri"/>
              <a:cs typeface="QDWUIG+Calibri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281940" y="529378"/>
            <a:ext cx="11260181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2"/>
              </a:lnSpc>
            </a:pPr>
            <a:r>
              <a:rPr lang="es-ES" sz="2600" b="1" spc="-19" dirty="0" smtClean="0">
                <a:solidFill>
                  <a:srgbClr val="159C97"/>
                </a:solidFill>
                <a:latin typeface="KRANLF+Calibri Bold"/>
                <a:cs typeface="KRANLF+Calibri Bold"/>
              </a:rPr>
              <a:t>BENEFICIOS, CUOTAS Y FORMAS DE PAGO</a:t>
            </a:r>
            <a:endParaRPr sz="2600" b="1" spc="-19" dirty="0">
              <a:solidFill>
                <a:srgbClr val="159C97"/>
              </a:solidFill>
              <a:latin typeface="KRANLF+Calibri Bold"/>
              <a:cs typeface="KRANLF+Calibri Bold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987715"/>
              </p:ext>
            </p:extLst>
          </p:nvPr>
        </p:nvGraphicFramePr>
        <p:xfrm>
          <a:off x="281940" y="1179581"/>
          <a:ext cx="11260181" cy="31923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16741">
                  <a:extLst>
                    <a:ext uri="{9D8B030D-6E8A-4147-A177-3AD203B41FA5}">
                      <a16:colId xmlns:a16="http://schemas.microsoft.com/office/drawing/2014/main" val="1125782243"/>
                    </a:ext>
                  </a:extLst>
                </a:gridCol>
                <a:gridCol w="3921720">
                  <a:extLst>
                    <a:ext uri="{9D8B030D-6E8A-4147-A177-3AD203B41FA5}">
                      <a16:colId xmlns:a16="http://schemas.microsoft.com/office/drawing/2014/main" val="3671373365"/>
                    </a:ext>
                  </a:extLst>
                </a:gridCol>
                <a:gridCol w="3921720">
                  <a:extLst>
                    <a:ext uri="{9D8B030D-6E8A-4147-A177-3AD203B41FA5}">
                      <a16:colId xmlns:a16="http://schemas.microsoft.com/office/drawing/2014/main" val="19519926"/>
                    </a:ext>
                  </a:extLst>
                </a:gridCol>
              </a:tblGrid>
              <a:tr h="40205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  <a:latin typeface="KRANLF+Calibri Bold"/>
                        </a:rPr>
                        <a:t>FORMAS DE PAGO Y BENEFICIOS</a:t>
                      </a:r>
                      <a:endParaRPr lang="es-AR" sz="14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052250"/>
                  </a:ext>
                </a:extLst>
              </a:tr>
              <a:tr h="4224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b="1" dirty="0" smtClean="0">
                          <a:solidFill>
                            <a:schemeClr val="bg1"/>
                          </a:solidFill>
                          <a:effectLst/>
                          <a:latin typeface="KRANLF+Calibri Bold"/>
                        </a:rPr>
                        <a:t>ADHESIÓN/PLAZOS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b="1" dirty="0" smtClean="0">
                          <a:solidFill>
                            <a:schemeClr val="tx1"/>
                          </a:solidFill>
                          <a:effectLst/>
                          <a:latin typeface="KRANLF+Calibri Bold"/>
                        </a:rPr>
                        <a:t>FORMA DE PAGO</a:t>
                      </a:r>
                      <a:endParaRPr lang="es-AR" sz="1200" b="1" dirty="0">
                        <a:solidFill>
                          <a:schemeClr val="tx1"/>
                        </a:solidFill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b="1" dirty="0" smtClean="0">
                          <a:solidFill>
                            <a:schemeClr val="tx1"/>
                          </a:solidFill>
                          <a:effectLst/>
                          <a:latin typeface="KRANLF+Calibri Bold"/>
                        </a:rPr>
                        <a:t>ALCANCE DE LA CONDONACIÓN</a:t>
                      </a:r>
                      <a:endParaRPr lang="es-AR" sz="1200" b="1" dirty="0">
                        <a:solidFill>
                          <a:schemeClr val="tx1"/>
                        </a:solidFill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6408269"/>
                  </a:ext>
                </a:extLst>
              </a:tr>
              <a:tr h="4305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b="0" dirty="0" smtClean="0">
                          <a:effectLst/>
                          <a:latin typeface="KRANLF+Calibri Bold"/>
                        </a:rPr>
                        <a:t>Dentro de los primeros 30 días corridos desde entrada en vigencia</a:t>
                      </a:r>
                      <a:endParaRPr lang="es-AR" sz="1200" b="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  <a:latin typeface="KRANLF+Calibri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Pago  Contado o Plan de Facilidades de hasta 3 cuotas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70% de los intereses resarcitorios y punitorios devengados.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5318130"/>
                  </a:ext>
                </a:extLst>
              </a:tr>
              <a:tr h="4305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b="0" dirty="0" smtClean="0">
                          <a:effectLst/>
                          <a:latin typeface="KRANLF+Calibri Bold"/>
                        </a:rPr>
                        <a:t>A partir del día 31 y hasta los 60 días de entrada en vigencia</a:t>
                      </a:r>
                      <a:endParaRPr lang="es-AR" sz="1200" b="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KRANLF+Calibri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Pago  Contado o Plan de Facilidades de hasta 3 cuotas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60% de los intereses resarcitorios y punitorios devengados.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18492069"/>
                  </a:ext>
                </a:extLst>
              </a:tr>
              <a:tr h="6457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b="0" dirty="0" smtClean="0">
                          <a:effectLst/>
                          <a:latin typeface="KRANLF+Calibri Bold"/>
                        </a:rPr>
                        <a:t>A partir de los 61 días corridos y hasta los 90 días corridos desde la fecha de entrada en vigencia</a:t>
                      </a:r>
                      <a:endParaRPr lang="es-AR" sz="1200" b="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>
                          <a:effectLst/>
                          <a:latin typeface="KRANLF+Calibri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Pago  Contado o Plan de Facilidades de hasta 3 cuotas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50% de los intereses resarcitorios y punitorios devengados.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43380455"/>
                  </a:ext>
                </a:extLst>
              </a:tr>
              <a:tr h="430516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0" kern="1200" dirty="0">
                          <a:solidFill>
                            <a:schemeClr val="lt1"/>
                          </a:solidFill>
                          <a:effectLst/>
                          <a:latin typeface="KRANLF+Calibri Bold"/>
                          <a:ea typeface="+mn-ea"/>
                          <a:cs typeface="+mn-cs"/>
                        </a:rPr>
                        <a:t>Dentro de los primeros 90 días corridos desde la fecha de entrada en vigencia.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s-ES" sz="1200" dirty="0" smtClean="0">
                          <a:latin typeface="KRANLF+Calibri Bold"/>
                        </a:rPr>
                        <a:t>Plan de Facilidades Personalizado</a:t>
                      </a:r>
                      <a:endParaRPr lang="es-AR" sz="1200" dirty="0">
                        <a:latin typeface="KRANLF+Calibri Bold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solidFill>
                            <a:schemeClr val="tx1"/>
                          </a:solidFill>
                          <a:effectLst/>
                          <a:latin typeface="KRANLF+Calibri Bold"/>
                        </a:rPr>
                        <a:t>40% de los intereses resarcitorios y punitorios devengados.</a:t>
                      </a:r>
                      <a:endParaRPr lang="es-AR" sz="1200" dirty="0">
                        <a:solidFill>
                          <a:schemeClr val="tx1"/>
                        </a:solidFill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3084902"/>
                  </a:ext>
                </a:extLst>
              </a:tr>
              <a:tr h="430516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0" kern="1200" dirty="0">
                          <a:solidFill>
                            <a:schemeClr val="lt1"/>
                          </a:solidFill>
                          <a:effectLst/>
                          <a:latin typeface="KRANLF+Calibri Bold"/>
                          <a:ea typeface="+mn-ea"/>
                          <a:cs typeface="+mn-cs"/>
                        </a:rPr>
                        <a:t>A partir del día 91 desde la fecha de entrada en vigencia.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solidFill>
                            <a:schemeClr val="tx1"/>
                          </a:solidFill>
                          <a:effectLst/>
                          <a:latin typeface="KRANLF+Calibri Bold"/>
                        </a:rPr>
                        <a:t>20% de los intereses resarcitorios y punitorios devengados.</a:t>
                      </a:r>
                      <a:endParaRPr lang="es-AR" sz="1200" dirty="0">
                        <a:solidFill>
                          <a:schemeClr val="tx1"/>
                        </a:solidFill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7446960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9523"/>
              </p:ext>
            </p:extLst>
          </p:nvPr>
        </p:nvGraphicFramePr>
        <p:xfrm>
          <a:off x="281940" y="4637387"/>
          <a:ext cx="11260181" cy="14603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15238">
                  <a:extLst>
                    <a:ext uri="{9D8B030D-6E8A-4147-A177-3AD203B41FA5}">
                      <a16:colId xmlns:a16="http://schemas.microsoft.com/office/drawing/2014/main" val="1944976077"/>
                    </a:ext>
                  </a:extLst>
                </a:gridCol>
                <a:gridCol w="3447868">
                  <a:extLst>
                    <a:ext uri="{9D8B030D-6E8A-4147-A177-3AD203B41FA5}">
                      <a16:colId xmlns:a16="http://schemas.microsoft.com/office/drawing/2014/main" val="1937622692"/>
                    </a:ext>
                  </a:extLst>
                </a:gridCol>
                <a:gridCol w="2297075">
                  <a:extLst>
                    <a:ext uri="{9D8B030D-6E8A-4147-A177-3AD203B41FA5}">
                      <a16:colId xmlns:a16="http://schemas.microsoft.com/office/drawing/2014/main" val="471839740"/>
                    </a:ext>
                  </a:extLst>
                </a:gridCol>
              </a:tblGrid>
              <a:tr h="397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solidFill>
                            <a:schemeClr val="bg1"/>
                          </a:solidFill>
                          <a:effectLst/>
                          <a:latin typeface="KRANLF+Calibri Bold"/>
                        </a:rPr>
                        <a:t>TIPOS DE CONTRIBUYENTES</a:t>
                      </a:r>
                      <a:r>
                        <a:rPr lang="es-AR" sz="1400" dirty="0" smtClean="0">
                          <a:effectLst/>
                          <a:latin typeface="KRANLF+Calibri Bold"/>
                        </a:rPr>
                        <a:t> </a:t>
                      </a:r>
                      <a:endParaRPr lang="es-AR" sz="14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solidFill>
                            <a:schemeClr val="bg1"/>
                          </a:solidFill>
                          <a:effectLst/>
                          <a:latin typeface="KRANLF+Calibri Bold"/>
                        </a:rPr>
                        <a:t>PAGO A CUENTA</a:t>
                      </a:r>
                      <a:endParaRPr lang="es-AR" sz="1400" dirty="0">
                        <a:solidFill>
                          <a:schemeClr val="bg1"/>
                        </a:solidFill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solidFill>
                            <a:schemeClr val="bg1"/>
                          </a:solidFill>
                          <a:effectLst/>
                          <a:latin typeface="KRANLF+Calibri Bold"/>
                        </a:rPr>
                        <a:t>MAX</a:t>
                      </a:r>
                      <a:r>
                        <a:rPr lang="es-AR" sz="1400" baseline="0" dirty="0" smtClean="0">
                          <a:solidFill>
                            <a:schemeClr val="bg1"/>
                          </a:solidFill>
                          <a:effectLst/>
                          <a:latin typeface="KRANLF+Calibri Bold"/>
                        </a:rPr>
                        <a:t> </a:t>
                      </a:r>
                      <a:r>
                        <a:rPr lang="es-AR" sz="1400" dirty="0" smtClean="0">
                          <a:solidFill>
                            <a:schemeClr val="bg1"/>
                          </a:solidFill>
                          <a:effectLst/>
                          <a:latin typeface="KRANLF+Calibri Bold"/>
                        </a:rPr>
                        <a:t>CUOTAS</a:t>
                      </a:r>
                      <a:endParaRPr lang="es-AR" sz="1400" dirty="0">
                        <a:solidFill>
                          <a:schemeClr val="bg1"/>
                        </a:solidFill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450919"/>
                  </a:ext>
                </a:extLst>
              </a:tr>
              <a:tr h="26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Personas humanas: 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20%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60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195724821"/>
                  </a:ext>
                </a:extLst>
              </a:tr>
              <a:tr h="26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Micro y Pequeñas Empresas: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15%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84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486150570"/>
                  </a:ext>
                </a:extLst>
              </a:tr>
              <a:tr h="26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Medianas empresas: 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20%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48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994236006"/>
                  </a:ext>
                </a:extLst>
              </a:tr>
              <a:tr h="26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Resto de los contribuyentes: 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25%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KRANLF+Calibri Bold"/>
                        </a:rPr>
                        <a:t>36</a:t>
                      </a:r>
                      <a:endParaRPr lang="es-AR" sz="1200" dirty="0">
                        <a:effectLst/>
                        <a:latin typeface="KRANLF+Calibri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096111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412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15" name="object 15"/>
          <p:cNvSpPr txBox="1"/>
          <p:nvPr/>
        </p:nvSpPr>
        <p:spPr>
          <a:xfrm>
            <a:off x="472440" y="6214412"/>
            <a:ext cx="10879183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s-ES" dirty="0">
                <a:solidFill>
                  <a:srgbClr val="A0A1A4"/>
                </a:solidFill>
                <a:latin typeface="QDWUIG+Calibri"/>
                <a:cs typeface="QDWUIG+Calibri"/>
              </a:rPr>
              <a:t>Título</a:t>
            </a:r>
            <a:r>
              <a:rPr lang="es-ES" spc="12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dirty="0">
                <a:solidFill>
                  <a:srgbClr val="A0A1A4"/>
                </a:solidFill>
                <a:latin typeface="QDWUIG+Calibri"/>
                <a:cs typeface="QDWUIG+Calibri"/>
              </a:rPr>
              <a:t>I:</a:t>
            </a:r>
            <a:r>
              <a:rPr lang="es-ES" spc="17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Régimen de Regularización Excepcional de Obligaciones de la Seguridad Social</a:t>
            </a:r>
            <a:endParaRPr sz="1800" dirty="0">
              <a:solidFill>
                <a:srgbClr val="A0A1A4"/>
              </a:solidFill>
              <a:latin typeface="QDWUIG+Calibri"/>
              <a:cs typeface="QDWUIG+Calibri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173494" y="537633"/>
            <a:ext cx="5017177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2"/>
              </a:lnSpc>
            </a:pPr>
            <a:r>
              <a:rPr lang="es-ES" sz="2600" b="1" spc="-19" dirty="0" smtClean="0">
                <a:solidFill>
                  <a:srgbClr val="159C97"/>
                </a:solidFill>
                <a:latin typeface="KRANLF+Calibri Bold"/>
                <a:cs typeface="KRANLF+Calibri Bold"/>
              </a:rPr>
              <a:t>OTRAS CONSIDERACIONES</a:t>
            </a:r>
            <a:endParaRPr sz="2600" b="1" spc="-19" dirty="0">
              <a:solidFill>
                <a:srgbClr val="159C97"/>
              </a:solidFill>
              <a:latin typeface="KRANLF+Calibri Bold"/>
              <a:cs typeface="KRANLF+Calibri Bold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6132327"/>
              </p:ext>
            </p:extLst>
          </p:nvPr>
        </p:nvGraphicFramePr>
        <p:xfrm>
          <a:off x="1031966" y="959394"/>
          <a:ext cx="10136777" cy="4833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041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814330" y="2616336"/>
            <a:ext cx="10394238" cy="12567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4896"/>
              </a:lnSpc>
            </a:pPr>
            <a:r>
              <a:rPr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LEY 27.7</a:t>
            </a:r>
            <a:r>
              <a:rPr lang="es-ES"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43</a:t>
            </a:r>
            <a:r>
              <a:rPr sz="4900" b="1" spc="42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</a:t>
            </a:r>
            <a:r>
              <a:rPr lang="es-AR"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–</a:t>
            </a:r>
            <a:r>
              <a:rPr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</a:t>
            </a:r>
            <a:r>
              <a:rPr lang="es-ES" sz="4900" b="1" spc="-22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MEDIDAS FISCALES PALIATIVAS Y RELEVANTES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4330" y="3925342"/>
            <a:ext cx="10394238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endParaRPr lang="es-ES" sz="2700" b="1" dirty="0" smtClean="0">
              <a:solidFill>
                <a:srgbClr val="FFFFFF"/>
              </a:solidFill>
              <a:latin typeface="KRANLF+Calibri Bold"/>
              <a:cs typeface="KRANLF+Calibri Bold"/>
            </a:endParaRPr>
          </a:p>
          <a:p>
            <a:pPr algn="just">
              <a:lnSpc>
                <a:spcPts val="2700"/>
              </a:lnSpc>
            </a:pPr>
            <a:r>
              <a:rPr sz="2700" b="1" dirty="0" err="1" smtClean="0">
                <a:solidFill>
                  <a:srgbClr val="FFFFFF"/>
                </a:solidFill>
                <a:latin typeface="KRANLF+Calibri Bold"/>
                <a:cs typeface="KRANLF+Calibri Bold"/>
              </a:rPr>
              <a:t>Título</a:t>
            </a:r>
            <a:r>
              <a:rPr sz="27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I</a:t>
            </a:r>
            <a:r>
              <a:rPr lang="es-AR" sz="2700" b="1" dirty="0">
                <a:solidFill>
                  <a:srgbClr val="FFFFFF"/>
                </a:solidFill>
                <a:latin typeface="KRANLF+Calibri Bold"/>
                <a:cs typeface="KRANLF+Calibri Bold"/>
              </a:rPr>
              <a:t>I</a:t>
            </a:r>
            <a:r>
              <a:rPr sz="27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:</a:t>
            </a:r>
            <a:r>
              <a:rPr sz="2700" b="1" spc="10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</a:t>
            </a:r>
            <a:r>
              <a:rPr lang="es-ES" sz="2700" dirty="0" smtClean="0">
                <a:solidFill>
                  <a:srgbClr val="FFFFFF"/>
                </a:solidFill>
                <a:latin typeface="KRANLF+Calibri Bold"/>
                <a:cs typeface="QDWUIG+Calibri"/>
              </a:rPr>
              <a:t>Régimen de Regularización de Activos</a:t>
            </a:r>
          </a:p>
        </p:txBody>
      </p:sp>
      <p:sp>
        <p:nvSpPr>
          <p:cNvPr id="6" name="object 3"/>
          <p:cNvSpPr txBox="1"/>
          <p:nvPr/>
        </p:nvSpPr>
        <p:spPr>
          <a:xfrm>
            <a:off x="814331" y="6243204"/>
            <a:ext cx="227177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/>
            <a:r>
              <a:rPr lang="es-AR" sz="1000" b="1" kern="0" dirty="0" smtClean="0">
                <a:solidFill>
                  <a:schemeClr val="bg1"/>
                </a:solidFill>
                <a:latin typeface="KRANLF+Calibri Bold"/>
                <a:cs typeface="KRANLF+Calibri Bold"/>
              </a:rPr>
              <a:t>DIRECCIÓN GENERAL DE LOS RECURSOS DE LA SEGURIDAD SOCIAL (DG SESO)</a:t>
            </a:r>
            <a:endParaRPr lang="es-AR" sz="1000" b="1" kern="0" dirty="0">
              <a:solidFill>
                <a:schemeClr val="bg1"/>
              </a:solidFill>
              <a:latin typeface="KRANLF+Calibri Bold"/>
              <a:cs typeface="KRANLF+Calibri Bold"/>
            </a:endParaRPr>
          </a:p>
        </p:txBody>
      </p:sp>
      <p:pic>
        <p:nvPicPr>
          <p:cNvPr id="7" name="Picture 2" descr="AAE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1316" y="6029933"/>
            <a:ext cx="1935774" cy="28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76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59740" y="6381721"/>
            <a:ext cx="10879183" cy="312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2700"/>
              </a:lnSpc>
            </a:pPr>
            <a:r>
              <a:rPr lang="es-AR" b="1" dirty="0">
                <a:solidFill>
                  <a:srgbClr val="A0A1A4"/>
                </a:solidFill>
                <a:latin typeface="QDWUIG+Calibri"/>
                <a:cs typeface="KRANLF+Calibri Bold"/>
              </a:rPr>
              <a:t>Título II:</a:t>
            </a:r>
            <a:r>
              <a:rPr lang="es-AR" b="1" spc="10" dirty="0">
                <a:solidFill>
                  <a:srgbClr val="A0A1A4"/>
                </a:solidFill>
                <a:latin typeface="QDWUIG+Calibri"/>
                <a:cs typeface="KRANLF+Calibri Bold"/>
              </a:rPr>
              <a:t> </a:t>
            </a:r>
            <a:r>
              <a:rPr lang="es-AR" dirty="0">
                <a:solidFill>
                  <a:srgbClr val="A0A1A4"/>
                </a:solidFill>
                <a:latin typeface="QDWUIG+Calibri"/>
                <a:cs typeface="QDWUIG+Calibri"/>
              </a:rPr>
              <a:t>Régimen de Regularización de Activos</a:t>
            </a:r>
          </a:p>
        </p:txBody>
      </p:sp>
      <p:sp>
        <p:nvSpPr>
          <p:cNvPr id="19" name="object 3"/>
          <p:cNvSpPr txBox="1"/>
          <p:nvPr/>
        </p:nvSpPr>
        <p:spPr>
          <a:xfrm>
            <a:off x="136434" y="432432"/>
            <a:ext cx="9774547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2"/>
              </a:lnSpc>
            </a:pPr>
            <a:r>
              <a:rPr lang="es-ES" sz="2600" b="1" spc="-19" dirty="0" smtClean="0">
                <a:solidFill>
                  <a:srgbClr val="159C97"/>
                </a:solidFill>
                <a:latin typeface="KRANLF+Calibri Bold"/>
                <a:cs typeface="KRANLF+Calibri Bold"/>
              </a:rPr>
              <a:t>REGULARIZACIÓN DE ACTIVOS -  GENERALIDADES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36434" y="925283"/>
            <a:ext cx="5023395" cy="117566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SUJETOS ALCANZADOS: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AR" sz="1400" dirty="0" smtClean="0">
                <a:latin typeface="KRANLF+Calibri Bold"/>
              </a:rPr>
              <a:t>Residentes al 31/12/2023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AR" sz="1400" dirty="0" smtClean="0">
                <a:latin typeface="KRANLF+Calibri Bold"/>
              </a:rPr>
              <a:t>NO RESIDENTES QUE FUERON RESIDENTES AL 31/12/2023</a:t>
            </a:r>
            <a:endParaRPr lang="es-AR" sz="1400" dirty="0">
              <a:latin typeface="KRANLF+Calibri Bold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236730" y="925283"/>
            <a:ext cx="5300641" cy="194986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SUJETOS EXCLUIDOS: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AR" sz="1400" dirty="0" smtClean="0">
                <a:latin typeface="KRANLF+Calibri Bold"/>
              </a:rPr>
              <a:t>Funcionarios Públicos y familiares y personas jurídicas con participación mayoritaria de estos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AR" sz="1400" dirty="0" smtClean="0">
                <a:latin typeface="KRANLF+Calibri Bold"/>
              </a:rPr>
              <a:t>Declarados en Quiebra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AR" sz="1400" dirty="0" smtClean="0">
                <a:latin typeface="KRANLF+Calibri Bold"/>
              </a:rPr>
              <a:t>Condenados </a:t>
            </a:r>
            <a:r>
              <a:rPr lang="es-AR" sz="1400" dirty="0">
                <a:latin typeface="KRANLF+Calibri Bold"/>
              </a:rPr>
              <a:t>o</a:t>
            </a:r>
            <a:r>
              <a:rPr lang="es-AR" sz="1400" dirty="0" smtClean="0">
                <a:latin typeface="KRANLF+Calibri Bold"/>
              </a:rPr>
              <a:t> Procesados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AR" sz="1400" dirty="0" smtClean="0">
                <a:latin typeface="KRANLF+Calibri Bold"/>
              </a:rPr>
              <a:t>Beneficiarios de planes sociales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AR" sz="1400" dirty="0">
                <a:latin typeface="KRANLF+Calibri Bold"/>
              </a:rPr>
              <a:t>Personas jurídicas que hayan sido ejecutoras de beneficios sociales </a:t>
            </a:r>
            <a:endParaRPr lang="es-AR" sz="1400" dirty="0" smtClean="0">
              <a:latin typeface="KRANLF+Calibri Bold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AR" sz="1400" dirty="0" smtClean="0">
                <a:latin typeface="KRANLF+Calibri Bold"/>
              </a:rPr>
              <a:t>Sujetos PEP</a:t>
            </a:r>
          </a:p>
        </p:txBody>
      </p:sp>
      <p:sp>
        <p:nvSpPr>
          <p:cNvPr id="11" name="Menos 10"/>
          <p:cNvSpPr/>
          <p:nvPr/>
        </p:nvSpPr>
        <p:spPr>
          <a:xfrm>
            <a:off x="2852600" y="2846922"/>
            <a:ext cx="544286" cy="248696"/>
          </a:xfrm>
          <a:prstGeom prst="mathMinu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033085"/>
              </p:ext>
            </p:extLst>
          </p:nvPr>
        </p:nvGraphicFramePr>
        <p:xfrm>
          <a:off x="220616" y="3885689"/>
          <a:ext cx="11655698" cy="20660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07573">
                  <a:extLst>
                    <a:ext uri="{9D8B030D-6E8A-4147-A177-3AD203B41FA5}">
                      <a16:colId xmlns:a16="http://schemas.microsoft.com/office/drawing/2014/main" val="1329732051"/>
                    </a:ext>
                  </a:extLst>
                </a:gridCol>
                <a:gridCol w="1963169">
                  <a:extLst>
                    <a:ext uri="{9D8B030D-6E8A-4147-A177-3AD203B41FA5}">
                      <a16:colId xmlns:a16="http://schemas.microsoft.com/office/drawing/2014/main" val="3695159567"/>
                    </a:ext>
                  </a:extLst>
                </a:gridCol>
                <a:gridCol w="3074422">
                  <a:extLst>
                    <a:ext uri="{9D8B030D-6E8A-4147-A177-3AD203B41FA5}">
                      <a16:colId xmlns:a16="http://schemas.microsoft.com/office/drawing/2014/main" val="3236625567"/>
                    </a:ext>
                  </a:extLst>
                </a:gridCol>
                <a:gridCol w="2210534">
                  <a:extLst>
                    <a:ext uri="{9D8B030D-6E8A-4147-A177-3AD203B41FA5}">
                      <a16:colId xmlns:a16="http://schemas.microsoft.com/office/drawing/2014/main" val="3919781345"/>
                    </a:ext>
                  </a:extLst>
                </a:gridCol>
              </a:tblGrid>
              <a:tr h="390746">
                <a:tc>
                  <a:txBody>
                    <a:bodyPr/>
                    <a:lstStyle/>
                    <a:p>
                      <a:endParaRPr lang="es-AR" sz="1400" dirty="0">
                        <a:latin typeface="KRANLF+Calibri Bold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ETAPA 1</a:t>
                      </a:r>
                      <a:endParaRPr lang="es-A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ETAPA 2</a:t>
                      </a:r>
                      <a:endParaRPr lang="es-A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ETAPA 3</a:t>
                      </a:r>
                      <a:endParaRPr lang="es-A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KRANLF+Calibri Bold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5328113"/>
                  </a:ext>
                </a:extLst>
              </a:tr>
              <a:tr h="694035">
                <a:tc>
                  <a:txBody>
                    <a:bodyPr/>
                    <a:lstStyle/>
                    <a:p>
                      <a:r>
                        <a:rPr lang="es-AR" sz="1400" b="1" dirty="0" smtClean="0"/>
                        <a:t>Período para realizar la manifestación de adhesión y el pago</a:t>
                      </a:r>
                      <a:r>
                        <a:rPr lang="es-AR" sz="1400" b="1" baseline="0" dirty="0" smtClean="0"/>
                        <a:t> adelantado</a:t>
                      </a:r>
                      <a:endParaRPr lang="es-AR" sz="1400" b="1" dirty="0">
                        <a:latin typeface="KRANLF+Calibri Bold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dirty="0" smtClean="0"/>
                        <a:t>18/07/2024</a:t>
                      </a:r>
                    </a:p>
                    <a:p>
                      <a:pPr algn="ctr"/>
                      <a:r>
                        <a:rPr lang="es-AR" sz="1400" dirty="0" smtClean="0"/>
                        <a:t>Hasta</a:t>
                      </a:r>
                    </a:p>
                    <a:p>
                      <a:pPr algn="ctr"/>
                      <a:r>
                        <a:rPr lang="es-AR" sz="1400" dirty="0" smtClean="0"/>
                        <a:t>30/09/2024</a:t>
                      </a:r>
                      <a:endParaRPr lang="es-AR" sz="1400" dirty="0">
                        <a:latin typeface="KRANLF+Calibri Bold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dirty="0" smtClean="0"/>
                        <a:t>01/10/2024</a:t>
                      </a:r>
                    </a:p>
                    <a:p>
                      <a:pPr algn="ctr"/>
                      <a:r>
                        <a:rPr lang="es-AR" sz="1400" dirty="0" smtClean="0"/>
                        <a:t>Hasta </a:t>
                      </a:r>
                    </a:p>
                    <a:p>
                      <a:pPr algn="ctr"/>
                      <a:r>
                        <a:rPr lang="es-AR" sz="1400" dirty="0" smtClean="0"/>
                        <a:t>31/12/2024</a:t>
                      </a:r>
                      <a:endParaRPr lang="es-AR" sz="1400" dirty="0">
                        <a:latin typeface="KRANLF+Calibri Bold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dirty="0" smtClean="0"/>
                        <a:t>01/01/2025</a:t>
                      </a:r>
                    </a:p>
                    <a:p>
                      <a:pPr algn="ctr"/>
                      <a:r>
                        <a:rPr lang="es-AR" sz="1400" dirty="0" smtClean="0"/>
                        <a:t>Hasta</a:t>
                      </a:r>
                      <a:r>
                        <a:rPr lang="es-AR" sz="1400" baseline="0" dirty="0" smtClean="0"/>
                        <a:t> </a:t>
                      </a:r>
                    </a:p>
                    <a:p>
                      <a:pPr algn="ctr"/>
                      <a:r>
                        <a:rPr lang="es-AR" sz="1400" baseline="0" dirty="0" smtClean="0"/>
                        <a:t>31/03/2025</a:t>
                      </a:r>
                      <a:endParaRPr lang="es-AR" sz="1400" dirty="0">
                        <a:latin typeface="KRANLF+Calibri Bold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582570"/>
                  </a:ext>
                </a:extLst>
              </a:tr>
              <a:tr h="491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dirty="0" smtClean="0"/>
                        <a:t>Período para realizar la</a:t>
                      </a:r>
                      <a:r>
                        <a:rPr lang="es-AR" sz="1400" b="1" baseline="0" dirty="0" smtClean="0"/>
                        <a:t> presentación de la DJ y el pago del impuesto</a:t>
                      </a:r>
                      <a:endParaRPr lang="es-AR" sz="1400" b="1" dirty="0" smtClean="0">
                        <a:latin typeface="KRANLF+Calibri Bold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dirty="0" smtClean="0"/>
                        <a:t>30/11/2024</a:t>
                      </a:r>
                      <a:endParaRPr lang="es-AR" sz="1400" dirty="0" smtClean="0">
                        <a:latin typeface="KRANLF+Calibri Bold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dirty="0" smtClean="0"/>
                        <a:t>31/01/2025</a:t>
                      </a:r>
                      <a:endParaRPr lang="es-AR" sz="1400" dirty="0">
                        <a:latin typeface="KRANLF+Calibri Bold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dirty="0" smtClean="0"/>
                        <a:t>30/04/2025</a:t>
                      </a:r>
                      <a:endParaRPr lang="es-AR" sz="1400" dirty="0">
                        <a:latin typeface="KRANLF+Calibri Bold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971949"/>
                  </a:ext>
                </a:extLst>
              </a:tr>
              <a:tr h="425610">
                <a:tc>
                  <a:txBody>
                    <a:bodyPr/>
                    <a:lstStyle/>
                    <a:p>
                      <a:r>
                        <a:rPr lang="es-AR" sz="1400" b="1" dirty="0" smtClean="0"/>
                        <a:t>Alícuota</a:t>
                      </a:r>
                      <a:r>
                        <a:rPr lang="es-AR" sz="1400" b="1" baseline="0" dirty="0" smtClean="0"/>
                        <a:t> sobre el excedente de U$S 100.000</a:t>
                      </a:r>
                      <a:endParaRPr lang="es-AR" sz="1400" b="1" dirty="0">
                        <a:latin typeface="KRANLF+Calibri Bold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dirty="0" smtClean="0"/>
                        <a:t>5%</a:t>
                      </a:r>
                      <a:endParaRPr lang="es-AR" sz="1400" b="1" dirty="0">
                        <a:latin typeface="KRANLF+Calibri Bold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dirty="0" smtClean="0"/>
                        <a:t>10%</a:t>
                      </a:r>
                      <a:endParaRPr lang="es-AR" sz="1400" b="1" dirty="0">
                        <a:latin typeface="KRANLF+Calibri Bold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400" dirty="0" smtClean="0"/>
                        <a:t>15%</a:t>
                      </a:r>
                      <a:endParaRPr lang="es-AR" sz="1400" b="1" dirty="0">
                        <a:latin typeface="KRANLF+Calibri Bold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36489022"/>
                  </a:ext>
                </a:extLst>
              </a:tr>
            </a:tbl>
          </a:graphicData>
        </a:graphic>
      </p:graphicFrame>
      <p:sp>
        <p:nvSpPr>
          <p:cNvPr id="18" name="CuadroTexto 17"/>
          <p:cNvSpPr txBox="1"/>
          <p:nvPr/>
        </p:nvSpPr>
        <p:spPr>
          <a:xfrm>
            <a:off x="1303564" y="5943679"/>
            <a:ext cx="9584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IMPORTANTE: </a:t>
            </a:r>
            <a:r>
              <a:rPr lang="es-AR" sz="1600" dirty="0" smtClean="0">
                <a:latin typeface="KRANLF+Calibri Bold"/>
              </a:rPr>
              <a:t>En el supuesto de regularización de activos de hasta U$S 100.000 el impuesto es “0”</a:t>
            </a:r>
            <a:endParaRPr lang="es-AR" sz="1600" dirty="0">
              <a:latin typeface="KRANLF+Calibri Bold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36434" y="2186970"/>
            <a:ext cx="5023395" cy="165462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BIENES INCLUIDOS: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AR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Moneda nacional o </a:t>
            </a:r>
            <a:r>
              <a:rPr lang="es-AR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extranjera, inmuebles, acciones</a:t>
            </a:r>
            <a:r>
              <a:rPr lang="es-AR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participación en sociedades, derechos de beneficiarios o fideicomisarios de </a:t>
            </a:r>
            <a:r>
              <a:rPr lang="es-AR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fideicomisos, </a:t>
            </a:r>
            <a:r>
              <a:rPr lang="es-AR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cuotapartes</a:t>
            </a:r>
            <a:r>
              <a:rPr lang="es-AR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AR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fondos comunes de inversión, </a:t>
            </a:r>
            <a:r>
              <a:rPr lang="es-AR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AR" sz="1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AR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riptomonedas</a:t>
            </a:r>
            <a:r>
              <a:rPr lang="es-AR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AR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criptoactivos, otros bienes</a:t>
            </a:r>
            <a:r>
              <a:rPr lang="es-A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5265396" y="2985702"/>
            <a:ext cx="6610918" cy="735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A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De su propiedad o que se encontraren en su posesión, tenencia o guarda al 31/12/2023, inclusive</a:t>
            </a:r>
            <a:endParaRPr lang="es-AR" dirty="0" smtClean="0">
              <a:solidFill>
                <a:schemeClr val="tx1"/>
              </a:solidFill>
              <a:latin typeface="KRANLF+Calibri Bold"/>
            </a:endParaRPr>
          </a:p>
        </p:txBody>
      </p:sp>
      <p:sp>
        <p:nvSpPr>
          <p:cNvPr id="24" name="Flecha derecha 23"/>
          <p:cNvSpPr/>
          <p:nvPr/>
        </p:nvSpPr>
        <p:spPr>
          <a:xfrm>
            <a:off x="5236730" y="2986899"/>
            <a:ext cx="587127" cy="787033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519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34094" y="281396"/>
            <a:ext cx="11079479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2"/>
              </a:lnSpc>
            </a:pPr>
            <a:r>
              <a:rPr lang="es-ES" sz="2600" b="1" spc="-19" dirty="0" smtClean="0">
                <a:solidFill>
                  <a:schemeClr val="accent1"/>
                </a:solidFill>
                <a:latin typeface="KRANLF+Calibri Bold"/>
                <a:cs typeface="KRANLF+Calibri Bold"/>
              </a:rPr>
              <a:t>REGULARIZACIÓN DE RELACIONES LABORALES – </a:t>
            </a:r>
            <a:r>
              <a:rPr lang="es-ES" b="1" spc="-19" dirty="0" smtClean="0">
                <a:solidFill>
                  <a:schemeClr val="accent1"/>
                </a:solidFill>
                <a:latin typeface="KRANLF+Calibri Bold"/>
                <a:cs typeface="KRANLF+Calibri Bold"/>
              </a:rPr>
              <a:t>(BLANQUEO LABORAL)</a:t>
            </a:r>
            <a:endParaRPr b="1" spc="-19" dirty="0">
              <a:solidFill>
                <a:schemeClr val="accent1"/>
              </a:solidFill>
              <a:latin typeface="KRANLF+Calibri Bold"/>
              <a:cs typeface="KRANLF+Calibri 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4094" y="883789"/>
            <a:ext cx="11609664" cy="22442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2498"/>
              </a:lnSpc>
            </a:pPr>
            <a:r>
              <a:rPr lang="es-ES" sz="2200" b="1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ALCANCE: (Art. 76) </a:t>
            </a:r>
            <a:r>
              <a:rPr lang="es-ES" sz="22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Empleadores del </a:t>
            </a:r>
            <a:r>
              <a:rPr lang="es-ES" sz="2200" b="1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sector privado </a:t>
            </a:r>
            <a:r>
              <a:rPr lang="es-ES" sz="14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(*)</a:t>
            </a:r>
            <a:r>
              <a:rPr lang="es-ES" sz="2200" dirty="0" smtClean="0">
                <a:solidFill>
                  <a:srgbClr val="009999"/>
                </a:solidFill>
                <a:latin typeface="KRANLF+Calibri Bold"/>
                <a:cs typeface="KRANLF+Calibri Bold"/>
              </a:rPr>
              <a:t> </a:t>
            </a:r>
            <a:r>
              <a:rPr lang="es-ES" sz="22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podrán regularizar las relaciones laborales vigentes iniciadas con anterioridad al 08/07/2024 </a:t>
            </a:r>
            <a:r>
              <a:rPr lang="es-ES" sz="14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(**)</a:t>
            </a:r>
            <a:r>
              <a:rPr lang="es-ES" sz="22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, tanto no registradas como las registradas </a:t>
            </a:r>
            <a:r>
              <a:rPr lang="es-ES" sz="2200" b="1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deficientemente</a:t>
            </a:r>
            <a:r>
              <a:rPr lang="es-ES" sz="16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(*)</a:t>
            </a:r>
            <a:r>
              <a:rPr lang="es-ES" sz="22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.</a:t>
            </a:r>
          </a:p>
          <a:p>
            <a:pPr algn="just">
              <a:lnSpc>
                <a:spcPts val="2498"/>
              </a:lnSpc>
            </a:pPr>
            <a:r>
              <a:rPr lang="es-ES" sz="2200" b="1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VIGENCIA: (Art. 79) 90 días </a:t>
            </a:r>
            <a:r>
              <a:rPr lang="es-ES" sz="22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corridos desde la entrada en vigencia de la reglamentación.</a:t>
            </a:r>
          </a:p>
          <a:p>
            <a:pPr lvl="0" algn="ctr">
              <a:lnSpc>
                <a:spcPts val="2498"/>
              </a:lnSpc>
            </a:pPr>
            <a:endParaRPr lang="es-AR" sz="2200" b="1" dirty="0" smtClean="0">
              <a:solidFill>
                <a:srgbClr val="5A5E60"/>
              </a:solidFill>
              <a:latin typeface="KRANLF+Calibri Bold"/>
              <a:cs typeface="KRANLF+Calibri Bold"/>
            </a:endParaRPr>
          </a:p>
          <a:p>
            <a:pPr lvl="0" algn="ctr">
              <a:lnSpc>
                <a:spcPts val="2498"/>
              </a:lnSpc>
            </a:pPr>
            <a:r>
              <a:rPr lang="es-AR" sz="2200" b="1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   </a:t>
            </a:r>
            <a:r>
              <a:rPr lang="es-AR" sz="2200" b="1" dirty="0" smtClean="0">
                <a:solidFill>
                  <a:srgbClr val="5A5E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  <a:cs typeface="KRANLF+Calibri Bold"/>
              </a:rPr>
              <a:t>POSIBLES EFECTOS (Art. 77) </a:t>
            </a:r>
            <a:r>
              <a:rPr lang="es-AR" sz="2200" dirty="0">
                <a:solidFill>
                  <a:srgbClr val="5A5E60"/>
                </a:solidFill>
                <a:latin typeface="KRANLF+Calibri Bold"/>
                <a:cs typeface="KRANLF+Calibri Bold"/>
              </a:rPr>
              <a:t>(pendiente reglamentación P.E</a:t>
            </a:r>
            <a:r>
              <a:rPr lang="es-AR" sz="22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.)</a:t>
            </a:r>
            <a:endParaRPr lang="es-AR" sz="2200" dirty="0">
              <a:solidFill>
                <a:srgbClr val="5A5E60"/>
              </a:solidFill>
              <a:latin typeface="KRANLF+Calibri Bold"/>
              <a:cs typeface="KRANLF+Calibri Bold"/>
            </a:endParaRPr>
          </a:p>
          <a:p>
            <a:pPr algn="just">
              <a:lnSpc>
                <a:spcPts val="2498"/>
              </a:lnSpc>
            </a:pPr>
            <a:endParaRPr lang="es-ES" sz="2200" dirty="0" smtClean="0">
              <a:solidFill>
                <a:srgbClr val="5A5E60"/>
              </a:solidFill>
              <a:latin typeface="KRANLF+Calibri Bold"/>
              <a:cs typeface="KRANLF+Calibri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0263" y="6425283"/>
            <a:ext cx="6063793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A0A1A4"/>
                </a:solidFill>
                <a:latin typeface="QDWUIG+Calibri"/>
                <a:cs typeface="QDWUIG+Calibri"/>
              </a:rPr>
              <a:t>Título</a:t>
            </a:r>
            <a:r>
              <a:rPr sz="1800" spc="12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I</a:t>
            </a:r>
            <a:r>
              <a:rPr lang="es-ES"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V</a:t>
            </a:r>
            <a:r>
              <a:rPr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:</a:t>
            </a:r>
            <a:r>
              <a:rPr sz="1800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Promoción de Empleo Registrado</a:t>
            </a:r>
            <a:endParaRPr sz="1800" dirty="0">
              <a:solidFill>
                <a:srgbClr val="A0A1A4"/>
              </a:solidFill>
              <a:latin typeface="QDWUIG+Calibri"/>
              <a:cs typeface="QDWUIG+Calibri"/>
            </a:endParaRPr>
          </a:p>
        </p:txBody>
      </p:sp>
      <p:sp>
        <p:nvSpPr>
          <p:cNvPr id="18" name="Rectángulo redondeado 17"/>
          <p:cNvSpPr/>
          <p:nvPr/>
        </p:nvSpPr>
        <p:spPr>
          <a:xfrm>
            <a:off x="334094" y="2874471"/>
            <a:ext cx="2685600" cy="2174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a) Extinción de la acción penal, condonación de las infracciones, multas y sanciones</a:t>
            </a:r>
          </a:p>
        </p:txBody>
      </p:sp>
      <p:sp>
        <p:nvSpPr>
          <p:cNvPr id="19" name="Rectángulo redondeado 18"/>
          <p:cNvSpPr/>
          <p:nvPr/>
        </p:nvSpPr>
        <p:spPr>
          <a:xfrm>
            <a:off x="3219943" y="2874471"/>
            <a:ext cx="2685600" cy="2174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b) Baja en el REPSAL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</a:endParaRPr>
          </a:p>
        </p:txBody>
      </p:sp>
      <p:sp>
        <p:nvSpPr>
          <p:cNvPr id="20" name="Rectángulo redondeado 19"/>
          <p:cNvSpPr/>
          <p:nvPr/>
        </p:nvSpPr>
        <p:spPr>
          <a:xfrm>
            <a:off x="9258158" y="2874188"/>
            <a:ext cx="2685600" cy="2174400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Incentivos a la cancelación de contado y beneficios para Micro, Pequeñas y Medianas Empresas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</a:endParaRPr>
          </a:p>
        </p:txBody>
      </p:sp>
      <p:sp>
        <p:nvSpPr>
          <p:cNvPr id="21" name="Rectángulo redondeado 20"/>
          <p:cNvSpPr/>
          <p:nvPr/>
        </p:nvSpPr>
        <p:spPr>
          <a:xfrm>
            <a:off x="6187164" y="2874188"/>
            <a:ext cx="2685510" cy="217496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c) Condonación de la deuda por capital e intereses de los diferentes subsistemas de seguridad social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762056" y="5982373"/>
            <a:ext cx="6221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rgbClr val="5A5E60"/>
                </a:solidFill>
                <a:latin typeface="KRANLF+Calibri Bold"/>
              </a:rPr>
              <a:t>(*) Concepto pendiente de definición</a:t>
            </a:r>
          </a:p>
          <a:p>
            <a:r>
              <a:rPr lang="es-AR" sz="1400" dirty="0" smtClean="0">
                <a:solidFill>
                  <a:srgbClr val="5A5E60"/>
                </a:solidFill>
                <a:latin typeface="KRANLF+Calibri Bold"/>
              </a:rPr>
              <a:t>(**) Fecha que constará en la futura reglamentación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352827" y="5167189"/>
            <a:ext cx="11590931" cy="6971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chemeClr val="tx2">
                    <a:lumMod val="75000"/>
                  </a:schemeClr>
                </a:solidFill>
              </a:rPr>
              <a:t>La </a:t>
            </a:r>
            <a:r>
              <a:rPr lang="es-AR" b="1" dirty="0">
                <a:solidFill>
                  <a:schemeClr val="tx2">
                    <a:lumMod val="75000"/>
                  </a:schemeClr>
                </a:solidFill>
              </a:rPr>
              <a:t>reglamentación determinará los porcentajes de condonación que habrán de aplicarse, los que en ningún caso serán inferiores al setenta por ciento (70%) de las sumas adeudadas.</a:t>
            </a:r>
            <a:endParaRPr lang="es-ES" sz="1100" b="1" dirty="0">
              <a:solidFill>
                <a:schemeClr val="tx2">
                  <a:lumMod val="75000"/>
                </a:schemeClr>
              </a:solidFill>
              <a:latin typeface="KRANLF+Calibri Bold"/>
            </a:endParaRPr>
          </a:p>
        </p:txBody>
      </p:sp>
    </p:spTree>
    <p:extLst>
      <p:ext uri="{BB962C8B-B14F-4D97-AF65-F5344CB8AC3E}">
        <p14:creationId xmlns:p14="http://schemas.microsoft.com/office/powerpoint/2010/main" val="257262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2440" y="556598"/>
            <a:ext cx="8873210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002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600" b="1" spc="-19" dirty="0" smtClean="0">
                <a:solidFill>
                  <a:schemeClr val="accent1"/>
                </a:solidFill>
                <a:latin typeface="KRANLF+Calibri Bold"/>
                <a:cs typeface="KRANLF+Calibri Bold"/>
              </a:rPr>
              <a:t>PRINCIPALES CARACTERÍSTICAS - EFECTOS</a:t>
            </a:r>
            <a:endParaRPr sz="2600" b="1" spc="-19" dirty="0">
              <a:solidFill>
                <a:schemeClr val="accent1"/>
              </a:solidFill>
              <a:latin typeface="KRANLF+Calibri Bold"/>
              <a:cs typeface="KRANLF+Calibri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2440" y="6214412"/>
            <a:ext cx="6063793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A0A1A4"/>
                </a:solidFill>
                <a:latin typeface="QDWUIG+Calibri"/>
                <a:cs typeface="QDWUIG+Calibri"/>
              </a:rPr>
              <a:t>Título</a:t>
            </a:r>
            <a:r>
              <a:rPr sz="1800" spc="12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I</a:t>
            </a:r>
            <a:r>
              <a:rPr lang="es-ES"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V</a:t>
            </a:r>
            <a:r>
              <a:rPr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:</a:t>
            </a:r>
            <a:r>
              <a:rPr sz="1800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Promoción de Empleo Registrado</a:t>
            </a:r>
            <a:endParaRPr sz="1800" dirty="0">
              <a:solidFill>
                <a:srgbClr val="A0A1A4"/>
              </a:solidFill>
              <a:latin typeface="QDWUIG+Calibri"/>
              <a:cs typeface="QDWUIG+Calibri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311734" y="1328796"/>
            <a:ext cx="1741718" cy="103095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700" b="1" dirty="0" smtClean="0">
                <a:solidFill>
                  <a:srgbClr val="5A5E60"/>
                </a:solidFill>
                <a:latin typeface="KRANLF+Calibri Bold"/>
                <a:sym typeface="Calibri"/>
              </a:rPr>
              <a:t>ARTÍCULO 78</a:t>
            </a:r>
            <a:endParaRPr lang="es-ES" sz="1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311733" y="2752975"/>
            <a:ext cx="1741718" cy="103047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700" b="1" dirty="0">
                <a:solidFill>
                  <a:srgbClr val="5A5E60"/>
                </a:solidFill>
                <a:latin typeface="KRANLF+Calibri Bold"/>
                <a:sym typeface="Calibri"/>
              </a:rPr>
              <a:t>ARTÍCULO </a:t>
            </a:r>
            <a:r>
              <a:rPr lang="es-ES" sz="1700" b="1" dirty="0" smtClean="0">
                <a:solidFill>
                  <a:srgbClr val="5A5E60"/>
                </a:solidFill>
                <a:latin typeface="KRANLF+Calibri Bold"/>
                <a:sym typeface="Calibri"/>
              </a:rPr>
              <a:t>80</a:t>
            </a:r>
            <a:endParaRPr lang="es-ES" sz="1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311733" y="4176670"/>
            <a:ext cx="1741718" cy="103047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700" b="1" dirty="0">
                <a:solidFill>
                  <a:srgbClr val="5A5E60"/>
                </a:solidFill>
                <a:latin typeface="KRANLF+Calibri Bold"/>
                <a:sym typeface="Calibri"/>
              </a:rPr>
              <a:t>ARTÍCULO </a:t>
            </a:r>
            <a:r>
              <a:rPr lang="es-ES" sz="1700" b="1" dirty="0" smtClean="0">
                <a:solidFill>
                  <a:srgbClr val="5A5E60"/>
                </a:solidFill>
                <a:latin typeface="KRANLF+Calibri Bold"/>
                <a:sym typeface="Calibri"/>
              </a:rPr>
              <a:t>81</a:t>
            </a:r>
            <a:endParaRPr lang="es-ES" sz="1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4386938" y="1265991"/>
            <a:ext cx="7563600" cy="115656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Los trabajadores incluidos en la regularización tendrán derecho a computar hasta 60 meses de servicios con aportes o la menor cantidad regularizada a los efectos de acceder a la </a:t>
            </a:r>
            <a:r>
              <a:rPr lang="es-E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Prestación Básica Universal </a:t>
            </a:r>
            <a:r>
              <a:rPr lang="es-E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y el beneficio de Prestación por Desempleo. No computará a los efectos de la </a:t>
            </a:r>
            <a:r>
              <a:rPr lang="es-E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Prestación Compensatoria </a:t>
            </a:r>
            <a:r>
              <a:rPr lang="es-E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ni la </a:t>
            </a:r>
            <a:r>
              <a:rPr lang="es-E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Prestación Adicional por Permanencia.</a:t>
            </a:r>
            <a:endParaRPr lang="es-AR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4386938" y="2689928"/>
            <a:ext cx="7563600" cy="115656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es-E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Se podrán incluir deudas controvertidas en sede administrativa o judicial en cualquier etapa siempre que el empleador se allane y desista y renuncie a toda acción y </a:t>
            </a:r>
            <a:r>
              <a:rPr lang="es-E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derecho.</a:t>
            </a:r>
            <a:endParaRPr lang="es-E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4386938" y="4123336"/>
            <a:ext cx="7563600" cy="115656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La AFIP se abstendrá de formular de oficio determinaciones de deuda y actas de infracción por los períodos allí comprendidos.</a:t>
            </a:r>
            <a:endParaRPr lang="es-E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</a:endParaRPr>
          </a:p>
        </p:txBody>
      </p:sp>
      <p:sp>
        <p:nvSpPr>
          <p:cNvPr id="16" name="Flecha derecha 15"/>
          <p:cNvSpPr/>
          <p:nvPr/>
        </p:nvSpPr>
        <p:spPr>
          <a:xfrm>
            <a:off x="2141027" y="1321266"/>
            <a:ext cx="2158334" cy="98871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REGULARIZACIÓN</a:t>
            </a:r>
            <a:endParaRPr lang="es-AR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Flecha derecha 18"/>
          <p:cNvSpPr/>
          <p:nvPr/>
        </p:nvSpPr>
        <p:spPr>
          <a:xfrm>
            <a:off x="2141027" y="2750135"/>
            <a:ext cx="2158334" cy="98871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OBLIGACIONES</a:t>
            </a:r>
            <a:endParaRPr lang="es-AR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Flecha derecha 20"/>
          <p:cNvSpPr/>
          <p:nvPr/>
        </p:nvSpPr>
        <p:spPr>
          <a:xfrm>
            <a:off x="2141027" y="4205612"/>
            <a:ext cx="2158334" cy="98871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</a:t>
            </a:r>
            <a:endParaRPr lang="es-AR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11733" y="5487195"/>
            <a:ext cx="11059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 smtClean="0">
                <a:solidFill>
                  <a:srgbClr val="5A5E60"/>
                </a:solidFill>
                <a:latin typeface="KRANLF+Calibri Bold"/>
              </a:rPr>
              <a:t>El presente Capitulo en su reglamentación deberá considerar la coexistencia con el Régimen de Regularización – Ley 27.742.</a:t>
            </a:r>
            <a:endParaRPr lang="es-AR" sz="1200" dirty="0">
              <a:solidFill>
                <a:srgbClr val="5A5E60"/>
              </a:solidFill>
              <a:latin typeface="KRANLF+Calibri Bold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11733" y="5730118"/>
            <a:ext cx="11059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5A5E60"/>
                </a:solidFill>
                <a:latin typeface="KRANLF+Calibri Bold"/>
              </a:rPr>
              <a:t>Organismos</a:t>
            </a:r>
            <a:r>
              <a:rPr lang="es-ES" sz="1200" dirty="0">
                <a:solidFill>
                  <a:srgbClr val="5A5E60"/>
                </a:solidFill>
                <a:latin typeface="KRANLF+Calibri Bold"/>
              </a:rPr>
              <a:t> </a:t>
            </a:r>
            <a:r>
              <a:rPr lang="es-ES" sz="1200" b="1" dirty="0">
                <a:solidFill>
                  <a:srgbClr val="5A5E60"/>
                </a:solidFill>
                <a:latin typeface="KRANLF+Calibri Bold"/>
              </a:rPr>
              <a:t>intervinientes</a:t>
            </a:r>
            <a:r>
              <a:rPr lang="es-ES" sz="1200" dirty="0">
                <a:solidFill>
                  <a:srgbClr val="5A5E60"/>
                </a:solidFill>
                <a:latin typeface="KRANLF+Calibri Bold"/>
              </a:rPr>
              <a:t>: </a:t>
            </a:r>
            <a:r>
              <a:rPr lang="es-ES" sz="1200" dirty="0" smtClean="0">
                <a:solidFill>
                  <a:srgbClr val="5A5E60"/>
                </a:solidFill>
                <a:latin typeface="KRANLF+Calibri Bold"/>
              </a:rPr>
              <a:t>Ministerio </a:t>
            </a:r>
            <a:r>
              <a:rPr lang="es-ES" sz="1200" dirty="0">
                <a:solidFill>
                  <a:srgbClr val="5A5E60"/>
                </a:solidFill>
                <a:latin typeface="KRANLF+Calibri Bold"/>
              </a:rPr>
              <a:t>de Economía – Ministerio de Capital Humano – Secretaría de Trabajo, Empleo y Seguridad Social.</a:t>
            </a:r>
          </a:p>
        </p:txBody>
      </p:sp>
    </p:spTree>
    <p:extLst>
      <p:ext uri="{BB962C8B-B14F-4D97-AF65-F5344CB8AC3E}">
        <p14:creationId xmlns:p14="http://schemas.microsoft.com/office/powerpoint/2010/main" val="177035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2440" y="515611"/>
            <a:ext cx="9356535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2"/>
              </a:lnSpc>
            </a:pPr>
            <a:r>
              <a:rPr lang="es-ES" sz="2600" b="1" spc="-19" dirty="0" smtClean="0">
                <a:solidFill>
                  <a:schemeClr val="accent1"/>
                </a:solidFill>
                <a:latin typeface="KRANLF+Calibri Bold"/>
                <a:cs typeface="KRANLF+Calibri Bold"/>
              </a:rPr>
              <a:t>MODERNIZACIÓN LABORAL – GENERALIDADES</a:t>
            </a:r>
            <a:endParaRPr sz="2600" b="1" spc="-19" dirty="0">
              <a:solidFill>
                <a:schemeClr val="accent1"/>
              </a:solidFill>
              <a:latin typeface="KRANLF+Calibri Bold"/>
              <a:cs typeface="KRANLF+Calibri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2440" y="6439836"/>
            <a:ext cx="6063793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A0A1A4"/>
                </a:solidFill>
                <a:latin typeface="QDWUIG+Calibri"/>
                <a:cs typeface="QDWUIG+Calibri"/>
              </a:rPr>
              <a:t>Título</a:t>
            </a:r>
            <a:r>
              <a:rPr sz="1800" spc="12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V</a:t>
            </a:r>
            <a:r>
              <a:rPr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:</a:t>
            </a:r>
            <a:r>
              <a:rPr sz="1800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Modernización Laboral</a:t>
            </a:r>
            <a:endParaRPr sz="1800" dirty="0">
              <a:solidFill>
                <a:srgbClr val="A0A1A4"/>
              </a:solidFill>
              <a:latin typeface="QDWUIG+Calibri"/>
              <a:cs typeface="QDWUIG+Calibri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24955" y="515611"/>
            <a:ext cx="1176704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es-AR" sz="2200" b="1" dirty="0" smtClean="0">
              <a:solidFill>
                <a:srgbClr val="5A5E60"/>
              </a:solidFill>
              <a:latin typeface="KRANLF+Calibri Bold"/>
              <a:cs typeface="KRANLF+Calibri Bold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s-AR" sz="1600" b="1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VIGENCIA</a:t>
            </a:r>
            <a:r>
              <a:rPr lang="es-AR" sz="1600" b="1" dirty="0">
                <a:solidFill>
                  <a:srgbClr val="5A5E60"/>
                </a:solidFill>
                <a:latin typeface="KRANLF+Calibri Bold"/>
                <a:cs typeface="KRANLF+Calibri Bold"/>
              </a:rPr>
              <a:t>:</a:t>
            </a:r>
            <a:r>
              <a:rPr lang="es-AR" sz="1600" dirty="0">
                <a:solidFill>
                  <a:srgbClr val="5A5E60"/>
                </a:solidFill>
                <a:latin typeface="KRANLF+Calibri Bold"/>
                <a:cs typeface="KRANLF+Calibri Bold"/>
              </a:rPr>
              <a:t> </a:t>
            </a:r>
            <a:r>
              <a:rPr lang="es-AR" sz="16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09/07/2024</a:t>
            </a:r>
            <a:endParaRPr lang="es-AR" sz="1600" dirty="0">
              <a:solidFill>
                <a:srgbClr val="FF0000"/>
              </a:solidFill>
              <a:latin typeface="KRANLF+Calibri Bold"/>
              <a:cs typeface="KRANLF+Calibri Bold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s-AR" sz="1600" b="1" dirty="0">
                <a:solidFill>
                  <a:srgbClr val="5A5E60"/>
                </a:solidFill>
                <a:latin typeface="KRANLF+Calibri Bold"/>
                <a:cs typeface="KRANLF+Calibri Bold"/>
              </a:rPr>
              <a:t>PLAZO MÁXIMO PARA REGLAMENTAR:</a:t>
            </a:r>
            <a:r>
              <a:rPr lang="es-AR" sz="1600" dirty="0">
                <a:solidFill>
                  <a:srgbClr val="5A5E60"/>
                </a:solidFill>
                <a:latin typeface="KRANLF+Calibri Bold"/>
                <a:cs typeface="KRANLF+Calibri Bold"/>
              </a:rPr>
              <a:t> </a:t>
            </a:r>
            <a:r>
              <a:rPr lang="es-AR" sz="1600" b="1" dirty="0">
                <a:solidFill>
                  <a:srgbClr val="5A5E60"/>
                </a:solidFill>
                <a:latin typeface="KRANLF+Calibri Bold"/>
                <a:cs typeface="KRANLF+Calibri Bold"/>
                <a:sym typeface="Calibri"/>
              </a:rPr>
              <a:t>90 días </a:t>
            </a:r>
            <a:r>
              <a:rPr lang="es-AR" sz="1600" dirty="0">
                <a:solidFill>
                  <a:srgbClr val="5A5E60"/>
                </a:solidFill>
                <a:latin typeface="KRANLF+Calibri Bold"/>
                <a:cs typeface="KRANLF+Calibri Bold"/>
                <a:sym typeface="Calibri"/>
              </a:rPr>
              <a:t>a partir de su entrada en vigencia para los supuestos que requieran reglamentación</a:t>
            </a:r>
            <a:r>
              <a:rPr lang="es-AR" sz="1600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es-AR" sz="400" dirty="0">
              <a:solidFill>
                <a:srgbClr val="5A5E60"/>
              </a:solidFill>
              <a:latin typeface="KRANLF+Calibri Bold"/>
              <a:cs typeface="KRANLF+Calibri Bold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346779" y="4177679"/>
            <a:ext cx="3992390" cy="2062103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Art. 82 (3er y 4to párrafo): Importe Único de Seguridad Social.</a:t>
            </a:r>
          </a:p>
          <a:p>
            <a:pPr algn="ctr"/>
            <a:r>
              <a:rPr lang="es-ES" sz="1500" dirty="0" smtClean="0">
                <a:latin typeface="KRANLF+Calibri Bold"/>
              </a:rPr>
              <a:t>Para empresas de hasta 12 trabajadores, inclusive.</a:t>
            </a:r>
            <a:endParaRPr lang="es-ES" sz="1500" dirty="0">
              <a:latin typeface="KRANLF+Calibri Bold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879600" y="4300789"/>
            <a:ext cx="6904115" cy="181588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es-AR" sz="1600" b="1" dirty="0" smtClean="0">
              <a:solidFill>
                <a:srgbClr val="5A5E60"/>
              </a:solidFill>
              <a:latin typeface="KRANLF+Calibri Bold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es-AR" sz="1600" b="1" dirty="0" smtClean="0">
                <a:solidFill>
                  <a:srgbClr val="5A5E60"/>
                </a:solidFill>
                <a:latin typeface="KRANLF+Calibri Bold"/>
              </a:rPr>
              <a:t>Se está a la espera de reglamentar el alcance </a:t>
            </a:r>
            <a:r>
              <a:rPr lang="es-AR" sz="1600" dirty="0" smtClean="0">
                <a:solidFill>
                  <a:srgbClr val="5A5E60"/>
                </a:solidFill>
                <a:latin typeface="KRANLF+Calibri Bold"/>
              </a:rPr>
              <a:t>del </a:t>
            </a:r>
            <a:r>
              <a:rPr lang="es-AR" sz="1600" dirty="0">
                <a:solidFill>
                  <a:srgbClr val="5A5E60"/>
                </a:solidFill>
                <a:latin typeface="KRANLF+Calibri Bold"/>
              </a:rPr>
              <a:t>tratamiento para empleadores de hasta 12 trabajadores y definición del mecanismo de distribución de ese </a:t>
            </a:r>
            <a:r>
              <a:rPr lang="es-AR" sz="1600" b="1" dirty="0">
                <a:solidFill>
                  <a:srgbClr val="5A5E60"/>
                </a:solidFill>
                <a:latin typeface="KRANLF+Calibri Bold"/>
              </a:rPr>
              <a:t>monto </a:t>
            </a:r>
            <a:r>
              <a:rPr lang="es-AR" sz="1600" b="1" dirty="0" smtClean="0">
                <a:solidFill>
                  <a:srgbClr val="5A5E60"/>
                </a:solidFill>
                <a:latin typeface="KRANLF+Calibri Bold"/>
              </a:rPr>
              <a:t>único </a:t>
            </a:r>
            <a:r>
              <a:rPr lang="es-AR" sz="1600" dirty="0" smtClean="0">
                <a:solidFill>
                  <a:srgbClr val="5A5E60"/>
                </a:solidFill>
                <a:latin typeface="KRANLF+Calibri Bold"/>
              </a:rPr>
              <a:t>para </a:t>
            </a:r>
            <a:r>
              <a:rPr lang="es-AR" sz="1600" dirty="0">
                <a:solidFill>
                  <a:srgbClr val="5A5E60"/>
                </a:solidFill>
                <a:latin typeface="KRANLF+Calibri Bold"/>
              </a:rPr>
              <a:t>los subsistemas de seguridad social</a:t>
            </a:r>
            <a:r>
              <a:rPr lang="es-AR" sz="1600" dirty="0" smtClean="0">
                <a:solidFill>
                  <a:srgbClr val="5A5E60"/>
                </a:solidFill>
                <a:latin typeface="KRANLF+Calibri Bold"/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es-AR" sz="1600" dirty="0">
              <a:solidFill>
                <a:srgbClr val="5A5E60"/>
              </a:solidFill>
              <a:latin typeface="KRANLF+Calibri Bold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es-AR" sz="1600" dirty="0" smtClean="0">
              <a:solidFill>
                <a:srgbClr val="5A5E60"/>
              </a:solidFill>
              <a:latin typeface="KRANLF+Calibri Bold"/>
            </a:endParaRPr>
          </a:p>
        </p:txBody>
      </p:sp>
      <p:cxnSp>
        <p:nvCxnSpPr>
          <p:cNvPr id="17" name="Conector recto 16"/>
          <p:cNvCxnSpPr>
            <a:stCxn id="8" idx="3"/>
            <a:endCxn id="13" idx="1"/>
          </p:cNvCxnSpPr>
          <p:nvPr/>
        </p:nvCxnSpPr>
        <p:spPr>
          <a:xfrm flipV="1">
            <a:off x="4339169" y="5208730"/>
            <a:ext cx="540431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ángulo redondeado 46"/>
          <p:cNvSpPr/>
          <p:nvPr/>
        </p:nvSpPr>
        <p:spPr>
          <a:xfrm>
            <a:off x="333093" y="1861228"/>
            <a:ext cx="4000292" cy="183307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  <a:ea typeface="Calibri"/>
                <a:cs typeface="Calibri"/>
                <a:sym typeface="Calibri"/>
              </a:rPr>
              <a:t>Art. </a:t>
            </a:r>
            <a:r>
              <a:rPr lang="es-AR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  <a:ea typeface="Calibri"/>
                <a:cs typeface="Calibri"/>
                <a:sym typeface="Calibri"/>
              </a:rPr>
              <a:t>82 (1er y 2do párrafo): </a:t>
            </a:r>
            <a:r>
              <a:rPr lang="es-AR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  <a:ea typeface="Calibri"/>
                <a:cs typeface="Calibri"/>
                <a:sym typeface="Calibri"/>
              </a:rPr>
              <a:t>Mecanismo ágil y simplificado para registración de </a:t>
            </a:r>
            <a:r>
              <a:rPr lang="es-AR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  <a:ea typeface="Calibri"/>
                <a:cs typeface="Calibri"/>
                <a:sym typeface="Calibri"/>
              </a:rPr>
              <a:t>trabajadores.</a:t>
            </a:r>
            <a:endParaRPr lang="es-AR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  <a:ea typeface="Calibri"/>
              <a:cs typeface="Calibri"/>
              <a:sym typeface="Calibri"/>
            </a:endParaRPr>
          </a:p>
          <a:p>
            <a:pPr algn="ctr"/>
            <a:r>
              <a:rPr lang="es-AR" sz="1500" dirty="0">
                <a:solidFill>
                  <a:schemeClr val="bg1"/>
                </a:solidFill>
                <a:latin typeface="KRANLF+Calibri Bold"/>
                <a:sym typeface="Calibri"/>
              </a:rPr>
              <a:t>Plenamente eficaz sea realizadas </a:t>
            </a:r>
            <a:r>
              <a:rPr lang="es-AR" sz="1500" dirty="0">
                <a:solidFill>
                  <a:schemeClr val="bg1"/>
                </a:solidFill>
                <a:latin typeface="KRANLF+Calibri Bold"/>
              </a:rPr>
              <a:t>por cualquiera de las personas, humanas o jurídicas, intervinientes.</a:t>
            </a:r>
          </a:p>
        </p:txBody>
      </p:sp>
      <p:sp>
        <p:nvSpPr>
          <p:cNvPr id="48" name="CuadroTexto 47"/>
          <p:cNvSpPr txBox="1"/>
          <p:nvPr/>
        </p:nvSpPr>
        <p:spPr>
          <a:xfrm>
            <a:off x="4879600" y="1723161"/>
            <a:ext cx="6896215" cy="21236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AR" sz="1600" dirty="0" smtClean="0">
                <a:solidFill>
                  <a:srgbClr val="5A5E60"/>
                </a:solidFill>
                <a:latin typeface="KRANLF+Calibri Bold"/>
              </a:rPr>
              <a:t>AFIP emitió la RG 5508/24 (07/05/2024) por la que se redujo cantidad de datos necesarios para registrar un trabajador, </a:t>
            </a:r>
            <a:r>
              <a:rPr lang="es-AR" sz="1600" b="1" dirty="0" smtClean="0">
                <a:solidFill>
                  <a:srgbClr val="5A5E60"/>
                </a:solidFill>
                <a:latin typeface="KRANLF+Calibri Bold"/>
              </a:rPr>
              <a:t>de 22 a 7</a:t>
            </a:r>
            <a:r>
              <a:rPr lang="es-AR" sz="1600" dirty="0" smtClean="0">
                <a:solidFill>
                  <a:srgbClr val="5A5E60"/>
                </a:solidFill>
                <a:latin typeface="KRANLF+Calibri Bold"/>
              </a:rPr>
              <a:t>, los cuales son: </a:t>
            </a:r>
          </a:p>
          <a:p>
            <a:pPr marL="742950" lvl="1" indent="-285750" algn="just">
              <a:buFont typeface="+mj-lt"/>
              <a:buAutoNum type="arabicPeriod"/>
            </a:pPr>
            <a:r>
              <a:rPr lang="es-AR" sz="1200" dirty="0" smtClean="0">
                <a:solidFill>
                  <a:srgbClr val="5A5E60"/>
                </a:solidFill>
                <a:latin typeface="KRANLF+Calibri Bold"/>
              </a:rPr>
              <a:t>CUIL</a:t>
            </a:r>
            <a:r>
              <a:rPr lang="es-AR" sz="1200" dirty="0">
                <a:solidFill>
                  <a:srgbClr val="5A5E60"/>
                </a:solidFill>
                <a:latin typeface="KRANLF+Calibri Bold"/>
              </a:rPr>
              <a:t>, </a:t>
            </a:r>
            <a:endParaRPr lang="es-AR" sz="1200" dirty="0" smtClean="0">
              <a:solidFill>
                <a:srgbClr val="5A5E60"/>
              </a:solidFill>
              <a:latin typeface="KRANLF+Calibri Bold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s-AR" sz="1200" dirty="0" smtClean="0">
                <a:solidFill>
                  <a:srgbClr val="5A5E60"/>
                </a:solidFill>
                <a:latin typeface="KRANLF+Calibri Bold"/>
              </a:rPr>
              <a:t>Domicilio </a:t>
            </a:r>
            <a:r>
              <a:rPr lang="es-AR" sz="1200" dirty="0">
                <a:solidFill>
                  <a:srgbClr val="5A5E60"/>
                </a:solidFill>
                <a:latin typeface="KRANLF+Calibri Bold"/>
              </a:rPr>
              <a:t>de explotación - Actividad económica, </a:t>
            </a:r>
            <a:endParaRPr lang="es-AR" sz="1200" dirty="0" smtClean="0">
              <a:solidFill>
                <a:srgbClr val="5A5E60"/>
              </a:solidFill>
              <a:latin typeface="KRANLF+Calibri Bold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s-AR" sz="1200" dirty="0" smtClean="0">
                <a:solidFill>
                  <a:srgbClr val="5A5E60"/>
                </a:solidFill>
                <a:latin typeface="KRANLF+Calibri Bold"/>
              </a:rPr>
              <a:t>Fecha </a:t>
            </a:r>
            <a:r>
              <a:rPr lang="es-AR" sz="1200" dirty="0">
                <a:solidFill>
                  <a:srgbClr val="5A5E60"/>
                </a:solidFill>
                <a:latin typeface="KRANLF+Calibri Bold"/>
              </a:rPr>
              <a:t>de inicio de la relación </a:t>
            </a:r>
            <a:r>
              <a:rPr lang="es-AR" sz="1200" dirty="0" smtClean="0">
                <a:solidFill>
                  <a:srgbClr val="5A5E60"/>
                </a:solidFill>
                <a:latin typeface="KRANLF+Calibri Bold"/>
              </a:rPr>
              <a:t>laboral</a:t>
            </a:r>
          </a:p>
          <a:p>
            <a:pPr marL="742950" lvl="1" indent="-285750" algn="just">
              <a:buFont typeface="+mj-lt"/>
              <a:buAutoNum type="arabicPeriod"/>
            </a:pPr>
            <a:r>
              <a:rPr lang="es-AR" sz="1200" dirty="0" smtClean="0">
                <a:solidFill>
                  <a:srgbClr val="5A5E60"/>
                </a:solidFill>
                <a:latin typeface="KRANLF+Calibri Bold"/>
              </a:rPr>
              <a:t>Código </a:t>
            </a:r>
            <a:r>
              <a:rPr lang="es-AR" sz="1200" dirty="0">
                <a:solidFill>
                  <a:srgbClr val="5A5E60"/>
                </a:solidFill>
                <a:latin typeface="KRANLF+Calibri Bold"/>
              </a:rPr>
              <a:t>y denominación de la modalidad de contratación. </a:t>
            </a:r>
            <a:endParaRPr lang="es-AR" sz="1200" dirty="0" smtClean="0">
              <a:solidFill>
                <a:srgbClr val="5A5E60"/>
              </a:solidFill>
              <a:latin typeface="KRANLF+Calibri Bold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s-AR" sz="1200" dirty="0" smtClean="0">
                <a:solidFill>
                  <a:srgbClr val="5A5E60"/>
                </a:solidFill>
                <a:latin typeface="KRANLF+Calibri Bold"/>
              </a:rPr>
              <a:t>Marca </a:t>
            </a:r>
            <a:r>
              <a:rPr lang="es-AR" sz="1200" dirty="0">
                <a:solidFill>
                  <a:srgbClr val="5A5E60"/>
                </a:solidFill>
                <a:latin typeface="KRANLF+Calibri Bold"/>
              </a:rPr>
              <a:t>“Trabajador Agropecuario”, de corresponder, </a:t>
            </a:r>
            <a:endParaRPr lang="es-AR" sz="1200" dirty="0" smtClean="0">
              <a:solidFill>
                <a:srgbClr val="5A5E60"/>
              </a:solidFill>
              <a:latin typeface="KRANLF+Calibri Bold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s-AR" sz="1200" dirty="0" smtClean="0">
                <a:solidFill>
                  <a:srgbClr val="5A5E60"/>
                </a:solidFill>
                <a:latin typeface="KRANLF+Calibri Bold"/>
              </a:rPr>
              <a:t>Código </a:t>
            </a:r>
            <a:r>
              <a:rPr lang="es-AR" sz="1200" dirty="0">
                <a:solidFill>
                  <a:srgbClr val="5A5E60"/>
                </a:solidFill>
                <a:latin typeface="KRANLF+Calibri Bold"/>
              </a:rPr>
              <a:t>y denominación del Agente del Seguro de Salud  </a:t>
            </a:r>
            <a:endParaRPr lang="es-AR" sz="1200" dirty="0" smtClean="0">
              <a:solidFill>
                <a:srgbClr val="5A5E60"/>
              </a:solidFill>
              <a:latin typeface="KRANLF+Calibri Bold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s-AR" sz="1200" dirty="0" smtClean="0">
                <a:solidFill>
                  <a:srgbClr val="5A5E60"/>
                </a:solidFill>
                <a:latin typeface="KRANLF+Calibri Bold"/>
              </a:rPr>
              <a:t>Fecha </a:t>
            </a:r>
            <a:r>
              <a:rPr lang="es-AR" sz="1200" dirty="0">
                <a:solidFill>
                  <a:srgbClr val="5A5E60"/>
                </a:solidFill>
                <a:latin typeface="KRANLF+Calibri Bold"/>
              </a:rPr>
              <a:t>de finalización de la relación laboral (plazo fijo</a:t>
            </a:r>
            <a:r>
              <a:rPr lang="es-AR" sz="1200" dirty="0" smtClean="0">
                <a:solidFill>
                  <a:srgbClr val="5A5E60"/>
                </a:solidFill>
                <a:latin typeface="KRANLF+Calibri Bold"/>
              </a:rPr>
              <a:t>)</a:t>
            </a:r>
            <a:endParaRPr lang="es-AR" dirty="0">
              <a:solidFill>
                <a:srgbClr val="5A5E60"/>
              </a:solidFill>
              <a:latin typeface="KRANLF+Calibri Bold"/>
            </a:endParaRPr>
          </a:p>
        </p:txBody>
      </p:sp>
      <p:cxnSp>
        <p:nvCxnSpPr>
          <p:cNvPr id="49" name="Conector recto 48"/>
          <p:cNvCxnSpPr>
            <a:stCxn id="47" idx="3"/>
            <a:endCxn id="48" idx="1"/>
          </p:cNvCxnSpPr>
          <p:nvPr/>
        </p:nvCxnSpPr>
        <p:spPr>
          <a:xfrm>
            <a:off x="4333385" y="2777767"/>
            <a:ext cx="546215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43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2440" y="515611"/>
            <a:ext cx="9356535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2"/>
              </a:lnSpc>
            </a:pPr>
            <a:r>
              <a:rPr lang="es-ES" sz="2600" b="1" spc="-19" dirty="0" smtClean="0">
                <a:solidFill>
                  <a:schemeClr val="accent1"/>
                </a:solidFill>
                <a:latin typeface="KRANLF+Calibri Bold"/>
                <a:cs typeface="KRANLF+Calibri Bold"/>
              </a:rPr>
              <a:t>CUESTIONES CON IMPACTO EN SEGURIDAD SOCIAL</a:t>
            </a:r>
            <a:endParaRPr sz="2600" b="1" spc="-19" dirty="0">
              <a:solidFill>
                <a:schemeClr val="accent1"/>
              </a:solidFill>
              <a:latin typeface="KRANLF+Calibri Bold"/>
              <a:cs typeface="KRANLF+Calibri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2440" y="6214412"/>
            <a:ext cx="6063793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A0A1A4"/>
                </a:solidFill>
                <a:latin typeface="QDWUIG+Calibri"/>
                <a:cs typeface="QDWUIG+Calibri"/>
              </a:rPr>
              <a:t>Título</a:t>
            </a:r>
            <a:r>
              <a:rPr sz="1800" spc="12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V</a:t>
            </a:r>
            <a:r>
              <a:rPr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:</a:t>
            </a:r>
            <a:r>
              <a:rPr sz="1800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Modernización Laboral</a:t>
            </a:r>
            <a:endParaRPr sz="1800" dirty="0">
              <a:solidFill>
                <a:srgbClr val="A0A1A4"/>
              </a:solidFill>
              <a:latin typeface="QDWUIG+Calibri"/>
              <a:cs typeface="QDWUIG+Calibri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434338" y="3625304"/>
            <a:ext cx="3772990" cy="250220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</a:endParaRPr>
          </a:p>
          <a:p>
            <a:pPr algn="ctr"/>
            <a:r>
              <a:rPr lang="es-ES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Art. 85: P.J.N. Obligación de comunicar sentencia firme que determine existencia de relación de empleo dentro de los 10 días hábiles</a:t>
            </a:r>
          </a:p>
          <a:p>
            <a:pPr algn="ctr"/>
            <a:r>
              <a:rPr lang="es-AR" sz="15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  <a:ea typeface="Calibri"/>
                <a:cs typeface="Calibri"/>
                <a:sym typeface="Calibri"/>
              </a:rPr>
              <a:t>El empleador podrá computarse las obligaciones pagadas por el </a:t>
            </a:r>
            <a:r>
              <a:rPr lang="es-AR" sz="1500" noProof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  <a:ea typeface="Calibri"/>
                <a:cs typeface="Calibri"/>
                <a:sym typeface="Calibri"/>
              </a:rPr>
              <a:t>trabajador erróneamente enmarcado </a:t>
            </a:r>
            <a:endParaRPr lang="es-AR" sz="1500" b="1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</a:endParaRPr>
          </a:p>
          <a:p>
            <a:pPr algn="ctr"/>
            <a:endParaRPr lang="es-ES" sz="1100" b="1" dirty="0">
              <a:latin typeface="KRANLF+Calibri Bold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472439" y="1053802"/>
            <a:ext cx="3696789" cy="2352368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Art. 84: Denuncia de falta de registración por medio electrónico. </a:t>
            </a:r>
            <a:endParaRPr lang="es-ES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430488" y="4005548"/>
            <a:ext cx="7347855" cy="17417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AR" sz="1700" dirty="0" smtClean="0">
                <a:solidFill>
                  <a:srgbClr val="5A5E60"/>
                </a:solidFill>
                <a:latin typeface="KRANLF+Calibri Bold"/>
              </a:rPr>
              <a:t>Se está trabajando en la definición / implementación de este artículo</a:t>
            </a:r>
            <a:endParaRPr lang="es-AR" sz="1700" dirty="0">
              <a:solidFill>
                <a:srgbClr val="FF0000"/>
              </a:solidFill>
              <a:latin typeface="KRANLF+Calibri Bold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430488" y="1346381"/>
            <a:ext cx="7347856" cy="176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AR" sz="1700" b="1" dirty="0" smtClean="0">
                <a:solidFill>
                  <a:srgbClr val="5A5E60"/>
                </a:solidFill>
                <a:latin typeface="KRANLF+Calibri Bold"/>
              </a:rPr>
              <a:t>Actualmente, </a:t>
            </a:r>
            <a:r>
              <a:rPr lang="es-AR" sz="1700" dirty="0" smtClean="0">
                <a:solidFill>
                  <a:srgbClr val="5A5E60"/>
                </a:solidFill>
                <a:latin typeface="KRANLF+Calibri Bold"/>
              </a:rPr>
              <a:t>AFIP </a:t>
            </a:r>
            <a:r>
              <a:rPr lang="es-AR" sz="1700" dirty="0">
                <a:solidFill>
                  <a:srgbClr val="5A5E60"/>
                </a:solidFill>
                <a:latin typeface="KRANLF+Calibri Bold"/>
              </a:rPr>
              <a:t>cuenta hoy con mecanismo para efectuar denuncias de manera presencial, telefónica o en la APP de un teléfono móvil</a:t>
            </a:r>
            <a:r>
              <a:rPr lang="es-AR" sz="1700" dirty="0" smtClean="0">
                <a:solidFill>
                  <a:srgbClr val="5A5E60"/>
                </a:solidFill>
                <a:latin typeface="KRANLF+Calibri Bold"/>
              </a:rPr>
              <a:t>.</a:t>
            </a:r>
          </a:p>
        </p:txBody>
      </p:sp>
      <p:cxnSp>
        <p:nvCxnSpPr>
          <p:cNvPr id="12" name="Conector recto 11"/>
          <p:cNvCxnSpPr>
            <a:stCxn id="9" idx="3"/>
            <a:endCxn id="6" idx="1"/>
          </p:cNvCxnSpPr>
          <p:nvPr/>
        </p:nvCxnSpPr>
        <p:spPr>
          <a:xfrm>
            <a:off x="4169228" y="2229986"/>
            <a:ext cx="2612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>
            <a:stCxn id="10" idx="3"/>
            <a:endCxn id="11" idx="1"/>
          </p:cNvCxnSpPr>
          <p:nvPr/>
        </p:nvCxnSpPr>
        <p:spPr>
          <a:xfrm flipV="1">
            <a:off x="4207328" y="4876405"/>
            <a:ext cx="223160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74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2440" y="515611"/>
            <a:ext cx="9356535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2"/>
              </a:lnSpc>
            </a:pPr>
            <a:r>
              <a:rPr lang="es-ES" sz="2600" b="1" spc="-19" dirty="0" smtClean="0">
                <a:solidFill>
                  <a:schemeClr val="accent1"/>
                </a:solidFill>
                <a:latin typeface="KRANLF+Calibri Bold"/>
                <a:cs typeface="KRANLF+Calibri Bold"/>
              </a:rPr>
              <a:t>CUESTIONES CON IMPACTO EN SEGURIDAD SOCIAL</a:t>
            </a:r>
            <a:endParaRPr sz="2600" b="1" spc="-19" dirty="0">
              <a:solidFill>
                <a:schemeClr val="accent1"/>
              </a:solidFill>
              <a:latin typeface="KRANLF+Calibri Bold"/>
              <a:cs typeface="KRANLF+Calibri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2440" y="6430947"/>
            <a:ext cx="6063793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A0A1A4"/>
                </a:solidFill>
                <a:latin typeface="QDWUIG+Calibri"/>
                <a:cs typeface="QDWUIG+Calibri"/>
              </a:rPr>
              <a:t>Título</a:t>
            </a:r>
            <a:r>
              <a:rPr sz="1800" spc="12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V</a:t>
            </a:r>
            <a:r>
              <a:rPr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:</a:t>
            </a:r>
            <a:r>
              <a:rPr sz="1800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Modernización Laboral</a:t>
            </a:r>
            <a:endParaRPr sz="1800" dirty="0">
              <a:solidFill>
                <a:srgbClr val="A0A1A4"/>
              </a:solidFill>
              <a:latin typeface="QDWUIG+Calibri"/>
              <a:cs typeface="QDWUIG+Calibri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481149" y="1329769"/>
            <a:ext cx="3686400" cy="21780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Art. 92: Mecanismo Simplificado de retención a contratistas e intermediarios</a:t>
            </a:r>
          </a:p>
          <a:p>
            <a:pPr algn="ctr"/>
            <a:r>
              <a:rPr lang="es-ES" sz="1200" dirty="0" smtClean="0">
                <a:latin typeface="KRANLF+Calibri Bold"/>
              </a:rPr>
              <a:t>La </a:t>
            </a:r>
            <a:r>
              <a:rPr lang="es-ES" sz="1200" dirty="0">
                <a:latin typeface="KRANLF+Calibri Bold"/>
              </a:rPr>
              <a:t>empresa principal está facultada a retener y depositar sin preaviso los importes que los contratistas e intermediarios adeuden a la seguridad social con motivo de los trabajadores contratados.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472440" y="3733456"/>
            <a:ext cx="3685905" cy="217808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</a:endParaRPr>
          </a:p>
          <a:p>
            <a:pPr algn="ctr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Art. 97: Trabajador independiente con colaboradores</a:t>
            </a:r>
          </a:p>
          <a:p>
            <a:pPr algn="ctr"/>
            <a:r>
              <a:rPr lang="es-E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Podrá </a:t>
            </a:r>
            <a:r>
              <a:rPr lang="es-E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contar hasta con 3 trabajadores para llevar adelante un emprendimiento productivo, pudiéndose acoger a un Régimen Especial Unificado, sin que exista vinculo de dependencia.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648200" y="1556390"/>
            <a:ext cx="7130142" cy="17247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AR" sz="1600" dirty="0" smtClean="0">
                <a:solidFill>
                  <a:srgbClr val="5A5E60"/>
                </a:solidFill>
                <a:latin typeface="KRANLF+Calibri Bold"/>
              </a:rPr>
              <a:t>Se está trabajando en </a:t>
            </a:r>
            <a:r>
              <a:rPr lang="es-AR" sz="1600" dirty="0">
                <a:solidFill>
                  <a:srgbClr val="5A5E60"/>
                </a:solidFill>
                <a:latin typeface="KRANLF+Calibri Bold"/>
              </a:rPr>
              <a:t>definir un mecanismo de retención nuevo y/o modificar los </a:t>
            </a:r>
            <a:r>
              <a:rPr lang="es-AR" sz="1600" dirty="0" smtClean="0">
                <a:solidFill>
                  <a:srgbClr val="5A5E60"/>
                </a:solidFill>
                <a:latin typeface="KRANLF+Calibri Bold"/>
              </a:rPr>
              <a:t>existentes.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4648200" y="3773152"/>
            <a:ext cx="7130143" cy="20986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AR" sz="1600" b="1" dirty="0" smtClean="0">
                <a:solidFill>
                  <a:srgbClr val="5A5E60"/>
                </a:solidFill>
                <a:latin typeface="KRANLF+Calibri Bold"/>
              </a:rPr>
              <a:t>Se está a la espera de definiciones respecto a</a:t>
            </a:r>
            <a:r>
              <a:rPr lang="es-AR" sz="1600" dirty="0" smtClean="0">
                <a:solidFill>
                  <a:srgbClr val="5A5E60"/>
                </a:solidFill>
                <a:latin typeface="KRANLF+Calibri Bold"/>
              </a:rPr>
              <a:t> particularidades de la figura para su futura implementación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ES" sz="1600" b="1" dirty="0">
                <a:solidFill>
                  <a:srgbClr val="5A5E60"/>
                </a:solidFill>
                <a:latin typeface="KRANLF+Calibri Bold"/>
              </a:rPr>
              <a:t>Art. 12 – Dto. 661/ 24: </a:t>
            </a:r>
            <a:r>
              <a:rPr lang="es-ES" sz="1600" dirty="0">
                <a:solidFill>
                  <a:srgbClr val="5A5E60"/>
                </a:solidFill>
                <a:latin typeface="KRANLF+Calibri Bold"/>
              </a:rPr>
              <a:t>Las obligaciones previsionales, con</a:t>
            </a:r>
            <a:r>
              <a:rPr lang="es-ES" sz="1600" b="1" dirty="0">
                <a:solidFill>
                  <a:srgbClr val="5A5E60"/>
                </a:solidFill>
                <a:latin typeface="KRANLF+Calibri Bold"/>
              </a:rPr>
              <a:t> </a:t>
            </a:r>
            <a:r>
              <a:rPr lang="es-ES" sz="1600" dirty="0">
                <a:solidFill>
                  <a:srgbClr val="5A5E60"/>
                </a:solidFill>
                <a:latin typeface="KRANLF+Calibri Bold"/>
              </a:rPr>
              <a:t>excepción de las relativas al Régimen de Riesgos de Trabajo, que correspondan a los trabajadores independientes y/o colaboradores en el marco de un emprendimiento productivo,  se entenderán cumplidas con el ingreso de las cotizaciones bajo el Régimen Simplificado para Pequeños Contribuyentes</a:t>
            </a:r>
            <a:r>
              <a:rPr lang="es-ES" sz="1600" dirty="0" smtClean="0">
                <a:solidFill>
                  <a:srgbClr val="5A5E60"/>
                </a:solidFill>
                <a:latin typeface="KRANLF+Calibri Bold"/>
              </a:rPr>
              <a:t>.</a:t>
            </a:r>
            <a:endParaRPr lang="es-AR" sz="1600" dirty="0">
              <a:solidFill>
                <a:srgbClr val="5A5E60"/>
              </a:solidFill>
              <a:latin typeface="KRANLF+Calibri Bold"/>
            </a:endParaRPr>
          </a:p>
        </p:txBody>
      </p:sp>
      <p:cxnSp>
        <p:nvCxnSpPr>
          <p:cNvPr id="23" name="Conector recto 22"/>
          <p:cNvCxnSpPr>
            <a:stCxn id="10" idx="3"/>
            <a:endCxn id="11" idx="1"/>
          </p:cNvCxnSpPr>
          <p:nvPr/>
        </p:nvCxnSpPr>
        <p:spPr>
          <a:xfrm>
            <a:off x="4158345" y="4822499"/>
            <a:ext cx="48985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>
            <a:stCxn id="9" idx="3"/>
            <a:endCxn id="6" idx="1"/>
          </p:cNvCxnSpPr>
          <p:nvPr/>
        </p:nvCxnSpPr>
        <p:spPr>
          <a:xfrm>
            <a:off x="4167549" y="2418769"/>
            <a:ext cx="480651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734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814330" y="2616336"/>
            <a:ext cx="10394238" cy="12567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4896"/>
              </a:lnSpc>
            </a:pPr>
            <a:r>
              <a:rPr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LEY 27.7</a:t>
            </a:r>
            <a:r>
              <a:rPr lang="es-ES"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43</a:t>
            </a:r>
            <a:r>
              <a:rPr sz="4900" b="1" spc="42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</a:t>
            </a:r>
            <a:r>
              <a:rPr lang="es-AR"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–</a:t>
            </a:r>
            <a:r>
              <a:rPr sz="49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</a:t>
            </a:r>
            <a:r>
              <a:rPr lang="es-ES" sz="4900" b="1" spc="-22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MEDIDAS FISCALES PALIATIVAS Y RELEVANTES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4330" y="3925342"/>
            <a:ext cx="10394238" cy="1038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endParaRPr lang="es-ES" sz="2700" b="1" dirty="0" smtClean="0">
              <a:solidFill>
                <a:srgbClr val="FFFFFF"/>
              </a:solidFill>
              <a:latin typeface="KRANLF+Calibri Bold"/>
              <a:cs typeface="KRANLF+Calibri Bold"/>
            </a:endParaRPr>
          </a:p>
          <a:p>
            <a:pPr algn="just">
              <a:lnSpc>
                <a:spcPts val="2700"/>
              </a:lnSpc>
            </a:pPr>
            <a:r>
              <a:rPr lang="es-AR" sz="2700" b="1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Título I:</a:t>
            </a:r>
            <a:r>
              <a:rPr lang="es-AR" sz="2700" b="1" spc="10" dirty="0" smtClean="0">
                <a:solidFill>
                  <a:srgbClr val="FFFFFF"/>
                </a:solidFill>
                <a:latin typeface="KRANLF+Calibri Bold"/>
                <a:cs typeface="KRANLF+Calibri Bold"/>
              </a:rPr>
              <a:t> </a:t>
            </a:r>
            <a:r>
              <a:rPr lang="es-AR" sz="2700" dirty="0" smtClean="0">
                <a:solidFill>
                  <a:srgbClr val="FFFFFF"/>
                </a:solidFill>
                <a:latin typeface="KRANLF+Calibri Bold"/>
                <a:cs typeface="QDWUIG+Calibri"/>
              </a:rPr>
              <a:t>Régimen de Regularización Excepcional de Obligaciones Tributarias, Aduaneras y de Seguridad Social</a:t>
            </a:r>
          </a:p>
        </p:txBody>
      </p:sp>
      <p:sp>
        <p:nvSpPr>
          <p:cNvPr id="6" name="object 3"/>
          <p:cNvSpPr txBox="1"/>
          <p:nvPr/>
        </p:nvSpPr>
        <p:spPr>
          <a:xfrm>
            <a:off x="814331" y="6243204"/>
            <a:ext cx="227177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/>
            <a:r>
              <a:rPr lang="es-AR" sz="1000" b="1" kern="0" dirty="0" smtClean="0">
                <a:solidFill>
                  <a:schemeClr val="bg1"/>
                </a:solidFill>
                <a:latin typeface="KRANLF+Calibri Bold"/>
                <a:cs typeface="KRANLF+Calibri Bold"/>
              </a:rPr>
              <a:t>DIRECCIÓN GENERAL DE LOS RECURSOS DE LA SEGURIDAD SOCIAL (DG SESO)</a:t>
            </a:r>
            <a:endParaRPr lang="es-AR" sz="1000" b="1" kern="0" dirty="0">
              <a:solidFill>
                <a:schemeClr val="bg1"/>
              </a:solidFill>
              <a:latin typeface="KRANLF+Calibri Bold"/>
              <a:cs typeface="KRANLF+Calibri Bold"/>
            </a:endParaRPr>
          </a:p>
        </p:txBody>
      </p:sp>
      <p:pic>
        <p:nvPicPr>
          <p:cNvPr id="7" name="Picture 2" descr="AAE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1316" y="6029933"/>
            <a:ext cx="1935774" cy="28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76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2588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79075" y="575610"/>
            <a:ext cx="10919362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2"/>
              </a:lnSpc>
            </a:pPr>
            <a:r>
              <a:rPr lang="es-ES" sz="2600" b="1" spc="-19" dirty="0" smtClean="0">
                <a:solidFill>
                  <a:srgbClr val="159C97"/>
                </a:solidFill>
                <a:latin typeface="KRANLF+Calibri Bold"/>
                <a:cs typeface="KRANLF+Calibri Bold"/>
              </a:rPr>
              <a:t>RÉGIMEN DE REGULARIZACIÓN - GENERALIDADES</a:t>
            </a:r>
            <a:endParaRPr sz="2600" b="1" spc="-19" dirty="0">
              <a:solidFill>
                <a:srgbClr val="159C97"/>
              </a:solidFill>
              <a:latin typeface="KRANLF+Calibri Bold"/>
              <a:cs typeface="KRANLF+Calibri 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9075" y="1076028"/>
            <a:ext cx="10845701" cy="12824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2498"/>
              </a:lnSpc>
            </a:pPr>
            <a:r>
              <a:rPr lang="es-ES" b="1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ALCANCE: </a:t>
            </a:r>
            <a:r>
              <a:rPr lang="es-ES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Obligaciones vencidas e infracciones cometidas (relacionadas o no con esas obligaciones) hasta al 31/03/2024 inclusive.</a:t>
            </a:r>
          </a:p>
          <a:p>
            <a:pPr algn="just">
              <a:lnSpc>
                <a:spcPts val="2498"/>
              </a:lnSpc>
            </a:pPr>
            <a:r>
              <a:rPr lang="es-ES" b="1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VIGENCIA: 150 días </a:t>
            </a:r>
            <a:r>
              <a:rPr lang="es-ES" dirty="0" smtClean="0">
                <a:solidFill>
                  <a:srgbClr val="5A5E60"/>
                </a:solidFill>
                <a:latin typeface="KRANLF+Calibri Bold"/>
                <a:cs typeface="KRANLF+Calibri Bold"/>
              </a:rPr>
              <a:t>corridos contados a partir del 17/07/2024.</a:t>
            </a:r>
          </a:p>
          <a:p>
            <a:pPr lvl="0" algn="ctr">
              <a:lnSpc>
                <a:spcPts val="2498"/>
              </a:lnSpc>
            </a:pPr>
            <a:r>
              <a:rPr lang="es-AR" sz="2300" b="1" dirty="0" smtClean="0">
                <a:solidFill>
                  <a:srgbClr val="5A5E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  <a:cs typeface="KRANLF+Calibri Bold"/>
              </a:rPr>
              <a:t>   EFECTOS </a:t>
            </a:r>
            <a:endParaRPr lang="es-ES" sz="2300" dirty="0" smtClean="0">
              <a:solidFill>
                <a:srgbClr val="5A5E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ANLF+Calibri Bold"/>
              <a:cs typeface="KRANLF+Calibri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2440" y="6214412"/>
            <a:ext cx="1100981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dirty="0">
                <a:solidFill>
                  <a:srgbClr val="A0A1A4"/>
                </a:solidFill>
                <a:latin typeface="QDWUIG+Calibri"/>
                <a:cs typeface="QDWUIG+Calibri"/>
              </a:rPr>
              <a:t>Título</a:t>
            </a:r>
            <a:r>
              <a:rPr sz="1800" spc="12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sz="1800" dirty="0" smtClean="0">
                <a:solidFill>
                  <a:srgbClr val="A0A1A4"/>
                </a:solidFill>
                <a:latin typeface="QDWUIG+Calibri"/>
                <a:cs typeface="QDWUIG+Calibri"/>
              </a:rPr>
              <a:t>I:</a:t>
            </a:r>
            <a:r>
              <a:rPr sz="1800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Régimen de Regularización Excepcional de Obligaciones de la Seguridad Social</a:t>
            </a:r>
            <a:endParaRPr lang="es-ES" spc="17" dirty="0">
              <a:solidFill>
                <a:srgbClr val="A0A1A4"/>
              </a:solidFill>
              <a:latin typeface="QDWUIG+Calibri"/>
              <a:cs typeface="QDWUIG+Calibri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636549" y="2402369"/>
            <a:ext cx="5202547" cy="1871108"/>
          </a:xfrm>
          <a:prstGeom prst="round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A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Producirá la suspensión de las acciones penales y la interrupción del curso de la prescripción penal</a:t>
            </a:r>
          </a:p>
          <a:p>
            <a:pPr algn="ctr"/>
            <a:endParaRPr lang="es-AR" sz="1600" dirty="0" smtClean="0">
              <a:solidFill>
                <a:schemeClr val="bg1"/>
              </a:solidFill>
              <a:latin typeface="KRANLF+Calibri Bold"/>
            </a:endParaRPr>
          </a:p>
          <a:p>
            <a:pPr algn="ctr"/>
            <a:r>
              <a:rPr lang="es-AR" sz="1600" dirty="0" smtClean="0">
                <a:solidFill>
                  <a:schemeClr val="bg1"/>
                </a:solidFill>
                <a:latin typeface="KRANLF+Calibri Bold"/>
              </a:rPr>
              <a:t>Aún cuando no se hubiera efectuado la denuncia o en cualquier momento del proceso, siempre que no tuviera sentencia firme.</a:t>
            </a:r>
            <a:endParaRPr lang="es-AR" sz="1600" dirty="0">
              <a:solidFill>
                <a:schemeClr val="bg1"/>
              </a:solidFill>
              <a:latin typeface="KRANLF+Calibri Bold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636549" y="4423100"/>
            <a:ext cx="5202207" cy="1697203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La caducidad del plan de pago reanudará las acciones penales o la promoción de la denuncia penal</a:t>
            </a:r>
          </a:p>
          <a:p>
            <a:pPr algn="ctr"/>
            <a:endParaRPr lang="es-ES" sz="1600" dirty="0" smtClean="0">
              <a:latin typeface="KRANLF+Calibri Bold"/>
            </a:endParaRPr>
          </a:p>
          <a:p>
            <a:pPr algn="ctr"/>
            <a:r>
              <a:rPr lang="es-ES" sz="1600" dirty="0" smtClean="0">
                <a:latin typeface="KRANLF+Calibri Bold"/>
              </a:rPr>
              <a:t>También importará el comienzo del cómputo de la prescripción penal. </a:t>
            </a:r>
            <a:endParaRPr lang="es-ES" sz="1600" dirty="0">
              <a:latin typeface="KRANLF+Calibri Bold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5937817" y="2433320"/>
            <a:ext cx="5544433" cy="182044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La cancelación total de aportes y contribuciones (contado o en plan) producirá la extinción de la acción penal</a:t>
            </a:r>
          </a:p>
          <a:p>
            <a:pPr marL="285750" indent="-285750">
              <a:buFontTx/>
              <a:buChar char="-"/>
            </a:pPr>
            <a:endParaRPr lang="es-ES" sz="1400" dirty="0" smtClean="0">
              <a:latin typeface="KRANLF+Calibri Bold"/>
            </a:endParaRPr>
          </a:p>
          <a:p>
            <a:pPr algn="ctr"/>
            <a:r>
              <a:rPr lang="es-ES" sz="1600" dirty="0" smtClean="0">
                <a:latin typeface="KRANLF+Calibri Bold"/>
              </a:rPr>
              <a:t>Sin perjuicio de que los aportes y contribuciones con destino al Sistema de Obra Sociales no se encuentren regularizados.</a:t>
            </a:r>
            <a:endParaRPr lang="es-ES" sz="1600" dirty="0">
              <a:latin typeface="KRANLF+Calibri Bold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5937817" y="4369463"/>
            <a:ext cx="5544433" cy="1749146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ANLF+Calibri Bold"/>
              </a:rPr>
              <a:t>Sólo se aceptará el pago al contado o mediante plan de facilidades de pago.</a:t>
            </a:r>
          </a:p>
          <a:p>
            <a:pPr algn="ctr"/>
            <a:endParaRPr lang="es-ES" sz="1600" dirty="0" smtClean="0">
              <a:latin typeface="KRANLF+Calibri Bold"/>
            </a:endParaRPr>
          </a:p>
          <a:p>
            <a:pPr algn="ctr"/>
            <a:r>
              <a:rPr lang="es-ES" sz="1600" dirty="0" smtClean="0">
                <a:latin typeface="KRANLF+Calibri Bold"/>
              </a:rPr>
              <a:t>No podrá regularizarse mediante compensaciones.</a:t>
            </a:r>
          </a:p>
        </p:txBody>
      </p:sp>
    </p:spTree>
    <p:extLst>
      <p:ext uri="{BB962C8B-B14F-4D97-AF65-F5344CB8AC3E}">
        <p14:creationId xmlns:p14="http://schemas.microsoft.com/office/powerpoint/2010/main" val="417532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83606" y="425909"/>
            <a:ext cx="9774547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2"/>
              </a:lnSpc>
            </a:pPr>
            <a:r>
              <a:rPr lang="es-ES" sz="2600" b="1" spc="-19" dirty="0" smtClean="0">
                <a:solidFill>
                  <a:srgbClr val="159C97"/>
                </a:solidFill>
                <a:latin typeface="KRANLF+Calibri Bold"/>
                <a:cs typeface="KRANLF+Calibri Bold"/>
              </a:rPr>
              <a:t> OBLIGACIONES INCLUIDAS</a:t>
            </a:r>
            <a:endParaRPr sz="2600" b="1" spc="-19" dirty="0">
              <a:solidFill>
                <a:srgbClr val="159C97"/>
              </a:solidFill>
              <a:latin typeface="KRANLF+Calibri Bold"/>
              <a:cs typeface="KRANLF+Calibri 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2440" y="6214412"/>
            <a:ext cx="10879183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s-ES" dirty="0">
                <a:solidFill>
                  <a:srgbClr val="A0A1A4"/>
                </a:solidFill>
                <a:latin typeface="QDWUIG+Calibri"/>
                <a:cs typeface="QDWUIG+Calibri"/>
              </a:rPr>
              <a:t>Título</a:t>
            </a:r>
            <a:r>
              <a:rPr lang="es-ES" spc="12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dirty="0">
                <a:solidFill>
                  <a:srgbClr val="A0A1A4"/>
                </a:solidFill>
                <a:latin typeface="QDWUIG+Calibri"/>
                <a:cs typeface="QDWUIG+Calibri"/>
              </a:rPr>
              <a:t>I:</a:t>
            </a:r>
            <a:r>
              <a:rPr lang="es-ES" spc="17" dirty="0">
                <a:solidFill>
                  <a:srgbClr val="A0A1A4"/>
                </a:solidFill>
                <a:latin typeface="QDWUIG+Calibri"/>
                <a:cs typeface="QDWUIG+Calibri"/>
              </a:rPr>
              <a:t> </a:t>
            </a:r>
            <a:r>
              <a:rPr lang="es-ES" spc="17" dirty="0" smtClean="0">
                <a:solidFill>
                  <a:srgbClr val="A0A1A4"/>
                </a:solidFill>
                <a:latin typeface="QDWUIG+Calibri"/>
                <a:cs typeface="QDWUIG+Calibri"/>
              </a:rPr>
              <a:t>Régimen de Regularización Excepcional de Obligaciones de la Seguridad Social</a:t>
            </a:r>
            <a:endParaRPr sz="1800" dirty="0">
              <a:solidFill>
                <a:srgbClr val="A0A1A4"/>
              </a:solidFill>
              <a:latin typeface="QDWUIG+Calibri"/>
              <a:cs typeface="QDWUIG+Calibri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796834" y="1403983"/>
            <a:ext cx="3056709" cy="10404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b="1" dirty="0" smtClean="0">
                <a:solidFill>
                  <a:srgbClr val="5A5E60"/>
                </a:solidFill>
                <a:latin typeface="KRANLF+Calibri Bold"/>
                <a:sym typeface="Calibri"/>
              </a:rPr>
              <a:t>OBLIGACIONES EN DISCUSIÓN ADMINISTRATIVA O CONTENCIOSO ADMINISTRATIVA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796834" y="2585867"/>
            <a:ext cx="3056400" cy="10404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b="1" dirty="0" smtClean="0">
                <a:solidFill>
                  <a:srgbClr val="5A5E60"/>
                </a:solidFill>
                <a:latin typeface="KRANLF+Calibri Bold"/>
                <a:sym typeface="Calibri"/>
              </a:rPr>
              <a:t>OBLIGACIONES FISCALES VENCIDAS AL 31/03/24</a:t>
            </a:r>
            <a:endParaRPr lang="es-ES" sz="1500" b="1" dirty="0">
              <a:solidFill>
                <a:srgbClr val="5A5E60"/>
              </a:solidFill>
              <a:latin typeface="KRANLF+Calibri Bold"/>
              <a:sym typeface="Calibri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796834" y="3751390"/>
            <a:ext cx="3056400" cy="10404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b="1" dirty="0" smtClean="0">
                <a:solidFill>
                  <a:srgbClr val="5A5E60"/>
                </a:solidFill>
                <a:latin typeface="KRANLF+Calibri Bold"/>
                <a:sym typeface="Calibri"/>
              </a:rPr>
              <a:t>OBLIGACIONES PRESCRIPTAS</a:t>
            </a:r>
            <a:endParaRPr lang="es-ES" sz="1500" b="1" dirty="0">
              <a:solidFill>
                <a:srgbClr val="5A5E60"/>
              </a:solidFill>
              <a:latin typeface="KRANLF+Calibri Bold"/>
              <a:sym typeface="Calibri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4140923" y="1414352"/>
            <a:ext cx="7210800" cy="1040400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700" dirty="0" smtClean="0">
                <a:latin typeface="KRANLF+Calibri Bold"/>
              </a:rPr>
              <a:t>Allanamiento parcial o total y/o desistimiento irrenunciable. Renuncia a toda acción y derecho asumiendo el pago de las costas y gastos causídicos.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4140922" y="2585867"/>
            <a:ext cx="7210800" cy="1040400"/>
          </a:xfrm>
          <a:prstGeom prst="roundRect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" sz="1700" dirty="0" smtClean="0">
                <a:latin typeface="KRANLF+Calibri Bold"/>
              </a:rPr>
              <a:t>Incluye planes de facilidades de pago caducos o no.</a:t>
            </a:r>
            <a:endParaRPr lang="es-ES" sz="1700" dirty="0">
              <a:latin typeface="KRANLF+Calibri Bold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4140923" y="3751390"/>
            <a:ext cx="7210800" cy="1040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700" dirty="0" smtClean="0">
                <a:latin typeface="KRANLF+Calibri Bold"/>
              </a:rPr>
              <a:t>Aún con denuncia penal tributaria o penal económica.</a:t>
            </a:r>
          </a:p>
        </p:txBody>
      </p:sp>
      <p:cxnSp>
        <p:nvCxnSpPr>
          <p:cNvPr id="12" name="Conector recto 11"/>
          <p:cNvCxnSpPr/>
          <p:nvPr/>
        </p:nvCxnSpPr>
        <p:spPr>
          <a:xfrm flipH="1">
            <a:off x="3853543" y="1959955"/>
            <a:ext cx="287381" cy="0"/>
          </a:xfrm>
          <a:prstGeom prst="line">
            <a:avLst/>
          </a:prstGeom>
          <a:ln w="28575">
            <a:solidFill>
              <a:srgbClr val="00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>
            <a:stCxn id="13" idx="1"/>
            <a:endCxn id="10" idx="3"/>
          </p:cNvCxnSpPr>
          <p:nvPr/>
        </p:nvCxnSpPr>
        <p:spPr>
          <a:xfrm flipH="1">
            <a:off x="3853234" y="3106067"/>
            <a:ext cx="287688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>
            <a:stCxn id="14" idx="1"/>
            <a:endCxn id="11" idx="3"/>
          </p:cNvCxnSpPr>
          <p:nvPr/>
        </p:nvCxnSpPr>
        <p:spPr>
          <a:xfrm flipH="1">
            <a:off x="3853234" y="4271590"/>
            <a:ext cx="287689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redondeado 15"/>
          <p:cNvSpPr/>
          <p:nvPr/>
        </p:nvSpPr>
        <p:spPr>
          <a:xfrm>
            <a:off x="796833" y="4909253"/>
            <a:ext cx="3056400" cy="10404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b="1" dirty="0" smtClean="0">
                <a:solidFill>
                  <a:srgbClr val="5A5E60"/>
                </a:solidFill>
                <a:latin typeface="KRANLF+Calibri Bold"/>
                <a:sym typeface="Calibri"/>
              </a:rPr>
              <a:t>OBLIGACIONES DE AGENTES DE RETENCIÓN O PERCEPCIÓN</a:t>
            </a:r>
            <a:endParaRPr lang="es-ES" sz="1500" b="1" dirty="0">
              <a:solidFill>
                <a:srgbClr val="5A5E60"/>
              </a:solidFill>
              <a:latin typeface="KRANLF+Calibri Bold"/>
              <a:sym typeface="Calibri"/>
            </a:endParaRPr>
          </a:p>
        </p:txBody>
      </p:sp>
      <p:sp>
        <p:nvSpPr>
          <p:cNvPr id="17" name="Rectángulo redondeado 16"/>
          <p:cNvSpPr/>
          <p:nvPr/>
        </p:nvSpPr>
        <p:spPr>
          <a:xfrm>
            <a:off x="4140923" y="4909253"/>
            <a:ext cx="7210800" cy="10404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700" dirty="0" smtClean="0">
                <a:latin typeface="KRANLF+Calibri Bold"/>
              </a:rPr>
              <a:t>Que hayan omitido o no ingresado lo retenido/percibido.</a:t>
            </a:r>
            <a:endParaRPr lang="es-ES" sz="1700" dirty="0">
              <a:latin typeface="KRANLF+Calibri Bold"/>
            </a:endParaRPr>
          </a:p>
        </p:txBody>
      </p:sp>
      <p:cxnSp>
        <p:nvCxnSpPr>
          <p:cNvPr id="18" name="Conector recto 17"/>
          <p:cNvCxnSpPr>
            <a:stCxn id="17" idx="1"/>
            <a:endCxn id="16" idx="3"/>
          </p:cNvCxnSpPr>
          <p:nvPr/>
        </p:nvCxnSpPr>
        <p:spPr>
          <a:xfrm flipH="1">
            <a:off x="3853233" y="5429453"/>
            <a:ext cx="28769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12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1977</Words>
  <Application>Microsoft Office PowerPoint</Application>
  <PresentationFormat>Panorámica</PresentationFormat>
  <Paragraphs>204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KRANLF+Calibri Bold</vt:lpstr>
      <vt:lpstr>QDWUIG+Calibri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MELISA PAULA MARTIN</dc:creator>
  <cp:lastModifiedBy>u44263</cp:lastModifiedBy>
  <cp:revision>149</cp:revision>
  <dcterms:created xsi:type="dcterms:W3CDTF">2024-07-25T14:04:25Z</dcterms:created>
  <dcterms:modified xsi:type="dcterms:W3CDTF">2024-08-13T13:06:42Z</dcterms:modified>
</cp:coreProperties>
</file>